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7" r:id="rId4"/>
    <p:sldId id="268" r:id="rId5"/>
    <p:sldId id="270" r:id="rId6"/>
    <p:sldId id="271" r:id="rId7"/>
    <p:sldId id="272" r:id="rId8"/>
    <p:sldId id="318" r:id="rId9"/>
    <p:sldId id="273" r:id="rId10"/>
    <p:sldId id="274" r:id="rId11"/>
    <p:sldId id="275" r:id="rId12"/>
    <p:sldId id="276" r:id="rId13"/>
    <p:sldId id="277" r:id="rId14"/>
    <p:sldId id="258" r:id="rId15"/>
    <p:sldId id="259" r:id="rId16"/>
    <p:sldId id="278" r:id="rId17"/>
    <p:sldId id="260" r:id="rId18"/>
    <p:sldId id="261" r:id="rId19"/>
    <p:sldId id="262" r:id="rId20"/>
    <p:sldId id="263" r:id="rId21"/>
    <p:sldId id="320" r:id="rId22"/>
    <p:sldId id="264" r:id="rId23"/>
    <p:sldId id="279" r:id="rId24"/>
    <p:sldId id="265" r:id="rId25"/>
    <p:sldId id="280"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9607" autoAdjust="0"/>
  </p:normalViewPr>
  <p:slideViewPr>
    <p:cSldViewPr snapToGrid="0" showGuides="1">
      <p:cViewPr varScale="1">
        <p:scale>
          <a:sx n="70" d="100"/>
          <a:sy n="70" d="100"/>
        </p:scale>
        <p:origin x="1613" y="2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our next major unit in energy metabolism, Biochemical Energy Generation and Utilization. In this section we will discuss why ATP is such an important energy molecule and the role it plays in neuronal signaling.</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216949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recent examples we’ve seen this term</a:t>
            </a:r>
            <a:r>
              <a:rPr lang="en-US" baseline="0" dirty="0"/>
              <a:t> is the phosphorylation of glucose at the 6-position following entry into the cell.  This is mediated by the Hexokinase enzyme.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5447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Cellular signaling pathways require NTPs for a multitude</a:t>
            </a:r>
            <a:r>
              <a:rPr lang="en-US" baseline="0" dirty="0"/>
              <a:t> of functions, including the movement of receptors, or receptor activated proteins within the plasma membrane, the generation of second messengers, and the phosphorylation of downstream targets to name a few.</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16026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exemplified most recently in the glucagon</a:t>
            </a:r>
            <a:r>
              <a:rPr lang="en-US" baseline="0" dirty="0"/>
              <a:t> signaling pathway that utilized a G-protein bound to GTP to activate the adenylyl cyclase enzyme that generates the </a:t>
            </a:r>
            <a:r>
              <a:rPr lang="en-US" baseline="0" dirty="0" err="1"/>
              <a:t>cAMP</a:t>
            </a:r>
            <a:r>
              <a:rPr lang="en-US" baseline="0" dirty="0"/>
              <a:t> molecule from ATP. The second messenger, </a:t>
            </a:r>
            <a:r>
              <a:rPr lang="en-US" baseline="0" dirty="0" err="1"/>
              <a:t>cAMP</a:t>
            </a:r>
            <a:r>
              <a:rPr lang="en-US" baseline="0" dirty="0"/>
              <a:t>, activates a cascade of downstream kinase enzymes such as PKA that utilize ATP as a phosphate donor within the reaction mechanism. In fact, I don’t believe that I know of a signaling cascade that doesn’t utilize multiple NTPs during the process.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64916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uses of NTPs within the body is to maintain the function of the brain. Neuronal signaling and other functions use roughly 20% of the bodies</a:t>
            </a:r>
            <a:r>
              <a:rPr lang="en-US" baseline="0" dirty="0"/>
              <a:t> energy resources.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410624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understand the energy demands of the brain it is important to understand the structure and function of neurons. As depicted in the diagram, the neuron has a central cell body (called the </a:t>
            </a:r>
            <a:r>
              <a:rPr lang="en-US" sz="1300" b="1" i="1" dirty="0"/>
              <a:t>soma</a:t>
            </a:r>
            <a:r>
              <a:rPr lang="en-US" sz="1300" dirty="0"/>
              <a:t>) as well as </a:t>
            </a:r>
            <a:r>
              <a:rPr lang="en-US" sz="1300" b="1" i="1" dirty="0"/>
              <a:t>dendrite</a:t>
            </a:r>
            <a:r>
              <a:rPr lang="en-US" sz="1300" dirty="0"/>
              <a:t> and </a:t>
            </a:r>
            <a:r>
              <a:rPr lang="en-US" sz="1300" b="1" i="1" dirty="0"/>
              <a:t>axon</a:t>
            </a:r>
            <a:r>
              <a:rPr lang="en-US" sz="1300" dirty="0"/>
              <a:t> projections. The </a:t>
            </a:r>
            <a:r>
              <a:rPr lang="en-US" sz="1300" b="1" i="1" dirty="0"/>
              <a:t>dendrites</a:t>
            </a:r>
            <a:r>
              <a:rPr lang="en-US" sz="1300" dirty="0"/>
              <a:t> of a neuron are typically where outside signals are received and the </a:t>
            </a:r>
            <a:r>
              <a:rPr lang="en-US" sz="1300" b="1" i="1" dirty="0"/>
              <a:t>axon</a:t>
            </a:r>
            <a:r>
              <a:rPr lang="en-US" sz="1300" dirty="0"/>
              <a:t> is the used to transmit the chemical signal to downstream target cells in the communication pathway. Interestingly, the cell bodies of neurons are found in bundles called </a:t>
            </a:r>
            <a:r>
              <a:rPr lang="en-US" sz="1300" b="1" i="1" dirty="0"/>
              <a:t>ganglia</a:t>
            </a:r>
            <a:r>
              <a:rPr lang="en-US" sz="1300" dirty="0"/>
              <a:t> located within the central nervous system (or the brain and spinal cord). This means that the axon projections of neurons can be very long, a meter or more in length to reach from the base of the spinal chord all the way down to the toes. Thus, the axons of many neurons are wrapped by small cells, called </a:t>
            </a:r>
            <a:r>
              <a:rPr lang="en-US" sz="1300" b="1" i="1" dirty="0"/>
              <a:t>Schwann cells </a:t>
            </a:r>
            <a:r>
              <a:rPr lang="en-US" sz="1300" dirty="0"/>
              <a:t>in the peripheral nervous system. </a:t>
            </a:r>
            <a:r>
              <a:rPr lang="en-US" sz="1300" b="1" i="1" dirty="0"/>
              <a:t>Schwann cells </a:t>
            </a:r>
            <a:r>
              <a:rPr lang="en-US" sz="1300" dirty="0"/>
              <a:t>contain a large amount of plasma membrane, allowing the cells to wrap themselves around the axon, forming a lipid insulator known as a </a:t>
            </a:r>
            <a:r>
              <a:rPr lang="en-US" sz="1300" b="1" i="1" dirty="0"/>
              <a:t>myelin sheath</a:t>
            </a:r>
            <a:r>
              <a:rPr lang="en-US" sz="1300" dirty="0"/>
              <a:t>. Damage to these sheath forming cells can lead to the loss of myelination and cause disease states such as multiple sclerosis.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14331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Neurons engage in cell-cell communication by sending positive electrical signals called </a:t>
            </a:r>
            <a:r>
              <a:rPr lang="en-US" sz="1300" b="1" i="1" dirty="0"/>
              <a:t>action potentials </a:t>
            </a:r>
            <a:r>
              <a:rPr lang="en-US" sz="1300" dirty="0"/>
              <a:t>down the axon projection to the axon terminal. Once at the terminal, the </a:t>
            </a:r>
            <a:r>
              <a:rPr lang="en-US" sz="1300" b="1" i="1" dirty="0"/>
              <a:t>action potential </a:t>
            </a:r>
            <a:r>
              <a:rPr lang="en-US" sz="1300" dirty="0"/>
              <a:t>initiates the fusion of secretory vesicles with the plasma membrane and the release of </a:t>
            </a:r>
            <a:r>
              <a:rPr lang="en-US" sz="1300" b="1" i="1" dirty="0"/>
              <a:t>neurotransmitters</a:t>
            </a:r>
            <a:r>
              <a:rPr lang="en-US" sz="1300" dirty="0"/>
              <a:t> into the </a:t>
            </a:r>
            <a:r>
              <a:rPr lang="en-US" sz="1300" b="1" i="1" dirty="0"/>
              <a:t>synaptic cleft</a:t>
            </a:r>
            <a:r>
              <a:rPr lang="en-US" sz="1300" dirty="0"/>
              <a:t>, or small space in between the axon terminal and the downstream target cell. </a:t>
            </a:r>
            <a:r>
              <a:rPr lang="en-US" sz="1300" b="1" i="1" dirty="0"/>
              <a:t>Neurotransmitters</a:t>
            </a:r>
            <a:r>
              <a:rPr lang="en-US" sz="1300" dirty="0"/>
              <a:t> are small organic molecules that interact with receptors on the dendrite or soma of the post-synaptic neuron and can either inhibit or activate further action in the downstream target cell.</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53365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this positive electrical signal to be propagated through a neuron and down the axon, the neuron is required to set up a signaling potential within the cell. This involves setting up a concentration gradient of positive Na+ ions outside the cell and positive K+ ions inside the cell. In addition, the overall resting state most neurons is highly negative compared to the extracellular matrix with a resting potential near -70 millivolts.  The major energy usage of the neuron is in maintaining and resetting the resting state of neuron after an action potential has occurred. We will investigate the mechanism used to form the Na+ and K+ concentration gradients.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39028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set up the concentration gradients, the membrane of neurons contain many protein pumps that generate concentration gradients of ions on the outside and inside of the cell. The primary pump is called the Sodium-Potassium ATPase Pump. The Na+/K+ ATPase Pump uses the energy of ATP to pump 3 Na+ out the cell and 2 K+ into the cell for every ATP molecule that is hydrolyzed. Thus, chemical gradients occur with high concentrations of Na+ outside of the cell and high concentrations of K+ inside the cell. Chemical gradients hold a lot of potential energy. You can think of it like creating a dam that contains water. When water is released from the dam, gravity will cause the water to flow from the dam at a high rate, releasing energy that can be used to do work, such as generating electricity. Similarly, when a concentration gradient of ions is released, it will flow down its concentration gradient to areas in low supply and release lots of energy in the process. It is the flow of these ions from one location to another that allow the generation of an action potential within the neuron.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91492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a:t>
            </a:r>
            <a:r>
              <a:rPr lang="en-US" baseline="0" dirty="0"/>
              <a:t> the action of the Na</a:t>
            </a:r>
            <a:r>
              <a:rPr lang="en-US" baseline="30000" dirty="0"/>
              <a:t>+</a:t>
            </a:r>
            <a:r>
              <a:rPr lang="en-US" baseline="0" dirty="0"/>
              <a:t>/K</a:t>
            </a:r>
            <a:r>
              <a:rPr lang="en-US" baseline="30000" dirty="0"/>
              <a:t>+</a:t>
            </a:r>
            <a:r>
              <a:rPr lang="en-US" baseline="0" dirty="0"/>
              <a:t> ATPase pump in more detail. This pump acts as a carrier protein, rather than a channel protein. That means that rather than forming a pore where molecules can flow to the other side, this protein works to carry molecules from one side to the other by shifting into different structural conformations. </a:t>
            </a:r>
            <a:r>
              <a:rPr lang="en-US" dirty="0"/>
              <a:t>The pump begins by binding with a molecule of ATP,</a:t>
            </a:r>
            <a:r>
              <a:rPr lang="en-US" baseline="0" dirty="0"/>
              <a:t> creating an E1-ATP complex indicated above. In the E1 state, there is an opening to the cytoplasmic side of the cell. Three Na+ ions from the cytoplasm join the complex causing an alteration in protein structure such that the cytoplasmic opening is now blocked and the Na+ ions are trapped inside. This triggers the hydrolysis of ATP to ADP. Dissociation of ADP causes the pump to change conformation into the E2 state, opening the pump towards the extracellular side and releasing the  three Na+ ions.</a:t>
            </a:r>
            <a:r>
              <a:rPr lang="en-US" dirty="0"/>
              <a:t> Two K+ ions from the extracellular side</a:t>
            </a:r>
            <a:r>
              <a:rPr lang="en-US" baseline="0" dirty="0"/>
              <a:t> bind in the cleft, and the cleft closes. ATP association with the E2P-2K+, causes the release of the K+ into the cytoplasm and the enzyme is reset for a another round. Once the Na+ and K+ gradients are created, the neuron is ready to activate an action potential. This can be accomplished within 2-3 milliseconds.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55202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the ion gradients are set up, an action potential can be generated within a neuron. This begins when a neurotransmitter from an upstream neuron is released into the synaptic cleft resulting in the binding of the neurotransmitter to the </a:t>
            </a:r>
            <a:r>
              <a:rPr lang="en-US" sz="1300" b="1" i="1" dirty="0"/>
              <a:t>Receptor-Activated Ion Channels </a:t>
            </a:r>
            <a:r>
              <a:rPr lang="en-US" sz="1300" dirty="0"/>
              <a:t>on the target neuron. The diagram shows in part (A) a receptor in the closed conformation during the resting state of the neuron. Note that similar to sodium, calcium ions are also in high concentration outside of the cell. When neurotransmitters are released from the axon into the synapse, they will bind with the receptor causing a conformational change in the receptor that opens the calcium ion channel. Ca</a:t>
            </a:r>
            <a:r>
              <a:rPr lang="en-US" sz="1300" baseline="30000" dirty="0"/>
              <a:t>2+ </a:t>
            </a:r>
            <a:r>
              <a:rPr lang="en-US" sz="1300" dirty="0"/>
              <a:t>flows into the cell down its concentration gradient causing localized depolarization within the cell.</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81042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throughout</a:t>
            </a:r>
            <a:r>
              <a:rPr lang="en-US" baseline="0" dirty="0"/>
              <a:t> your education in Biology and Chemistry, you have undoubtedly been told that ATP is the energy currency of the cell and that the mitochondria is the energy powerhouse, where ATP production occurs. In this course, we will spend a significant amount of time dedicated to understanding these processes. But before we focus on the production of ATP, let’s get a better sense for why ATP and the other nucleotide triphosphates are so important in cellular function.</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55405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the neuron moves towards a neutral charge state in that localized area, the </a:t>
            </a:r>
            <a:r>
              <a:rPr lang="en-US" sz="1300" b="1" i="1" dirty="0"/>
              <a:t>Voltage-Gated Sodium Channels </a:t>
            </a:r>
            <a:r>
              <a:rPr lang="en-US" sz="1300" dirty="0"/>
              <a:t>undergo a conformational change, opening the sodium channel and allowing the influx of Na+ into the cell. When the cellular charge overshoots and becomes positive (approximately +30 mV) the voltage-gated Na+ channels close due to an additional conformation change and enters what is called an </a:t>
            </a:r>
            <a:r>
              <a:rPr lang="en-US" sz="1300" b="1" i="1" dirty="0"/>
              <a:t>absolute refractory period </a:t>
            </a:r>
            <a:r>
              <a:rPr lang="en-US" sz="1300" dirty="0"/>
              <a:t>where they cannot be reactivated to send an additional action potential. If the depolarization signal is strong enough, the activation of sodium channels will lead to the activation of other downstream voltage-gated sodium channels and thereby propagate the signal down the dendrites and through the cell body towards the axon. The </a:t>
            </a:r>
            <a:r>
              <a:rPr lang="en-US" sz="1300" b="1" i="1" dirty="0"/>
              <a:t>absolute refractory period </a:t>
            </a:r>
            <a:r>
              <a:rPr lang="en-US" sz="1300" dirty="0"/>
              <a:t>of the voltage-gated sodium channels keeps the signal from going backwards.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64672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a depolarization event of at least -55 mV, reaches the </a:t>
            </a:r>
            <a:r>
              <a:rPr lang="en-US" sz="1300" b="1" i="1" dirty="0"/>
              <a:t>axon hillock </a:t>
            </a:r>
            <a:r>
              <a:rPr lang="en-US" sz="1300" dirty="0"/>
              <a:t>located at the top of the axon, then an action potential will be sent to the downstream target cell. Action potentials sent down the axon are all or nothing.  Once the axon hillock has reached the threshold potential, the neuron is now committed to sending the signal to the neighboring cell.</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255929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So what happens after depolarization? The voltage-gated potassium channels are also present within the plasma membrane of neurons. They are closed during the resting state of the neuron and do not open until the polarity of the cell shifts to approximately +30 mV.  Following activation, potassium ions move out of the cell, down their concentration gradient and restore the resting potential of the neuron to -70 mV. This charge state within the neuron resets the resting state conformation of the voltage-gated Na+ and K+ channels, and the </a:t>
            </a:r>
            <a:r>
              <a:rPr lang="en-US" sz="1300" b="1" i="1" dirty="0"/>
              <a:t>absolute refractory period </a:t>
            </a:r>
            <a:r>
              <a:rPr lang="en-US" sz="1300" dirty="0"/>
              <a:t>has passed. However, a full depolarization event cannot be generated again until the ion gradients are also reset. These gradients are restored by the Na+/K+ ATPase.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401613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period of time that it takes the Na+/K+ ATPase to restore the Na+ and K+ gradients after a depolarization event is called the </a:t>
            </a:r>
            <a:r>
              <a:rPr lang="en-US" sz="1300" b="1" i="1" dirty="0"/>
              <a:t>relative refractory period. </a:t>
            </a:r>
            <a:r>
              <a:rPr lang="en-US" sz="1300" dirty="0"/>
              <a:t>During the relative refractory period a new signal CAN be sent, however, it will not be as strong as normal, because sodium movement into the cell and therefore, depolarization, will be minimal until the gradient is also restored.</a:t>
            </a:r>
            <a:endParaRPr lang="en-US" b="1" i="1" dirty="0"/>
          </a:p>
        </p:txBody>
      </p:sp>
      <p:sp>
        <p:nvSpPr>
          <p:cNvPr id="4" name="Slide Number Placeholder 3"/>
          <p:cNvSpPr>
            <a:spLocks noGrp="1"/>
          </p:cNvSpPr>
          <p:nvPr>
            <p:ph type="sldNum" sz="quarter" idx="10"/>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353406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is a Graphic Representation of an Action Potential. The resting state potential of a neuron is -70 mV.  If signaling at the dendrites is large enough, an action potential is propagated down an axon. This occurs when a threshold of -55 mV reaches the </a:t>
            </a:r>
            <a:r>
              <a:rPr lang="en-US" sz="1300" b="1" i="1" dirty="0"/>
              <a:t>axon hillock, </a:t>
            </a:r>
            <a:r>
              <a:rPr lang="en-US" sz="1300" dirty="0"/>
              <a:t>which is located at the base of the axon in the cell body.  This causes the opening of voltage-gated sodium channels along the axon and the release of neurotransmitter from the axon terminal. The voltage-gated sodium channels close and become refractory when the cell potential reaction +30 mV. This also results in the opening of the voltage-gated potassium channels which re-establish the resting state potential of the neuron to -70 mV. The Na+/K+ ATPase Pump restores the Na+ and K+ gradients within the neuron during the relative refractory period and enables the neuron to fully reset and fire another action potential.</a:t>
            </a:r>
            <a:endParaRPr lang="en-US" dirty="0"/>
          </a:p>
          <a:p>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413469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brain function requires approximately</a:t>
            </a:r>
            <a:r>
              <a:rPr lang="en-US" baseline="0" dirty="0"/>
              <a:t> 20% of the body’s energy. Most of this energy is used to reset the Na+ and K+ gradients following a depolarization event. However, in the next section we will also see that neurons can also have high energy demands to move neurotransmitters from the cell body down to the axon terminal.</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6488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the ribonucleotide phosphates that serve as the monomer subunits for the synthesis of RNA, also have a major role in energy-requiring processes within the body. ATP is the predominant one, but as we have seen in our discussions on glycogen regulation and biosynthesis, GTP and UTP are also utilized in processes requiring energy. Similarly, some biochemical reactions also require CTP as a cofactor.</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4271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 currency is utilized to perform</a:t>
            </a:r>
            <a:r>
              <a:rPr lang="en-US" baseline="0" dirty="0"/>
              <a:t> a great many functions within the body.</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5724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utilization of the energy released by NTP hydrolysis to drive forward enzymatic</a:t>
            </a:r>
            <a:r>
              <a:rPr lang="en-US" baseline="0" dirty="0"/>
              <a:t> reactions that would normally be unfavorable and endergonic.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25157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hydrolysis of ATP to ADP + Pi releases a lot of energy.  In fact, the</a:t>
            </a:r>
            <a:r>
              <a:rPr lang="en-US" baseline="0" dirty="0"/>
              <a:t> hydrolysis of one mole of ATP will release approximately -7.3 kcal/</a:t>
            </a:r>
            <a:r>
              <a:rPr lang="en-US" baseline="0" dirty="0" err="1"/>
              <a:t>mol</a:t>
            </a:r>
            <a:r>
              <a:rPr lang="en-US" baseline="0" dirty="0"/>
              <a:t> (-30.5 kJ/</a:t>
            </a:r>
            <a:r>
              <a:rPr lang="en-US" baseline="0" dirty="0" err="1"/>
              <a:t>mol</a:t>
            </a:r>
            <a:r>
              <a:rPr lang="en-US" baseline="0" dirty="0"/>
              <a:t>). When coupled with other reactions, this energy release can often drive reactions forward.</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803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an example of this in glycogen biosynthesis.  The glycogen synthase</a:t>
            </a:r>
            <a:r>
              <a:rPr lang="en-US" baseline="0" dirty="0"/>
              <a:t> enzyme requires that the glucose molecule to be added to the nascent glycogen chain, must first be activated to the UDP-glucose form. The UDP- serves as a good leaving group in the formation of the </a:t>
            </a:r>
            <a:r>
              <a:rPr lang="en-US" baseline="0" dirty="0" err="1"/>
              <a:t>glycosidic</a:t>
            </a:r>
            <a:r>
              <a:rPr lang="en-US" baseline="0" dirty="0"/>
              <a:t> linkage between the 1 position carbon of the incoming glucose and the 4-position oxygen of the glycogen chain. Otherwise, if the </a:t>
            </a:r>
            <a:r>
              <a:rPr lang="en-US" baseline="0" dirty="0" err="1"/>
              <a:t>anomeric</a:t>
            </a:r>
            <a:r>
              <a:rPr lang="en-US" baseline="0" dirty="0"/>
              <a:t> hydroxyl group of glucose needed to be hydrolyzed in an unmodified form, the formation of the </a:t>
            </a:r>
            <a:r>
              <a:rPr lang="en-US" baseline="0" dirty="0" err="1"/>
              <a:t>glycosidic</a:t>
            </a:r>
            <a:r>
              <a:rPr lang="en-US" baseline="0" dirty="0"/>
              <a:t> bond would be an endergonic and nonspontaneous reaction. Many enzymatic reactions require the activation of one of the substrates by making an NTP-derivative. Can you think of other reactions that use this mechanism? Watch for new ones in the coming lessons.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9465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In addition to the familiar NTPs, Coenzyme A is a modified nucleotide containing molecule that is also utilized as an intermediate and/or substrate in many reactions. </a:t>
            </a:r>
            <a:r>
              <a:rPr lang="en-US" sz="1300" dirty="0"/>
              <a:t>The thiol functional group serves as the attachment point for these reactions. You will often see it abbreviated as </a:t>
            </a:r>
            <a:r>
              <a:rPr lang="en-US" sz="1300" dirty="0" err="1"/>
              <a:t>CoASH</a:t>
            </a:r>
            <a:r>
              <a:rPr lang="en-US" sz="1300" dirty="0"/>
              <a:t> in reactions.  The CoA part for Coenzyme A, and then the inclusion of the thiol functional group which is the reactive portion of the molecule, rather than the phosphate groups seen in the NTPs</a:t>
            </a:r>
          </a:p>
          <a:p>
            <a:pPr defTabSz="966612"/>
            <a:endParaRPr lang="en-US" dirty="0"/>
          </a:p>
          <a:p>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35547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NTPs can also serve as phosphate donors for kinase reactions.</a:t>
            </a:r>
          </a:p>
        </p:txBody>
      </p:sp>
      <p:sp>
        <p:nvSpPr>
          <p:cNvPr id="4" name="Slide Number Placeholder 3"/>
          <p:cNvSpPr>
            <a:spLocks noGrp="1"/>
          </p:cNvSpPr>
          <p:nvPr>
            <p:ph type="sldNum" sz="quarter" idx="10"/>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213418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File:Hexokinase-glucose.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ommons.wikimedia.org/wiki/File:Neuron.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n.wikipedia.org/wiki/Synap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hyperlink" Target="https://en.wikipedia.org/wiki/Resting_potential#/media/File:Sodium-potassium_pump_and_diffusion.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ncbi.nlm.nih.gov/pmc/articles/PMC5459889/pdf/fphys-08-0037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Animal_mitochondrion_diagram_en_(edit).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mmons.wikimedia.org/wiki/File:Neuron.sv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5.png"/><Relationship Id="rId4" Type="http://schemas.openxmlformats.org/officeDocument/2006/relationships/hyperlink" Target="https://en.wikipedia.org/wiki/Resting_potential#/media/File:Sodium-potassium_pump_and_diffusion.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commons.wikimedia.org/wiki/File:Brain_Exercising.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Adenosine_triphosphate#/media/File:ATP-ADP.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860"/>
            <a:ext cx="7772400" cy="1849437"/>
          </a:xfrm>
        </p:spPr>
        <p:txBody>
          <a:bodyPr>
            <a:normAutofit fontScale="90000"/>
          </a:bodyPr>
          <a:lstStyle/>
          <a:p>
            <a:r>
              <a:rPr lang="en-US" dirty="0"/>
              <a:t>Biochemical Energy Generation and Utilization</a:t>
            </a:r>
          </a:p>
        </p:txBody>
      </p:sp>
      <p:sp>
        <p:nvSpPr>
          <p:cNvPr id="3" name="Subtitle 2"/>
          <p:cNvSpPr>
            <a:spLocks noGrp="1"/>
          </p:cNvSpPr>
          <p:nvPr>
            <p:ph type="subTitle" idx="1"/>
          </p:nvPr>
        </p:nvSpPr>
        <p:spPr>
          <a:xfrm>
            <a:off x="1143000" y="3696297"/>
            <a:ext cx="6858000" cy="999293"/>
          </a:xfrm>
        </p:spPr>
        <p:txBody>
          <a:bodyPr/>
          <a:lstStyle/>
          <a:p>
            <a:r>
              <a:rPr lang="en-US" dirty="0"/>
              <a:t>Part 1: The ATP Currency and Brain Function</a:t>
            </a:r>
          </a:p>
        </p:txBody>
      </p:sp>
    </p:spTree>
    <p:extLst>
      <p:ext uri="{BB962C8B-B14F-4D97-AF65-F5344CB8AC3E}">
        <p14:creationId xmlns:p14="http://schemas.microsoft.com/office/powerpoint/2010/main" val="339059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Hexokinase</a:t>
            </a:r>
          </a:p>
        </p:txBody>
      </p:sp>
      <p:sp>
        <p:nvSpPr>
          <p:cNvPr id="4" name="Content Placeholder 2"/>
          <p:cNvSpPr>
            <a:spLocks noGrp="1"/>
          </p:cNvSpPr>
          <p:nvPr>
            <p:ph idx="1"/>
          </p:nvPr>
        </p:nvSpPr>
        <p:spPr>
          <a:xfrm>
            <a:off x="319596" y="1278385"/>
            <a:ext cx="8460420" cy="916176"/>
          </a:xfrm>
        </p:spPr>
        <p:txBody>
          <a:bodyPr/>
          <a:lstStyle/>
          <a:p>
            <a:r>
              <a:rPr lang="en-US" dirty="0"/>
              <a:t>When glucose enters the cell it is rapidly converted to glucose 6-phosphate which traps it inside the cell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99" y="2194561"/>
            <a:ext cx="7631901" cy="277886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41857281"/>
              </p:ext>
            </p:extLst>
          </p:nvPr>
        </p:nvGraphicFramePr>
        <p:xfrm>
          <a:off x="606456" y="5358924"/>
          <a:ext cx="5753704" cy="312420"/>
        </p:xfrm>
        <a:graphic>
          <a:graphicData uri="http://schemas.openxmlformats.org/drawingml/2006/table">
            <a:tbl>
              <a:tblPr/>
              <a:tblGrid>
                <a:gridCol w="2876852">
                  <a:extLst>
                    <a:ext uri="{9D8B030D-6E8A-4147-A177-3AD203B41FA5}">
                      <a16:colId xmlns:a16="http://schemas.microsoft.com/office/drawing/2014/main" val="4089872275"/>
                    </a:ext>
                  </a:extLst>
                </a:gridCol>
                <a:gridCol w="2876852">
                  <a:extLst>
                    <a:ext uri="{9D8B030D-6E8A-4147-A177-3AD203B41FA5}">
                      <a16:colId xmlns:a16="http://schemas.microsoft.com/office/drawing/2014/main" val="1177520157"/>
                    </a:ext>
                  </a:extLst>
                </a:gridCol>
              </a:tblGrid>
              <a:tr h="0">
                <a:tc>
                  <a:txBody>
                    <a:bodyPr/>
                    <a:lstStyle/>
                    <a:p>
                      <a:r>
                        <a:rPr lang="en-US" dirty="0"/>
                        <a:t>Image</a:t>
                      </a:r>
                      <a:r>
                        <a:rPr lang="en-US" baseline="0" dirty="0"/>
                        <a:t> from </a:t>
                      </a:r>
                      <a:r>
                        <a:rPr lang="en-US" baseline="0" dirty="0">
                          <a:hlinkClick r:id="rId4"/>
                        </a:rPr>
                        <a:t>Jmun7616</a:t>
                      </a:r>
                      <a:endParaRPr lang="en-US" dirty="0"/>
                    </a:p>
                  </a:txBody>
                  <a:tcPr marL="19050" marR="19050" marT="19050" marB="19050">
                    <a:lnL>
                      <a:noFill/>
                    </a:lnL>
                    <a:lnR>
                      <a:noFill/>
                    </a:lnR>
                    <a:lnT>
                      <a:noFill/>
                    </a:lnT>
                    <a:lnB>
                      <a:noFill/>
                    </a:lnB>
                  </a:tcPr>
                </a:tc>
                <a:tc>
                  <a:txBody>
                    <a:bodyPr/>
                    <a:lstStyle/>
                    <a:p>
                      <a:endParaRPr lang="en-US" dirty="0"/>
                    </a:p>
                  </a:txBody>
                  <a:tcPr marL="19050" marR="19050" marT="19050" marB="19050">
                    <a:lnL>
                      <a:noFill/>
                    </a:lnL>
                    <a:lnR>
                      <a:noFill/>
                    </a:lnR>
                    <a:lnT>
                      <a:noFill/>
                    </a:lnT>
                    <a:lnB>
                      <a:noFill/>
                    </a:lnB>
                  </a:tcPr>
                </a:tc>
                <a:extLst>
                  <a:ext uri="{0D108BD9-81ED-4DB2-BD59-A6C34878D82A}">
                    <a16:rowId xmlns:a16="http://schemas.microsoft.com/office/drawing/2014/main" val="942916354"/>
                  </a:ext>
                </a:extLst>
              </a:tr>
            </a:tbl>
          </a:graphicData>
        </a:graphic>
      </p:graphicFrame>
    </p:spTree>
    <p:extLst>
      <p:ext uri="{BB962C8B-B14F-4D97-AF65-F5344CB8AC3E}">
        <p14:creationId xmlns:p14="http://schemas.microsoft.com/office/powerpoint/2010/main" val="86823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lstStyle/>
          <a:p>
            <a:r>
              <a:rPr lang="en-US" dirty="0"/>
              <a:t>Enzymatic Reactions (Energy Potential)</a:t>
            </a:r>
          </a:p>
          <a:p>
            <a:r>
              <a:rPr lang="en-US" dirty="0"/>
              <a:t>Phosphate Donor (Kinase-specific Reactions)</a:t>
            </a:r>
          </a:p>
          <a:p>
            <a:r>
              <a:rPr lang="en-US" b="1" i="1" dirty="0">
                <a:solidFill>
                  <a:srgbClr val="C00000"/>
                </a:solidFill>
              </a:rPr>
              <a:t>Cellular signaling pathways (movement; messengers)</a:t>
            </a:r>
          </a:p>
          <a:p>
            <a:r>
              <a:rPr lang="en-US" dirty="0"/>
              <a:t>Neuronal Signaling</a:t>
            </a:r>
          </a:p>
          <a:p>
            <a:r>
              <a:rPr lang="en-US" dirty="0"/>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64533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Signaling</a:t>
            </a:r>
          </a:p>
        </p:txBody>
      </p:sp>
      <p:sp>
        <p:nvSpPr>
          <p:cNvPr id="3" name="Content Placeholder 2"/>
          <p:cNvSpPr>
            <a:spLocks noGrp="1"/>
          </p:cNvSpPr>
          <p:nvPr>
            <p:ph idx="1"/>
          </p:nvPr>
        </p:nvSpPr>
        <p:spPr>
          <a:xfrm>
            <a:off x="6052828" y="3413860"/>
            <a:ext cx="3304345" cy="1215129"/>
          </a:xfrm>
        </p:spPr>
        <p:txBody>
          <a:bodyPr>
            <a:normAutofit fontScale="92500" lnSpcReduction="20000"/>
          </a:bodyPr>
          <a:lstStyle/>
          <a:p>
            <a:r>
              <a:rPr lang="en-US" dirty="0"/>
              <a:t>Hydrolysis of GTP</a:t>
            </a:r>
          </a:p>
          <a:p>
            <a:r>
              <a:rPr lang="en-US" dirty="0"/>
              <a:t>Cyclization of ATP </a:t>
            </a:r>
          </a:p>
          <a:p>
            <a:r>
              <a:rPr lang="en-US" dirty="0"/>
              <a:t>Phosphate donor</a:t>
            </a:r>
          </a:p>
        </p:txBody>
      </p:sp>
      <p:pic>
        <p:nvPicPr>
          <p:cNvPr id="4" name="Picture 3"/>
          <p:cNvPicPr>
            <a:picLocks noChangeAspect="1"/>
          </p:cNvPicPr>
          <p:nvPr/>
        </p:nvPicPr>
        <p:blipFill>
          <a:blip r:embed="rId3"/>
          <a:stretch>
            <a:fillRect/>
          </a:stretch>
        </p:blipFill>
        <p:spPr>
          <a:xfrm>
            <a:off x="837666" y="1001811"/>
            <a:ext cx="7764929" cy="2330584"/>
          </a:xfrm>
          <a:prstGeom prst="rect">
            <a:avLst/>
          </a:prstGeom>
        </p:spPr>
      </p:pic>
      <p:grpSp>
        <p:nvGrpSpPr>
          <p:cNvPr id="5" name="Group 4"/>
          <p:cNvGrpSpPr/>
          <p:nvPr/>
        </p:nvGrpSpPr>
        <p:grpSpPr>
          <a:xfrm>
            <a:off x="3876514" y="3556991"/>
            <a:ext cx="843617" cy="1110009"/>
            <a:chOff x="6428980" y="2623387"/>
            <a:chExt cx="843617" cy="1110009"/>
          </a:xfrm>
        </p:grpSpPr>
        <p:grpSp>
          <p:nvGrpSpPr>
            <p:cNvPr id="6" name="Group 5"/>
            <p:cNvGrpSpPr/>
            <p:nvPr/>
          </p:nvGrpSpPr>
          <p:grpSpPr>
            <a:xfrm rot="10800000">
              <a:off x="6555842" y="2623387"/>
              <a:ext cx="581740" cy="1089998"/>
              <a:chOff x="4855170" y="1731604"/>
              <a:chExt cx="581740" cy="1089998"/>
            </a:xfrm>
          </p:grpSpPr>
          <p:sp>
            <p:nvSpPr>
              <p:cNvPr id="8" name="Flowchart: Alternate Process 7"/>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002001" y="3686967"/>
            <a:ext cx="746625" cy="369390"/>
            <a:chOff x="5382994" y="2763346"/>
            <a:chExt cx="746625" cy="369390"/>
          </a:xfrm>
        </p:grpSpPr>
        <p:sp>
          <p:nvSpPr>
            <p:cNvPr id="12" name="Oval 11"/>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14" name="TextBox 13"/>
          <p:cNvSpPr txBox="1"/>
          <p:nvPr/>
        </p:nvSpPr>
        <p:spPr>
          <a:xfrm>
            <a:off x="1074534" y="3491927"/>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19" name="Rounded Rectangle 18"/>
          <p:cNvSpPr/>
          <p:nvPr/>
        </p:nvSpPr>
        <p:spPr>
          <a:xfrm>
            <a:off x="5109026" y="4859929"/>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82572" y="4829946"/>
            <a:ext cx="1058110" cy="646331"/>
          </a:xfrm>
          <a:prstGeom prst="rect">
            <a:avLst/>
          </a:prstGeom>
          <a:noFill/>
        </p:spPr>
        <p:txBody>
          <a:bodyPr wrap="none" rtlCol="0">
            <a:spAutoFit/>
          </a:bodyPr>
          <a:lstStyle/>
          <a:p>
            <a:r>
              <a:rPr lang="en-US" b="1" dirty="0"/>
              <a:t>Glycogen</a:t>
            </a:r>
          </a:p>
          <a:p>
            <a:r>
              <a:rPr lang="en-US" b="1" dirty="0"/>
              <a:t>Synthase</a:t>
            </a:r>
          </a:p>
        </p:txBody>
      </p:sp>
      <p:sp>
        <p:nvSpPr>
          <p:cNvPr id="21" name="Rounded Rectangle 20"/>
          <p:cNvSpPr/>
          <p:nvPr/>
        </p:nvSpPr>
        <p:spPr>
          <a:xfrm>
            <a:off x="2236119" y="4703999"/>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10107" y="4686778"/>
            <a:ext cx="1058110" cy="646331"/>
          </a:xfrm>
          <a:prstGeom prst="rect">
            <a:avLst/>
          </a:prstGeom>
          <a:noFill/>
        </p:spPr>
        <p:txBody>
          <a:bodyPr wrap="none" rtlCol="0">
            <a:spAutoFit/>
          </a:bodyPr>
          <a:lstStyle/>
          <a:p>
            <a:r>
              <a:rPr lang="en-US" b="1" dirty="0"/>
              <a:t>Glycogen</a:t>
            </a:r>
          </a:p>
          <a:p>
            <a:r>
              <a:rPr lang="en-US" b="1" dirty="0"/>
              <a:t>Synthase</a:t>
            </a:r>
          </a:p>
        </p:txBody>
      </p:sp>
      <p:sp>
        <p:nvSpPr>
          <p:cNvPr id="23" name="TextBox 22"/>
          <p:cNvSpPr txBox="1"/>
          <p:nvPr/>
        </p:nvSpPr>
        <p:spPr>
          <a:xfrm>
            <a:off x="2312857" y="5419100"/>
            <a:ext cx="1080809" cy="369332"/>
          </a:xfrm>
          <a:prstGeom prst="rect">
            <a:avLst/>
          </a:prstGeom>
          <a:noFill/>
        </p:spPr>
        <p:txBody>
          <a:bodyPr wrap="none" rtlCol="0">
            <a:spAutoFit/>
          </a:bodyPr>
          <a:lstStyle/>
          <a:p>
            <a:r>
              <a:rPr lang="en-US" b="1" i="1" dirty="0">
                <a:solidFill>
                  <a:srgbClr val="C00000"/>
                </a:solidFill>
              </a:rPr>
              <a:t>INACTIVE</a:t>
            </a:r>
          </a:p>
        </p:txBody>
      </p:sp>
      <p:sp>
        <p:nvSpPr>
          <p:cNvPr id="24" name="TextBox 23"/>
          <p:cNvSpPr txBox="1"/>
          <p:nvPr/>
        </p:nvSpPr>
        <p:spPr>
          <a:xfrm>
            <a:off x="5384593" y="5453431"/>
            <a:ext cx="863634" cy="369332"/>
          </a:xfrm>
          <a:prstGeom prst="rect">
            <a:avLst/>
          </a:prstGeom>
          <a:noFill/>
        </p:spPr>
        <p:txBody>
          <a:bodyPr wrap="none" rtlCol="0">
            <a:spAutoFit/>
          </a:bodyPr>
          <a:lstStyle/>
          <a:p>
            <a:r>
              <a:rPr lang="en-US" b="1" i="1" dirty="0">
                <a:solidFill>
                  <a:schemeClr val="accent6">
                    <a:lumMod val="75000"/>
                  </a:schemeClr>
                </a:solidFill>
              </a:rPr>
              <a:t>ACTIVE</a:t>
            </a:r>
          </a:p>
        </p:txBody>
      </p:sp>
      <p:grpSp>
        <p:nvGrpSpPr>
          <p:cNvPr id="25" name="Group 24"/>
          <p:cNvGrpSpPr/>
          <p:nvPr/>
        </p:nvGrpSpPr>
        <p:grpSpPr>
          <a:xfrm>
            <a:off x="1977459" y="4924983"/>
            <a:ext cx="305891" cy="369332"/>
            <a:chOff x="806008" y="4630014"/>
            <a:chExt cx="305891" cy="369332"/>
          </a:xfrm>
        </p:grpSpPr>
        <p:sp>
          <p:nvSpPr>
            <p:cNvPr id="26" name="Oval 2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28" name="Group 27"/>
          <p:cNvGrpSpPr/>
          <p:nvPr/>
        </p:nvGrpSpPr>
        <p:grpSpPr>
          <a:xfrm>
            <a:off x="2056544" y="5218090"/>
            <a:ext cx="305891" cy="369332"/>
            <a:chOff x="806008" y="4630014"/>
            <a:chExt cx="305891" cy="369332"/>
          </a:xfrm>
        </p:grpSpPr>
        <p:sp>
          <p:nvSpPr>
            <p:cNvPr id="29" name="Oval 2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06008" y="4630014"/>
              <a:ext cx="305891" cy="369332"/>
            </a:xfrm>
            <a:prstGeom prst="rect">
              <a:avLst/>
            </a:prstGeom>
            <a:noFill/>
          </p:spPr>
          <p:txBody>
            <a:bodyPr wrap="square" rtlCol="0">
              <a:spAutoFit/>
            </a:bodyPr>
            <a:lstStyle/>
            <a:p>
              <a:r>
                <a:rPr lang="en-US" b="1" dirty="0"/>
                <a:t>P</a:t>
              </a:r>
            </a:p>
          </p:txBody>
        </p:sp>
      </p:grpSp>
      <p:sp>
        <p:nvSpPr>
          <p:cNvPr id="31" name="Arc 30"/>
          <p:cNvSpPr/>
          <p:nvPr/>
        </p:nvSpPr>
        <p:spPr>
          <a:xfrm rot="18640711">
            <a:off x="3660926" y="4669147"/>
            <a:ext cx="1460034" cy="1795102"/>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a:endCxn id="13" idx="3"/>
          </p:cNvCxnSpPr>
          <p:nvPr/>
        </p:nvCxnSpPr>
        <p:spPr>
          <a:xfrm flipH="1">
            <a:off x="4748626" y="3147107"/>
            <a:ext cx="1237048" cy="7108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10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lstStyle/>
          <a:p>
            <a:r>
              <a:rPr lang="en-US" dirty="0"/>
              <a:t>Enzymatic Reactions (Energy Potential)</a:t>
            </a:r>
          </a:p>
          <a:p>
            <a:r>
              <a:rPr lang="en-US" dirty="0"/>
              <a:t>Phosphate Donor (Kinase-specific Reactions)</a:t>
            </a:r>
          </a:p>
          <a:p>
            <a:r>
              <a:rPr lang="en-US" dirty="0"/>
              <a:t>Cellular signaling pathways (movement; messengers)</a:t>
            </a:r>
          </a:p>
          <a:p>
            <a:r>
              <a:rPr lang="en-US" b="1" i="1" dirty="0">
                <a:solidFill>
                  <a:srgbClr val="C00000"/>
                </a:solidFill>
              </a:rPr>
              <a:t>Neuronal Signaling</a:t>
            </a:r>
          </a:p>
          <a:p>
            <a:r>
              <a:rPr lang="en-US" dirty="0"/>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325474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62106"/>
            <a:ext cx="7210332" cy="779462"/>
          </a:xfrm>
        </p:spPr>
        <p:txBody>
          <a:bodyPr/>
          <a:lstStyle/>
          <a:p>
            <a:r>
              <a:rPr lang="en-US" dirty="0"/>
              <a:t>Neural Impulses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041568"/>
            <a:ext cx="7606747" cy="4825174"/>
          </a:xfrm>
          <a:prstGeom prst="rect">
            <a:avLst/>
          </a:prstGeom>
        </p:spPr>
      </p:pic>
      <p:sp>
        <p:nvSpPr>
          <p:cNvPr id="5" name="TextBox 4"/>
          <p:cNvSpPr txBox="1"/>
          <p:nvPr/>
        </p:nvSpPr>
        <p:spPr>
          <a:xfrm>
            <a:off x="42931" y="5598349"/>
            <a:ext cx="2319033" cy="646331"/>
          </a:xfrm>
          <a:prstGeom prst="rect">
            <a:avLst/>
          </a:prstGeom>
          <a:noFill/>
        </p:spPr>
        <p:txBody>
          <a:bodyPr wrap="none" rtlCol="0">
            <a:spAutoFit/>
          </a:bodyPr>
          <a:lstStyle/>
          <a:p>
            <a:r>
              <a:rPr lang="en-US" dirty="0"/>
              <a:t>Image from </a:t>
            </a:r>
            <a:r>
              <a:rPr lang="en-US" dirty="0">
                <a:hlinkClick r:id="rId4"/>
              </a:rPr>
              <a:t>Wikimedia</a:t>
            </a:r>
            <a:endParaRPr lang="en-US" dirty="0"/>
          </a:p>
          <a:p>
            <a:endParaRPr lang="en-US" dirty="0"/>
          </a:p>
        </p:txBody>
      </p:sp>
    </p:spTree>
    <p:extLst>
      <p:ext uri="{BB962C8B-B14F-4D97-AF65-F5344CB8AC3E}">
        <p14:creationId xmlns:p14="http://schemas.microsoft.com/office/powerpoint/2010/main" val="35021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05" y="0"/>
            <a:ext cx="2807574" cy="1367912"/>
          </a:xfrm>
        </p:spPr>
        <p:txBody>
          <a:bodyPr>
            <a:normAutofit/>
          </a:bodyPr>
          <a:lstStyle/>
          <a:p>
            <a:r>
              <a:rPr lang="en-US" dirty="0"/>
              <a:t>Action Potential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7879" y="0"/>
            <a:ext cx="4806122" cy="5989983"/>
          </a:xfrm>
        </p:spPr>
      </p:pic>
      <p:sp>
        <p:nvSpPr>
          <p:cNvPr id="5" name="Rectangle 4"/>
          <p:cNvSpPr/>
          <p:nvPr/>
        </p:nvSpPr>
        <p:spPr>
          <a:xfrm>
            <a:off x="99440" y="5523707"/>
            <a:ext cx="2376741" cy="369332"/>
          </a:xfrm>
          <a:prstGeom prst="rect">
            <a:avLst/>
          </a:prstGeom>
        </p:spPr>
        <p:txBody>
          <a:bodyPr wrap="none">
            <a:spAutoFit/>
          </a:bodyPr>
          <a:lstStyle/>
          <a:p>
            <a:r>
              <a:rPr lang="en-US" dirty="0"/>
              <a:t>Image from </a:t>
            </a:r>
            <a:r>
              <a:rPr lang="en-US" dirty="0">
                <a:hlinkClick r:id="rId4"/>
              </a:rPr>
              <a:t>Wikimedia</a:t>
            </a:r>
            <a:endParaRPr lang="en-US" dirty="0"/>
          </a:p>
        </p:txBody>
      </p:sp>
      <p:sp>
        <p:nvSpPr>
          <p:cNvPr id="3" name="TextBox 2"/>
          <p:cNvSpPr txBox="1"/>
          <p:nvPr/>
        </p:nvSpPr>
        <p:spPr>
          <a:xfrm>
            <a:off x="99440" y="1553389"/>
            <a:ext cx="423843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Activation at dendrites</a:t>
            </a:r>
          </a:p>
          <a:p>
            <a:pPr marL="285750" indent="-285750">
              <a:buFont typeface="Arial" panose="020B0604020202020204" pitchFamily="34" charset="0"/>
              <a:buChar char="•"/>
            </a:pPr>
            <a:r>
              <a:rPr lang="en-US" sz="2400" dirty="0"/>
              <a:t>Opening of receptor channels</a:t>
            </a:r>
          </a:p>
          <a:p>
            <a:pPr marL="285750" indent="-285750">
              <a:buFont typeface="Arial" panose="020B0604020202020204" pitchFamily="34" charset="0"/>
              <a:buChar char="•"/>
            </a:pPr>
            <a:r>
              <a:rPr lang="en-US" sz="2400" dirty="0"/>
              <a:t>Opening of voltage gated channels</a:t>
            </a:r>
          </a:p>
          <a:p>
            <a:pPr marL="285750" indent="-285750">
              <a:buFont typeface="Arial" panose="020B0604020202020204" pitchFamily="34" charset="0"/>
              <a:buChar char="•"/>
            </a:pPr>
            <a:r>
              <a:rPr lang="en-US" sz="2400" dirty="0"/>
              <a:t>+ Electric impulse sent down axon (Cationic impulse of Na+)</a:t>
            </a:r>
          </a:p>
          <a:p>
            <a:pPr marL="285750" indent="-285750">
              <a:buFont typeface="Arial" panose="020B0604020202020204" pitchFamily="34" charset="0"/>
              <a:buChar char="•"/>
            </a:pPr>
            <a:r>
              <a:rPr lang="en-US" sz="2400" dirty="0"/>
              <a:t>Release of Neurotransmitters into synaptic cleft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1081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312" y="222349"/>
            <a:ext cx="7210332" cy="779462"/>
          </a:xfrm>
        </p:spPr>
        <p:txBody>
          <a:bodyPr>
            <a:normAutofit fontScale="90000"/>
          </a:bodyPr>
          <a:lstStyle/>
          <a:p>
            <a:r>
              <a:rPr lang="en-US" dirty="0"/>
              <a:t>Charge Potential vs Resting State</a:t>
            </a:r>
          </a:p>
        </p:txBody>
      </p:sp>
      <p:sp>
        <p:nvSpPr>
          <p:cNvPr id="3" name="Content Placeholder 2"/>
          <p:cNvSpPr>
            <a:spLocks noGrp="1"/>
          </p:cNvSpPr>
          <p:nvPr>
            <p:ph idx="1"/>
          </p:nvPr>
        </p:nvSpPr>
        <p:spPr/>
        <p:txBody>
          <a:bodyPr/>
          <a:lstStyle/>
          <a:p>
            <a:r>
              <a:rPr lang="en-US" dirty="0"/>
              <a:t>To set up signaling potential within an axon that is strong enough to elicit a response (</a:t>
            </a:r>
            <a:r>
              <a:rPr lang="en-US" dirty="0" err="1"/>
              <a:t>ie</a:t>
            </a:r>
            <a:r>
              <a:rPr lang="en-US" dirty="0"/>
              <a:t> neurotransmitter release), it must be negative inside during its resting state. </a:t>
            </a:r>
          </a:p>
          <a:p>
            <a:r>
              <a:rPr lang="en-US" dirty="0"/>
              <a:t>This will allow a positive ripple to be sent through it (action potential). </a:t>
            </a:r>
          </a:p>
        </p:txBody>
      </p:sp>
    </p:spTree>
    <p:extLst>
      <p:ext uri="{BB962C8B-B14F-4D97-AF65-F5344CB8AC3E}">
        <p14:creationId xmlns:p14="http://schemas.microsoft.com/office/powerpoint/2010/main" val="59453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45" y="222349"/>
            <a:ext cx="7210332" cy="779462"/>
          </a:xfrm>
        </p:spPr>
        <p:txBody>
          <a:bodyPr/>
          <a:lstStyle/>
          <a:p>
            <a:r>
              <a:rPr lang="en-US" dirty="0"/>
              <a:t>Na+/K+ ATPase Pump</a:t>
            </a:r>
          </a:p>
        </p:txBody>
      </p:sp>
      <p:sp>
        <p:nvSpPr>
          <p:cNvPr id="5" name="Rectangle 4"/>
          <p:cNvSpPr/>
          <p:nvPr/>
        </p:nvSpPr>
        <p:spPr>
          <a:xfrm>
            <a:off x="6575220" y="5535573"/>
            <a:ext cx="2568780" cy="307777"/>
          </a:xfrm>
          <a:prstGeom prst="rect">
            <a:avLst/>
          </a:prstGeom>
        </p:spPr>
        <p:txBody>
          <a:bodyPr wrap="none">
            <a:spAutoFit/>
          </a:bodyPr>
          <a:lstStyle/>
          <a:p>
            <a:r>
              <a:rPr lang="en-US" sz="1400" dirty="0"/>
              <a:t>Image modified from </a:t>
            </a:r>
            <a:r>
              <a:rPr lang="en-US" sz="1400" dirty="0" err="1">
                <a:hlinkClick r:id="rId4"/>
              </a:rPr>
              <a:t>BruceBlaus</a:t>
            </a:r>
            <a:endParaRPr lang="en-US" sz="1400" dirty="0"/>
          </a:p>
        </p:txBody>
      </p:sp>
      <p:sp>
        <p:nvSpPr>
          <p:cNvPr id="3" name="TextBox 2"/>
          <p:cNvSpPr txBox="1"/>
          <p:nvPr/>
        </p:nvSpPr>
        <p:spPr>
          <a:xfrm>
            <a:off x="144379" y="5012443"/>
            <a:ext cx="16142671"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Achieves the negative resting state of the neuron</a:t>
            </a:r>
          </a:p>
          <a:p>
            <a:pPr marL="285750" indent="-285750">
              <a:buFont typeface="Arial" panose="020B0604020202020204" pitchFamily="34" charset="0"/>
              <a:buChar char="•"/>
            </a:pPr>
            <a:r>
              <a:rPr lang="en-US" sz="2800" dirty="0"/>
              <a:t>possible to send a positive electric charge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5645" y="1154036"/>
            <a:ext cx="6173452" cy="3704071"/>
          </a:xfrm>
          <a:prstGeom prst="rect">
            <a:avLst/>
          </a:prstGeom>
        </p:spPr>
      </p:pic>
      <p:grpSp>
        <p:nvGrpSpPr>
          <p:cNvPr id="11" name="Group 10"/>
          <p:cNvGrpSpPr/>
          <p:nvPr/>
        </p:nvGrpSpPr>
        <p:grpSpPr>
          <a:xfrm>
            <a:off x="3601687" y="3924974"/>
            <a:ext cx="543354" cy="369332"/>
            <a:chOff x="8012010" y="957179"/>
            <a:chExt cx="543354" cy="369332"/>
          </a:xfrm>
        </p:grpSpPr>
        <p:sp>
          <p:nvSpPr>
            <p:cNvPr id="8" name="Oval 7"/>
            <p:cNvSpPr/>
            <p:nvPr/>
          </p:nvSpPr>
          <p:spPr>
            <a:xfrm>
              <a:off x="8012010" y="995279"/>
              <a:ext cx="540437" cy="312821"/>
            </a:xfrm>
            <a:prstGeom prst="ellipse">
              <a:avLst/>
            </a:prstGeom>
            <a:gradFill flip="none" rotWithShape="1">
              <a:gsLst>
                <a:gs pos="0">
                  <a:schemeClr val="accent6">
                    <a:lumMod val="95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9050">
              <a:solidFill>
                <a:schemeClr val="accent6">
                  <a:lumMod val="40000"/>
                  <a:lumOff val="6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p:cNvSpPr txBox="1"/>
            <p:nvPr/>
          </p:nvSpPr>
          <p:spPr>
            <a:xfrm>
              <a:off x="8012010" y="957179"/>
              <a:ext cx="543354" cy="369332"/>
            </a:xfrm>
            <a:prstGeom prst="rect">
              <a:avLst/>
            </a:prstGeom>
            <a:noFill/>
          </p:spPr>
          <p:txBody>
            <a:bodyPr wrap="none" rtlCol="0">
              <a:spAutoFit/>
            </a:bodyPr>
            <a:lstStyle/>
            <a:p>
              <a:r>
                <a:rPr lang="en-US" b="1" dirty="0">
                  <a:solidFill>
                    <a:schemeClr val="bg1"/>
                  </a:solidFill>
                </a:rPr>
                <a:t>ATP</a:t>
              </a:r>
            </a:p>
          </p:txBody>
        </p:sp>
      </p:grpSp>
      <p:grpSp>
        <p:nvGrpSpPr>
          <p:cNvPr id="12" name="Group 11"/>
          <p:cNvGrpSpPr/>
          <p:nvPr/>
        </p:nvGrpSpPr>
        <p:grpSpPr>
          <a:xfrm>
            <a:off x="3670410" y="4334440"/>
            <a:ext cx="593432" cy="369332"/>
            <a:chOff x="7999310" y="957179"/>
            <a:chExt cx="593432" cy="369332"/>
          </a:xfrm>
        </p:grpSpPr>
        <p:sp>
          <p:nvSpPr>
            <p:cNvPr id="13" name="Oval 12"/>
            <p:cNvSpPr/>
            <p:nvPr/>
          </p:nvSpPr>
          <p:spPr>
            <a:xfrm>
              <a:off x="8012010" y="995279"/>
              <a:ext cx="540437" cy="312821"/>
            </a:xfrm>
            <a:prstGeom prst="ellipse">
              <a:avLst/>
            </a:prstGeom>
            <a:gradFill flip="none" rotWithShape="1">
              <a:gsLst>
                <a:gs pos="0">
                  <a:schemeClr val="accent6">
                    <a:lumMod val="95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9050">
              <a:solidFill>
                <a:schemeClr val="accent6">
                  <a:lumMod val="40000"/>
                  <a:lumOff val="6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7999310" y="957179"/>
              <a:ext cx="593432" cy="369332"/>
            </a:xfrm>
            <a:prstGeom prst="rect">
              <a:avLst/>
            </a:prstGeom>
            <a:noFill/>
          </p:spPr>
          <p:txBody>
            <a:bodyPr wrap="none" rtlCol="0">
              <a:spAutoFit/>
            </a:bodyPr>
            <a:lstStyle/>
            <a:p>
              <a:r>
                <a:rPr lang="en-US" b="1" dirty="0">
                  <a:solidFill>
                    <a:schemeClr val="bg1"/>
                  </a:solidFill>
                </a:rPr>
                <a:t>ADP</a:t>
              </a:r>
            </a:p>
          </p:txBody>
        </p:sp>
      </p:grpSp>
      <p:graphicFrame>
        <p:nvGraphicFramePr>
          <p:cNvPr id="15" name="Object 14"/>
          <p:cNvGraphicFramePr>
            <a:graphicFrameLocks noChangeAspect="1"/>
          </p:cNvGraphicFramePr>
          <p:nvPr>
            <p:extLst>
              <p:ext uri="{D42A27DB-BD31-4B8C-83A1-F6EECF244321}">
                <p14:modId xmlns:p14="http://schemas.microsoft.com/office/powerpoint/2010/main" val="3366718624"/>
              </p:ext>
            </p:extLst>
          </p:nvPr>
        </p:nvGraphicFramePr>
        <p:xfrm>
          <a:off x="4179888" y="3976688"/>
          <a:ext cx="250825" cy="477837"/>
        </p:xfrm>
        <a:graphic>
          <a:graphicData uri="http://schemas.openxmlformats.org/presentationml/2006/ole">
            <mc:AlternateContent xmlns:mc="http://schemas.openxmlformats.org/markup-compatibility/2006">
              <mc:Choice xmlns:v="urn:schemas-microsoft-com:vml" Requires="v">
                <p:oleObj spid="_x0000_s2101" name="CS ChemDraw Drawing" r:id="rId6" imgW="251337" imgH="478483" progId="ChemDraw.Document.6.0">
                  <p:embed/>
                </p:oleObj>
              </mc:Choice>
              <mc:Fallback>
                <p:oleObj name="CS ChemDraw Drawing" r:id="rId6" imgW="251337" imgH="478483" progId="ChemDraw.Document.6.0">
                  <p:embed/>
                  <p:pic>
                    <p:nvPicPr>
                      <p:cNvPr id="0" name=""/>
                      <p:cNvPicPr/>
                      <p:nvPr/>
                    </p:nvPicPr>
                    <p:blipFill>
                      <a:blip r:embed="rId7"/>
                      <a:stretch>
                        <a:fillRect/>
                      </a:stretch>
                    </p:blipFill>
                    <p:spPr>
                      <a:xfrm>
                        <a:off x="4179888" y="3976688"/>
                        <a:ext cx="250825" cy="477837"/>
                      </a:xfrm>
                      <a:prstGeom prst="rect">
                        <a:avLst/>
                      </a:prstGeom>
                    </p:spPr>
                  </p:pic>
                </p:oleObj>
              </mc:Fallback>
            </mc:AlternateContent>
          </a:graphicData>
        </a:graphic>
      </p:graphicFrame>
    </p:spTree>
    <p:extLst>
      <p:ext uri="{BB962C8B-B14F-4D97-AF65-F5344CB8AC3E}">
        <p14:creationId xmlns:p14="http://schemas.microsoft.com/office/powerpoint/2010/main" val="148062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14986" y="1335104"/>
            <a:ext cx="8669639" cy="3808728"/>
          </a:xfrm>
          <a:prstGeom prst="rect">
            <a:avLst/>
          </a:prstGeom>
        </p:spPr>
      </p:pic>
      <p:sp>
        <p:nvSpPr>
          <p:cNvPr id="6" name="Title 1"/>
          <p:cNvSpPr>
            <a:spLocks noGrp="1"/>
          </p:cNvSpPr>
          <p:nvPr>
            <p:ph type="title"/>
          </p:nvPr>
        </p:nvSpPr>
        <p:spPr/>
        <p:txBody>
          <a:bodyPr/>
          <a:lstStyle/>
          <a:p>
            <a:r>
              <a:rPr lang="en-US" dirty="0"/>
              <a:t>Na+/K+ ATPase Pump - Details</a:t>
            </a:r>
          </a:p>
        </p:txBody>
      </p:sp>
      <p:sp>
        <p:nvSpPr>
          <p:cNvPr id="7" name="Rectangle 6"/>
          <p:cNvSpPr/>
          <p:nvPr/>
        </p:nvSpPr>
        <p:spPr>
          <a:xfrm>
            <a:off x="26758" y="5540672"/>
            <a:ext cx="4883426" cy="305785"/>
          </a:xfrm>
          <a:prstGeom prst="rect">
            <a:avLst/>
          </a:prstGeom>
        </p:spPr>
        <p:txBody>
          <a:bodyPr wrap="square">
            <a:spAutoFit/>
          </a:bodyPr>
          <a:lstStyle/>
          <a:p>
            <a:r>
              <a:rPr lang="en-US" sz="1400" dirty="0"/>
              <a:t>Image from </a:t>
            </a:r>
            <a:r>
              <a:rPr lang="en-US" sz="1400" dirty="0">
                <a:hlinkClick r:id="rId4"/>
              </a:rPr>
              <a:t>Clausen, M.V., et al (2017) </a:t>
            </a:r>
            <a:r>
              <a:rPr lang="en-US" sz="1400" i="1" dirty="0">
                <a:hlinkClick r:id="rId4"/>
              </a:rPr>
              <a:t>Front. In </a:t>
            </a:r>
            <a:r>
              <a:rPr lang="en-US" sz="1400" i="1" dirty="0" err="1">
                <a:hlinkClick r:id="rId4"/>
              </a:rPr>
              <a:t>Phys</a:t>
            </a:r>
            <a:r>
              <a:rPr lang="en-US" sz="1400" i="1" dirty="0">
                <a:hlinkClick r:id="rId4"/>
              </a:rPr>
              <a:t> </a:t>
            </a:r>
            <a:r>
              <a:rPr lang="en-US" sz="1400" dirty="0">
                <a:hlinkClick r:id="rId4"/>
              </a:rPr>
              <a:t>8:371</a:t>
            </a:r>
            <a:endParaRPr lang="en-US" sz="1400" dirty="0"/>
          </a:p>
        </p:txBody>
      </p:sp>
    </p:spTree>
    <p:extLst>
      <p:ext uri="{BB962C8B-B14F-4D97-AF65-F5344CB8AC3E}">
        <p14:creationId xmlns:p14="http://schemas.microsoft.com/office/powerpoint/2010/main" val="375707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92" y="235601"/>
            <a:ext cx="7210332" cy="779462"/>
          </a:xfrm>
        </p:spPr>
        <p:txBody>
          <a:bodyPr>
            <a:normAutofit/>
          </a:bodyPr>
          <a:lstStyle/>
          <a:p>
            <a:r>
              <a:rPr lang="en-US" dirty="0"/>
              <a:t>Receptor Gated Ion Channels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0159" y="1277938"/>
            <a:ext cx="6659232" cy="4511675"/>
          </a:xfrm>
        </p:spPr>
      </p:pic>
    </p:spTree>
    <p:extLst>
      <p:ext uri="{BB962C8B-B14F-4D97-AF65-F5344CB8AC3E}">
        <p14:creationId xmlns:p14="http://schemas.microsoft.com/office/powerpoint/2010/main" val="6921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683" y="238825"/>
            <a:ext cx="7525944" cy="779462"/>
          </a:xfrm>
        </p:spPr>
        <p:txBody>
          <a:bodyPr>
            <a:normAutofit fontScale="90000"/>
          </a:bodyPr>
          <a:lstStyle/>
          <a:p>
            <a:r>
              <a:rPr lang="en-US" dirty="0"/>
              <a:t>ATP the energy currency of the cell</a:t>
            </a:r>
          </a:p>
        </p:txBody>
      </p:sp>
      <p:sp>
        <p:nvSpPr>
          <p:cNvPr id="5" name="TextBox 4"/>
          <p:cNvSpPr txBox="1"/>
          <p:nvPr/>
        </p:nvSpPr>
        <p:spPr>
          <a:xfrm>
            <a:off x="131805" y="5494638"/>
            <a:ext cx="2624949" cy="369332"/>
          </a:xfrm>
          <a:prstGeom prst="rect">
            <a:avLst/>
          </a:prstGeom>
          <a:noFill/>
        </p:spPr>
        <p:txBody>
          <a:bodyPr wrap="none" rtlCol="0">
            <a:spAutoFit/>
          </a:bodyPr>
          <a:lstStyle/>
          <a:p>
            <a:r>
              <a:rPr lang="en-US" dirty="0"/>
              <a:t>Image from </a:t>
            </a:r>
            <a:r>
              <a:rPr lang="en-US" dirty="0" err="1">
                <a:hlinkClick r:id="rId3"/>
              </a:rPr>
              <a:t>Villareal</a:t>
            </a:r>
            <a:r>
              <a:rPr lang="en-US" dirty="0">
                <a:hlinkClick r:id="rId3"/>
              </a:rPr>
              <a:t>, M.R.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279" y="1018287"/>
            <a:ext cx="6445045" cy="4117030"/>
          </a:xfrm>
          <a:prstGeom prst="rect">
            <a:avLst/>
          </a:prstGeom>
        </p:spPr>
      </p:pic>
    </p:spTree>
    <p:extLst>
      <p:ext uri="{BB962C8B-B14F-4D97-AF65-F5344CB8AC3E}">
        <p14:creationId xmlns:p14="http://schemas.microsoft.com/office/powerpoint/2010/main" val="85458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827" y="195844"/>
            <a:ext cx="7210332" cy="779462"/>
          </a:xfrm>
        </p:spPr>
        <p:txBody>
          <a:bodyPr>
            <a:normAutofit/>
          </a:bodyPr>
          <a:lstStyle/>
          <a:p>
            <a:r>
              <a:rPr lang="en-US" dirty="0"/>
              <a:t>Voltage Gated Ion Channels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2907"/>
          <a:stretch/>
        </p:blipFill>
        <p:spPr>
          <a:xfrm>
            <a:off x="0" y="1845674"/>
            <a:ext cx="9144000" cy="3166652"/>
          </a:xfrm>
          <a:prstGeom prst="rect">
            <a:avLst/>
          </a:prstGeom>
        </p:spPr>
      </p:pic>
    </p:spTree>
    <p:extLst>
      <p:ext uri="{BB962C8B-B14F-4D97-AF65-F5344CB8AC3E}">
        <p14:creationId xmlns:p14="http://schemas.microsoft.com/office/powerpoint/2010/main" val="273064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62106"/>
            <a:ext cx="7210332" cy="779462"/>
          </a:xfrm>
        </p:spPr>
        <p:txBody>
          <a:bodyPr/>
          <a:lstStyle/>
          <a:p>
            <a:r>
              <a:rPr lang="en-US" dirty="0"/>
              <a:t>Neural Impulses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041568"/>
            <a:ext cx="7606747" cy="4825174"/>
          </a:xfrm>
          <a:prstGeom prst="rect">
            <a:avLst/>
          </a:prstGeom>
        </p:spPr>
      </p:pic>
      <p:sp>
        <p:nvSpPr>
          <p:cNvPr id="5" name="TextBox 4"/>
          <p:cNvSpPr txBox="1"/>
          <p:nvPr/>
        </p:nvSpPr>
        <p:spPr>
          <a:xfrm>
            <a:off x="42931" y="5598349"/>
            <a:ext cx="2319033" cy="646331"/>
          </a:xfrm>
          <a:prstGeom prst="rect">
            <a:avLst/>
          </a:prstGeom>
          <a:noFill/>
        </p:spPr>
        <p:txBody>
          <a:bodyPr wrap="none" rtlCol="0">
            <a:spAutoFit/>
          </a:bodyPr>
          <a:lstStyle/>
          <a:p>
            <a:r>
              <a:rPr lang="en-US" dirty="0"/>
              <a:t>Image from </a:t>
            </a:r>
            <a:r>
              <a:rPr lang="en-US" dirty="0">
                <a:hlinkClick r:id="rId4"/>
              </a:rPr>
              <a:t>Wikimedia</a:t>
            </a:r>
            <a:endParaRPr lang="en-US" dirty="0"/>
          </a:p>
          <a:p>
            <a:endParaRPr lang="en-US" dirty="0"/>
          </a:p>
        </p:txBody>
      </p:sp>
    </p:spTree>
    <p:extLst>
      <p:ext uri="{BB962C8B-B14F-4D97-AF65-F5344CB8AC3E}">
        <p14:creationId xmlns:p14="http://schemas.microsoft.com/office/powerpoint/2010/main" val="53432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827" y="195844"/>
            <a:ext cx="7210332" cy="779462"/>
          </a:xfrm>
        </p:spPr>
        <p:txBody>
          <a:bodyPr>
            <a:normAutofit/>
          </a:bodyPr>
          <a:lstStyle/>
          <a:p>
            <a:r>
              <a:rPr lang="en-US" dirty="0"/>
              <a:t>Voltage Gated Ion Channels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0049"/>
          <a:stretch/>
        </p:blipFill>
        <p:spPr>
          <a:xfrm>
            <a:off x="0" y="1749595"/>
            <a:ext cx="9144000" cy="3358809"/>
          </a:xfrm>
          <a:prstGeom prst="rect">
            <a:avLst/>
          </a:prstGeom>
        </p:spPr>
      </p:pic>
    </p:spTree>
    <p:extLst>
      <p:ext uri="{BB962C8B-B14F-4D97-AF65-F5344CB8AC3E}">
        <p14:creationId xmlns:p14="http://schemas.microsoft.com/office/powerpoint/2010/main" val="179965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45" y="222349"/>
            <a:ext cx="7210332" cy="779462"/>
          </a:xfrm>
        </p:spPr>
        <p:txBody>
          <a:bodyPr/>
          <a:lstStyle/>
          <a:p>
            <a:r>
              <a:rPr lang="en-US" dirty="0"/>
              <a:t>Na+/K+ ATPase Pump</a:t>
            </a:r>
          </a:p>
        </p:txBody>
      </p:sp>
      <p:sp>
        <p:nvSpPr>
          <p:cNvPr id="5" name="Rectangle 4"/>
          <p:cNvSpPr/>
          <p:nvPr/>
        </p:nvSpPr>
        <p:spPr>
          <a:xfrm>
            <a:off x="6575220" y="5535573"/>
            <a:ext cx="2568780" cy="307777"/>
          </a:xfrm>
          <a:prstGeom prst="rect">
            <a:avLst/>
          </a:prstGeom>
        </p:spPr>
        <p:txBody>
          <a:bodyPr wrap="none">
            <a:spAutoFit/>
          </a:bodyPr>
          <a:lstStyle/>
          <a:p>
            <a:r>
              <a:rPr lang="en-US" sz="1400" dirty="0"/>
              <a:t>Image modified from </a:t>
            </a:r>
            <a:r>
              <a:rPr lang="en-US" sz="1400" dirty="0" err="1">
                <a:hlinkClick r:id="rId4"/>
              </a:rPr>
              <a:t>BruceBlaus</a:t>
            </a:r>
            <a:endParaRPr lang="en-US" sz="1400" dirty="0"/>
          </a:p>
        </p:txBody>
      </p:sp>
      <p:sp>
        <p:nvSpPr>
          <p:cNvPr id="3" name="TextBox 2"/>
          <p:cNvSpPr txBox="1"/>
          <p:nvPr/>
        </p:nvSpPr>
        <p:spPr>
          <a:xfrm>
            <a:off x="144379" y="5012443"/>
            <a:ext cx="8781907"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Resets the resting potential of the neuron between action potentials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274" y="1185172"/>
            <a:ext cx="6173452" cy="3704071"/>
          </a:xfrm>
          <a:prstGeom prst="rect">
            <a:avLst/>
          </a:prstGeom>
        </p:spPr>
      </p:pic>
      <p:grpSp>
        <p:nvGrpSpPr>
          <p:cNvPr id="11" name="Group 10"/>
          <p:cNvGrpSpPr/>
          <p:nvPr/>
        </p:nvGrpSpPr>
        <p:grpSpPr>
          <a:xfrm>
            <a:off x="3601687" y="3924974"/>
            <a:ext cx="543354" cy="369332"/>
            <a:chOff x="8012010" y="957179"/>
            <a:chExt cx="543354" cy="369332"/>
          </a:xfrm>
        </p:grpSpPr>
        <p:sp>
          <p:nvSpPr>
            <p:cNvPr id="8" name="Oval 7"/>
            <p:cNvSpPr/>
            <p:nvPr/>
          </p:nvSpPr>
          <p:spPr>
            <a:xfrm>
              <a:off x="8012010" y="995279"/>
              <a:ext cx="540437" cy="312821"/>
            </a:xfrm>
            <a:prstGeom prst="ellipse">
              <a:avLst/>
            </a:prstGeom>
            <a:gradFill flip="none" rotWithShape="1">
              <a:gsLst>
                <a:gs pos="0">
                  <a:schemeClr val="accent6">
                    <a:lumMod val="95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9050">
              <a:solidFill>
                <a:schemeClr val="accent6">
                  <a:lumMod val="40000"/>
                  <a:lumOff val="6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p:cNvSpPr txBox="1"/>
            <p:nvPr/>
          </p:nvSpPr>
          <p:spPr>
            <a:xfrm>
              <a:off x="8012010" y="957179"/>
              <a:ext cx="543354" cy="369332"/>
            </a:xfrm>
            <a:prstGeom prst="rect">
              <a:avLst/>
            </a:prstGeom>
            <a:noFill/>
          </p:spPr>
          <p:txBody>
            <a:bodyPr wrap="none" rtlCol="0">
              <a:spAutoFit/>
            </a:bodyPr>
            <a:lstStyle/>
            <a:p>
              <a:r>
                <a:rPr lang="en-US" b="1" dirty="0">
                  <a:solidFill>
                    <a:schemeClr val="bg1"/>
                  </a:solidFill>
                </a:rPr>
                <a:t>ATP</a:t>
              </a:r>
            </a:p>
          </p:txBody>
        </p:sp>
      </p:grpSp>
      <p:grpSp>
        <p:nvGrpSpPr>
          <p:cNvPr id="12" name="Group 11"/>
          <p:cNvGrpSpPr/>
          <p:nvPr/>
        </p:nvGrpSpPr>
        <p:grpSpPr>
          <a:xfrm>
            <a:off x="3670410" y="4334440"/>
            <a:ext cx="593432" cy="369332"/>
            <a:chOff x="7999310" y="957179"/>
            <a:chExt cx="593432" cy="369332"/>
          </a:xfrm>
        </p:grpSpPr>
        <p:sp>
          <p:nvSpPr>
            <p:cNvPr id="13" name="Oval 12"/>
            <p:cNvSpPr/>
            <p:nvPr/>
          </p:nvSpPr>
          <p:spPr>
            <a:xfrm>
              <a:off x="8012010" y="995279"/>
              <a:ext cx="540437" cy="312821"/>
            </a:xfrm>
            <a:prstGeom prst="ellipse">
              <a:avLst/>
            </a:prstGeom>
            <a:gradFill flip="none" rotWithShape="1">
              <a:gsLst>
                <a:gs pos="0">
                  <a:schemeClr val="accent6">
                    <a:lumMod val="95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9050">
              <a:solidFill>
                <a:schemeClr val="accent6">
                  <a:lumMod val="40000"/>
                  <a:lumOff val="6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7999310" y="957179"/>
              <a:ext cx="593432" cy="369332"/>
            </a:xfrm>
            <a:prstGeom prst="rect">
              <a:avLst/>
            </a:prstGeom>
            <a:noFill/>
          </p:spPr>
          <p:txBody>
            <a:bodyPr wrap="none" rtlCol="0">
              <a:spAutoFit/>
            </a:bodyPr>
            <a:lstStyle/>
            <a:p>
              <a:r>
                <a:rPr lang="en-US" b="1" dirty="0">
                  <a:solidFill>
                    <a:schemeClr val="bg1"/>
                  </a:solidFill>
                </a:rPr>
                <a:t>ADP</a:t>
              </a:r>
            </a:p>
          </p:txBody>
        </p:sp>
      </p:grpSp>
      <p:graphicFrame>
        <p:nvGraphicFramePr>
          <p:cNvPr id="15" name="Object 14"/>
          <p:cNvGraphicFramePr>
            <a:graphicFrameLocks noChangeAspect="1"/>
          </p:cNvGraphicFramePr>
          <p:nvPr/>
        </p:nvGraphicFramePr>
        <p:xfrm>
          <a:off x="4179888" y="3976688"/>
          <a:ext cx="250825" cy="477837"/>
        </p:xfrm>
        <a:graphic>
          <a:graphicData uri="http://schemas.openxmlformats.org/presentationml/2006/ole">
            <mc:AlternateContent xmlns:mc="http://schemas.openxmlformats.org/markup-compatibility/2006">
              <mc:Choice xmlns:v="urn:schemas-microsoft-com:vml" Requires="v">
                <p:oleObj spid="_x0000_s3125" name="CS ChemDraw Drawing" r:id="rId6" imgW="251337" imgH="478483" progId="ChemDraw.Document.6.0">
                  <p:embed/>
                </p:oleObj>
              </mc:Choice>
              <mc:Fallback>
                <p:oleObj name="CS ChemDraw Drawing" r:id="rId6" imgW="251337" imgH="478483" progId="ChemDraw.Document.6.0">
                  <p:embed/>
                  <p:pic>
                    <p:nvPicPr>
                      <p:cNvPr id="15" name="Object 14"/>
                      <p:cNvPicPr/>
                      <p:nvPr/>
                    </p:nvPicPr>
                    <p:blipFill>
                      <a:blip r:embed="rId7"/>
                      <a:stretch>
                        <a:fillRect/>
                      </a:stretch>
                    </p:blipFill>
                    <p:spPr>
                      <a:xfrm>
                        <a:off x="4179888" y="3976688"/>
                        <a:ext cx="250825" cy="477837"/>
                      </a:xfrm>
                      <a:prstGeom prst="rect">
                        <a:avLst/>
                      </a:prstGeom>
                    </p:spPr>
                  </p:pic>
                </p:oleObj>
              </mc:Fallback>
            </mc:AlternateContent>
          </a:graphicData>
        </a:graphic>
      </p:graphicFrame>
    </p:spTree>
    <p:extLst>
      <p:ext uri="{BB962C8B-B14F-4D97-AF65-F5344CB8AC3E}">
        <p14:creationId xmlns:p14="http://schemas.microsoft.com/office/powerpoint/2010/main" val="337552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549" y="116332"/>
            <a:ext cx="7210332" cy="779462"/>
          </a:xfrm>
        </p:spPr>
        <p:txBody>
          <a:bodyPr>
            <a:normAutofit/>
          </a:bodyPr>
          <a:lstStyle/>
          <a:p>
            <a:r>
              <a:rPr lang="en-US" dirty="0"/>
              <a:t>Graph of an Action Potential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43" y="827067"/>
            <a:ext cx="7554005" cy="5242481"/>
          </a:xfrm>
          <a:prstGeom prst="rect">
            <a:avLst/>
          </a:prstGeom>
        </p:spPr>
      </p:pic>
    </p:spTree>
    <p:extLst>
      <p:ext uri="{BB962C8B-B14F-4D97-AF65-F5344CB8AC3E}">
        <p14:creationId xmlns:p14="http://schemas.microsoft.com/office/powerpoint/2010/main" val="374239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39" y="248853"/>
            <a:ext cx="7210332" cy="779462"/>
          </a:xfrm>
        </p:spPr>
        <p:txBody>
          <a:bodyPr/>
          <a:lstStyle/>
          <a:p>
            <a:r>
              <a:rPr lang="en-US" dirty="0"/>
              <a:t>Brain Function</a:t>
            </a:r>
          </a:p>
        </p:txBody>
      </p:sp>
      <p:sp>
        <p:nvSpPr>
          <p:cNvPr id="3" name="Content Placeholder 2"/>
          <p:cNvSpPr>
            <a:spLocks noGrp="1"/>
          </p:cNvSpPr>
          <p:nvPr>
            <p:ph idx="1"/>
          </p:nvPr>
        </p:nvSpPr>
        <p:spPr/>
        <p:txBody>
          <a:bodyPr/>
          <a:lstStyle/>
          <a:p>
            <a:r>
              <a:rPr lang="en-US" dirty="0"/>
              <a:t>Uses ~ 20% of the body’s energy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988" y="1822059"/>
            <a:ext cx="4602024" cy="3451518"/>
          </a:xfrm>
          <a:prstGeom prst="rect">
            <a:avLst/>
          </a:prstGeom>
        </p:spPr>
      </p:pic>
      <p:sp>
        <p:nvSpPr>
          <p:cNvPr id="5" name="Rectangle 4"/>
          <p:cNvSpPr/>
          <p:nvPr/>
        </p:nvSpPr>
        <p:spPr>
          <a:xfrm>
            <a:off x="7120331" y="5481960"/>
            <a:ext cx="1659685" cy="307777"/>
          </a:xfrm>
          <a:prstGeom prst="rect">
            <a:avLst/>
          </a:prstGeom>
        </p:spPr>
        <p:txBody>
          <a:bodyPr wrap="none">
            <a:spAutoFit/>
          </a:bodyPr>
          <a:lstStyle/>
          <a:p>
            <a:r>
              <a:rPr lang="en-US" sz="1400" dirty="0"/>
              <a:t>Image from </a:t>
            </a:r>
            <a:r>
              <a:rPr lang="en-US" sz="1400" dirty="0" err="1">
                <a:hlinkClick r:id="rId4"/>
              </a:rPr>
              <a:t>Pixabay</a:t>
            </a:r>
            <a:endParaRPr lang="en-US" sz="1400" dirty="0"/>
          </a:p>
        </p:txBody>
      </p:sp>
    </p:spTree>
    <p:extLst>
      <p:ext uri="{BB962C8B-B14F-4D97-AF65-F5344CB8AC3E}">
        <p14:creationId xmlns:p14="http://schemas.microsoft.com/office/powerpoint/2010/main" val="281694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625" y="177474"/>
            <a:ext cx="7210332" cy="779462"/>
          </a:xfrm>
        </p:spPr>
        <p:txBody>
          <a:bodyPr/>
          <a:lstStyle/>
          <a:p>
            <a:r>
              <a:rPr lang="en-US" dirty="0"/>
              <a:t>Ribonucleotide Triphosphates</a:t>
            </a:r>
          </a:p>
        </p:txBody>
      </p:sp>
      <p:graphicFrame>
        <p:nvGraphicFramePr>
          <p:cNvPr id="5" name="Object 4"/>
          <p:cNvGraphicFramePr>
            <a:graphicFrameLocks noChangeAspect="1"/>
          </p:cNvGraphicFramePr>
          <p:nvPr>
            <p:extLst>
              <p:ext uri="{D42A27DB-BD31-4B8C-83A1-F6EECF244321}">
                <p14:modId xmlns:p14="http://schemas.microsoft.com/office/powerpoint/2010/main" val="2265443307"/>
              </p:ext>
            </p:extLst>
          </p:nvPr>
        </p:nvGraphicFramePr>
        <p:xfrm>
          <a:off x="98425" y="98425"/>
          <a:ext cx="1003300" cy="474663"/>
        </p:xfrm>
        <a:graphic>
          <a:graphicData uri="http://schemas.openxmlformats.org/presentationml/2006/ole">
            <mc:AlternateContent xmlns:mc="http://schemas.openxmlformats.org/markup-compatibility/2006">
              <mc:Choice xmlns:v="urn:schemas-microsoft-com:vml" Requires="v">
                <p:oleObj spid="_x0000_s1076" name="Packager Shell Object" showAsIcon="1" r:id="rId4" imgW="1003680" imgH="474120" progId="Package">
                  <p:embed/>
                </p:oleObj>
              </mc:Choice>
              <mc:Fallback>
                <p:oleObj name="Packager Shell Object" showAsIcon="1" r:id="rId4" imgW="1003680" imgH="474120" progId="Package">
                  <p:embed/>
                  <p:pic>
                    <p:nvPicPr>
                      <p:cNvPr id="0" name=""/>
                      <p:cNvPicPr/>
                      <p:nvPr/>
                    </p:nvPicPr>
                    <p:blipFill>
                      <a:blip r:embed="rId5"/>
                      <a:stretch>
                        <a:fillRect/>
                      </a:stretch>
                    </p:blipFill>
                    <p:spPr>
                      <a:xfrm>
                        <a:off x="98425" y="98425"/>
                        <a:ext cx="1003300" cy="474663"/>
                      </a:xfrm>
                      <a:prstGeom prst="rect">
                        <a:avLst/>
                      </a:prstGeom>
                    </p:spPr>
                  </p:pic>
                </p:oleObj>
              </mc:Fallback>
            </mc:AlternateContent>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13" y="1158731"/>
            <a:ext cx="4317889" cy="2130159"/>
          </a:xfrm>
          <a:prstGeom prst="rect">
            <a:avLst/>
          </a:prstGeom>
        </p:spPr>
      </p:pic>
      <p:sp>
        <p:nvSpPr>
          <p:cNvPr id="8" name="TextBox 7"/>
          <p:cNvSpPr txBox="1"/>
          <p:nvPr/>
        </p:nvSpPr>
        <p:spPr>
          <a:xfrm>
            <a:off x="1839698" y="2727829"/>
            <a:ext cx="543354" cy="369332"/>
          </a:xfrm>
          <a:prstGeom prst="rect">
            <a:avLst/>
          </a:prstGeom>
          <a:noFill/>
        </p:spPr>
        <p:txBody>
          <a:bodyPr wrap="none" rtlCol="0">
            <a:spAutoFit/>
          </a:bodyPr>
          <a:lstStyle/>
          <a:p>
            <a:r>
              <a:rPr lang="en-US" b="1" dirty="0"/>
              <a:t>ATP</a:t>
            </a:r>
          </a:p>
        </p:txBody>
      </p:sp>
      <p:sp>
        <p:nvSpPr>
          <p:cNvPr id="9" name="TextBox 8"/>
          <p:cNvSpPr txBox="1"/>
          <p:nvPr/>
        </p:nvSpPr>
        <p:spPr>
          <a:xfrm>
            <a:off x="3366275" y="4992697"/>
            <a:ext cx="572593" cy="369332"/>
          </a:xfrm>
          <a:prstGeom prst="rect">
            <a:avLst/>
          </a:prstGeom>
          <a:noFill/>
        </p:spPr>
        <p:txBody>
          <a:bodyPr wrap="none" rtlCol="0">
            <a:spAutoFit/>
          </a:bodyPr>
          <a:lstStyle/>
          <a:p>
            <a:r>
              <a:rPr lang="en-US" b="1" dirty="0"/>
              <a:t>UTP</a:t>
            </a:r>
          </a:p>
        </p:txBody>
      </p:sp>
      <p:pic>
        <p:nvPicPr>
          <p:cNvPr id="4"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94846" y="3490685"/>
            <a:ext cx="3833057" cy="2227006"/>
          </a:xfrm>
        </p:spPr>
      </p:pic>
      <p:pic>
        <p:nvPicPr>
          <p:cNvPr id="10" name="Picture 9"/>
          <p:cNvPicPr>
            <a:picLocks noChangeAspect="1"/>
          </p:cNvPicPr>
          <p:nvPr/>
        </p:nvPicPr>
        <p:blipFill>
          <a:blip r:embed="rId8"/>
          <a:stretch>
            <a:fillRect/>
          </a:stretch>
        </p:blipFill>
        <p:spPr>
          <a:xfrm>
            <a:off x="4572000" y="1148665"/>
            <a:ext cx="4513612" cy="1985989"/>
          </a:xfrm>
          <a:prstGeom prst="rect">
            <a:avLst/>
          </a:prstGeom>
        </p:spPr>
      </p:pic>
      <p:sp>
        <p:nvSpPr>
          <p:cNvPr id="11" name="TextBox 10"/>
          <p:cNvSpPr txBox="1"/>
          <p:nvPr/>
        </p:nvSpPr>
        <p:spPr>
          <a:xfrm>
            <a:off x="6260574" y="2603090"/>
            <a:ext cx="568232" cy="369332"/>
          </a:xfrm>
          <a:prstGeom prst="rect">
            <a:avLst/>
          </a:prstGeom>
          <a:noFill/>
        </p:spPr>
        <p:txBody>
          <a:bodyPr wrap="none" rtlCol="0">
            <a:spAutoFit/>
          </a:bodyPr>
          <a:lstStyle/>
          <a:p>
            <a:r>
              <a:rPr lang="en-US" b="1" dirty="0"/>
              <a:t>GTP</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9791" y="3460325"/>
            <a:ext cx="3877357" cy="2172936"/>
          </a:xfrm>
          <a:prstGeom prst="rect">
            <a:avLst/>
          </a:prstGeom>
        </p:spPr>
      </p:pic>
      <p:sp>
        <p:nvSpPr>
          <p:cNvPr id="17" name="TextBox 16"/>
          <p:cNvSpPr txBox="1"/>
          <p:nvPr/>
        </p:nvSpPr>
        <p:spPr>
          <a:xfrm>
            <a:off x="6854709" y="5115232"/>
            <a:ext cx="544893" cy="369332"/>
          </a:xfrm>
          <a:prstGeom prst="rect">
            <a:avLst/>
          </a:prstGeom>
          <a:noFill/>
        </p:spPr>
        <p:txBody>
          <a:bodyPr wrap="none" rtlCol="0">
            <a:spAutoFit/>
          </a:bodyPr>
          <a:lstStyle/>
          <a:p>
            <a:r>
              <a:rPr lang="en-US" b="1" dirty="0"/>
              <a:t>CTP</a:t>
            </a:r>
          </a:p>
        </p:txBody>
      </p:sp>
    </p:spTree>
    <p:extLst>
      <p:ext uri="{BB962C8B-B14F-4D97-AF65-F5344CB8AC3E}">
        <p14:creationId xmlns:p14="http://schemas.microsoft.com/office/powerpoint/2010/main" val="35992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lstStyle/>
          <a:p>
            <a:r>
              <a:rPr lang="en-US" dirty="0"/>
              <a:t>Enzymatic Reactions (Energy Potential)</a:t>
            </a:r>
          </a:p>
          <a:p>
            <a:r>
              <a:rPr lang="en-US" dirty="0"/>
              <a:t>Phosphate Donor (Kinase-specific Reactions)</a:t>
            </a:r>
          </a:p>
          <a:p>
            <a:r>
              <a:rPr lang="en-US" dirty="0"/>
              <a:t>Cellular signaling pathways</a:t>
            </a:r>
          </a:p>
          <a:p>
            <a:r>
              <a:rPr lang="en-US" dirty="0"/>
              <a:t>Neuronal Signaling</a:t>
            </a:r>
          </a:p>
          <a:p>
            <a:r>
              <a:rPr lang="en-US" dirty="0"/>
              <a:t>Movement</a:t>
            </a:r>
          </a:p>
          <a:p>
            <a:pPr lvl="1"/>
            <a:r>
              <a:rPr lang="en-US" dirty="0"/>
              <a:t>Molecular level</a:t>
            </a:r>
          </a:p>
          <a:p>
            <a:pPr lvl="2"/>
            <a:r>
              <a:rPr lang="en-US" dirty="0"/>
              <a:t>Across membranes</a:t>
            </a:r>
          </a:p>
          <a:p>
            <a:pPr lvl="2"/>
            <a:r>
              <a:rPr lang="en-US" dirty="0"/>
              <a:t>Internally through the cell (through cytoplasm; transfer to organelle,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195766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lstStyle/>
          <a:p>
            <a:r>
              <a:rPr lang="en-US" b="1" i="1" dirty="0">
                <a:solidFill>
                  <a:srgbClr val="C00000"/>
                </a:solidFill>
              </a:rPr>
              <a:t>Enzymatic Reactions (Energy Potential)</a:t>
            </a:r>
          </a:p>
          <a:p>
            <a:r>
              <a:rPr lang="en-US" dirty="0"/>
              <a:t>Phosphate Donor (Kinase-specific Reactions)</a:t>
            </a:r>
          </a:p>
          <a:p>
            <a:r>
              <a:rPr lang="en-US" dirty="0"/>
              <a:t>Cellular signaling pathways (movement; messengers)</a:t>
            </a:r>
          </a:p>
          <a:p>
            <a:r>
              <a:rPr lang="en-US" dirty="0"/>
              <a:t>Neuronal Signaling</a:t>
            </a:r>
          </a:p>
          <a:p>
            <a:r>
              <a:rPr lang="en-US" dirty="0"/>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289186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22349"/>
            <a:ext cx="7210332" cy="779462"/>
          </a:xfrm>
        </p:spPr>
        <p:txBody>
          <a:bodyPr/>
          <a:lstStyle/>
          <a:p>
            <a:r>
              <a:rPr lang="en-US" dirty="0"/>
              <a:t>ATP Hydrolysis Releases Energy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741" t="34690" r="80448" b="37695"/>
          <a:stretch/>
        </p:blipFill>
        <p:spPr>
          <a:xfrm>
            <a:off x="1231778" y="2694510"/>
            <a:ext cx="897147" cy="185180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105" t="59846" r="14680" b="11291"/>
          <a:stretch/>
        </p:blipFill>
        <p:spPr>
          <a:xfrm>
            <a:off x="1725017" y="3901308"/>
            <a:ext cx="5963235" cy="193538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997" r="18677" b="53455"/>
          <a:stretch/>
        </p:blipFill>
        <p:spPr>
          <a:xfrm>
            <a:off x="1994289" y="780207"/>
            <a:ext cx="5424692" cy="312110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8305" t="35806" r="9242" b="37350"/>
          <a:stretch/>
        </p:blipFill>
        <p:spPr>
          <a:xfrm>
            <a:off x="6644934" y="2720389"/>
            <a:ext cx="1138686" cy="1800045"/>
          </a:xfrm>
          <a:prstGeom prst="rect">
            <a:avLst/>
          </a:prstGeom>
        </p:spPr>
      </p:pic>
      <p:sp>
        <p:nvSpPr>
          <p:cNvPr id="8" name="TextBox 7"/>
          <p:cNvSpPr txBox="1"/>
          <p:nvPr/>
        </p:nvSpPr>
        <p:spPr>
          <a:xfrm>
            <a:off x="42931" y="5598349"/>
            <a:ext cx="2343398" cy="523220"/>
          </a:xfrm>
          <a:prstGeom prst="rect">
            <a:avLst/>
          </a:prstGeom>
          <a:noFill/>
        </p:spPr>
        <p:txBody>
          <a:bodyPr wrap="none" rtlCol="0">
            <a:spAutoFit/>
          </a:bodyPr>
          <a:lstStyle/>
          <a:p>
            <a:r>
              <a:rPr lang="en-US" sz="1400" dirty="0"/>
              <a:t>Image modified from </a:t>
            </a:r>
            <a:r>
              <a:rPr lang="en-US" sz="1400" dirty="0" err="1">
                <a:hlinkClick r:id="rId4"/>
              </a:rPr>
              <a:t>Butrboy</a:t>
            </a:r>
            <a:endParaRPr lang="en-US" sz="1400" dirty="0"/>
          </a:p>
          <a:p>
            <a:endParaRPr lang="en-US" sz="1400" dirty="0"/>
          </a:p>
        </p:txBody>
      </p:sp>
      <p:sp>
        <p:nvSpPr>
          <p:cNvPr id="9" name="Explosion 1 8"/>
          <p:cNvSpPr/>
          <p:nvPr/>
        </p:nvSpPr>
        <p:spPr>
          <a:xfrm>
            <a:off x="336799" y="2340757"/>
            <a:ext cx="1307087" cy="84671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Energy</a:t>
            </a:r>
          </a:p>
        </p:txBody>
      </p:sp>
      <p:sp>
        <p:nvSpPr>
          <p:cNvPr id="10" name="Explosion 1 9"/>
          <p:cNvSpPr/>
          <p:nvPr/>
        </p:nvSpPr>
        <p:spPr>
          <a:xfrm>
            <a:off x="7527948" y="2652976"/>
            <a:ext cx="1307087" cy="84671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Energy</a:t>
            </a:r>
          </a:p>
        </p:txBody>
      </p:sp>
    </p:spTree>
    <p:extLst>
      <p:ext uri="{BB962C8B-B14F-4D97-AF65-F5344CB8AC3E}">
        <p14:creationId xmlns:p14="http://schemas.microsoft.com/office/powerpoint/2010/main" val="291240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099" y="177883"/>
            <a:ext cx="7210332" cy="779462"/>
          </a:xfrm>
        </p:spPr>
        <p:txBody>
          <a:bodyPr>
            <a:normAutofit/>
          </a:bodyPr>
          <a:lstStyle/>
          <a:p>
            <a:r>
              <a:rPr lang="en-US" dirty="0"/>
              <a:t>NDP-intermediates</a:t>
            </a:r>
          </a:p>
        </p:txBody>
      </p:sp>
      <p:sp>
        <p:nvSpPr>
          <p:cNvPr id="11" name="Content Placeholder 2"/>
          <p:cNvSpPr>
            <a:spLocks noGrp="1"/>
          </p:cNvSpPr>
          <p:nvPr>
            <p:ph idx="1"/>
          </p:nvPr>
        </p:nvSpPr>
        <p:spPr>
          <a:xfrm>
            <a:off x="319596" y="1278385"/>
            <a:ext cx="8460420" cy="926336"/>
          </a:xfrm>
        </p:spPr>
        <p:txBody>
          <a:bodyPr>
            <a:normAutofit fontScale="92500"/>
          </a:bodyPr>
          <a:lstStyle/>
          <a:p>
            <a:r>
              <a:rPr lang="en-US" dirty="0"/>
              <a:t>UDP-Glucose </a:t>
            </a:r>
            <a:r>
              <a:rPr lang="en-US" dirty="0" err="1"/>
              <a:t>Pyrophosphorylase</a:t>
            </a:r>
            <a:r>
              <a:rPr lang="en-US" dirty="0"/>
              <a:t> catalyzes the formation of UDP-Glucose from UTP and Glucose 1-phosphate</a:t>
            </a:r>
          </a:p>
        </p:txBody>
      </p:sp>
      <p:pic>
        <p:nvPicPr>
          <p:cNvPr id="12" name="Picture 11"/>
          <p:cNvPicPr>
            <a:picLocks noChangeAspect="1"/>
          </p:cNvPicPr>
          <p:nvPr/>
        </p:nvPicPr>
        <p:blipFill>
          <a:blip r:embed="rId3"/>
          <a:stretch>
            <a:fillRect/>
          </a:stretch>
        </p:blipFill>
        <p:spPr>
          <a:xfrm>
            <a:off x="5080001" y="2425365"/>
            <a:ext cx="4063999" cy="232619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3530996"/>
            <a:ext cx="3921760" cy="2278543"/>
          </a:xfrm>
          <a:prstGeom prst="rect">
            <a:avLst/>
          </a:prstGeom>
        </p:spPr>
      </p:pic>
      <p:sp>
        <p:nvSpPr>
          <p:cNvPr id="14" name="TextBox 13"/>
          <p:cNvSpPr txBox="1"/>
          <p:nvPr/>
        </p:nvSpPr>
        <p:spPr>
          <a:xfrm>
            <a:off x="2133600" y="3446103"/>
            <a:ext cx="389850" cy="584775"/>
          </a:xfrm>
          <a:prstGeom prst="rect">
            <a:avLst/>
          </a:prstGeom>
          <a:noFill/>
        </p:spPr>
        <p:txBody>
          <a:bodyPr wrap="none" rtlCol="0">
            <a:spAutoFit/>
          </a:bodyPr>
          <a:lstStyle/>
          <a:p>
            <a:r>
              <a:rPr lang="en-US" sz="3200" dirty="0"/>
              <a:t>+</a:t>
            </a:r>
          </a:p>
        </p:txBody>
      </p:sp>
      <p:cxnSp>
        <p:nvCxnSpPr>
          <p:cNvPr id="15" name="Straight Arrow Connector 14"/>
          <p:cNvCxnSpPr/>
          <p:nvPr/>
        </p:nvCxnSpPr>
        <p:spPr>
          <a:xfrm flipV="1">
            <a:off x="3759200" y="3429000"/>
            <a:ext cx="1107440" cy="17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002" y="2204721"/>
            <a:ext cx="1636438" cy="1383742"/>
          </a:xfrm>
          <a:prstGeom prst="rect">
            <a:avLst/>
          </a:prstGeom>
        </p:spPr>
      </p:pic>
      <p:sp>
        <p:nvSpPr>
          <p:cNvPr id="17" name="TextBox 16"/>
          <p:cNvSpPr txBox="1"/>
          <p:nvPr/>
        </p:nvSpPr>
        <p:spPr>
          <a:xfrm>
            <a:off x="5567181" y="4030878"/>
            <a:ext cx="389850" cy="584775"/>
          </a:xfrm>
          <a:prstGeom prst="rect">
            <a:avLst/>
          </a:prstGeom>
          <a:noFill/>
        </p:spPr>
        <p:txBody>
          <a:bodyPr wrap="none" rtlCol="0">
            <a:spAutoFit/>
          </a:bodyPr>
          <a:lstStyle/>
          <a:p>
            <a:r>
              <a:rPr lang="en-US" sz="3200" dirty="0"/>
              <a:t>+</a:t>
            </a:r>
          </a:p>
        </p:txBody>
      </p:sp>
      <p:sp>
        <p:nvSpPr>
          <p:cNvPr id="18" name="TextBox 17"/>
          <p:cNvSpPr txBox="1"/>
          <p:nvPr/>
        </p:nvSpPr>
        <p:spPr>
          <a:xfrm>
            <a:off x="4866640" y="4466841"/>
            <a:ext cx="2381549" cy="584775"/>
          </a:xfrm>
          <a:prstGeom prst="rect">
            <a:avLst/>
          </a:prstGeom>
          <a:noFill/>
        </p:spPr>
        <p:txBody>
          <a:bodyPr wrap="none" rtlCol="0">
            <a:spAutoFit/>
          </a:bodyPr>
          <a:lstStyle/>
          <a:p>
            <a:r>
              <a:rPr lang="en-US" sz="3200" dirty="0"/>
              <a:t>P</a:t>
            </a:r>
            <a:r>
              <a:rPr lang="en-US" sz="3200" baseline="-25000" dirty="0"/>
              <a:t>i </a:t>
            </a:r>
            <a:r>
              <a:rPr lang="en-US" sz="3200" dirty="0"/>
              <a:t>and Energy</a:t>
            </a:r>
            <a:endParaRPr lang="en-US" sz="3200" baseline="-25000" dirty="0"/>
          </a:p>
        </p:txBody>
      </p:sp>
      <p:cxnSp>
        <p:nvCxnSpPr>
          <p:cNvPr id="19" name="Straight Arrow Connector 18"/>
          <p:cNvCxnSpPr/>
          <p:nvPr/>
        </p:nvCxnSpPr>
        <p:spPr>
          <a:xfrm>
            <a:off x="7356026" y="5157139"/>
            <a:ext cx="357470" cy="2360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64586" y="5080532"/>
            <a:ext cx="294827" cy="194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75108" y="5496072"/>
            <a:ext cx="2004908" cy="369332"/>
          </a:xfrm>
          <a:prstGeom prst="rect">
            <a:avLst/>
          </a:prstGeom>
          <a:noFill/>
        </p:spPr>
        <p:txBody>
          <a:bodyPr wrap="none" rtlCol="0">
            <a:spAutoFit/>
          </a:bodyPr>
          <a:lstStyle/>
          <a:p>
            <a:r>
              <a:rPr lang="en-US" b="1" dirty="0"/>
              <a:t>Glycogen Synthesis</a:t>
            </a:r>
            <a:endParaRPr lang="en-US" b="1" baseline="-25000" dirty="0"/>
          </a:p>
        </p:txBody>
      </p:sp>
    </p:spTree>
    <p:extLst>
      <p:ext uri="{BB962C8B-B14F-4D97-AF65-F5344CB8AC3E}">
        <p14:creationId xmlns:p14="http://schemas.microsoft.com/office/powerpoint/2010/main" val="337766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4" y="222349"/>
            <a:ext cx="7210332" cy="779462"/>
          </a:xfrm>
        </p:spPr>
        <p:txBody>
          <a:bodyPr/>
          <a:lstStyle/>
          <a:p>
            <a:r>
              <a:rPr lang="en-US" dirty="0"/>
              <a:t>Coenzyme A</a:t>
            </a:r>
          </a:p>
        </p:txBody>
      </p:sp>
      <p:sp>
        <p:nvSpPr>
          <p:cNvPr id="3" name="Content Placeholder 2"/>
          <p:cNvSpPr>
            <a:spLocks noGrp="1"/>
          </p:cNvSpPr>
          <p:nvPr>
            <p:ph idx="1"/>
          </p:nvPr>
        </p:nvSpPr>
        <p:spPr>
          <a:xfrm>
            <a:off x="319596" y="1278384"/>
            <a:ext cx="8460420" cy="1386287"/>
          </a:xfrm>
        </p:spPr>
        <p:txBody>
          <a:bodyPr/>
          <a:lstStyle/>
          <a:p>
            <a:r>
              <a:rPr lang="en-US" dirty="0"/>
              <a:t>Coenzyme A is also commonly used as a substrate/intermediate in reactions</a:t>
            </a:r>
          </a:p>
          <a:p>
            <a:endParaRPr lang="en-US" dirty="0"/>
          </a:p>
          <a:p>
            <a:endParaRPr lang="en-US" dirty="0"/>
          </a:p>
          <a:p>
            <a:pPr marL="0" indent="0">
              <a:buNone/>
            </a:pPr>
            <a:endParaRPr lang="en-US" dirty="0"/>
          </a:p>
        </p:txBody>
      </p:sp>
      <p:sp>
        <p:nvSpPr>
          <p:cNvPr id="5" name="Oval 4"/>
          <p:cNvSpPr/>
          <p:nvPr/>
        </p:nvSpPr>
        <p:spPr>
          <a:xfrm>
            <a:off x="781878" y="3008243"/>
            <a:ext cx="503583" cy="52581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91" y="2236019"/>
            <a:ext cx="7726017" cy="3135676"/>
          </a:xfrm>
          <a:prstGeom prst="rect">
            <a:avLst/>
          </a:prstGeom>
        </p:spPr>
      </p:pic>
      <p:sp>
        <p:nvSpPr>
          <p:cNvPr id="6" name="Rectangle 5"/>
          <p:cNvSpPr/>
          <p:nvPr/>
        </p:nvSpPr>
        <p:spPr>
          <a:xfrm>
            <a:off x="363983" y="3968475"/>
            <a:ext cx="5519982" cy="523220"/>
          </a:xfrm>
          <a:prstGeom prst="rect">
            <a:avLst/>
          </a:prstGeom>
        </p:spPr>
        <p:txBody>
          <a:bodyPr wrap="square">
            <a:spAutoFit/>
          </a:bodyPr>
          <a:lstStyle/>
          <a:p>
            <a:pPr marL="225425" indent="-225425">
              <a:buFont typeface="Arial" panose="020B0604020202020204" pitchFamily="34" charset="0"/>
              <a:buChar char="•"/>
            </a:pPr>
            <a:r>
              <a:rPr lang="en-US" sz="2800" dirty="0"/>
              <a:t>Using the thiol functional group</a:t>
            </a:r>
          </a:p>
        </p:txBody>
      </p:sp>
      <p:sp>
        <p:nvSpPr>
          <p:cNvPr id="7" name="Rectangle 6"/>
          <p:cNvSpPr/>
          <p:nvPr/>
        </p:nvSpPr>
        <p:spPr>
          <a:xfrm>
            <a:off x="3902539" y="2236019"/>
            <a:ext cx="1338921" cy="535438"/>
          </a:xfrm>
          <a:prstGeom prst="rect">
            <a:avLst/>
          </a:prstGeom>
        </p:spPr>
        <p:txBody>
          <a:bodyPr wrap="square">
            <a:spAutoFit/>
          </a:bodyPr>
          <a:lstStyle/>
          <a:p>
            <a:r>
              <a:rPr lang="en-US" sz="2800" b="1" dirty="0" err="1"/>
              <a:t>CoASH</a:t>
            </a:r>
            <a:endParaRPr lang="en-US" sz="2800" b="1" dirty="0"/>
          </a:p>
        </p:txBody>
      </p:sp>
    </p:spTree>
    <p:extLst>
      <p:ext uri="{BB962C8B-B14F-4D97-AF65-F5344CB8AC3E}">
        <p14:creationId xmlns:p14="http://schemas.microsoft.com/office/powerpoint/2010/main" val="221451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lstStyle/>
          <a:p>
            <a:r>
              <a:rPr lang="en-US" dirty="0"/>
              <a:t>Enzymatic Reactions (Energy Potential)</a:t>
            </a:r>
          </a:p>
          <a:p>
            <a:r>
              <a:rPr lang="en-US" b="1" i="1" dirty="0">
                <a:solidFill>
                  <a:srgbClr val="C00000"/>
                </a:solidFill>
              </a:rPr>
              <a:t>Phosphate Donor (Kinase-specific Reactions)</a:t>
            </a:r>
          </a:p>
          <a:p>
            <a:r>
              <a:rPr lang="en-US" dirty="0"/>
              <a:t>Cellular signaling pathways (movement; messengers)</a:t>
            </a:r>
          </a:p>
          <a:p>
            <a:r>
              <a:rPr lang="en-US" dirty="0"/>
              <a:t>Neuronal Signaling</a:t>
            </a:r>
          </a:p>
          <a:p>
            <a:r>
              <a:rPr lang="en-US" dirty="0"/>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3311814108"/>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7876</TotalTime>
  <Words>3072</Words>
  <Application>Microsoft Office PowerPoint</Application>
  <PresentationFormat>On-screen Show (4:3)</PresentationFormat>
  <Paragraphs>180</Paragraphs>
  <Slides>25</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Calibri Light</vt:lpstr>
      <vt:lpstr>Biochemistry Theme</vt:lpstr>
      <vt:lpstr>Packager Shell Object</vt:lpstr>
      <vt:lpstr>CS ChemDraw Drawing</vt:lpstr>
      <vt:lpstr>Biochemical Energy Generation and Utilization</vt:lpstr>
      <vt:lpstr>ATP the energy currency of the cell</vt:lpstr>
      <vt:lpstr>Ribonucleotide Triphosphates</vt:lpstr>
      <vt:lpstr>What is NTP Currency Used For?</vt:lpstr>
      <vt:lpstr>What is NTP Currency Used For?</vt:lpstr>
      <vt:lpstr>ATP Hydrolysis Releases Energy</vt:lpstr>
      <vt:lpstr>NDP-intermediates</vt:lpstr>
      <vt:lpstr>Coenzyme A</vt:lpstr>
      <vt:lpstr>What is NTP Currency Used For?</vt:lpstr>
      <vt:lpstr>Hexokinase</vt:lpstr>
      <vt:lpstr>What is NTP Currency Used For?</vt:lpstr>
      <vt:lpstr>Glucagon Signaling</vt:lpstr>
      <vt:lpstr>What is NTP Currency Used For?</vt:lpstr>
      <vt:lpstr>Neural Impulses</vt:lpstr>
      <vt:lpstr>Action Potential</vt:lpstr>
      <vt:lpstr>Charge Potential vs Resting State</vt:lpstr>
      <vt:lpstr>Na+/K+ ATPase Pump</vt:lpstr>
      <vt:lpstr>Na+/K+ ATPase Pump - Details</vt:lpstr>
      <vt:lpstr>Receptor Gated Ion Channels</vt:lpstr>
      <vt:lpstr>Voltage Gated Ion Channels</vt:lpstr>
      <vt:lpstr>Neural Impulses</vt:lpstr>
      <vt:lpstr>Voltage Gated Ion Channels</vt:lpstr>
      <vt:lpstr>Na+/K+ ATPase Pump</vt:lpstr>
      <vt:lpstr>Graph of an Action Potential</vt:lpstr>
      <vt:lpstr>Brain 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115</cp:revision>
  <cp:lastPrinted>2020-01-13T03:55:01Z</cp:lastPrinted>
  <dcterms:created xsi:type="dcterms:W3CDTF">2020-01-06T19:40:53Z</dcterms:created>
  <dcterms:modified xsi:type="dcterms:W3CDTF">2020-03-15T20:42:43Z</dcterms:modified>
</cp:coreProperties>
</file>