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17" r:id="rId2"/>
    <p:sldId id="290" r:id="rId3"/>
    <p:sldId id="293" r:id="rId4"/>
    <p:sldId id="286" r:id="rId5"/>
    <p:sldId id="287" r:id="rId6"/>
    <p:sldId id="288" r:id="rId7"/>
    <p:sldId id="289" r:id="rId8"/>
    <p:sldId id="324" r:id="rId9"/>
    <p:sldId id="325" r:id="rId10"/>
    <p:sldId id="326" r:id="rId11"/>
    <p:sldId id="294" r:id="rId12"/>
    <p:sldId id="295" r:id="rId13"/>
    <p:sldId id="296" r:id="rId14"/>
    <p:sldId id="297" r:id="rId15"/>
    <p:sldId id="327" r:id="rId16"/>
    <p:sldId id="298" r:id="rId17"/>
    <p:sldId id="302" r:id="rId18"/>
    <p:sldId id="299" r:id="rId19"/>
    <p:sldId id="301" r:id="rId20"/>
    <p:sldId id="300" r:id="rId21"/>
    <p:sldId id="303" r:id="rId22"/>
    <p:sldId id="304"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69607" autoAdjust="0"/>
  </p:normalViewPr>
  <p:slideViewPr>
    <p:cSldViewPr snapToGrid="0" showGuides="1">
      <p:cViewPr varScale="1">
        <p:scale>
          <a:sx n="70" d="100"/>
          <a:sy n="70" d="100"/>
        </p:scale>
        <p:origin x="1613" y="2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part 3 in our Biochemical Energy Generation and Utilization section. In this section we will discuss the importance of another major source of energy within the body, concentration gradients.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15833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GLUT2</a:t>
            </a:r>
            <a:r>
              <a:rPr lang="en-US" baseline="0" dirty="0"/>
              <a:t> uniporter is found on the </a:t>
            </a:r>
            <a:r>
              <a:rPr lang="en-US" b="1" i="1" baseline="0" dirty="0"/>
              <a:t>basal membrane </a:t>
            </a:r>
            <a:r>
              <a:rPr lang="en-US" baseline="0" dirty="0"/>
              <a:t>of the intestinal cell, or the side facing the underlying connective tissue and vascular system. GLUT2 transports glucose from the intestinal lumen through the epithelial cell and into the bloodstream.</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06154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Concentration gradients also provide the energy required for the production of ATP in the mitochondria</a:t>
            </a:r>
          </a:p>
        </p:txBody>
      </p:sp>
      <p:sp>
        <p:nvSpPr>
          <p:cNvPr id="4" name="Slide Number Placeholder 3"/>
          <p:cNvSpPr>
            <a:spLocks noGrp="1"/>
          </p:cNvSpPr>
          <p:nvPr>
            <p:ph type="sldNum" sz="quarter" idx="10"/>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21379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we have seen, ATP is the main energy source within the body.  Cleavage of the high energy phosphate bonds releases large amounts of energy that are used for neuron function, muscle contraction, and the other metabolic processes that we have been examining within in the body. In fact, we essentially use our own body weight in ATP every day!  How is that even possible when only a small fraction of our body weight is made up of the ATP molecule? ATP must be continually recycled from the lower energy ADP form back into the high energy ATP form. So much energy is needed to run the human body that each ATP molecule must be recycled an average of 500-750 times per day!</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95865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answer these questions…</a:t>
            </a:r>
          </a:p>
        </p:txBody>
      </p:sp>
      <p:sp>
        <p:nvSpPr>
          <p:cNvPr id="4" name="Slide Number Placeholder 3"/>
          <p:cNvSpPr>
            <a:spLocks noGrp="1"/>
          </p:cNvSpPr>
          <p:nvPr>
            <p:ph type="sldNum" sz="quarter" idx="10"/>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6601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Mitochondria are unique organelles in that they are thought to originate from bacterial symbionts. They contain their own circular DNA and a double membrane. The </a:t>
            </a:r>
            <a:r>
              <a:rPr lang="en-US" sz="1300" b="1" i="1" dirty="0" err="1"/>
              <a:t>innermembrane</a:t>
            </a:r>
            <a:r>
              <a:rPr lang="en-US" sz="1300" dirty="0"/>
              <a:t> thought to have originated from the original bacterial plasma membrane, and the </a:t>
            </a:r>
            <a:r>
              <a:rPr lang="en-US" sz="1300" b="1" i="1" dirty="0" err="1"/>
              <a:t>outermembrane</a:t>
            </a:r>
            <a:r>
              <a:rPr lang="en-US" sz="1300" dirty="0"/>
              <a:t> thought to have originated from the plasma membrane of the eukaryotic cell that originally engulfed it. This creates two spaces within the mitochondria, the most internal space, called the </a:t>
            </a:r>
            <a:r>
              <a:rPr lang="en-US" sz="1300" b="1" i="1" dirty="0"/>
              <a:t>matrix</a:t>
            </a:r>
            <a:r>
              <a:rPr lang="en-US" sz="1300" dirty="0"/>
              <a:t>, and the space housed between the two membranes, termed the </a:t>
            </a:r>
            <a:r>
              <a:rPr lang="en-US" sz="1300" b="1" i="1" dirty="0"/>
              <a:t>intermembrane space</a:t>
            </a:r>
            <a:r>
              <a:rPr lang="en-US" sz="1300" dirty="0"/>
              <a:t>. </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01222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mitochondria are commonly known as the powerhouse of the cell, as this is the primary site where ADP is recycled into ATP. This regeneration process is called </a:t>
            </a:r>
            <a:r>
              <a:rPr lang="en-US" sz="1300" b="1" i="1" dirty="0"/>
              <a:t>oxidative phosphorylation</a:t>
            </a:r>
            <a:r>
              <a:rPr lang="en-US" sz="1300" dirty="0"/>
              <a:t>.  The term oxidative is used because the food molecules are fully oxidized to carbon dioxide (CO</a:t>
            </a:r>
            <a:r>
              <a:rPr lang="en-US" sz="1300" baseline="-25000" dirty="0"/>
              <a:t>2</a:t>
            </a:r>
            <a:r>
              <a:rPr lang="en-US" sz="1300" dirty="0"/>
              <a:t>) during the process to release energy. The electrons (and subsequent protons too) are used as an energy source to regenerate the ATP molecule. ATP is regenerated through the </a:t>
            </a:r>
            <a:r>
              <a:rPr lang="en-US" sz="1300" b="1" i="1" dirty="0"/>
              <a:t>Phosphorylation</a:t>
            </a:r>
            <a:r>
              <a:rPr lang="en-US" sz="1300" dirty="0"/>
              <a:t> process of adding a phosphate group to a molecule. In this case, the energy that is harvested from the oxidation of the food molecules, hence the term ‘</a:t>
            </a:r>
            <a:r>
              <a:rPr lang="en-US" sz="1300" b="1" i="1" dirty="0"/>
              <a:t>oxidative phosphorylation</a:t>
            </a:r>
            <a:r>
              <a:rPr lang="en-US" sz="1300" dirty="0"/>
              <a:t>’.</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418998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Most of the oxidation reactions in the breakdown of food molecules take place in the interior of the mitochondria, called the </a:t>
            </a:r>
            <a:r>
              <a:rPr lang="en-US" sz="1300" b="1" i="1" dirty="0"/>
              <a:t>matrix. </a:t>
            </a:r>
            <a:r>
              <a:rPr lang="en-US" sz="1300" dirty="0"/>
              <a:t>The electrons (e-) and protons (H+) are harvested in this process through the metabolic reactions of the </a:t>
            </a:r>
            <a:r>
              <a:rPr lang="en-US" sz="1300" b="1" i="1" dirty="0"/>
              <a:t>Citric Acid Cycle </a:t>
            </a:r>
            <a:r>
              <a:rPr lang="en-US" sz="1300" dirty="0"/>
              <a:t>(or </a:t>
            </a:r>
            <a:r>
              <a:rPr lang="en-US" sz="1300" b="1" i="1" dirty="0" err="1"/>
              <a:t>Kreb</a:t>
            </a:r>
            <a:r>
              <a:rPr lang="en-US" sz="1300" b="1" i="1" dirty="0"/>
              <a:t> Cycle</a:t>
            </a:r>
            <a:r>
              <a:rPr lang="en-US" sz="1300" dirty="0"/>
              <a:t>). They are transported by carrier molecules to the </a:t>
            </a:r>
            <a:r>
              <a:rPr lang="en-US" sz="1300" b="1" i="1" dirty="0" err="1"/>
              <a:t>innermembrane</a:t>
            </a:r>
            <a:r>
              <a:rPr lang="en-US" sz="1300" dirty="0"/>
              <a:t> of the mitochondria.</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44832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Energy carriers </a:t>
            </a:r>
            <a:r>
              <a:rPr lang="en-US" dirty="0"/>
              <a:t>are</a:t>
            </a:r>
            <a:r>
              <a:rPr lang="en-US" baseline="0" dirty="0"/>
              <a:t> organic molecules that can undergo redox reactions to shuttle electrons (and protons) from the </a:t>
            </a:r>
            <a:r>
              <a:rPr lang="en-US" b="1" i="1" baseline="0" dirty="0"/>
              <a:t>matrix </a:t>
            </a:r>
            <a:r>
              <a:rPr lang="en-US" baseline="0" dirty="0"/>
              <a:t>of the mitochondria (where they are harvested in the reactions of the </a:t>
            </a:r>
            <a:r>
              <a:rPr lang="en-US" b="1" i="1" baseline="0" dirty="0" err="1"/>
              <a:t>Kreb</a:t>
            </a:r>
            <a:r>
              <a:rPr lang="en-US" b="1" i="1" baseline="0" dirty="0"/>
              <a:t> Cycle</a:t>
            </a:r>
            <a:r>
              <a:rPr lang="en-US" baseline="0" dirty="0"/>
              <a:t>) to the </a:t>
            </a:r>
            <a:r>
              <a:rPr lang="en-US" b="1" i="1" baseline="0" dirty="0" err="1"/>
              <a:t>innermembrane</a:t>
            </a:r>
            <a:r>
              <a:rPr lang="en-US" baseline="0" dirty="0"/>
              <a:t> of the mitochondria, where the energy is used to phosphorylate the ADP molecule back into ATP. There are three major energy carrier molecules within the body (NADH, FADH</a:t>
            </a:r>
            <a:r>
              <a:rPr lang="en-US" baseline="-25000" dirty="0"/>
              <a:t>2</a:t>
            </a:r>
            <a:r>
              <a:rPr lang="en-US" baseline="0" dirty="0"/>
              <a:t> and NADPH). Both NADH and FADH</a:t>
            </a:r>
            <a:r>
              <a:rPr lang="en-US" baseline="-25000" dirty="0"/>
              <a:t>2</a:t>
            </a:r>
            <a:r>
              <a:rPr lang="en-US" baseline="0" dirty="0"/>
              <a:t> are utilized in mitochondrial oxidative phosphorylation. Later, we will see that NADPH is essential for similar </a:t>
            </a:r>
            <a:r>
              <a:rPr lang="en-US" b="1" i="1" baseline="0" dirty="0"/>
              <a:t>photophosphorylation processes </a:t>
            </a:r>
            <a:r>
              <a:rPr lang="en-US" baseline="0" dirty="0"/>
              <a:t>in the chloroplasts of plants.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421267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Nicotinamide</a:t>
            </a:r>
            <a:r>
              <a:rPr lang="en-US" baseline="0" dirty="0"/>
              <a:t> Adenine Dinucleotide (or NAD+) can exist in either an oxidized (NAD+) or reduced (NADH) state, allowing it to easily shuttle electrons from one location to another. NAD+ can accept two electrons and one proton to form NADH.  Note that NAD+/NADH is a loose-binding cofactor that can bind with an enzyme and then be released to travel to another location.</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23913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Flavin</a:t>
            </a:r>
            <a:r>
              <a:rPr lang="en-US" baseline="0" dirty="0"/>
              <a:t> Adenine Dinucleotide, contains a Flavin functional group that can accept two electrons and two protons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20338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seen the importance of chemical gradients in the processes of neuronal signaling and muscle contraction. </a:t>
            </a:r>
          </a:p>
        </p:txBody>
      </p:sp>
      <p:sp>
        <p:nvSpPr>
          <p:cNvPr id="4" name="Slide Number Placeholder 3"/>
          <p:cNvSpPr>
            <a:spLocks noGrp="1"/>
          </p:cNvSpPr>
          <p:nvPr>
            <p:ph type="sldNum" sz="quarter" idx="10"/>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560328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oxidized form is</a:t>
            </a:r>
            <a:r>
              <a:rPr lang="en-US" baseline="0" dirty="0"/>
              <a:t> FAD and the reduced form is FADH</a:t>
            </a:r>
            <a:r>
              <a:rPr lang="en-US" baseline="-25000" dirty="0"/>
              <a:t>2 .</a:t>
            </a:r>
            <a:r>
              <a:rPr lang="en-US" baseline="0" dirty="0"/>
              <a:t>In contrast with NAD+/NADH, the FAD/FADH</a:t>
            </a:r>
            <a:r>
              <a:rPr lang="en-US" baseline="-25000" dirty="0"/>
              <a:t>2</a:t>
            </a:r>
            <a:r>
              <a:rPr lang="en-US" baseline="0" dirty="0"/>
              <a:t> cofactor is usually a tight binding prosthetic group within enzymes and cannot readily dissociate from the system. Thus, electrons/protons flowing through this system must move internally within the protein.</a:t>
            </a:r>
            <a:endParaRPr lang="en-US" baseline="-25000" dirty="0"/>
          </a:p>
        </p:txBody>
      </p:sp>
      <p:sp>
        <p:nvSpPr>
          <p:cNvPr id="4" name="Slide Number Placeholder 3"/>
          <p:cNvSpPr>
            <a:spLocks noGrp="1"/>
          </p:cNvSpPr>
          <p:nvPr>
            <p:ph type="sldNum" sz="quarter" idx="10"/>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980426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NADP+/NADPH</a:t>
            </a:r>
            <a:r>
              <a:rPr lang="en-US" baseline="0" dirty="0"/>
              <a:t> is very similar to NAD+/NADH, but contains and extra phosphate group.</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0621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the energy carriers reach the </a:t>
            </a:r>
            <a:r>
              <a:rPr lang="en-US" sz="1300" b="1" i="1" dirty="0" err="1"/>
              <a:t>innermembrane</a:t>
            </a:r>
            <a:r>
              <a:rPr lang="en-US" sz="1300" dirty="0"/>
              <a:t>, the electrons are delivered to a series of proton pump proteins.  Using the energy of the electrons, the proton pumps move H+ against their concentration gradient into the</a:t>
            </a:r>
            <a:r>
              <a:rPr lang="en-US" sz="1300" b="1" i="1" dirty="0"/>
              <a:t> intermembrane space</a:t>
            </a:r>
            <a:r>
              <a:rPr lang="en-US" sz="1300" dirty="0"/>
              <a:t> of the mitochondria.  Recall that the </a:t>
            </a:r>
            <a:r>
              <a:rPr lang="en-US" sz="1300" b="1" i="1" dirty="0"/>
              <a:t>intermembrane space</a:t>
            </a:r>
            <a:r>
              <a:rPr lang="en-US" sz="1300" dirty="0"/>
              <a:t> is the area between the two membranes of the mitochondria (the </a:t>
            </a:r>
            <a:r>
              <a:rPr lang="en-US" sz="1300" dirty="0" err="1"/>
              <a:t>innermembrane</a:t>
            </a:r>
            <a:r>
              <a:rPr lang="en-US" sz="1300" dirty="0"/>
              <a:t> and the </a:t>
            </a:r>
            <a:r>
              <a:rPr lang="en-US" sz="1300" dirty="0" err="1"/>
              <a:t>outermembrane</a:t>
            </a:r>
            <a:r>
              <a:rPr lang="en-US" sz="1300"/>
              <a:t>). As </a:t>
            </a:r>
            <a:r>
              <a:rPr lang="en-US" sz="1300" dirty="0"/>
              <a:t>the intermembrane space becomes full of protons, this creates a </a:t>
            </a:r>
            <a:r>
              <a:rPr lang="en-US" sz="1300" b="1" i="1" dirty="0"/>
              <a:t>gradient potential.</a:t>
            </a:r>
            <a:r>
              <a:rPr lang="en-US" sz="1300" dirty="0"/>
              <a:t>  You can think of a </a:t>
            </a:r>
            <a:r>
              <a:rPr lang="en-US" sz="1300" b="1" i="1" dirty="0"/>
              <a:t>gradient potential</a:t>
            </a:r>
            <a:r>
              <a:rPr lang="en-US" sz="1300" b="1" dirty="0"/>
              <a:t> </a:t>
            </a:r>
            <a:r>
              <a:rPr lang="en-US" sz="1300" dirty="0"/>
              <a:t>in a similar way that humans will use the power of water in a dam to generate electricity. The dammed water holds potential energy when there is high water in the dam. When the dam is opened in a controlled way to allow water to flow out, the power of the dammed water moving from an area of high concentration to an area of low concentration is used to turn turbines that can generate electricity.  Similarly, in the mitochondria, the protons that are concentrated in the intermembrane space also have potential energy. Energy from this proton gradient is used to produce ATP through a proton channel protein called the </a:t>
            </a:r>
            <a:r>
              <a:rPr lang="en-US" sz="1300" b="1" i="1" dirty="0"/>
              <a:t>ATP synthase.</a:t>
            </a:r>
            <a:r>
              <a:rPr lang="en-US" sz="1300" dirty="0"/>
              <a:t>  When the ATP synthase is bound to ADP and a phosphate ion (PO</a:t>
            </a:r>
            <a:r>
              <a:rPr lang="en-US" sz="1300" baseline="-25000" dirty="0"/>
              <a:t>4</a:t>
            </a:r>
            <a:r>
              <a:rPr lang="en-US" sz="1300" baseline="30000" dirty="0"/>
              <a:t>3-</a:t>
            </a:r>
            <a:r>
              <a:rPr lang="en-US" sz="1300" dirty="0"/>
              <a:t>), the channel opens allowing the flow of H+ ions to move through the channel.  The movement of the H+ ions through the protein causes the protein to turn like a cog wheel or a turbine.  This turning process enables ADP and PO</a:t>
            </a:r>
            <a:r>
              <a:rPr lang="en-US" sz="1300" baseline="-25000" dirty="0"/>
              <a:t>4</a:t>
            </a:r>
            <a:r>
              <a:rPr lang="en-US" sz="1300" baseline="30000" dirty="0"/>
              <a:t>3-</a:t>
            </a:r>
            <a:r>
              <a:rPr lang="en-US" sz="1300" dirty="0"/>
              <a:t> to be joined together forming ATP. The electrons that have been used to generate the proton gradient end up reducing molecular oxygen (O</a:t>
            </a:r>
            <a:r>
              <a:rPr lang="en-US" sz="1300" baseline="-25000" dirty="0"/>
              <a:t>2</a:t>
            </a:r>
            <a:r>
              <a:rPr lang="en-US" sz="1300" dirty="0"/>
              <a:t>) into water (H</a:t>
            </a:r>
            <a:r>
              <a:rPr lang="en-US" sz="1300" baseline="-25000" dirty="0"/>
              <a:t>2</a:t>
            </a:r>
            <a:r>
              <a:rPr lang="en-US" sz="1300" dirty="0"/>
              <a:t>O). The oxygen supplied for this process is the oxygen that we breath in through our lungs. Thus, the oxidative phosphorylation process is also known as </a:t>
            </a:r>
            <a:r>
              <a:rPr lang="en-US" sz="1300" b="1" i="1" dirty="0"/>
              <a:t>cellular respiration</a:t>
            </a:r>
            <a:r>
              <a:rPr lang="en-US" sz="1300" dirty="0"/>
              <a:t>. We will spend the next few weeks learning how carbohydrates are metabolized and contribute to this energy process.</a:t>
            </a:r>
            <a:endParaRPr lang="en-US" dirty="0"/>
          </a:p>
          <a:p>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85627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focus on two other functions of chemical concentration gradients, starting with their use in secondary</a:t>
            </a:r>
            <a:r>
              <a:rPr lang="en-US" baseline="0" dirty="0"/>
              <a:t> active transport processes.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64104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a:t>
            </a:r>
            <a:r>
              <a:rPr lang="en-US" baseline="0" dirty="0"/>
              <a:t> it is important to understand the different types of transport proteins embedded within the membrane.  These include </a:t>
            </a:r>
            <a:r>
              <a:rPr lang="en-US" b="1" i="1" baseline="0" dirty="0"/>
              <a:t>uniporters</a:t>
            </a:r>
            <a:r>
              <a:rPr lang="en-US" baseline="0" dirty="0"/>
              <a:t> that only transfer one substance across the membrane. The voltage-gated Na+ and K+ channels used in the generation of neuronal action potentials are a good example of this type of transporter. We have also seen an </a:t>
            </a:r>
            <a:r>
              <a:rPr lang="en-US" b="1" i="1" baseline="0" dirty="0"/>
              <a:t>antiporter </a:t>
            </a:r>
            <a:r>
              <a:rPr lang="en-US" baseline="0" dirty="0"/>
              <a:t>example with the Na+/K+ ATPase that transports two different molecules in opposite directions across the membrane. The final class of membrane transporters are called </a:t>
            </a:r>
            <a:r>
              <a:rPr lang="en-US" b="1" i="1" baseline="0" dirty="0"/>
              <a:t>symporters</a:t>
            </a:r>
            <a:r>
              <a:rPr lang="en-US" baseline="0" dirty="0"/>
              <a:t> and they transport two molecules across the membrane in the same direction. We will see examples of all three types of transporters in this section.</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406671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protein transporters can be of two types.  They can be </a:t>
            </a:r>
            <a:r>
              <a:rPr lang="en-US" b="1" i="1" dirty="0"/>
              <a:t>channel proteins </a:t>
            </a:r>
            <a:r>
              <a:rPr lang="en-US" dirty="0"/>
              <a:t>that open up a pore</a:t>
            </a:r>
            <a:r>
              <a:rPr lang="en-US" baseline="0" dirty="0"/>
              <a:t> and allow the passage of molecules to go through them, or they can be </a:t>
            </a:r>
            <a:r>
              <a:rPr lang="en-US" b="1" i="1" baseline="0" dirty="0"/>
              <a:t>carrier proteins</a:t>
            </a:r>
            <a:r>
              <a:rPr lang="en-US" baseline="0" dirty="0"/>
              <a:t> which bind to the target molecules and change shape to pass them to the other side of the membrane. The transport of molecules across the membrane can either be </a:t>
            </a:r>
            <a:r>
              <a:rPr lang="en-US" b="1" i="1" baseline="0" dirty="0"/>
              <a:t>passive,</a:t>
            </a:r>
            <a:r>
              <a:rPr lang="en-US" baseline="0" dirty="0"/>
              <a:t> moving down the concentration gradient of the substance and not requiring energy input or it can be </a:t>
            </a:r>
            <a:r>
              <a:rPr lang="en-US" b="1" i="1" baseline="0" dirty="0"/>
              <a:t>active,</a:t>
            </a:r>
            <a:r>
              <a:rPr lang="en-US" baseline="0" dirty="0"/>
              <a:t> moving the substance against its concentration gradient and requiring energy input.</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405373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use glucose uptake by intestinal</a:t>
            </a:r>
            <a:r>
              <a:rPr lang="en-US" baseline="0" dirty="0"/>
              <a:t> cells as an example of these processes. The intestinal epithelial cells form a single columnar layer protecting the inside of the body from the dietary substances passing through the intestinal lumen. They overlay the connective tissue and smooth muscle and also contain access to both the blood stream and lymphatic systems.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22353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closer look at the epithelial cells shows that they have </a:t>
            </a:r>
            <a:r>
              <a:rPr lang="en-US" b="1" i="1" dirty="0"/>
              <a:t>tight junctions</a:t>
            </a:r>
            <a:r>
              <a:rPr lang="en-US" b="1" i="1" baseline="0" dirty="0"/>
              <a:t> </a:t>
            </a:r>
            <a:r>
              <a:rPr lang="en-US" baseline="0" dirty="0"/>
              <a:t>connecting them together. This prevents the movement of molecules from the intestinal lumen in between the epithelial cells to the basement layer of connective tissue. Molecules that are taken up through the diet must pass through the epithelial cells directly and be transported to the blood stream or lymphatic system on the other side. To aid in this process, the luminal side of the epithelial cells (called the </a:t>
            </a:r>
            <a:r>
              <a:rPr lang="en-US" b="1" i="1" baseline="0" dirty="0"/>
              <a:t>apical membrane</a:t>
            </a:r>
            <a:r>
              <a:rPr lang="en-US" baseline="0" dirty="0"/>
              <a:t>) contain microvilli that increase the surface area of the cell and provide a ‘sticky’ landing area for substances from the diet.</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404592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Sodium-glucose Symporter is a transmembrane protein and is an example of sodium-driven Secondary active transport that occurs in the epithelial cells of the small intestines. The sodium-glucose symporter is found on the </a:t>
            </a:r>
            <a:r>
              <a:rPr lang="en-US" b="1" i="1" dirty="0"/>
              <a:t>apical membrane </a:t>
            </a:r>
            <a:r>
              <a:rPr lang="en-US" dirty="0"/>
              <a:t>of the </a:t>
            </a:r>
            <a:r>
              <a:rPr lang="en-US" dirty="0" err="1"/>
              <a:t>epithelal</a:t>
            </a:r>
            <a:r>
              <a:rPr lang="en-US" dirty="0"/>
              <a:t> cells,</a:t>
            </a:r>
            <a:r>
              <a:rPr lang="en-US" baseline="0" dirty="0"/>
              <a:t> or the side facing the intestinal lumen</a:t>
            </a:r>
            <a:r>
              <a:rPr lang="en-US" dirty="0"/>
              <a:t>. The sodium and glucose bind to the symporter and are simultaneously both co-transported into the epithelial cells. </a:t>
            </a:r>
          </a:p>
        </p:txBody>
      </p:sp>
      <p:sp>
        <p:nvSpPr>
          <p:cNvPr id="4" name="Slide Number Placeholder 3"/>
          <p:cNvSpPr>
            <a:spLocks noGrp="1"/>
          </p:cNvSpPr>
          <p:nvPr>
            <p:ph type="sldNum" sz="quarter" idx="10"/>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68646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sodium driven-glucose symporter uses the potential free energy stored in the sodium electrochemical gradient (low sodium concentration inside the epithelial cells) established by Sodium-Potassium ATPase</a:t>
            </a:r>
            <a:r>
              <a:rPr lang="en-US" baseline="0" dirty="0"/>
              <a:t> pump that is embedded in the basal membrane of the epithelial cells.</a:t>
            </a:r>
            <a:r>
              <a:rPr lang="en-US" dirty="0"/>
              <a:t> Therefore, the sodium influx from the lumen to the epithelial cell is coupled with glucose transport. This is known as </a:t>
            </a:r>
            <a:r>
              <a:rPr lang="en-US" b="1" i="1" dirty="0"/>
              <a:t>secondary active transport.</a:t>
            </a:r>
            <a:r>
              <a:rPr lang="en-US" dirty="0"/>
              <a:t> </a:t>
            </a:r>
          </a:p>
        </p:txBody>
      </p:sp>
      <p:sp>
        <p:nvSpPr>
          <p:cNvPr id="4" name="Slide Number Placeholder 3"/>
          <p:cNvSpPr>
            <a:spLocks noGrp="1"/>
          </p:cNvSpPr>
          <p:nvPr>
            <p:ph type="sldNum" sz="quarter" idx="10"/>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46907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slideLayout" Target="../slideLayouts/slideLayout2.xml"/><Relationship Id="rId16" Type="http://schemas.openxmlformats.org/officeDocument/2006/relationships/image" Target="../media/image13.emf"/><Relationship Id="rId1" Type="http://schemas.openxmlformats.org/officeDocument/2006/relationships/vmlDrawing" Target="../drawings/vmlDrawing3.vml"/><Relationship Id="rId6" Type="http://schemas.openxmlformats.org/officeDocument/2006/relationships/oleObject" Target="../embeddings/oleObject1.bin"/><Relationship Id="rId11" Type="http://schemas.openxmlformats.org/officeDocument/2006/relationships/oleObject" Target="../embeddings/oleObject5.bin"/><Relationship Id="rId5" Type="http://schemas.openxmlformats.org/officeDocument/2006/relationships/image" Target="../media/image8.png"/><Relationship Id="rId1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hyperlink" Target="https://smart.servier.com/smart_image/intestinal-villi/" TargetMode="External"/><Relationship Id="rId9" Type="http://schemas.openxmlformats.org/officeDocument/2006/relationships/image" Target="../media/image10.emf"/><Relationship Id="rId1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enome.gov/glossary/index.cfm?id=129,%20Public%20Domain,%20https://commons.wikimedia.org/w/index.php?curid=5324068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me/i/they-always-ask-what-is-the-powerhouse-of-the-cell-1781bc4eaa2d48178e2b80825ef4ec1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Citric_acid_cycle_with_aconitate_2.sv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plaistowlibrary.com/children.asp" TargetMode="External"/><Relationship Id="rId4" Type="http://schemas.openxmlformats.org/officeDocument/2006/relationships/hyperlink" Target="https://www.pngarts.com/explore/12398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campusontario.pressbooks.pub/microbio/chapter/energy-matter-and-enzym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lavin_adenine_dinucleotide#/media/File:FAD.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Flavin_adenine_dinucleotide#/media/File:FAD_FADH2_equlibrium.p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Nicotinamide_adenine_dinucleotide_phosphate#/media/File:NADP+_phys.svg" TargetMode="External"/><Relationship Id="rId3" Type="http://schemas.openxmlformats.org/officeDocument/2006/relationships/notesSlide" Target="../notesSlides/notesSlide21.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slideplayer.com/slide/1369409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Mediated_transport#/media/File:TransportProtein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researchgate.net/publication/283449135_Biological_membranes" TargetMode="External"/><Relationship Id="rId4" Type="http://schemas.openxmlformats.org/officeDocument/2006/relationships/hyperlink" Target="https://en.wikipedia.org/wiki/Mediated_transport#/media/File:TransportProtein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mart.servier.com/smart_image/intestinal-vill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mart.servier.com/smart_image/intestinal-vill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8.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smart.servier.com/smart_image/intestinal-villi/" TargetMode="External"/><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9.emf"/><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smart.servier.com/smart_image/intestinal-villi/" TargetMode="External"/><Relationship Id="rId9" Type="http://schemas.openxmlformats.org/officeDocument/2006/relationships/image" Target="../media/image10.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860"/>
            <a:ext cx="7772400" cy="1849437"/>
          </a:xfrm>
        </p:spPr>
        <p:txBody>
          <a:bodyPr>
            <a:normAutofit fontScale="90000"/>
          </a:bodyPr>
          <a:lstStyle/>
          <a:p>
            <a:r>
              <a:rPr lang="en-US" dirty="0"/>
              <a:t>Biochemical Energy Generation and Utilization</a:t>
            </a:r>
          </a:p>
        </p:txBody>
      </p:sp>
      <p:sp>
        <p:nvSpPr>
          <p:cNvPr id="3" name="Subtitle 2"/>
          <p:cNvSpPr>
            <a:spLocks noGrp="1"/>
          </p:cNvSpPr>
          <p:nvPr>
            <p:ph type="subTitle" idx="1"/>
          </p:nvPr>
        </p:nvSpPr>
        <p:spPr>
          <a:xfrm>
            <a:off x="1143000" y="3696297"/>
            <a:ext cx="6858000" cy="999293"/>
          </a:xfrm>
        </p:spPr>
        <p:txBody>
          <a:bodyPr/>
          <a:lstStyle/>
          <a:p>
            <a:r>
              <a:rPr lang="en-US" dirty="0"/>
              <a:t>Part 3: Cellular Energy and Concentration Gradients</a:t>
            </a:r>
          </a:p>
        </p:txBody>
      </p:sp>
    </p:spTree>
    <p:extLst>
      <p:ext uri="{BB962C8B-B14F-4D97-AF65-F5344CB8AC3E}">
        <p14:creationId xmlns:p14="http://schemas.microsoft.com/office/powerpoint/2010/main" val="26108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40" y="63325"/>
            <a:ext cx="7210332" cy="779462"/>
          </a:xfrm>
        </p:spPr>
        <p:txBody>
          <a:bodyPr>
            <a:normAutofit fontScale="90000"/>
          </a:bodyPr>
          <a:lstStyle/>
          <a:p>
            <a:r>
              <a:rPr lang="en-US" dirty="0"/>
              <a:t>Glucose Uptake by Intestinal Cells</a:t>
            </a:r>
          </a:p>
        </p:txBody>
      </p:sp>
      <p:sp>
        <p:nvSpPr>
          <p:cNvPr id="5" name="TextBox 4"/>
          <p:cNvSpPr txBox="1"/>
          <p:nvPr/>
        </p:nvSpPr>
        <p:spPr>
          <a:xfrm>
            <a:off x="5484152" y="5617777"/>
            <a:ext cx="3659848" cy="307777"/>
          </a:xfrm>
          <a:prstGeom prst="rect">
            <a:avLst/>
          </a:prstGeom>
          <a:noFill/>
        </p:spPr>
        <p:txBody>
          <a:bodyPr wrap="none" rtlCol="0">
            <a:spAutoFit/>
          </a:bodyPr>
          <a:lstStyle/>
          <a:p>
            <a:r>
              <a:rPr lang="en-US" sz="1400" dirty="0"/>
              <a:t>Image modified from </a:t>
            </a:r>
            <a:r>
              <a:rPr lang="en-US" sz="1400" dirty="0">
                <a:hlinkClick r:id="rId4"/>
              </a:rPr>
              <a:t>Smart </a:t>
            </a:r>
            <a:r>
              <a:rPr lang="en-US" sz="1400" dirty="0" err="1">
                <a:hlinkClick r:id="rId4"/>
              </a:rPr>
              <a:t>Servier</a:t>
            </a:r>
            <a:r>
              <a:rPr lang="en-US" sz="1400" dirty="0">
                <a:hlinkClick r:id="rId4"/>
              </a:rPr>
              <a:t> Medical Art</a:t>
            </a:r>
            <a:endParaRPr lang="en-US" sz="1400" dirty="0"/>
          </a:p>
        </p:txBody>
      </p:sp>
      <p:sp>
        <p:nvSpPr>
          <p:cNvPr id="6" name="TextBox 5"/>
          <p:cNvSpPr txBox="1"/>
          <p:nvPr/>
        </p:nvSpPr>
        <p:spPr>
          <a:xfrm>
            <a:off x="422534" y="1715497"/>
            <a:ext cx="1778564" cy="369332"/>
          </a:xfrm>
          <a:prstGeom prst="rect">
            <a:avLst/>
          </a:prstGeom>
          <a:noFill/>
        </p:spPr>
        <p:txBody>
          <a:bodyPr wrap="none" rtlCol="0">
            <a:spAutoFit/>
          </a:bodyPr>
          <a:lstStyle/>
          <a:p>
            <a:r>
              <a:rPr lang="en-US" b="1" dirty="0"/>
              <a:t>Intestinal Lumen</a:t>
            </a:r>
          </a:p>
        </p:txBody>
      </p:sp>
      <p:sp>
        <p:nvSpPr>
          <p:cNvPr id="7" name="TextBox 6"/>
          <p:cNvSpPr txBox="1"/>
          <p:nvPr/>
        </p:nvSpPr>
        <p:spPr>
          <a:xfrm>
            <a:off x="507290" y="4007816"/>
            <a:ext cx="1947413" cy="646331"/>
          </a:xfrm>
          <a:prstGeom prst="rect">
            <a:avLst/>
          </a:prstGeom>
          <a:noFill/>
        </p:spPr>
        <p:txBody>
          <a:bodyPr wrap="square" rtlCol="0">
            <a:spAutoFit/>
          </a:bodyPr>
          <a:lstStyle/>
          <a:p>
            <a:pPr algn="ctr"/>
            <a:r>
              <a:rPr lang="en-US" dirty="0"/>
              <a:t>Pancreatic amylase</a:t>
            </a:r>
          </a:p>
        </p:txBody>
      </p:sp>
      <p:sp>
        <p:nvSpPr>
          <p:cNvPr id="8" name="TextBox 7"/>
          <p:cNvSpPr txBox="1"/>
          <p:nvPr/>
        </p:nvSpPr>
        <p:spPr>
          <a:xfrm>
            <a:off x="6318490" y="3674308"/>
            <a:ext cx="1947413" cy="369332"/>
          </a:xfrm>
          <a:prstGeom prst="rect">
            <a:avLst/>
          </a:prstGeom>
          <a:noFill/>
        </p:spPr>
        <p:txBody>
          <a:bodyPr wrap="square" rtlCol="0">
            <a:spAutoFit/>
          </a:bodyPr>
          <a:lstStyle/>
          <a:p>
            <a:pPr algn="ctr"/>
            <a:r>
              <a:rPr lang="en-US" b="1" dirty="0"/>
              <a:t>To Bloodstream</a:t>
            </a:r>
          </a:p>
        </p:txBody>
      </p:sp>
      <p:sp>
        <p:nvSpPr>
          <p:cNvPr id="10" name="TextBox 9"/>
          <p:cNvSpPr txBox="1"/>
          <p:nvPr/>
        </p:nvSpPr>
        <p:spPr>
          <a:xfrm>
            <a:off x="3833568" y="927815"/>
            <a:ext cx="1947413" cy="646331"/>
          </a:xfrm>
          <a:prstGeom prst="rect">
            <a:avLst/>
          </a:prstGeom>
          <a:noFill/>
        </p:spPr>
        <p:txBody>
          <a:bodyPr wrap="square" rtlCol="0">
            <a:spAutoFit/>
          </a:bodyPr>
          <a:lstStyle/>
          <a:p>
            <a:pPr algn="ctr"/>
            <a:r>
              <a:rPr lang="en-US" b="1" dirty="0"/>
              <a:t>Intestinal Epithelium</a:t>
            </a:r>
          </a:p>
        </p:txBody>
      </p:sp>
      <p:sp>
        <p:nvSpPr>
          <p:cNvPr id="17" name="TextBox 16"/>
          <p:cNvSpPr txBox="1"/>
          <p:nvPr/>
        </p:nvSpPr>
        <p:spPr>
          <a:xfrm>
            <a:off x="5983684" y="1935060"/>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Tight Junctions</a:t>
            </a:r>
          </a:p>
        </p:txBody>
      </p:sp>
      <p:sp>
        <p:nvSpPr>
          <p:cNvPr id="20" name="Pie 19"/>
          <p:cNvSpPr/>
          <p:nvPr/>
        </p:nvSpPr>
        <p:spPr>
          <a:xfrm>
            <a:off x="1387997" y="3495569"/>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p:cNvSpPr/>
          <p:nvPr/>
        </p:nvSpPr>
        <p:spPr>
          <a:xfrm>
            <a:off x="1381045" y="3871010"/>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p:nvSpPr>
        <p:spPr>
          <a:xfrm>
            <a:off x="1084283" y="368318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p:cNvSpPr/>
          <p:nvPr/>
        </p:nvSpPr>
        <p:spPr>
          <a:xfrm>
            <a:off x="1630013" y="351323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5"/>
          <a:stretch>
            <a:fillRect/>
          </a:stretch>
        </p:blipFill>
        <p:spPr>
          <a:xfrm rot="16200000">
            <a:off x="3854089" y="1195315"/>
            <a:ext cx="1762138" cy="2609869"/>
          </a:xfrm>
          <a:prstGeom prst="rect">
            <a:avLst/>
          </a:prstGeom>
        </p:spPr>
      </p:pic>
      <p:pic>
        <p:nvPicPr>
          <p:cNvPr id="25" name="Picture 24"/>
          <p:cNvPicPr>
            <a:picLocks noChangeAspect="1"/>
          </p:cNvPicPr>
          <p:nvPr/>
        </p:nvPicPr>
        <p:blipFill rotWithShape="1">
          <a:blip r:embed="rId5"/>
          <a:srcRect r="4660"/>
          <a:stretch/>
        </p:blipFill>
        <p:spPr>
          <a:xfrm rot="16200000">
            <a:off x="3908909" y="2821612"/>
            <a:ext cx="1680018" cy="2609869"/>
          </a:xfrm>
          <a:prstGeom prst="rect">
            <a:avLst/>
          </a:prstGeom>
        </p:spPr>
      </p:pic>
      <p:cxnSp>
        <p:nvCxnSpPr>
          <p:cNvPr id="18" name="Straight Arrow Connector 17"/>
          <p:cNvCxnSpPr/>
          <p:nvPr/>
        </p:nvCxnSpPr>
        <p:spPr>
          <a:xfrm flipH="1">
            <a:off x="5717117" y="2303350"/>
            <a:ext cx="866822" cy="103777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1535455" y="3311452"/>
          <a:ext cx="374650" cy="155575"/>
        </p:xfrm>
        <a:graphic>
          <a:graphicData uri="http://schemas.openxmlformats.org/presentationml/2006/ole">
            <mc:AlternateContent xmlns:mc="http://schemas.openxmlformats.org/markup-compatibility/2006">
              <mc:Choice xmlns:v="urn:schemas-microsoft-com:vml" Requires="v">
                <p:oleObj spid="_x0000_s11331" name="CS ChemDraw Drawing" r:id="rId6" imgW="374835" imgH="155290" progId="ChemDraw.Document.6.0">
                  <p:embed/>
                </p:oleObj>
              </mc:Choice>
              <mc:Fallback>
                <p:oleObj name="CS ChemDraw Drawing" r:id="rId6" imgW="374835" imgH="155290" progId="ChemDraw.Document.6.0">
                  <p:embed/>
                  <p:pic>
                    <p:nvPicPr>
                      <p:cNvPr id="11" name="Object 10"/>
                      <p:cNvPicPr/>
                      <p:nvPr/>
                    </p:nvPicPr>
                    <p:blipFill>
                      <a:blip r:embed="rId7"/>
                      <a:stretch>
                        <a:fillRect/>
                      </a:stretch>
                    </p:blipFill>
                    <p:spPr>
                      <a:xfrm>
                        <a:off x="1535455" y="3311452"/>
                        <a:ext cx="374650" cy="155575"/>
                      </a:xfrm>
                      <a:prstGeom prst="rect">
                        <a:avLst/>
                      </a:prstGeom>
                    </p:spPr>
                  </p:pic>
                </p:oleObj>
              </mc:Fallback>
            </mc:AlternateContent>
          </a:graphicData>
        </a:graphic>
      </p:graphicFrame>
      <p:sp>
        <p:nvSpPr>
          <p:cNvPr id="26" name="TextBox 25"/>
          <p:cNvSpPr txBox="1"/>
          <p:nvPr/>
        </p:nvSpPr>
        <p:spPr>
          <a:xfrm>
            <a:off x="250051" y="3041489"/>
            <a:ext cx="1947413" cy="369332"/>
          </a:xfrm>
          <a:prstGeom prst="rect">
            <a:avLst/>
          </a:prstGeom>
          <a:noFill/>
        </p:spPr>
        <p:txBody>
          <a:bodyPr wrap="square" rtlCol="0">
            <a:spAutoFit/>
          </a:bodyPr>
          <a:lstStyle/>
          <a:p>
            <a:pPr algn="ctr"/>
            <a:r>
              <a:rPr lang="en-US" dirty="0"/>
              <a:t>Starch</a:t>
            </a:r>
          </a:p>
        </p:txBody>
      </p:sp>
      <p:sp>
        <p:nvSpPr>
          <p:cNvPr id="27" name="TextBox 26"/>
          <p:cNvSpPr txBox="1"/>
          <p:nvPr/>
        </p:nvSpPr>
        <p:spPr>
          <a:xfrm>
            <a:off x="1137618" y="2995729"/>
            <a:ext cx="1947413" cy="369332"/>
          </a:xfrm>
          <a:prstGeom prst="rect">
            <a:avLst/>
          </a:prstGeom>
          <a:noFill/>
        </p:spPr>
        <p:txBody>
          <a:bodyPr wrap="square" rtlCol="0">
            <a:spAutoFit/>
          </a:bodyPr>
          <a:lstStyle/>
          <a:p>
            <a:pPr algn="ctr"/>
            <a:r>
              <a:rPr lang="en-US" dirty="0"/>
              <a:t>Glucose</a:t>
            </a:r>
          </a:p>
        </p:txBody>
      </p:sp>
      <p:sp>
        <p:nvSpPr>
          <p:cNvPr id="29" name="Hexagon 28"/>
          <p:cNvSpPr/>
          <p:nvPr/>
        </p:nvSpPr>
        <p:spPr>
          <a:xfrm>
            <a:off x="2223970" y="26814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6645" y="3380446"/>
            <a:ext cx="433846" cy="3107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16645" y="3440522"/>
            <a:ext cx="433846" cy="187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31"/>
          <p:cNvGraphicFramePr>
            <a:graphicFrameLocks noChangeAspect="1"/>
          </p:cNvGraphicFramePr>
          <p:nvPr/>
        </p:nvGraphicFramePr>
        <p:xfrm>
          <a:off x="3409383" y="3403806"/>
          <a:ext cx="897020" cy="287337"/>
        </p:xfrm>
        <a:graphic>
          <a:graphicData uri="http://schemas.openxmlformats.org/presentationml/2006/ole">
            <mc:AlternateContent xmlns:mc="http://schemas.openxmlformats.org/markup-compatibility/2006">
              <mc:Choice xmlns:v="urn:schemas-microsoft-com:vml" Requires="v">
                <p:oleObj spid="_x0000_s11332" name="CS ChemDraw Drawing" r:id="rId8" imgW="636825" imgH="287721" progId="ChemDraw.Document.6.0">
                  <p:embed/>
                </p:oleObj>
              </mc:Choice>
              <mc:Fallback>
                <p:oleObj name="CS ChemDraw Drawing" r:id="rId8" imgW="636825" imgH="287721" progId="ChemDraw.Document.6.0">
                  <p:embed/>
                  <p:pic>
                    <p:nvPicPr>
                      <p:cNvPr id="32" name="Object 31"/>
                      <p:cNvPicPr/>
                      <p:nvPr/>
                    </p:nvPicPr>
                    <p:blipFill>
                      <a:blip r:embed="rId9"/>
                      <a:stretch>
                        <a:fillRect/>
                      </a:stretch>
                    </p:blipFill>
                    <p:spPr>
                      <a:xfrm>
                        <a:off x="3409383" y="3403806"/>
                        <a:ext cx="897020" cy="287337"/>
                      </a:xfrm>
                      <a:prstGeom prst="rect">
                        <a:avLst/>
                      </a:prstGeom>
                    </p:spPr>
                  </p:pic>
                </p:oleObj>
              </mc:Fallback>
            </mc:AlternateContent>
          </a:graphicData>
        </a:graphic>
      </p:graphicFrame>
      <p:sp>
        <p:nvSpPr>
          <p:cNvPr id="33" name="Hexagon 32"/>
          <p:cNvSpPr/>
          <p:nvPr/>
        </p:nvSpPr>
        <p:spPr>
          <a:xfrm>
            <a:off x="3184751" y="3337412"/>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2376370" y="28338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a:off x="2528770" y="29862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a:off x="2681170" y="31386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10"/>
          <a:stretch>
            <a:fillRect/>
          </a:stretch>
        </p:blipFill>
        <p:spPr>
          <a:xfrm>
            <a:off x="5281775" y="3524006"/>
            <a:ext cx="170703" cy="128027"/>
          </a:xfrm>
          <a:prstGeom prst="rect">
            <a:avLst/>
          </a:prstGeom>
        </p:spPr>
      </p:pic>
      <p:pic>
        <p:nvPicPr>
          <p:cNvPr id="40" name="Picture 39"/>
          <p:cNvPicPr>
            <a:picLocks noChangeAspect="1"/>
          </p:cNvPicPr>
          <p:nvPr/>
        </p:nvPicPr>
        <p:blipFill>
          <a:blip r:embed="rId10"/>
          <a:stretch>
            <a:fillRect/>
          </a:stretch>
        </p:blipFill>
        <p:spPr>
          <a:xfrm>
            <a:off x="4307739" y="3398115"/>
            <a:ext cx="170703" cy="128027"/>
          </a:xfrm>
          <a:prstGeom prst="rect">
            <a:avLst/>
          </a:prstGeom>
        </p:spPr>
      </p:pic>
      <p:sp>
        <p:nvSpPr>
          <p:cNvPr id="41" name="Rounded Rectangle 40"/>
          <p:cNvSpPr/>
          <p:nvPr/>
        </p:nvSpPr>
        <p:spPr>
          <a:xfrm>
            <a:off x="5717115" y="3426830"/>
            <a:ext cx="433846" cy="3107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17115" y="3486906"/>
            <a:ext cx="433846" cy="187257"/>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Object 42"/>
          <p:cNvGraphicFramePr>
            <a:graphicFrameLocks noChangeAspect="1"/>
          </p:cNvGraphicFramePr>
          <p:nvPr/>
        </p:nvGraphicFramePr>
        <p:xfrm>
          <a:off x="5548448" y="3544126"/>
          <a:ext cx="885416" cy="114300"/>
        </p:xfrm>
        <a:graphic>
          <a:graphicData uri="http://schemas.openxmlformats.org/presentationml/2006/ole">
            <mc:AlternateContent xmlns:mc="http://schemas.openxmlformats.org/markup-compatibility/2006">
              <mc:Choice xmlns:v="urn:schemas-microsoft-com:vml" Requires="v">
                <p:oleObj spid="_x0000_s11333" name="CS ChemDraw Drawing" r:id="rId11" imgW="642743" imgH="113906" progId="ChemDraw.Document.6.0">
                  <p:embed/>
                </p:oleObj>
              </mc:Choice>
              <mc:Fallback>
                <p:oleObj name="CS ChemDraw Drawing" r:id="rId11" imgW="642743" imgH="113906" progId="ChemDraw.Document.6.0">
                  <p:embed/>
                  <p:pic>
                    <p:nvPicPr>
                      <p:cNvPr id="43" name="Object 42"/>
                      <p:cNvPicPr/>
                      <p:nvPr/>
                    </p:nvPicPr>
                    <p:blipFill>
                      <a:blip r:embed="rId12"/>
                      <a:stretch>
                        <a:fillRect/>
                      </a:stretch>
                    </p:blipFill>
                    <p:spPr>
                      <a:xfrm>
                        <a:off x="5548448" y="3544126"/>
                        <a:ext cx="885416" cy="114300"/>
                      </a:xfrm>
                      <a:prstGeom prst="rect">
                        <a:avLst/>
                      </a:prstGeom>
                    </p:spPr>
                  </p:pic>
                </p:oleObj>
              </mc:Fallback>
            </mc:AlternateContent>
          </a:graphicData>
        </a:graphic>
      </p:graphicFrame>
      <p:cxnSp>
        <p:nvCxnSpPr>
          <p:cNvPr id="44" name="Straight Arrow Connector 43"/>
          <p:cNvCxnSpPr/>
          <p:nvPr/>
        </p:nvCxnSpPr>
        <p:spPr>
          <a:xfrm>
            <a:off x="4499543" y="3485794"/>
            <a:ext cx="742813" cy="102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Hexagon 46"/>
          <p:cNvSpPr/>
          <p:nvPr/>
        </p:nvSpPr>
        <p:spPr>
          <a:xfrm>
            <a:off x="2927503" y="3288987"/>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2932066" y="306338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276322" y="3516177"/>
            <a:ext cx="1947413" cy="369332"/>
          </a:xfrm>
          <a:prstGeom prst="rect">
            <a:avLst/>
          </a:prstGeom>
          <a:noFill/>
        </p:spPr>
        <p:txBody>
          <a:bodyPr wrap="square" rtlCol="0">
            <a:spAutoFit/>
          </a:bodyPr>
          <a:lstStyle/>
          <a:p>
            <a:pPr algn="ctr"/>
            <a:r>
              <a:rPr lang="en-US" dirty="0"/>
              <a:t>Na</a:t>
            </a:r>
            <a:r>
              <a:rPr lang="en-US" baseline="30000" dirty="0"/>
              <a:t>+</a:t>
            </a:r>
          </a:p>
        </p:txBody>
      </p:sp>
      <p:sp>
        <p:nvSpPr>
          <p:cNvPr id="50" name="TextBox 49"/>
          <p:cNvSpPr txBox="1"/>
          <p:nvPr/>
        </p:nvSpPr>
        <p:spPr>
          <a:xfrm>
            <a:off x="4165409" y="3563096"/>
            <a:ext cx="523420" cy="369332"/>
          </a:xfrm>
          <a:prstGeom prst="rect">
            <a:avLst/>
          </a:prstGeom>
          <a:noFill/>
        </p:spPr>
        <p:txBody>
          <a:bodyPr wrap="square" rtlCol="0">
            <a:spAutoFit/>
          </a:bodyPr>
          <a:lstStyle/>
          <a:p>
            <a:pPr algn="ctr"/>
            <a:r>
              <a:rPr lang="en-US" dirty="0"/>
              <a:t>Na</a:t>
            </a:r>
            <a:r>
              <a:rPr lang="en-US" baseline="30000" dirty="0"/>
              <a:t>+</a:t>
            </a:r>
          </a:p>
        </p:txBody>
      </p:sp>
      <p:sp>
        <p:nvSpPr>
          <p:cNvPr id="51" name="Hexagon 50"/>
          <p:cNvSpPr/>
          <p:nvPr/>
        </p:nvSpPr>
        <p:spPr>
          <a:xfrm>
            <a:off x="6888740" y="3556073"/>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a:off x="6577312" y="3536195"/>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930925" y="4187955"/>
            <a:ext cx="735499" cy="375539"/>
          </a:xfrm>
          <a:prstGeom prst="rect">
            <a:avLst/>
          </a:prstGeom>
          <a:noFill/>
        </p:spPr>
        <p:txBody>
          <a:bodyPr wrap="square" rtlCol="0">
            <a:spAutoFit/>
          </a:bodyPr>
          <a:lstStyle/>
          <a:p>
            <a:pPr algn="ctr"/>
            <a:r>
              <a:rPr lang="en-US" dirty="0"/>
              <a:t>3Na</a:t>
            </a:r>
            <a:r>
              <a:rPr lang="en-US" baseline="30000" dirty="0"/>
              <a:t>+</a:t>
            </a:r>
          </a:p>
        </p:txBody>
      </p:sp>
      <p:sp>
        <p:nvSpPr>
          <p:cNvPr id="55" name="Pie 54"/>
          <p:cNvSpPr/>
          <p:nvPr/>
        </p:nvSpPr>
        <p:spPr>
          <a:xfrm rot="13539008">
            <a:off x="5667980" y="4259597"/>
            <a:ext cx="493512" cy="501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6" name="Object 55"/>
          <p:cNvGraphicFramePr>
            <a:graphicFrameLocks noChangeAspect="1"/>
          </p:cNvGraphicFramePr>
          <p:nvPr/>
        </p:nvGraphicFramePr>
        <p:xfrm>
          <a:off x="5385214" y="4363825"/>
          <a:ext cx="1198725" cy="330200"/>
        </p:xfrm>
        <a:graphic>
          <a:graphicData uri="http://schemas.openxmlformats.org/presentationml/2006/ole">
            <mc:AlternateContent xmlns:mc="http://schemas.openxmlformats.org/markup-compatibility/2006">
              <mc:Choice xmlns:v="urn:schemas-microsoft-com:vml" Requires="v">
                <p:oleObj spid="_x0000_s11334" name="CS ChemDraw Drawing" r:id="rId13" imgW="679438" imgH="330288" progId="ChemDraw.Document.6.0">
                  <p:embed/>
                </p:oleObj>
              </mc:Choice>
              <mc:Fallback>
                <p:oleObj name="CS ChemDraw Drawing" r:id="rId13" imgW="679438" imgH="330288" progId="ChemDraw.Document.6.0">
                  <p:embed/>
                  <p:pic>
                    <p:nvPicPr>
                      <p:cNvPr id="56" name="Object 55"/>
                      <p:cNvPicPr/>
                      <p:nvPr/>
                    </p:nvPicPr>
                    <p:blipFill>
                      <a:blip r:embed="rId14"/>
                      <a:stretch>
                        <a:fillRect/>
                      </a:stretch>
                    </p:blipFill>
                    <p:spPr>
                      <a:xfrm>
                        <a:off x="5385214" y="4363825"/>
                        <a:ext cx="1198725" cy="330200"/>
                      </a:xfrm>
                      <a:prstGeom prst="rect">
                        <a:avLst/>
                      </a:prstGeom>
                    </p:spPr>
                  </p:pic>
                </p:oleObj>
              </mc:Fallback>
            </mc:AlternateContent>
          </a:graphicData>
        </a:graphic>
      </p:graphicFrame>
      <p:sp>
        <p:nvSpPr>
          <p:cNvPr id="57" name="TextBox 56"/>
          <p:cNvSpPr txBox="1"/>
          <p:nvPr/>
        </p:nvSpPr>
        <p:spPr>
          <a:xfrm>
            <a:off x="5815232" y="4537209"/>
            <a:ext cx="1947413" cy="369332"/>
          </a:xfrm>
          <a:prstGeom prst="rect">
            <a:avLst/>
          </a:prstGeom>
          <a:noFill/>
        </p:spPr>
        <p:txBody>
          <a:bodyPr wrap="square" rtlCol="0">
            <a:spAutoFit/>
          </a:bodyPr>
          <a:lstStyle/>
          <a:p>
            <a:pPr algn="ctr"/>
            <a:r>
              <a:rPr lang="en-US" dirty="0"/>
              <a:t>2K</a:t>
            </a:r>
            <a:r>
              <a:rPr lang="en-US" baseline="30000" dirty="0"/>
              <a:t>+</a:t>
            </a:r>
          </a:p>
        </p:txBody>
      </p:sp>
      <p:sp>
        <p:nvSpPr>
          <p:cNvPr id="58" name="TextBox 57"/>
          <p:cNvSpPr txBox="1"/>
          <p:nvPr/>
        </p:nvSpPr>
        <p:spPr>
          <a:xfrm>
            <a:off x="2475213" y="3588951"/>
            <a:ext cx="520827" cy="369332"/>
          </a:xfrm>
          <a:prstGeom prst="rect">
            <a:avLst/>
          </a:prstGeom>
          <a:noFill/>
        </p:spPr>
        <p:txBody>
          <a:bodyPr wrap="square" rtlCol="0">
            <a:spAutoFit/>
          </a:bodyPr>
          <a:lstStyle/>
          <a:p>
            <a:pPr algn="ctr"/>
            <a:r>
              <a:rPr lang="en-US" dirty="0"/>
              <a:t>Na</a:t>
            </a:r>
            <a:r>
              <a:rPr lang="en-US" baseline="30000" dirty="0"/>
              <a:t>+</a:t>
            </a:r>
          </a:p>
        </p:txBody>
      </p:sp>
      <p:sp>
        <p:nvSpPr>
          <p:cNvPr id="59" name="TextBox 58"/>
          <p:cNvSpPr txBox="1"/>
          <p:nvPr/>
        </p:nvSpPr>
        <p:spPr>
          <a:xfrm>
            <a:off x="1910105" y="3954429"/>
            <a:ext cx="1947413" cy="369332"/>
          </a:xfrm>
          <a:prstGeom prst="rect">
            <a:avLst/>
          </a:prstGeom>
          <a:noFill/>
        </p:spPr>
        <p:txBody>
          <a:bodyPr wrap="square" rtlCol="0">
            <a:spAutoFit/>
          </a:bodyPr>
          <a:lstStyle/>
          <a:p>
            <a:pPr algn="ctr"/>
            <a:r>
              <a:rPr lang="en-US" dirty="0"/>
              <a:t>Na</a:t>
            </a:r>
            <a:r>
              <a:rPr lang="en-US" baseline="30000" dirty="0"/>
              <a:t>+</a:t>
            </a:r>
          </a:p>
        </p:txBody>
      </p:sp>
      <p:sp>
        <p:nvSpPr>
          <p:cNvPr id="60" name="TextBox 59"/>
          <p:cNvSpPr txBox="1"/>
          <p:nvPr/>
        </p:nvSpPr>
        <p:spPr>
          <a:xfrm>
            <a:off x="1935099" y="3762108"/>
            <a:ext cx="903808" cy="369332"/>
          </a:xfrm>
          <a:prstGeom prst="rect">
            <a:avLst/>
          </a:prstGeom>
          <a:noFill/>
        </p:spPr>
        <p:txBody>
          <a:bodyPr wrap="square" rtlCol="0">
            <a:spAutoFit/>
          </a:bodyPr>
          <a:lstStyle/>
          <a:p>
            <a:pPr algn="ctr"/>
            <a:r>
              <a:rPr lang="en-US" dirty="0"/>
              <a:t>Na</a:t>
            </a:r>
            <a:r>
              <a:rPr lang="en-US" baseline="30000" dirty="0"/>
              <a:t>+</a:t>
            </a:r>
          </a:p>
        </p:txBody>
      </p:sp>
      <p:sp>
        <p:nvSpPr>
          <p:cNvPr id="61" name="TextBox 60"/>
          <p:cNvSpPr txBox="1"/>
          <p:nvPr/>
        </p:nvSpPr>
        <p:spPr>
          <a:xfrm>
            <a:off x="1681205" y="4372887"/>
            <a:ext cx="1947413" cy="369332"/>
          </a:xfrm>
          <a:prstGeom prst="rect">
            <a:avLst/>
          </a:prstGeom>
          <a:noFill/>
        </p:spPr>
        <p:txBody>
          <a:bodyPr wrap="square" rtlCol="0">
            <a:spAutoFit/>
          </a:bodyPr>
          <a:lstStyle/>
          <a:p>
            <a:pPr algn="ctr"/>
            <a:r>
              <a:rPr lang="en-US" dirty="0"/>
              <a:t>Na</a:t>
            </a:r>
            <a:r>
              <a:rPr lang="en-US" baseline="30000" dirty="0"/>
              <a:t>+</a:t>
            </a:r>
          </a:p>
        </p:txBody>
      </p:sp>
      <p:cxnSp>
        <p:nvCxnSpPr>
          <p:cNvPr id="64" name="Straight Arrow Connector 63"/>
          <p:cNvCxnSpPr/>
          <p:nvPr/>
        </p:nvCxnSpPr>
        <p:spPr>
          <a:xfrm flipH="1">
            <a:off x="4654843" y="2277764"/>
            <a:ext cx="1922469" cy="90318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700459" y="2937773"/>
            <a:ext cx="1947413" cy="369332"/>
          </a:xfrm>
          <a:prstGeom prst="rect">
            <a:avLst/>
          </a:prstGeom>
          <a:noFill/>
        </p:spPr>
        <p:txBody>
          <a:bodyPr wrap="square" rtlCol="0">
            <a:spAutoFit/>
          </a:bodyPr>
          <a:lstStyle/>
          <a:p>
            <a:pPr algn="ctr"/>
            <a:r>
              <a:rPr lang="en-US" dirty="0"/>
              <a:t>GLUT2 uniporter</a:t>
            </a:r>
          </a:p>
        </p:txBody>
      </p:sp>
      <p:cxnSp>
        <p:nvCxnSpPr>
          <p:cNvPr id="67" name="Straight Arrow Connector 66"/>
          <p:cNvCxnSpPr/>
          <p:nvPr/>
        </p:nvCxnSpPr>
        <p:spPr>
          <a:xfrm flipH="1">
            <a:off x="6225661" y="3178156"/>
            <a:ext cx="630121" cy="2753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010869" y="4941814"/>
            <a:ext cx="1947413" cy="369332"/>
          </a:xfrm>
          <a:prstGeom prst="rect">
            <a:avLst/>
          </a:prstGeom>
          <a:noFill/>
        </p:spPr>
        <p:txBody>
          <a:bodyPr wrap="square" rtlCol="0">
            <a:spAutoFit/>
          </a:bodyPr>
          <a:lstStyle/>
          <a:p>
            <a:pPr algn="ctr"/>
            <a:r>
              <a:rPr lang="en-US" dirty="0"/>
              <a:t>Na+/K+ ATPase</a:t>
            </a:r>
          </a:p>
        </p:txBody>
      </p:sp>
      <p:cxnSp>
        <p:nvCxnSpPr>
          <p:cNvPr id="70" name="Straight Arrow Connector 69"/>
          <p:cNvCxnSpPr/>
          <p:nvPr/>
        </p:nvCxnSpPr>
        <p:spPr>
          <a:xfrm flipV="1">
            <a:off x="5934037" y="4770133"/>
            <a:ext cx="1" cy="2585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535499" y="3866950"/>
            <a:ext cx="487891" cy="4068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968420" y="1501475"/>
            <a:ext cx="1947413" cy="923330"/>
          </a:xfrm>
          <a:prstGeom prst="rect">
            <a:avLst/>
          </a:prstGeom>
          <a:noFill/>
        </p:spPr>
        <p:txBody>
          <a:bodyPr wrap="square" rtlCol="0">
            <a:spAutoFit/>
          </a:bodyPr>
          <a:lstStyle/>
          <a:p>
            <a:pPr algn="ctr"/>
            <a:r>
              <a:rPr lang="en-US" dirty="0"/>
              <a:t>SGLT1</a:t>
            </a:r>
          </a:p>
          <a:p>
            <a:pPr algn="ctr"/>
            <a:r>
              <a:rPr lang="en-US" dirty="0"/>
              <a:t>Na+/Glucose Symporter</a:t>
            </a:r>
          </a:p>
        </p:txBody>
      </p:sp>
      <p:cxnSp>
        <p:nvCxnSpPr>
          <p:cNvPr id="75" name="Straight Arrow Connector 74"/>
          <p:cNvCxnSpPr/>
          <p:nvPr/>
        </p:nvCxnSpPr>
        <p:spPr>
          <a:xfrm>
            <a:off x="3102552" y="2425779"/>
            <a:ext cx="561891" cy="8948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43302" y="3968085"/>
            <a:ext cx="735499" cy="338554"/>
          </a:xfrm>
          <a:prstGeom prst="rect">
            <a:avLst/>
          </a:prstGeom>
          <a:noFill/>
        </p:spPr>
        <p:txBody>
          <a:bodyPr wrap="square" rtlCol="0">
            <a:spAutoFit/>
          </a:bodyPr>
          <a:lstStyle/>
          <a:p>
            <a:pPr algn="ctr"/>
            <a:r>
              <a:rPr lang="en-US" sz="1600" b="1" dirty="0"/>
              <a:t>ATP</a:t>
            </a:r>
            <a:endParaRPr lang="en-US" sz="1600" b="1" baseline="30000" dirty="0"/>
          </a:p>
        </p:txBody>
      </p:sp>
      <p:sp>
        <p:nvSpPr>
          <p:cNvPr id="79" name="TextBox 78"/>
          <p:cNvSpPr txBox="1"/>
          <p:nvPr/>
        </p:nvSpPr>
        <p:spPr>
          <a:xfrm>
            <a:off x="5358710" y="3721722"/>
            <a:ext cx="735499" cy="338554"/>
          </a:xfrm>
          <a:prstGeom prst="rect">
            <a:avLst/>
          </a:prstGeom>
          <a:noFill/>
        </p:spPr>
        <p:txBody>
          <a:bodyPr wrap="square" rtlCol="0">
            <a:spAutoFit/>
          </a:bodyPr>
          <a:lstStyle/>
          <a:p>
            <a:pPr algn="ctr"/>
            <a:r>
              <a:rPr lang="en-US" sz="1600" b="1" dirty="0"/>
              <a:t>ADP</a:t>
            </a:r>
            <a:endParaRPr lang="en-US" sz="1600" b="1" baseline="30000" dirty="0"/>
          </a:p>
        </p:txBody>
      </p:sp>
      <p:graphicFrame>
        <p:nvGraphicFramePr>
          <p:cNvPr id="80" name="Object 79"/>
          <p:cNvGraphicFramePr>
            <a:graphicFrameLocks noChangeAspect="1"/>
          </p:cNvGraphicFramePr>
          <p:nvPr/>
        </p:nvGraphicFramePr>
        <p:xfrm>
          <a:off x="5600560" y="3925316"/>
          <a:ext cx="375872" cy="386611"/>
        </p:xfrm>
        <a:graphic>
          <a:graphicData uri="http://schemas.openxmlformats.org/presentationml/2006/ole">
            <mc:AlternateContent xmlns:mc="http://schemas.openxmlformats.org/markup-compatibility/2006">
              <mc:Choice xmlns:v="urn:schemas-microsoft-com:vml" Requires="v">
                <p:oleObj spid="_x0000_s11335" name="CS ChemDraw Drawing" r:id="rId15" imgW="222534" imgH="228600" progId="ChemDraw.Document.6.0">
                  <p:embed/>
                </p:oleObj>
              </mc:Choice>
              <mc:Fallback>
                <p:oleObj name="CS ChemDraw Drawing" r:id="rId15" imgW="222534" imgH="228600" progId="ChemDraw.Document.6.0">
                  <p:embed/>
                  <p:pic>
                    <p:nvPicPr>
                      <p:cNvPr id="80" name="Object 79"/>
                      <p:cNvPicPr/>
                      <p:nvPr/>
                    </p:nvPicPr>
                    <p:blipFill>
                      <a:blip r:embed="rId16"/>
                      <a:stretch>
                        <a:fillRect/>
                      </a:stretch>
                    </p:blipFill>
                    <p:spPr>
                      <a:xfrm>
                        <a:off x="5600560" y="3925316"/>
                        <a:ext cx="375872" cy="386611"/>
                      </a:xfrm>
                      <a:prstGeom prst="rect">
                        <a:avLst/>
                      </a:prstGeom>
                    </p:spPr>
                  </p:pic>
                </p:oleObj>
              </mc:Fallback>
            </mc:AlternateContent>
          </a:graphicData>
        </a:graphic>
      </p:graphicFrame>
      <p:grpSp>
        <p:nvGrpSpPr>
          <p:cNvPr id="100" name="Group 99"/>
          <p:cNvGrpSpPr/>
          <p:nvPr/>
        </p:nvGrpSpPr>
        <p:grpSpPr>
          <a:xfrm>
            <a:off x="548037" y="2276283"/>
            <a:ext cx="869227" cy="904844"/>
            <a:chOff x="323339" y="2196161"/>
            <a:chExt cx="869227" cy="904844"/>
          </a:xfrm>
        </p:grpSpPr>
        <p:sp>
          <p:nvSpPr>
            <p:cNvPr id="13" name="Hexagon 12"/>
            <p:cNvSpPr/>
            <p:nvPr/>
          </p:nvSpPr>
          <p:spPr>
            <a:xfrm>
              <a:off x="1048586" y="287617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908739" y="281640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a:off x="836749" y="272858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731440" y="263281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633653" y="251803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496511" y="251803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425084" y="25968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402564" y="2722377"/>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a:off x="411860" y="2847922"/>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496511" y="2986230"/>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359594" y="2503908"/>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a:off x="323339" y="239467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395329" y="230910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a:off x="537469" y="2288606"/>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666125" y="224151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a:off x="814985" y="219616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p:nvPr/>
        </p:nvSpPr>
        <p:spPr>
          <a:xfrm>
            <a:off x="1317269" y="5336245"/>
            <a:ext cx="6636560" cy="369332"/>
          </a:xfrm>
          <a:prstGeom prst="rect">
            <a:avLst/>
          </a:prstGeom>
          <a:noFill/>
        </p:spPr>
        <p:txBody>
          <a:bodyPr wrap="none" rtlCol="0">
            <a:spAutoFit/>
          </a:bodyPr>
          <a:lstStyle/>
          <a:p>
            <a:pPr marL="285750" indent="-285750">
              <a:buFont typeface="Arial" panose="020B0604020202020204" pitchFamily="34" charset="0"/>
              <a:buChar char="•"/>
            </a:pPr>
            <a:r>
              <a:rPr lang="en-US" b="1" dirty="0"/>
              <a:t>SGLT1 </a:t>
            </a:r>
            <a:r>
              <a:rPr lang="en-US" dirty="0"/>
              <a:t>is an example of sodium-driven </a:t>
            </a:r>
            <a:r>
              <a:rPr lang="en-US" b="1" i="1" dirty="0">
                <a:solidFill>
                  <a:srgbClr val="C00000"/>
                </a:solidFill>
              </a:rPr>
              <a:t>secondary active transport</a:t>
            </a:r>
          </a:p>
        </p:txBody>
      </p:sp>
      <p:cxnSp>
        <p:nvCxnSpPr>
          <p:cNvPr id="103" name="Straight Arrow Connector 102"/>
          <p:cNvCxnSpPr/>
          <p:nvPr/>
        </p:nvCxnSpPr>
        <p:spPr>
          <a:xfrm>
            <a:off x="3467762" y="1284171"/>
            <a:ext cx="152709" cy="38712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995565" y="1513593"/>
            <a:ext cx="82067" cy="30312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717115" y="118166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Basal Membrane</a:t>
            </a:r>
          </a:p>
        </p:txBody>
      </p:sp>
      <p:sp>
        <p:nvSpPr>
          <p:cNvPr id="108" name="TextBox 107"/>
          <p:cNvSpPr txBox="1"/>
          <p:nvPr/>
        </p:nvSpPr>
        <p:spPr>
          <a:xfrm>
            <a:off x="2358990" y="96358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Apical Membrane</a:t>
            </a:r>
          </a:p>
        </p:txBody>
      </p:sp>
    </p:spTree>
    <p:extLst>
      <p:ext uri="{BB962C8B-B14F-4D97-AF65-F5344CB8AC3E}">
        <p14:creationId xmlns:p14="http://schemas.microsoft.com/office/powerpoint/2010/main" val="76316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74" y="222349"/>
            <a:ext cx="7474998" cy="779462"/>
          </a:xfrm>
        </p:spPr>
        <p:txBody>
          <a:bodyPr>
            <a:noAutofit/>
          </a:bodyPr>
          <a:lstStyle/>
          <a:p>
            <a:r>
              <a:rPr lang="en-US" sz="3600" b="1" dirty="0"/>
              <a:t>Importance of Concentration Gradients</a:t>
            </a:r>
          </a:p>
        </p:txBody>
      </p:sp>
      <p:sp>
        <p:nvSpPr>
          <p:cNvPr id="3" name="Content Placeholder 2"/>
          <p:cNvSpPr>
            <a:spLocks noGrp="1"/>
          </p:cNvSpPr>
          <p:nvPr>
            <p:ph idx="1"/>
          </p:nvPr>
        </p:nvSpPr>
        <p:spPr/>
        <p:txBody>
          <a:bodyPr/>
          <a:lstStyle/>
          <a:p>
            <a:r>
              <a:rPr lang="en-US" dirty="0"/>
              <a:t>Neuron Signaling – Action Potential (Ca</a:t>
            </a:r>
            <a:r>
              <a:rPr lang="en-US" baseline="30000" dirty="0"/>
              <a:t>2+</a:t>
            </a:r>
            <a:r>
              <a:rPr lang="en-US" dirty="0"/>
              <a:t>/Na</a:t>
            </a:r>
            <a:r>
              <a:rPr lang="en-US" baseline="30000" dirty="0"/>
              <a:t>+</a:t>
            </a:r>
            <a:r>
              <a:rPr lang="en-US" dirty="0"/>
              <a:t>/K</a:t>
            </a:r>
            <a:r>
              <a:rPr lang="en-US" baseline="30000" dirty="0"/>
              <a:t>+</a:t>
            </a:r>
            <a:r>
              <a:rPr lang="en-US" dirty="0"/>
              <a:t>)</a:t>
            </a:r>
          </a:p>
          <a:p>
            <a:r>
              <a:rPr lang="en-US" dirty="0"/>
              <a:t>Secondary Active Transport Processes – Glucose transport in small intestine</a:t>
            </a:r>
          </a:p>
          <a:p>
            <a:r>
              <a:rPr lang="en-US" dirty="0"/>
              <a:t>Muscle Contraction – Ca</a:t>
            </a:r>
            <a:r>
              <a:rPr lang="en-US" baseline="30000" dirty="0"/>
              <a:t>2+</a:t>
            </a:r>
            <a:r>
              <a:rPr lang="en-US" dirty="0"/>
              <a:t> influx</a:t>
            </a:r>
          </a:p>
          <a:p>
            <a:r>
              <a:rPr lang="en-US" b="1" i="1" dirty="0">
                <a:solidFill>
                  <a:srgbClr val="C00000"/>
                </a:solidFill>
              </a:rPr>
              <a:t>ATP Production in Mitochondria – H</a:t>
            </a:r>
            <a:r>
              <a:rPr lang="en-US" b="1" i="1" baseline="30000" dirty="0">
                <a:solidFill>
                  <a:srgbClr val="C00000"/>
                </a:solidFill>
              </a:rPr>
              <a:t>+</a:t>
            </a:r>
            <a:r>
              <a:rPr lang="en-US" b="1" i="1" dirty="0">
                <a:solidFill>
                  <a:srgbClr val="C00000"/>
                </a:solidFill>
              </a:rPr>
              <a:t> gradient in the intermembrane space</a:t>
            </a:r>
          </a:p>
        </p:txBody>
      </p:sp>
    </p:spTree>
    <p:extLst>
      <p:ext uri="{BB962C8B-B14F-4D97-AF65-F5344CB8AC3E}">
        <p14:creationId xmlns:p14="http://schemas.microsoft.com/office/powerpoint/2010/main" val="212431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984" y="0"/>
            <a:ext cx="7210332" cy="779462"/>
          </a:xfrm>
        </p:spPr>
        <p:txBody>
          <a:bodyPr>
            <a:normAutofit/>
          </a:bodyPr>
          <a:lstStyle/>
          <a:p>
            <a:r>
              <a:rPr lang="en-US" sz="3600" b="1" dirty="0"/>
              <a:t>ATP Recycling Process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618" y="376725"/>
            <a:ext cx="7487478" cy="5476118"/>
          </a:xfrm>
          <a:prstGeom prst="rect">
            <a:avLst/>
          </a:prstGeom>
        </p:spPr>
      </p:pic>
    </p:spTree>
    <p:extLst>
      <p:ext uri="{BB962C8B-B14F-4D97-AF65-F5344CB8AC3E}">
        <p14:creationId xmlns:p14="http://schemas.microsoft.com/office/powerpoint/2010/main" val="141406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35601"/>
            <a:ext cx="7210332" cy="779462"/>
          </a:xfrm>
        </p:spPr>
        <p:txBody>
          <a:bodyPr/>
          <a:lstStyle/>
          <a:p>
            <a:r>
              <a:rPr lang="en-US" dirty="0"/>
              <a:t>How Much ATP is there?</a:t>
            </a:r>
          </a:p>
        </p:txBody>
      </p:sp>
      <p:sp>
        <p:nvSpPr>
          <p:cNvPr id="3" name="Content Placeholder 2"/>
          <p:cNvSpPr>
            <a:spLocks noGrp="1"/>
          </p:cNvSpPr>
          <p:nvPr>
            <p:ph idx="1"/>
          </p:nvPr>
        </p:nvSpPr>
        <p:spPr/>
        <p:txBody>
          <a:bodyPr/>
          <a:lstStyle/>
          <a:p>
            <a:r>
              <a:rPr lang="en-US" i="1" dirty="0"/>
              <a:t>Thought question 1: If there is 0.1 </a:t>
            </a:r>
            <a:r>
              <a:rPr lang="en-US" i="1" dirty="0" err="1"/>
              <a:t>mol</a:t>
            </a:r>
            <a:r>
              <a:rPr lang="en-US" i="1" dirty="0"/>
              <a:t> of ATP in the body at any one time, </a:t>
            </a:r>
            <a:r>
              <a:rPr lang="en-US" b="1" i="1" dirty="0"/>
              <a:t>how many molecules of ATP are present in the human body?</a:t>
            </a:r>
            <a:r>
              <a:rPr lang="en-US" i="1" dirty="0"/>
              <a:t> If each of these molecules is recycled 750 times (on a particularly active day), </a:t>
            </a:r>
            <a:r>
              <a:rPr lang="en-US" b="1" i="1" dirty="0"/>
              <a:t>how many chemical reactions take place just to regenerate this energy source?</a:t>
            </a:r>
            <a:br>
              <a:rPr lang="en-US" i="1" dirty="0"/>
            </a:br>
            <a:endParaRPr lang="en-US" dirty="0"/>
          </a:p>
          <a:p>
            <a:r>
              <a:rPr lang="en-US" i="1" dirty="0"/>
              <a:t>Thought question 2: If there is 0.1 </a:t>
            </a:r>
            <a:r>
              <a:rPr lang="en-US" i="1" dirty="0" err="1"/>
              <a:t>mol</a:t>
            </a:r>
            <a:r>
              <a:rPr lang="en-US" i="1" dirty="0"/>
              <a:t> of ATP in the body at any one time and the molar mass of ATP 507.181 g/</a:t>
            </a:r>
            <a:r>
              <a:rPr lang="en-US" i="1" dirty="0" err="1"/>
              <a:t>mol</a:t>
            </a:r>
            <a:r>
              <a:rPr lang="en-US" i="1" dirty="0"/>
              <a:t>, </a:t>
            </a:r>
            <a:r>
              <a:rPr lang="en-US" b="1" i="1" dirty="0"/>
              <a:t>what is the mass in grams of ATP present in the body?</a:t>
            </a:r>
            <a:endParaRPr lang="en-US" dirty="0"/>
          </a:p>
          <a:p>
            <a:endParaRPr lang="en-US" dirty="0"/>
          </a:p>
        </p:txBody>
      </p:sp>
    </p:spTree>
    <p:extLst>
      <p:ext uri="{BB962C8B-B14F-4D97-AF65-F5344CB8AC3E}">
        <p14:creationId xmlns:p14="http://schemas.microsoft.com/office/powerpoint/2010/main" val="16989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77773"/>
            <a:ext cx="7210332" cy="779462"/>
          </a:xfrm>
        </p:spPr>
        <p:txBody>
          <a:bodyPr/>
          <a:lstStyle/>
          <a:p>
            <a:r>
              <a:rPr lang="en-US" dirty="0"/>
              <a:t>The Magical Mitochondria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9999" y="819436"/>
            <a:ext cx="4353826" cy="4865401"/>
          </a:xfrm>
        </p:spPr>
      </p:pic>
      <p:sp>
        <p:nvSpPr>
          <p:cNvPr id="5" name="Rectangle 4"/>
          <p:cNvSpPr/>
          <p:nvPr/>
        </p:nvSpPr>
        <p:spPr>
          <a:xfrm>
            <a:off x="4651512" y="5649291"/>
            <a:ext cx="4572000" cy="307777"/>
          </a:xfrm>
          <a:prstGeom prst="rect">
            <a:avLst/>
          </a:prstGeom>
        </p:spPr>
        <p:txBody>
          <a:bodyPr>
            <a:spAutoFit/>
          </a:bodyPr>
          <a:lstStyle/>
          <a:p>
            <a:r>
              <a:rPr lang="en-US" sz="1400" dirty="0">
                <a:solidFill>
                  <a:srgbClr val="000000"/>
                </a:solidFill>
              </a:rPr>
              <a:t>Figure by:</a:t>
            </a:r>
            <a:r>
              <a:rPr lang="en-US" sz="1400" dirty="0"/>
              <a:t>  </a:t>
            </a:r>
            <a:r>
              <a:rPr lang="en-US" sz="1400" dirty="0">
                <a:hlinkClick r:id="rId4"/>
              </a:rPr>
              <a:t>National Human Genome Research Institute</a:t>
            </a:r>
            <a:endParaRPr lang="en-US" sz="1400" dirty="0"/>
          </a:p>
        </p:txBody>
      </p:sp>
      <p:sp>
        <p:nvSpPr>
          <p:cNvPr id="6" name="TextBox 5"/>
          <p:cNvSpPr txBox="1"/>
          <p:nvPr/>
        </p:nvSpPr>
        <p:spPr>
          <a:xfrm>
            <a:off x="2305878" y="2226365"/>
            <a:ext cx="832279" cy="369332"/>
          </a:xfrm>
          <a:prstGeom prst="rect">
            <a:avLst/>
          </a:prstGeom>
          <a:noFill/>
        </p:spPr>
        <p:txBody>
          <a:bodyPr wrap="none" rtlCol="0">
            <a:spAutoFit/>
          </a:bodyPr>
          <a:lstStyle/>
          <a:p>
            <a:r>
              <a:rPr lang="en-US" b="1" i="1" dirty="0"/>
              <a:t>Matrix</a:t>
            </a:r>
          </a:p>
        </p:txBody>
      </p:sp>
      <p:sp>
        <p:nvSpPr>
          <p:cNvPr id="7" name="TextBox 6"/>
          <p:cNvSpPr txBox="1"/>
          <p:nvPr/>
        </p:nvSpPr>
        <p:spPr>
          <a:xfrm>
            <a:off x="2166731" y="4234069"/>
            <a:ext cx="1732910" cy="369332"/>
          </a:xfrm>
          <a:prstGeom prst="rect">
            <a:avLst/>
          </a:prstGeom>
          <a:noFill/>
        </p:spPr>
        <p:txBody>
          <a:bodyPr wrap="none" rtlCol="0">
            <a:spAutoFit/>
          </a:bodyPr>
          <a:lstStyle/>
          <a:p>
            <a:r>
              <a:rPr lang="en-US" b="1" dirty="0" err="1"/>
              <a:t>Innermembrane</a:t>
            </a:r>
            <a:endParaRPr lang="en-US" b="1" dirty="0"/>
          </a:p>
        </p:txBody>
      </p:sp>
      <p:sp>
        <p:nvSpPr>
          <p:cNvPr id="8" name="TextBox 7"/>
          <p:cNvSpPr txBox="1"/>
          <p:nvPr/>
        </p:nvSpPr>
        <p:spPr>
          <a:xfrm>
            <a:off x="1672899" y="3806999"/>
            <a:ext cx="1781385" cy="369332"/>
          </a:xfrm>
          <a:prstGeom prst="rect">
            <a:avLst/>
          </a:prstGeom>
          <a:noFill/>
        </p:spPr>
        <p:txBody>
          <a:bodyPr wrap="none" rtlCol="0">
            <a:spAutoFit/>
          </a:bodyPr>
          <a:lstStyle/>
          <a:p>
            <a:r>
              <a:rPr lang="en-US" b="1" dirty="0" err="1"/>
              <a:t>Outermembrane</a:t>
            </a:r>
            <a:endParaRPr lang="en-US" b="1" dirty="0"/>
          </a:p>
        </p:txBody>
      </p:sp>
      <p:sp>
        <p:nvSpPr>
          <p:cNvPr id="9" name="TextBox 8"/>
          <p:cNvSpPr txBox="1"/>
          <p:nvPr/>
        </p:nvSpPr>
        <p:spPr>
          <a:xfrm>
            <a:off x="1131811" y="2829467"/>
            <a:ext cx="1684692" cy="646331"/>
          </a:xfrm>
          <a:prstGeom prst="rect">
            <a:avLst/>
          </a:prstGeom>
          <a:noFill/>
        </p:spPr>
        <p:txBody>
          <a:bodyPr wrap="none" rtlCol="0">
            <a:spAutoFit/>
          </a:bodyPr>
          <a:lstStyle/>
          <a:p>
            <a:pPr algn="ctr"/>
            <a:r>
              <a:rPr lang="en-US" b="1" i="1" dirty="0"/>
              <a:t>Intermembrane</a:t>
            </a:r>
          </a:p>
          <a:p>
            <a:pPr algn="ctr"/>
            <a:r>
              <a:rPr lang="en-US" b="1" i="1" dirty="0"/>
              <a:t>Space</a:t>
            </a:r>
          </a:p>
        </p:txBody>
      </p:sp>
      <p:cxnSp>
        <p:nvCxnSpPr>
          <p:cNvPr id="11" name="Straight Arrow Connector 10"/>
          <p:cNvCxnSpPr>
            <a:stCxn id="6" idx="3"/>
          </p:cNvCxnSpPr>
          <p:nvPr/>
        </p:nvCxnSpPr>
        <p:spPr>
          <a:xfrm>
            <a:off x="3138157" y="2411031"/>
            <a:ext cx="651965" cy="27916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21651" y="3188595"/>
            <a:ext cx="1328714" cy="5179"/>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39283" y="3806999"/>
            <a:ext cx="458497" cy="184666"/>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09928" y="3858513"/>
            <a:ext cx="499167" cy="457194"/>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1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77773"/>
            <a:ext cx="7210332" cy="779462"/>
          </a:xfrm>
        </p:spPr>
        <p:txBody>
          <a:bodyPr/>
          <a:lstStyle/>
          <a:p>
            <a:r>
              <a:rPr lang="en-US" dirty="0"/>
              <a:t>ATP is recycled in Mitochondria</a:t>
            </a:r>
          </a:p>
        </p:txBody>
      </p:sp>
      <p:sp>
        <p:nvSpPr>
          <p:cNvPr id="5" name="Rectangle 4"/>
          <p:cNvSpPr/>
          <p:nvPr/>
        </p:nvSpPr>
        <p:spPr>
          <a:xfrm>
            <a:off x="4651512" y="5649291"/>
            <a:ext cx="4572000" cy="307777"/>
          </a:xfrm>
          <a:prstGeom prst="rect">
            <a:avLst/>
          </a:prstGeom>
        </p:spPr>
        <p:txBody>
          <a:bodyPr>
            <a:spAutoFit/>
          </a:bodyPr>
          <a:lstStyle/>
          <a:p>
            <a:r>
              <a:rPr lang="en-US" sz="1400" dirty="0">
                <a:solidFill>
                  <a:srgbClr val="000000"/>
                </a:solidFill>
              </a:rPr>
              <a:t>Figure by:</a:t>
            </a:r>
            <a:r>
              <a:rPr lang="en-US" sz="1400" dirty="0"/>
              <a:t>  </a:t>
            </a:r>
            <a:r>
              <a:rPr lang="en-US" sz="1400" dirty="0">
                <a:hlinkClick r:id="rId3"/>
              </a:rPr>
              <a:t>Meme</a:t>
            </a:r>
            <a:endParaRPr lang="en-US" sz="140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79903"/>
          <a:stretch/>
        </p:blipFill>
        <p:spPr>
          <a:xfrm>
            <a:off x="518809" y="1389738"/>
            <a:ext cx="4053191" cy="137822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23986" b="20942"/>
          <a:stretch/>
        </p:blipFill>
        <p:spPr>
          <a:xfrm>
            <a:off x="4572000" y="1389738"/>
            <a:ext cx="4053191" cy="377687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77706"/>
          <a:stretch/>
        </p:blipFill>
        <p:spPr>
          <a:xfrm>
            <a:off x="1569684" y="4120322"/>
            <a:ext cx="4053191" cy="1528969"/>
          </a:xfrm>
          <a:prstGeom prst="rect">
            <a:avLst/>
          </a:prstGeom>
        </p:spPr>
      </p:pic>
    </p:spTree>
    <p:extLst>
      <p:ext uri="{BB962C8B-B14F-4D97-AF65-F5344CB8AC3E}">
        <p14:creationId xmlns:p14="http://schemas.microsoft.com/office/powerpoint/2010/main" val="44159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49290"/>
            <a:ext cx="5512905" cy="307777"/>
          </a:xfrm>
          <a:prstGeom prst="rect">
            <a:avLst/>
          </a:prstGeom>
        </p:spPr>
        <p:txBody>
          <a:bodyPr wrap="square">
            <a:spAutoFit/>
          </a:bodyPr>
          <a:lstStyle/>
          <a:p>
            <a:r>
              <a:rPr lang="en-US" sz="1400" dirty="0">
                <a:solidFill>
                  <a:srgbClr val="000000"/>
                </a:solidFill>
              </a:rPr>
              <a:t>Figure by:</a:t>
            </a:r>
            <a:r>
              <a:rPr lang="en-US" sz="1400" dirty="0"/>
              <a:t>  </a:t>
            </a:r>
            <a:r>
              <a:rPr lang="en-US" sz="1400" dirty="0" err="1">
                <a:hlinkClick r:id="rId3"/>
              </a:rPr>
              <a:t>Narayanese</a:t>
            </a:r>
            <a:r>
              <a:rPr lang="en-US" sz="1400" dirty="0">
                <a:hlinkClick r:id="rId3"/>
              </a:rPr>
              <a:t>, </a:t>
            </a:r>
            <a:r>
              <a:rPr lang="en-US" sz="1400" dirty="0" err="1">
                <a:hlinkClick r:id="rId3"/>
              </a:rPr>
              <a:t>WikiUserPedia</a:t>
            </a:r>
            <a:r>
              <a:rPr lang="en-US" sz="1400" dirty="0">
                <a:hlinkClick r:id="rId3"/>
              </a:rPr>
              <a:t>, </a:t>
            </a:r>
            <a:r>
              <a:rPr lang="en-US" sz="1400" dirty="0" err="1">
                <a:hlinkClick r:id="rId3"/>
              </a:rPr>
              <a:t>YassineMrabet</a:t>
            </a:r>
            <a:r>
              <a:rPr lang="en-US" sz="1400" dirty="0">
                <a:hlinkClick r:id="rId3"/>
              </a:rPr>
              <a:t>, </a:t>
            </a:r>
            <a:r>
              <a:rPr lang="en-US" sz="1400" dirty="0" err="1">
                <a:hlinkClick r:id="rId3"/>
              </a:rPr>
              <a:t>TotoBaggins</a:t>
            </a:r>
            <a:endParaRPr lang="en-US" sz="1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874" y="61124"/>
            <a:ext cx="7099276" cy="5649291"/>
          </a:xfrm>
          <a:prstGeom prst="rect">
            <a:avLst/>
          </a:prstGeom>
        </p:spPr>
      </p:pic>
    </p:spTree>
    <p:extLst>
      <p:ext uri="{BB962C8B-B14F-4D97-AF65-F5344CB8AC3E}">
        <p14:creationId xmlns:p14="http://schemas.microsoft.com/office/powerpoint/2010/main" val="113659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393" y="140326"/>
            <a:ext cx="3850078" cy="779462"/>
          </a:xfrm>
        </p:spPr>
        <p:txBody>
          <a:bodyPr/>
          <a:lstStyle/>
          <a:p>
            <a:r>
              <a:rPr lang="en-US" b="1" dirty="0"/>
              <a:t>Energy Carriers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2263" y="1066020"/>
            <a:ext cx="3262561" cy="1822956"/>
          </a:xfrm>
        </p:spPr>
      </p:pic>
      <p:sp>
        <p:nvSpPr>
          <p:cNvPr id="5" name="Rectangle 4"/>
          <p:cNvSpPr/>
          <p:nvPr/>
        </p:nvSpPr>
        <p:spPr>
          <a:xfrm>
            <a:off x="291544" y="5609534"/>
            <a:ext cx="5512905" cy="307777"/>
          </a:xfrm>
          <a:prstGeom prst="rect">
            <a:avLst/>
          </a:prstGeom>
        </p:spPr>
        <p:txBody>
          <a:bodyPr wrap="square">
            <a:spAutoFit/>
          </a:bodyPr>
          <a:lstStyle/>
          <a:p>
            <a:r>
              <a:rPr lang="en-US" sz="1400" dirty="0">
                <a:solidFill>
                  <a:srgbClr val="000000"/>
                </a:solidFill>
              </a:rPr>
              <a:t>Figures by:</a:t>
            </a:r>
            <a:r>
              <a:rPr lang="en-US" sz="1400" dirty="0"/>
              <a:t>  </a:t>
            </a:r>
            <a:r>
              <a:rPr lang="en-US" sz="1400" dirty="0">
                <a:hlinkClick r:id="rId4"/>
              </a:rPr>
              <a:t>PNG Arts</a:t>
            </a:r>
            <a:r>
              <a:rPr lang="en-US" sz="1400" dirty="0"/>
              <a:t> and </a:t>
            </a:r>
            <a:r>
              <a:rPr lang="en-US" sz="1400" dirty="0">
                <a:hlinkClick r:id="rId5"/>
              </a:rPr>
              <a:t>Plaistow Public Library</a:t>
            </a:r>
            <a:endParaRPr lang="en-US" sz="1400"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36007" y="3750330"/>
            <a:ext cx="3458817" cy="1753188"/>
          </a:xfrm>
          <a:prstGeom prst="rect">
            <a:avLst/>
          </a:prstGeom>
        </p:spPr>
      </p:pic>
      <p:sp>
        <p:nvSpPr>
          <p:cNvPr id="7" name="Curved Right Arrow 6"/>
          <p:cNvSpPr/>
          <p:nvPr/>
        </p:nvSpPr>
        <p:spPr>
          <a:xfrm>
            <a:off x="2107092" y="1977498"/>
            <a:ext cx="940904" cy="2925808"/>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flipH="1" flipV="1">
            <a:off x="6679091" y="1820324"/>
            <a:ext cx="940904" cy="2925808"/>
          </a:xfrm>
          <a:prstGeom prst="curv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7804262" y="2744619"/>
            <a:ext cx="1070742" cy="1077218"/>
          </a:xfrm>
          <a:prstGeom prst="rect">
            <a:avLst/>
          </a:prstGeom>
          <a:noFill/>
        </p:spPr>
        <p:txBody>
          <a:bodyPr wrap="none" rtlCol="0">
            <a:spAutoFit/>
          </a:bodyPr>
          <a:lstStyle/>
          <a:p>
            <a:pPr algn="ctr"/>
            <a:r>
              <a:rPr lang="en-US" sz="3200" b="1" dirty="0" err="1"/>
              <a:t>Kreb</a:t>
            </a:r>
            <a:r>
              <a:rPr lang="en-US" sz="3200" b="1" dirty="0"/>
              <a:t> </a:t>
            </a:r>
          </a:p>
          <a:p>
            <a:pPr algn="ctr"/>
            <a:r>
              <a:rPr lang="en-US" sz="3200" b="1" dirty="0"/>
              <a:t>Cycle</a:t>
            </a:r>
          </a:p>
        </p:txBody>
      </p:sp>
      <p:sp>
        <p:nvSpPr>
          <p:cNvPr id="10" name="TextBox 9"/>
          <p:cNvSpPr txBox="1"/>
          <p:nvPr/>
        </p:nvSpPr>
        <p:spPr>
          <a:xfrm>
            <a:off x="0" y="2784375"/>
            <a:ext cx="2068772" cy="1077218"/>
          </a:xfrm>
          <a:prstGeom prst="rect">
            <a:avLst/>
          </a:prstGeom>
          <a:noFill/>
        </p:spPr>
        <p:txBody>
          <a:bodyPr wrap="none" rtlCol="0">
            <a:spAutoFit/>
          </a:bodyPr>
          <a:lstStyle/>
          <a:p>
            <a:pPr algn="ctr"/>
            <a:r>
              <a:rPr lang="en-US" sz="3200" b="1" dirty="0"/>
              <a:t>Inner-</a:t>
            </a:r>
          </a:p>
          <a:p>
            <a:pPr algn="ctr"/>
            <a:r>
              <a:rPr lang="en-US" sz="3200" b="1" dirty="0"/>
              <a:t>Membrane</a:t>
            </a:r>
          </a:p>
        </p:txBody>
      </p:sp>
      <p:grpSp>
        <p:nvGrpSpPr>
          <p:cNvPr id="13" name="Group 12"/>
          <p:cNvGrpSpPr/>
          <p:nvPr/>
        </p:nvGrpSpPr>
        <p:grpSpPr>
          <a:xfrm>
            <a:off x="287022" y="2198139"/>
            <a:ext cx="536699" cy="530087"/>
            <a:chOff x="8110330" y="755374"/>
            <a:chExt cx="536699" cy="530087"/>
          </a:xfrm>
        </p:grpSpPr>
        <p:sp>
          <p:nvSpPr>
            <p:cNvPr id="11" name="Oval 10"/>
            <p:cNvSpPr/>
            <p:nvPr/>
          </p:nvSpPr>
          <p:spPr>
            <a:xfrm>
              <a:off x="8110330" y="755374"/>
              <a:ext cx="516835" cy="5300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65807" y="774054"/>
              <a:ext cx="481222" cy="461665"/>
            </a:xfrm>
            <a:prstGeom prst="rect">
              <a:avLst/>
            </a:prstGeom>
            <a:noFill/>
          </p:spPr>
          <p:txBody>
            <a:bodyPr wrap="none" rtlCol="0">
              <a:spAutoFit/>
            </a:bodyPr>
            <a:lstStyle/>
            <a:p>
              <a:r>
                <a:rPr lang="en-US" sz="2400" b="1" dirty="0"/>
                <a:t>H</a:t>
              </a:r>
              <a:r>
                <a:rPr lang="en-US" sz="2400" b="1" baseline="30000" dirty="0"/>
                <a:t>+</a:t>
              </a:r>
            </a:p>
          </p:txBody>
        </p:sp>
      </p:grpSp>
      <p:grpSp>
        <p:nvGrpSpPr>
          <p:cNvPr id="14" name="Group 13"/>
          <p:cNvGrpSpPr/>
          <p:nvPr/>
        </p:nvGrpSpPr>
        <p:grpSpPr>
          <a:xfrm>
            <a:off x="8417598" y="3861593"/>
            <a:ext cx="536699" cy="530087"/>
            <a:chOff x="8110330" y="755374"/>
            <a:chExt cx="536699" cy="530087"/>
          </a:xfrm>
        </p:grpSpPr>
        <p:sp>
          <p:nvSpPr>
            <p:cNvPr id="15" name="Oval 14"/>
            <p:cNvSpPr/>
            <p:nvPr/>
          </p:nvSpPr>
          <p:spPr>
            <a:xfrm>
              <a:off x="8110330" y="755374"/>
              <a:ext cx="516835" cy="5300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65807" y="774054"/>
              <a:ext cx="481222" cy="461665"/>
            </a:xfrm>
            <a:prstGeom prst="rect">
              <a:avLst/>
            </a:prstGeom>
            <a:noFill/>
          </p:spPr>
          <p:txBody>
            <a:bodyPr wrap="none" rtlCol="0">
              <a:spAutoFit/>
            </a:bodyPr>
            <a:lstStyle/>
            <a:p>
              <a:r>
                <a:rPr lang="en-US" sz="2400" b="1" dirty="0"/>
                <a:t>H</a:t>
              </a:r>
              <a:r>
                <a:rPr lang="en-US" sz="2400" b="1" baseline="30000" dirty="0"/>
                <a:t>+</a:t>
              </a:r>
            </a:p>
          </p:txBody>
        </p:sp>
      </p:grpSp>
      <p:grpSp>
        <p:nvGrpSpPr>
          <p:cNvPr id="17" name="Group 16"/>
          <p:cNvGrpSpPr/>
          <p:nvPr/>
        </p:nvGrpSpPr>
        <p:grpSpPr>
          <a:xfrm>
            <a:off x="1274305" y="2198139"/>
            <a:ext cx="536699" cy="530087"/>
            <a:chOff x="8110330" y="755374"/>
            <a:chExt cx="536699" cy="530087"/>
          </a:xfrm>
        </p:grpSpPr>
        <p:sp>
          <p:nvSpPr>
            <p:cNvPr id="18" name="Oval 17"/>
            <p:cNvSpPr/>
            <p:nvPr/>
          </p:nvSpPr>
          <p:spPr>
            <a:xfrm>
              <a:off x="8110330" y="755374"/>
              <a:ext cx="516835" cy="5300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165807" y="774054"/>
              <a:ext cx="481222" cy="461665"/>
            </a:xfrm>
            <a:prstGeom prst="rect">
              <a:avLst/>
            </a:prstGeom>
            <a:noFill/>
          </p:spPr>
          <p:txBody>
            <a:bodyPr wrap="none" rtlCol="0">
              <a:spAutoFit/>
            </a:bodyPr>
            <a:lstStyle/>
            <a:p>
              <a:r>
                <a:rPr lang="en-US" sz="2400" b="1" dirty="0"/>
                <a:t>H</a:t>
              </a:r>
              <a:r>
                <a:rPr lang="en-US" sz="2400" b="1" baseline="30000" dirty="0"/>
                <a:t>+</a:t>
              </a:r>
            </a:p>
          </p:txBody>
        </p:sp>
      </p:grpSp>
      <p:grpSp>
        <p:nvGrpSpPr>
          <p:cNvPr id="20" name="Group 19"/>
          <p:cNvGrpSpPr/>
          <p:nvPr/>
        </p:nvGrpSpPr>
        <p:grpSpPr>
          <a:xfrm>
            <a:off x="8572438" y="1813995"/>
            <a:ext cx="536699" cy="530087"/>
            <a:chOff x="8110330" y="755374"/>
            <a:chExt cx="536699" cy="530087"/>
          </a:xfrm>
        </p:grpSpPr>
        <p:sp>
          <p:nvSpPr>
            <p:cNvPr id="21" name="Oval 20"/>
            <p:cNvSpPr/>
            <p:nvPr/>
          </p:nvSpPr>
          <p:spPr>
            <a:xfrm>
              <a:off x="8110330" y="755374"/>
              <a:ext cx="516835" cy="5300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65807" y="774054"/>
              <a:ext cx="481222" cy="461665"/>
            </a:xfrm>
            <a:prstGeom prst="rect">
              <a:avLst/>
            </a:prstGeom>
            <a:noFill/>
          </p:spPr>
          <p:txBody>
            <a:bodyPr wrap="none" rtlCol="0">
              <a:spAutoFit/>
            </a:bodyPr>
            <a:lstStyle/>
            <a:p>
              <a:r>
                <a:rPr lang="en-US" sz="2400" b="1" dirty="0"/>
                <a:t>H</a:t>
              </a:r>
              <a:r>
                <a:rPr lang="en-US" sz="2400" b="1" baseline="30000" dirty="0"/>
                <a:t>+</a:t>
              </a:r>
            </a:p>
          </p:txBody>
        </p:sp>
      </p:grpSp>
      <p:grpSp>
        <p:nvGrpSpPr>
          <p:cNvPr id="23" name="Group 22"/>
          <p:cNvGrpSpPr/>
          <p:nvPr/>
        </p:nvGrpSpPr>
        <p:grpSpPr>
          <a:xfrm>
            <a:off x="7984434" y="2125033"/>
            <a:ext cx="536699" cy="530087"/>
            <a:chOff x="8110330" y="755374"/>
            <a:chExt cx="536699" cy="530087"/>
          </a:xfrm>
        </p:grpSpPr>
        <p:sp>
          <p:nvSpPr>
            <p:cNvPr id="24" name="Oval 23"/>
            <p:cNvSpPr/>
            <p:nvPr/>
          </p:nvSpPr>
          <p:spPr>
            <a:xfrm>
              <a:off x="8110330" y="755374"/>
              <a:ext cx="516835" cy="5300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165807" y="774054"/>
              <a:ext cx="481222" cy="461665"/>
            </a:xfrm>
            <a:prstGeom prst="rect">
              <a:avLst/>
            </a:prstGeom>
            <a:noFill/>
          </p:spPr>
          <p:txBody>
            <a:bodyPr wrap="none" rtlCol="0">
              <a:spAutoFit/>
            </a:bodyPr>
            <a:lstStyle/>
            <a:p>
              <a:r>
                <a:rPr lang="en-US" sz="2400" b="1" dirty="0"/>
                <a:t>H</a:t>
              </a:r>
              <a:r>
                <a:rPr lang="en-US" sz="2400" b="1" baseline="30000" dirty="0"/>
                <a:t>+</a:t>
              </a:r>
            </a:p>
          </p:txBody>
        </p:sp>
      </p:grpSp>
      <p:grpSp>
        <p:nvGrpSpPr>
          <p:cNvPr id="26" name="Group 25"/>
          <p:cNvGrpSpPr/>
          <p:nvPr/>
        </p:nvGrpSpPr>
        <p:grpSpPr>
          <a:xfrm>
            <a:off x="1285352" y="3928205"/>
            <a:ext cx="536699" cy="530087"/>
            <a:chOff x="8110330" y="755374"/>
            <a:chExt cx="536699" cy="530087"/>
          </a:xfrm>
        </p:grpSpPr>
        <p:sp>
          <p:nvSpPr>
            <p:cNvPr id="27" name="Oval 26"/>
            <p:cNvSpPr/>
            <p:nvPr/>
          </p:nvSpPr>
          <p:spPr>
            <a:xfrm>
              <a:off x="8110330" y="755374"/>
              <a:ext cx="516835" cy="5300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65807" y="774054"/>
              <a:ext cx="481222" cy="461665"/>
            </a:xfrm>
            <a:prstGeom prst="rect">
              <a:avLst/>
            </a:prstGeom>
            <a:noFill/>
          </p:spPr>
          <p:txBody>
            <a:bodyPr wrap="none" rtlCol="0">
              <a:spAutoFit/>
            </a:bodyPr>
            <a:lstStyle/>
            <a:p>
              <a:r>
                <a:rPr lang="en-US" sz="2400" b="1" dirty="0"/>
                <a:t>H</a:t>
              </a:r>
              <a:r>
                <a:rPr lang="en-US" sz="2400" b="1" baseline="30000" dirty="0"/>
                <a:t>+</a:t>
              </a:r>
            </a:p>
          </p:txBody>
        </p:sp>
      </p:grpSp>
      <p:grpSp>
        <p:nvGrpSpPr>
          <p:cNvPr id="31" name="Group 30"/>
          <p:cNvGrpSpPr/>
          <p:nvPr/>
        </p:nvGrpSpPr>
        <p:grpSpPr>
          <a:xfrm>
            <a:off x="912323" y="4458292"/>
            <a:ext cx="346570" cy="369332"/>
            <a:chOff x="7764506" y="520565"/>
            <a:chExt cx="346570" cy="369332"/>
          </a:xfrm>
        </p:grpSpPr>
        <p:sp>
          <p:nvSpPr>
            <p:cNvPr id="29" name="Oval 28"/>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32" name="Group 31"/>
          <p:cNvGrpSpPr/>
          <p:nvPr/>
        </p:nvGrpSpPr>
        <p:grpSpPr>
          <a:xfrm>
            <a:off x="8742703" y="3138318"/>
            <a:ext cx="346570" cy="369332"/>
            <a:chOff x="7764506" y="520565"/>
            <a:chExt cx="346570" cy="369332"/>
          </a:xfrm>
        </p:grpSpPr>
        <p:sp>
          <p:nvSpPr>
            <p:cNvPr id="33" name="Oval 32"/>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35" name="Group 34"/>
          <p:cNvGrpSpPr/>
          <p:nvPr/>
        </p:nvGrpSpPr>
        <p:grpSpPr>
          <a:xfrm>
            <a:off x="7997079" y="3962310"/>
            <a:ext cx="346570" cy="369332"/>
            <a:chOff x="7764506" y="520565"/>
            <a:chExt cx="346570" cy="369332"/>
          </a:xfrm>
        </p:grpSpPr>
        <p:sp>
          <p:nvSpPr>
            <p:cNvPr id="36" name="Oval 35"/>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38" name="Group 37"/>
          <p:cNvGrpSpPr/>
          <p:nvPr/>
        </p:nvGrpSpPr>
        <p:grpSpPr>
          <a:xfrm>
            <a:off x="8692423" y="2554419"/>
            <a:ext cx="346570" cy="369332"/>
            <a:chOff x="7764506" y="520565"/>
            <a:chExt cx="346570" cy="369332"/>
          </a:xfrm>
        </p:grpSpPr>
        <p:sp>
          <p:nvSpPr>
            <p:cNvPr id="39" name="Oval 38"/>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41" name="Group 40"/>
          <p:cNvGrpSpPr/>
          <p:nvPr/>
        </p:nvGrpSpPr>
        <p:grpSpPr>
          <a:xfrm>
            <a:off x="7695809" y="1740099"/>
            <a:ext cx="346570" cy="369332"/>
            <a:chOff x="7764506" y="520565"/>
            <a:chExt cx="346570" cy="369332"/>
          </a:xfrm>
        </p:grpSpPr>
        <p:sp>
          <p:nvSpPr>
            <p:cNvPr id="42" name="Oval 41"/>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44" name="Group 43"/>
          <p:cNvGrpSpPr/>
          <p:nvPr/>
        </p:nvGrpSpPr>
        <p:grpSpPr>
          <a:xfrm>
            <a:off x="1728842" y="2833237"/>
            <a:ext cx="346570" cy="369332"/>
            <a:chOff x="7764506" y="520565"/>
            <a:chExt cx="346570" cy="369332"/>
          </a:xfrm>
        </p:grpSpPr>
        <p:sp>
          <p:nvSpPr>
            <p:cNvPr id="45" name="Oval 44"/>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47" name="Group 46"/>
          <p:cNvGrpSpPr/>
          <p:nvPr/>
        </p:nvGrpSpPr>
        <p:grpSpPr>
          <a:xfrm>
            <a:off x="793020" y="2535085"/>
            <a:ext cx="346570" cy="369332"/>
            <a:chOff x="7764506" y="520565"/>
            <a:chExt cx="346570" cy="369332"/>
          </a:xfrm>
        </p:grpSpPr>
        <p:sp>
          <p:nvSpPr>
            <p:cNvPr id="48" name="Oval 47"/>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grpSp>
        <p:nvGrpSpPr>
          <p:cNvPr id="50" name="Group 49"/>
          <p:cNvGrpSpPr/>
          <p:nvPr/>
        </p:nvGrpSpPr>
        <p:grpSpPr>
          <a:xfrm>
            <a:off x="515927" y="3930206"/>
            <a:ext cx="346570" cy="369332"/>
            <a:chOff x="7764506" y="520565"/>
            <a:chExt cx="346570" cy="369332"/>
          </a:xfrm>
        </p:grpSpPr>
        <p:sp>
          <p:nvSpPr>
            <p:cNvPr id="51" name="Oval 50"/>
            <p:cNvSpPr/>
            <p:nvPr/>
          </p:nvSpPr>
          <p:spPr>
            <a:xfrm>
              <a:off x="7827867" y="611580"/>
              <a:ext cx="212044" cy="2233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764506" y="520565"/>
              <a:ext cx="346570" cy="369332"/>
            </a:xfrm>
            <a:prstGeom prst="rect">
              <a:avLst/>
            </a:prstGeom>
            <a:noFill/>
          </p:spPr>
          <p:txBody>
            <a:bodyPr wrap="none" rtlCol="0">
              <a:spAutoFit/>
            </a:bodyPr>
            <a:lstStyle/>
            <a:p>
              <a:r>
                <a:rPr lang="en-US" b="1" dirty="0"/>
                <a:t>e</a:t>
              </a:r>
              <a:r>
                <a:rPr lang="en-US" b="1" baseline="30000" dirty="0"/>
                <a:t>-</a:t>
              </a:r>
            </a:p>
          </p:txBody>
        </p:sp>
      </p:grpSp>
    </p:spTree>
    <p:extLst>
      <p:ext uri="{BB962C8B-B14F-4D97-AF65-F5344CB8AC3E}">
        <p14:creationId xmlns:p14="http://schemas.microsoft.com/office/powerpoint/2010/main" val="176336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09097"/>
            <a:ext cx="7210332" cy="779462"/>
          </a:xfrm>
        </p:spPr>
        <p:txBody>
          <a:bodyPr/>
          <a:lstStyle/>
          <a:p>
            <a:r>
              <a:rPr lang="en-US" dirty="0"/>
              <a:t>Energy Carriers – NAD</a:t>
            </a:r>
            <a:r>
              <a:rPr lang="en-US" baseline="30000" dirty="0"/>
              <a:t>+</a:t>
            </a:r>
            <a:r>
              <a:rPr lang="en-US" dirty="0"/>
              <a:t>/NADH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77" y="988559"/>
            <a:ext cx="6944139" cy="4600731"/>
          </a:xfrm>
          <a:prstGeom prst="rect">
            <a:avLst/>
          </a:prstGeom>
        </p:spPr>
      </p:pic>
      <p:sp>
        <p:nvSpPr>
          <p:cNvPr id="5" name="Rectangle 4"/>
          <p:cNvSpPr/>
          <p:nvPr/>
        </p:nvSpPr>
        <p:spPr>
          <a:xfrm>
            <a:off x="0" y="5649290"/>
            <a:ext cx="5512905" cy="307777"/>
          </a:xfrm>
          <a:prstGeom prst="rect">
            <a:avLst/>
          </a:prstGeom>
        </p:spPr>
        <p:txBody>
          <a:bodyPr wrap="square">
            <a:spAutoFit/>
          </a:bodyPr>
          <a:lstStyle/>
          <a:p>
            <a:r>
              <a:rPr lang="en-US" sz="1400" dirty="0">
                <a:solidFill>
                  <a:srgbClr val="000000"/>
                </a:solidFill>
              </a:rPr>
              <a:t>Figure by:</a:t>
            </a:r>
            <a:r>
              <a:rPr lang="en-US" sz="1400" dirty="0"/>
              <a:t>  </a:t>
            </a:r>
            <a:r>
              <a:rPr lang="en-US" sz="1400" dirty="0" err="1">
                <a:hlinkClick r:id="rId4"/>
              </a:rPr>
              <a:t>eCampus</a:t>
            </a:r>
            <a:r>
              <a:rPr lang="en-US" sz="1400" dirty="0">
                <a:hlinkClick r:id="rId4"/>
              </a:rPr>
              <a:t> Ontario </a:t>
            </a:r>
            <a:r>
              <a:rPr lang="en-US" sz="1400" dirty="0" err="1">
                <a:hlinkClick r:id="rId4"/>
              </a:rPr>
              <a:t>Pressbooks</a:t>
            </a:r>
            <a:endParaRPr lang="en-US" sz="1400" dirty="0"/>
          </a:p>
        </p:txBody>
      </p:sp>
    </p:spTree>
    <p:extLst>
      <p:ext uri="{BB962C8B-B14F-4D97-AF65-F5344CB8AC3E}">
        <p14:creationId xmlns:p14="http://schemas.microsoft.com/office/powerpoint/2010/main" val="214811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77" y="2332352"/>
            <a:ext cx="7210332" cy="779462"/>
          </a:xfrm>
        </p:spPr>
        <p:txBody>
          <a:bodyPr>
            <a:normAutofit fontScale="90000"/>
          </a:bodyPr>
          <a:lstStyle/>
          <a:p>
            <a:r>
              <a:rPr lang="en-US" b="1" dirty="0"/>
              <a:t>Energy Carriers</a:t>
            </a:r>
            <a:br>
              <a:rPr lang="en-US" b="1" dirty="0"/>
            </a:br>
            <a:r>
              <a:rPr lang="en-US" b="1" dirty="0"/>
              <a:t> – FAD/FADH</a:t>
            </a:r>
            <a:r>
              <a:rPr lang="en-US" b="1" baseline="-25000" dirty="0"/>
              <a:t>2</a:t>
            </a:r>
          </a:p>
        </p:txBody>
      </p:sp>
      <p:sp>
        <p:nvSpPr>
          <p:cNvPr id="5" name="Rectangle 4"/>
          <p:cNvSpPr/>
          <p:nvPr/>
        </p:nvSpPr>
        <p:spPr>
          <a:xfrm>
            <a:off x="0" y="5649290"/>
            <a:ext cx="5512905" cy="307777"/>
          </a:xfrm>
          <a:prstGeom prst="rect">
            <a:avLst/>
          </a:prstGeom>
        </p:spPr>
        <p:txBody>
          <a:bodyPr wrap="square">
            <a:spAutoFit/>
          </a:bodyPr>
          <a:lstStyle/>
          <a:p>
            <a:r>
              <a:rPr lang="en-US" sz="1400" dirty="0">
                <a:solidFill>
                  <a:srgbClr val="000000"/>
                </a:solidFill>
              </a:rPr>
              <a:t>Figure by:</a:t>
            </a:r>
            <a:r>
              <a:rPr lang="en-US" sz="1400" dirty="0"/>
              <a:t>  </a:t>
            </a:r>
            <a:r>
              <a:rPr lang="en-US" sz="1400" dirty="0">
                <a:hlinkClick r:id="rId3"/>
              </a:rPr>
              <a:t>UMcrc14</a:t>
            </a:r>
            <a:endParaRPr lang="en-US" sz="1400" dirty="0"/>
          </a:p>
        </p:txBody>
      </p:sp>
      <p:sp>
        <p:nvSpPr>
          <p:cNvPr id="6" name="TextBox 5"/>
          <p:cNvSpPr txBox="1"/>
          <p:nvPr/>
        </p:nvSpPr>
        <p:spPr>
          <a:xfrm>
            <a:off x="6655842" y="2927148"/>
            <a:ext cx="1560299" cy="369332"/>
          </a:xfrm>
          <a:prstGeom prst="rect">
            <a:avLst/>
          </a:prstGeom>
          <a:noFill/>
        </p:spPr>
        <p:txBody>
          <a:bodyPr wrap="none" rtlCol="0">
            <a:spAutoFit/>
          </a:bodyPr>
          <a:lstStyle/>
          <a:p>
            <a:r>
              <a:rPr lang="en-US" b="1" dirty="0"/>
              <a:t>FAD - Oxidized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850" y="360601"/>
            <a:ext cx="2961985" cy="5442577"/>
          </a:xfrm>
          <a:prstGeom prst="rect">
            <a:avLst/>
          </a:prstGeom>
        </p:spPr>
      </p:pic>
    </p:spTree>
    <p:extLst>
      <p:ext uri="{BB962C8B-B14F-4D97-AF65-F5344CB8AC3E}">
        <p14:creationId xmlns:p14="http://schemas.microsoft.com/office/powerpoint/2010/main" val="255301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74" y="222349"/>
            <a:ext cx="7474998" cy="779462"/>
          </a:xfrm>
        </p:spPr>
        <p:txBody>
          <a:bodyPr>
            <a:noAutofit/>
          </a:bodyPr>
          <a:lstStyle/>
          <a:p>
            <a:r>
              <a:rPr lang="en-US" sz="3600" b="1" dirty="0"/>
              <a:t>Importance of Concentration Gradients</a:t>
            </a:r>
          </a:p>
        </p:txBody>
      </p:sp>
      <p:sp>
        <p:nvSpPr>
          <p:cNvPr id="3" name="Content Placeholder 2"/>
          <p:cNvSpPr>
            <a:spLocks noGrp="1"/>
          </p:cNvSpPr>
          <p:nvPr>
            <p:ph idx="1"/>
          </p:nvPr>
        </p:nvSpPr>
        <p:spPr/>
        <p:txBody>
          <a:bodyPr/>
          <a:lstStyle/>
          <a:p>
            <a:r>
              <a:rPr lang="en-US" b="1" i="1" dirty="0">
                <a:solidFill>
                  <a:srgbClr val="C00000"/>
                </a:solidFill>
              </a:rPr>
              <a:t>Neuron Signaling – Action Potential (Ca</a:t>
            </a:r>
            <a:r>
              <a:rPr lang="en-US" b="1" i="1" baseline="30000" dirty="0">
                <a:solidFill>
                  <a:srgbClr val="C00000"/>
                </a:solidFill>
              </a:rPr>
              <a:t>2+</a:t>
            </a:r>
            <a:r>
              <a:rPr lang="en-US" b="1" i="1" dirty="0">
                <a:solidFill>
                  <a:srgbClr val="C00000"/>
                </a:solidFill>
              </a:rPr>
              <a:t>/Na</a:t>
            </a:r>
            <a:r>
              <a:rPr lang="en-US" b="1" i="1" baseline="30000" dirty="0">
                <a:solidFill>
                  <a:srgbClr val="C00000"/>
                </a:solidFill>
              </a:rPr>
              <a:t>+</a:t>
            </a:r>
            <a:r>
              <a:rPr lang="en-US" b="1" i="1" dirty="0">
                <a:solidFill>
                  <a:srgbClr val="C00000"/>
                </a:solidFill>
              </a:rPr>
              <a:t>/K</a:t>
            </a:r>
            <a:r>
              <a:rPr lang="en-US" b="1" i="1" baseline="30000" dirty="0">
                <a:solidFill>
                  <a:srgbClr val="C00000"/>
                </a:solidFill>
              </a:rPr>
              <a:t>+</a:t>
            </a:r>
            <a:r>
              <a:rPr lang="en-US" b="1" i="1" dirty="0">
                <a:solidFill>
                  <a:srgbClr val="C00000"/>
                </a:solidFill>
              </a:rPr>
              <a:t>)</a:t>
            </a:r>
          </a:p>
          <a:p>
            <a:r>
              <a:rPr lang="en-US" dirty="0"/>
              <a:t>Secondary Active Transport Processes – Glucose transport in small intestine</a:t>
            </a:r>
          </a:p>
          <a:p>
            <a:r>
              <a:rPr lang="en-US" b="1" i="1" dirty="0">
                <a:solidFill>
                  <a:srgbClr val="C00000"/>
                </a:solidFill>
              </a:rPr>
              <a:t>Muscle Contraction – Ca</a:t>
            </a:r>
            <a:r>
              <a:rPr lang="en-US" b="1" i="1" baseline="30000" dirty="0">
                <a:solidFill>
                  <a:srgbClr val="C00000"/>
                </a:solidFill>
              </a:rPr>
              <a:t>2+</a:t>
            </a:r>
            <a:r>
              <a:rPr lang="en-US" b="1" i="1" dirty="0">
                <a:solidFill>
                  <a:srgbClr val="C00000"/>
                </a:solidFill>
              </a:rPr>
              <a:t> influx</a:t>
            </a:r>
          </a:p>
          <a:p>
            <a:r>
              <a:rPr lang="en-US" dirty="0"/>
              <a:t>ATP Production in Mitochondria – H</a:t>
            </a:r>
            <a:r>
              <a:rPr lang="en-US" baseline="30000" dirty="0"/>
              <a:t>+</a:t>
            </a:r>
            <a:r>
              <a:rPr lang="en-US" dirty="0"/>
              <a:t> gradient in the intermembrane space</a:t>
            </a:r>
          </a:p>
        </p:txBody>
      </p:sp>
    </p:spTree>
    <p:extLst>
      <p:ext uri="{BB962C8B-B14F-4D97-AF65-F5344CB8AC3E}">
        <p14:creationId xmlns:p14="http://schemas.microsoft.com/office/powerpoint/2010/main" val="7993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09097"/>
            <a:ext cx="7210332" cy="779462"/>
          </a:xfrm>
        </p:spPr>
        <p:txBody>
          <a:bodyPr/>
          <a:lstStyle/>
          <a:p>
            <a:r>
              <a:rPr lang="en-US" dirty="0"/>
              <a:t>Energy Carriers – FAD/FADH</a:t>
            </a:r>
          </a:p>
        </p:txBody>
      </p:sp>
      <p:sp>
        <p:nvSpPr>
          <p:cNvPr id="5" name="Rectangle 4"/>
          <p:cNvSpPr/>
          <p:nvPr/>
        </p:nvSpPr>
        <p:spPr>
          <a:xfrm>
            <a:off x="172279" y="5649290"/>
            <a:ext cx="5512905" cy="307777"/>
          </a:xfrm>
          <a:prstGeom prst="rect">
            <a:avLst/>
          </a:prstGeom>
        </p:spPr>
        <p:txBody>
          <a:bodyPr wrap="square">
            <a:spAutoFit/>
          </a:bodyPr>
          <a:lstStyle/>
          <a:p>
            <a:r>
              <a:rPr lang="en-US" sz="1400" dirty="0">
                <a:solidFill>
                  <a:srgbClr val="000000"/>
                </a:solidFill>
              </a:rPr>
              <a:t>Figure by:</a:t>
            </a:r>
            <a:r>
              <a:rPr lang="en-US" sz="1400" dirty="0"/>
              <a:t>  </a:t>
            </a:r>
            <a:r>
              <a:rPr lang="en-US" sz="1400" dirty="0" err="1">
                <a:hlinkClick r:id="rId3"/>
              </a:rPr>
              <a:t>DMacks</a:t>
            </a:r>
            <a:endParaRPr lang="en-US" sz="1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073965"/>
            <a:ext cx="7924800" cy="2073217"/>
          </a:xfrm>
          <a:prstGeom prst="rect">
            <a:avLst/>
          </a:prstGeom>
        </p:spPr>
      </p:pic>
      <p:sp>
        <p:nvSpPr>
          <p:cNvPr id="6" name="TextBox 5"/>
          <p:cNvSpPr txBox="1"/>
          <p:nvPr/>
        </p:nvSpPr>
        <p:spPr>
          <a:xfrm>
            <a:off x="1750536" y="4147182"/>
            <a:ext cx="1005916" cy="369332"/>
          </a:xfrm>
          <a:prstGeom prst="rect">
            <a:avLst/>
          </a:prstGeom>
          <a:noFill/>
        </p:spPr>
        <p:txBody>
          <a:bodyPr wrap="none" rtlCol="0">
            <a:spAutoFit/>
          </a:bodyPr>
          <a:lstStyle/>
          <a:p>
            <a:r>
              <a:rPr lang="en-US" b="1" dirty="0"/>
              <a:t>Oxidized</a:t>
            </a:r>
          </a:p>
        </p:txBody>
      </p:sp>
      <p:sp>
        <p:nvSpPr>
          <p:cNvPr id="7" name="TextBox 6"/>
          <p:cNvSpPr txBox="1"/>
          <p:nvPr/>
        </p:nvSpPr>
        <p:spPr>
          <a:xfrm>
            <a:off x="6421927" y="4173686"/>
            <a:ext cx="1008418" cy="369332"/>
          </a:xfrm>
          <a:prstGeom prst="rect">
            <a:avLst/>
          </a:prstGeom>
          <a:noFill/>
        </p:spPr>
        <p:txBody>
          <a:bodyPr wrap="none" rtlCol="0">
            <a:spAutoFit/>
          </a:bodyPr>
          <a:lstStyle/>
          <a:p>
            <a:r>
              <a:rPr lang="en-US" b="1" dirty="0"/>
              <a:t>Reduced</a:t>
            </a:r>
          </a:p>
        </p:txBody>
      </p:sp>
    </p:spTree>
    <p:extLst>
      <p:ext uri="{BB962C8B-B14F-4D97-AF65-F5344CB8AC3E}">
        <p14:creationId xmlns:p14="http://schemas.microsoft.com/office/powerpoint/2010/main" val="39764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Carriers – NADP</a:t>
            </a:r>
            <a:r>
              <a:rPr lang="en-US" baseline="30000" dirty="0"/>
              <a:t>+</a:t>
            </a:r>
            <a:r>
              <a:rPr lang="en-US" dirty="0"/>
              <a:t>/NADPH</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01926" y="842787"/>
            <a:ext cx="2693537" cy="4511675"/>
          </a:xfrm>
        </p:spPr>
      </p:pic>
      <p:sp>
        <p:nvSpPr>
          <p:cNvPr id="5" name="TextBox 4"/>
          <p:cNvSpPr txBox="1"/>
          <p:nvPr/>
        </p:nvSpPr>
        <p:spPr>
          <a:xfrm>
            <a:off x="1896308" y="5273618"/>
            <a:ext cx="1005916" cy="369332"/>
          </a:xfrm>
          <a:prstGeom prst="rect">
            <a:avLst/>
          </a:prstGeom>
          <a:noFill/>
        </p:spPr>
        <p:txBody>
          <a:bodyPr wrap="none" rtlCol="0">
            <a:spAutoFit/>
          </a:bodyPr>
          <a:lstStyle/>
          <a:p>
            <a:r>
              <a:rPr lang="en-US" b="1" dirty="0"/>
              <a:t>Oxidized</a:t>
            </a:r>
          </a:p>
        </p:txBody>
      </p:sp>
      <p:sp>
        <p:nvSpPr>
          <p:cNvPr id="6" name="TextBox 5"/>
          <p:cNvSpPr txBox="1"/>
          <p:nvPr/>
        </p:nvSpPr>
        <p:spPr>
          <a:xfrm>
            <a:off x="6154908" y="5292302"/>
            <a:ext cx="1008418" cy="369332"/>
          </a:xfrm>
          <a:prstGeom prst="rect">
            <a:avLst/>
          </a:prstGeom>
          <a:noFill/>
        </p:spPr>
        <p:txBody>
          <a:bodyPr wrap="none" rtlCol="0">
            <a:spAutoFit/>
          </a:bodyPr>
          <a:lstStyle/>
          <a:p>
            <a:r>
              <a:rPr lang="en-US" b="1" dirty="0"/>
              <a:t>Reduced</a:t>
            </a:r>
          </a:p>
        </p:txBody>
      </p:sp>
      <p:pic>
        <p:nvPicPr>
          <p:cNvPr id="8" name="Picture 7"/>
          <p:cNvPicPr>
            <a:picLocks noChangeAspect="1"/>
          </p:cNvPicPr>
          <p:nvPr/>
        </p:nvPicPr>
        <p:blipFill rotWithShape="1">
          <a:blip r:embed="rId5"/>
          <a:srcRect l="51609"/>
          <a:stretch/>
        </p:blipFill>
        <p:spPr>
          <a:xfrm>
            <a:off x="4908848" y="966711"/>
            <a:ext cx="3031273" cy="4314727"/>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873363492"/>
              </p:ext>
            </p:extLst>
          </p:nvPr>
        </p:nvGraphicFramePr>
        <p:xfrm>
          <a:off x="4242098" y="3035675"/>
          <a:ext cx="666750" cy="152400"/>
        </p:xfrm>
        <a:graphic>
          <a:graphicData uri="http://schemas.openxmlformats.org/presentationml/2006/ole">
            <mc:AlternateContent xmlns:mc="http://schemas.openxmlformats.org/markup-compatibility/2006">
              <mc:Choice xmlns:v="urn:schemas-microsoft-com:vml" Requires="v">
                <p:oleObj spid="_x0000_s8236" name="CS ChemDraw Drawing" r:id="rId6" imgW="666023" imgH="152137" progId="ChemDraw.Document.6.0">
                  <p:embed/>
                </p:oleObj>
              </mc:Choice>
              <mc:Fallback>
                <p:oleObj name="CS ChemDraw Drawing" r:id="rId6" imgW="666023" imgH="152137" progId="ChemDraw.Document.6.0">
                  <p:embed/>
                  <p:pic>
                    <p:nvPicPr>
                      <p:cNvPr id="0" name=""/>
                      <p:cNvPicPr/>
                      <p:nvPr/>
                    </p:nvPicPr>
                    <p:blipFill>
                      <a:blip r:embed="rId7"/>
                      <a:stretch>
                        <a:fillRect/>
                      </a:stretch>
                    </p:blipFill>
                    <p:spPr>
                      <a:xfrm>
                        <a:off x="4242098" y="3035675"/>
                        <a:ext cx="666750" cy="152400"/>
                      </a:xfrm>
                      <a:prstGeom prst="rect">
                        <a:avLst/>
                      </a:prstGeom>
                    </p:spPr>
                  </p:pic>
                </p:oleObj>
              </mc:Fallback>
            </mc:AlternateContent>
          </a:graphicData>
        </a:graphic>
      </p:graphicFrame>
      <p:sp>
        <p:nvSpPr>
          <p:cNvPr id="11" name="Rectangle 10"/>
          <p:cNvSpPr/>
          <p:nvPr/>
        </p:nvSpPr>
        <p:spPr>
          <a:xfrm>
            <a:off x="6010797" y="4465848"/>
            <a:ext cx="1349651" cy="815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81923"/>
          <a:stretch/>
        </p:blipFill>
        <p:spPr>
          <a:xfrm>
            <a:off x="5312349" y="4471280"/>
            <a:ext cx="2693537" cy="815590"/>
          </a:xfrm>
          <a:prstGeom prst="rect">
            <a:avLst/>
          </a:prstGeom>
        </p:spPr>
      </p:pic>
      <p:sp>
        <p:nvSpPr>
          <p:cNvPr id="12" name="Rectangle 11"/>
          <p:cNvSpPr/>
          <p:nvPr/>
        </p:nvSpPr>
        <p:spPr>
          <a:xfrm>
            <a:off x="172279" y="5649290"/>
            <a:ext cx="5512905" cy="307777"/>
          </a:xfrm>
          <a:prstGeom prst="rect">
            <a:avLst/>
          </a:prstGeom>
        </p:spPr>
        <p:txBody>
          <a:bodyPr wrap="square">
            <a:spAutoFit/>
          </a:bodyPr>
          <a:lstStyle/>
          <a:p>
            <a:r>
              <a:rPr lang="en-US" sz="1400" dirty="0">
                <a:solidFill>
                  <a:srgbClr val="000000"/>
                </a:solidFill>
              </a:rPr>
              <a:t>Figure modified from:</a:t>
            </a:r>
            <a:r>
              <a:rPr lang="en-US" sz="1400" dirty="0"/>
              <a:t>  </a:t>
            </a:r>
            <a:r>
              <a:rPr lang="en-US" sz="1400" dirty="0" err="1">
                <a:hlinkClick r:id="rId8"/>
              </a:rPr>
              <a:t>Neurotiker</a:t>
            </a:r>
            <a:endParaRPr lang="en-US" sz="1400" dirty="0"/>
          </a:p>
        </p:txBody>
      </p:sp>
    </p:spTree>
    <p:extLst>
      <p:ext uri="{BB962C8B-B14F-4D97-AF65-F5344CB8AC3E}">
        <p14:creationId xmlns:p14="http://schemas.microsoft.com/office/powerpoint/2010/main" val="272127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557" y="169341"/>
            <a:ext cx="7210332" cy="779462"/>
          </a:xfrm>
        </p:spPr>
        <p:txBody>
          <a:bodyPr/>
          <a:lstStyle/>
          <a:p>
            <a:r>
              <a:rPr lang="en-US" dirty="0"/>
              <a:t>Proton Gradient and Energy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9953" y="1036426"/>
            <a:ext cx="5364093" cy="4511675"/>
          </a:xfrm>
        </p:spPr>
      </p:pic>
      <p:sp>
        <p:nvSpPr>
          <p:cNvPr id="5" name="Rectangle 4"/>
          <p:cNvSpPr/>
          <p:nvPr/>
        </p:nvSpPr>
        <p:spPr>
          <a:xfrm>
            <a:off x="125895" y="5635724"/>
            <a:ext cx="4572000" cy="307777"/>
          </a:xfrm>
          <a:prstGeom prst="rect">
            <a:avLst/>
          </a:prstGeom>
        </p:spPr>
        <p:txBody>
          <a:bodyPr>
            <a:spAutoFit/>
          </a:bodyPr>
          <a:lstStyle/>
          <a:p>
            <a:r>
              <a:rPr lang="en-US" sz="1400" dirty="0">
                <a:solidFill>
                  <a:srgbClr val="000000"/>
                </a:solidFill>
              </a:rPr>
              <a:t>This Figure was adapted from:</a:t>
            </a:r>
            <a:r>
              <a:rPr lang="en-US" sz="1400" dirty="0"/>
              <a:t> </a:t>
            </a:r>
            <a:r>
              <a:rPr lang="en-US" sz="1400" dirty="0">
                <a:hlinkClick r:id="rId4"/>
              </a:rPr>
              <a:t>Geraldine Adele Lewis</a:t>
            </a:r>
            <a:endParaRPr lang="en-US" sz="1400" dirty="0"/>
          </a:p>
        </p:txBody>
      </p:sp>
    </p:spTree>
    <p:extLst>
      <p:ext uri="{BB962C8B-B14F-4D97-AF65-F5344CB8AC3E}">
        <p14:creationId xmlns:p14="http://schemas.microsoft.com/office/powerpoint/2010/main" val="294022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74" y="222349"/>
            <a:ext cx="7474998" cy="779462"/>
          </a:xfrm>
        </p:spPr>
        <p:txBody>
          <a:bodyPr>
            <a:noAutofit/>
          </a:bodyPr>
          <a:lstStyle/>
          <a:p>
            <a:r>
              <a:rPr lang="en-US" sz="3600" b="1" dirty="0"/>
              <a:t>Importance of Concentration Gradients</a:t>
            </a:r>
          </a:p>
        </p:txBody>
      </p:sp>
      <p:sp>
        <p:nvSpPr>
          <p:cNvPr id="3" name="Content Placeholder 2"/>
          <p:cNvSpPr>
            <a:spLocks noGrp="1"/>
          </p:cNvSpPr>
          <p:nvPr>
            <p:ph idx="1"/>
          </p:nvPr>
        </p:nvSpPr>
        <p:spPr/>
        <p:txBody>
          <a:bodyPr/>
          <a:lstStyle/>
          <a:p>
            <a:r>
              <a:rPr lang="en-US" dirty="0"/>
              <a:t>Neuron Signaling – Action Potential (Ca</a:t>
            </a:r>
            <a:r>
              <a:rPr lang="en-US" baseline="30000" dirty="0"/>
              <a:t>2+</a:t>
            </a:r>
            <a:r>
              <a:rPr lang="en-US" dirty="0"/>
              <a:t>/Na</a:t>
            </a:r>
            <a:r>
              <a:rPr lang="en-US" baseline="30000" dirty="0"/>
              <a:t>+</a:t>
            </a:r>
            <a:r>
              <a:rPr lang="en-US" dirty="0"/>
              <a:t>/K</a:t>
            </a:r>
            <a:r>
              <a:rPr lang="en-US" baseline="30000" dirty="0"/>
              <a:t>+</a:t>
            </a:r>
            <a:r>
              <a:rPr lang="en-US" dirty="0"/>
              <a:t>)</a:t>
            </a:r>
          </a:p>
          <a:p>
            <a:r>
              <a:rPr lang="en-US" b="1" i="1" dirty="0">
                <a:solidFill>
                  <a:srgbClr val="C00000"/>
                </a:solidFill>
              </a:rPr>
              <a:t>Secondary Active Transport Processes – Glucose transport in small intestine</a:t>
            </a:r>
          </a:p>
          <a:p>
            <a:r>
              <a:rPr lang="en-US" dirty="0"/>
              <a:t>Muscle Contraction – Ca</a:t>
            </a:r>
            <a:r>
              <a:rPr lang="en-US" baseline="30000" dirty="0"/>
              <a:t>2+</a:t>
            </a:r>
            <a:r>
              <a:rPr lang="en-US" dirty="0"/>
              <a:t> influx</a:t>
            </a:r>
          </a:p>
          <a:p>
            <a:r>
              <a:rPr lang="en-US" dirty="0"/>
              <a:t>ATP Production in Mitochondria – H</a:t>
            </a:r>
            <a:r>
              <a:rPr lang="en-US" baseline="30000" dirty="0"/>
              <a:t>+</a:t>
            </a:r>
            <a:r>
              <a:rPr lang="en-US" dirty="0"/>
              <a:t> gradient in the intermembrane space</a:t>
            </a:r>
          </a:p>
        </p:txBody>
      </p:sp>
    </p:spTree>
    <p:extLst>
      <p:ext uri="{BB962C8B-B14F-4D97-AF65-F5344CB8AC3E}">
        <p14:creationId xmlns:p14="http://schemas.microsoft.com/office/powerpoint/2010/main" val="35087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40" y="222349"/>
            <a:ext cx="7210332" cy="779462"/>
          </a:xfrm>
        </p:spPr>
        <p:txBody>
          <a:bodyPr>
            <a:normAutofit fontScale="90000"/>
          </a:bodyPr>
          <a:lstStyle/>
          <a:p>
            <a:r>
              <a:rPr lang="en-US" dirty="0"/>
              <a:t>Types of Membrane Transporters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1391"/>
          <a:stretch/>
        </p:blipFill>
        <p:spPr>
          <a:xfrm>
            <a:off x="490738" y="1321330"/>
            <a:ext cx="8162523" cy="3109517"/>
          </a:xfrm>
        </p:spPr>
      </p:pic>
      <p:sp>
        <p:nvSpPr>
          <p:cNvPr id="5" name="TextBox 4"/>
          <p:cNvSpPr txBox="1"/>
          <p:nvPr/>
        </p:nvSpPr>
        <p:spPr>
          <a:xfrm>
            <a:off x="1166191" y="4565700"/>
            <a:ext cx="1117998" cy="369332"/>
          </a:xfrm>
          <a:prstGeom prst="rect">
            <a:avLst/>
          </a:prstGeom>
          <a:noFill/>
        </p:spPr>
        <p:txBody>
          <a:bodyPr wrap="none" rtlCol="0">
            <a:spAutoFit/>
          </a:bodyPr>
          <a:lstStyle/>
          <a:p>
            <a:r>
              <a:rPr lang="en-US" b="1" dirty="0"/>
              <a:t>Uniporter</a:t>
            </a:r>
          </a:p>
        </p:txBody>
      </p:sp>
      <p:sp>
        <p:nvSpPr>
          <p:cNvPr id="6" name="TextBox 5"/>
          <p:cNvSpPr txBox="1"/>
          <p:nvPr/>
        </p:nvSpPr>
        <p:spPr>
          <a:xfrm>
            <a:off x="3268470" y="4565700"/>
            <a:ext cx="1190069" cy="369332"/>
          </a:xfrm>
          <a:prstGeom prst="rect">
            <a:avLst/>
          </a:prstGeom>
          <a:noFill/>
        </p:spPr>
        <p:txBody>
          <a:bodyPr wrap="none" rtlCol="0">
            <a:spAutoFit/>
          </a:bodyPr>
          <a:lstStyle/>
          <a:p>
            <a:r>
              <a:rPr lang="en-US" b="1" dirty="0"/>
              <a:t>Symporter</a:t>
            </a:r>
          </a:p>
        </p:txBody>
      </p:sp>
      <p:sp>
        <p:nvSpPr>
          <p:cNvPr id="7" name="TextBox 6"/>
          <p:cNvSpPr txBox="1"/>
          <p:nvPr/>
        </p:nvSpPr>
        <p:spPr>
          <a:xfrm>
            <a:off x="5283794" y="4565700"/>
            <a:ext cx="1184812" cy="369332"/>
          </a:xfrm>
          <a:prstGeom prst="rect">
            <a:avLst/>
          </a:prstGeom>
          <a:noFill/>
        </p:spPr>
        <p:txBody>
          <a:bodyPr wrap="none" rtlCol="0">
            <a:spAutoFit/>
          </a:bodyPr>
          <a:lstStyle/>
          <a:p>
            <a:r>
              <a:rPr lang="en-US" b="1" dirty="0"/>
              <a:t>Antiporter</a:t>
            </a:r>
          </a:p>
        </p:txBody>
      </p:sp>
      <p:sp>
        <p:nvSpPr>
          <p:cNvPr id="8" name="TextBox 7"/>
          <p:cNvSpPr txBox="1"/>
          <p:nvPr/>
        </p:nvSpPr>
        <p:spPr>
          <a:xfrm>
            <a:off x="132522" y="5617777"/>
            <a:ext cx="1252138"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4"/>
              </a:rPr>
              <a:t>Zoph</a:t>
            </a:r>
            <a:endParaRPr lang="en-US" sz="1400" dirty="0"/>
          </a:p>
        </p:txBody>
      </p:sp>
    </p:spTree>
    <p:extLst>
      <p:ext uri="{BB962C8B-B14F-4D97-AF65-F5344CB8AC3E}">
        <p14:creationId xmlns:p14="http://schemas.microsoft.com/office/powerpoint/2010/main" val="13050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305" y="209097"/>
            <a:ext cx="7210332" cy="779462"/>
          </a:xfrm>
        </p:spPr>
        <p:txBody>
          <a:bodyPr/>
          <a:lstStyle/>
          <a:p>
            <a:r>
              <a:rPr lang="en-US" dirty="0"/>
              <a:t>Passive vs Active Transport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729" y="898094"/>
            <a:ext cx="7692541" cy="4719683"/>
          </a:xfrm>
        </p:spPr>
      </p:pic>
      <p:sp>
        <p:nvSpPr>
          <p:cNvPr id="5" name="TextBox 4"/>
          <p:cNvSpPr txBox="1"/>
          <p:nvPr/>
        </p:nvSpPr>
        <p:spPr>
          <a:xfrm>
            <a:off x="132522" y="5617777"/>
            <a:ext cx="4566956" cy="307777"/>
          </a:xfrm>
          <a:prstGeom prst="rect">
            <a:avLst/>
          </a:prstGeom>
          <a:noFill/>
        </p:spPr>
        <p:txBody>
          <a:bodyPr wrap="none" rtlCol="0">
            <a:spAutoFit/>
          </a:bodyPr>
          <a:lstStyle/>
          <a:p>
            <a:r>
              <a:rPr lang="en-US" sz="1400" dirty="0"/>
              <a:t>Image by</a:t>
            </a:r>
            <a:r>
              <a:rPr lang="en-US" sz="1400" dirty="0">
                <a:hlinkClick r:id="rId4"/>
              </a:rPr>
              <a:t> </a:t>
            </a:r>
            <a:r>
              <a:rPr lang="en-US" sz="1400" dirty="0">
                <a:hlinkClick r:id="rId5"/>
              </a:rPr>
              <a:t>Watson, H. (2015) </a:t>
            </a:r>
            <a:r>
              <a:rPr lang="en-US" sz="1400" i="1" dirty="0">
                <a:hlinkClick r:id="rId5"/>
              </a:rPr>
              <a:t>Essays in Biochemistry </a:t>
            </a:r>
            <a:r>
              <a:rPr lang="en-US" sz="1400" dirty="0">
                <a:hlinkClick r:id="rId5"/>
              </a:rPr>
              <a:t>59:43-69</a:t>
            </a:r>
            <a:endParaRPr lang="en-US" sz="1400" dirty="0"/>
          </a:p>
        </p:txBody>
      </p:sp>
    </p:spTree>
    <p:extLst>
      <p:ext uri="{BB962C8B-B14F-4D97-AF65-F5344CB8AC3E}">
        <p14:creationId xmlns:p14="http://schemas.microsoft.com/office/powerpoint/2010/main" val="144940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40" y="63325"/>
            <a:ext cx="7210332" cy="779462"/>
          </a:xfrm>
        </p:spPr>
        <p:txBody>
          <a:bodyPr>
            <a:normAutofit fontScale="90000"/>
          </a:bodyPr>
          <a:lstStyle/>
          <a:p>
            <a:r>
              <a:rPr lang="en-US" dirty="0"/>
              <a:t>Glucose Uptake by Intestinal Cells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203" y="837031"/>
            <a:ext cx="4745593" cy="4780746"/>
          </a:xfrm>
          <a:prstGeom prst="rect">
            <a:avLst/>
          </a:prstGeom>
        </p:spPr>
      </p:pic>
      <p:sp>
        <p:nvSpPr>
          <p:cNvPr id="5" name="TextBox 4"/>
          <p:cNvSpPr txBox="1"/>
          <p:nvPr/>
        </p:nvSpPr>
        <p:spPr>
          <a:xfrm>
            <a:off x="5484152" y="5617777"/>
            <a:ext cx="3659848" cy="307777"/>
          </a:xfrm>
          <a:prstGeom prst="rect">
            <a:avLst/>
          </a:prstGeom>
          <a:noFill/>
        </p:spPr>
        <p:txBody>
          <a:bodyPr wrap="none" rtlCol="0">
            <a:spAutoFit/>
          </a:bodyPr>
          <a:lstStyle/>
          <a:p>
            <a:r>
              <a:rPr lang="en-US" sz="1400" dirty="0"/>
              <a:t>Image modified from </a:t>
            </a:r>
            <a:r>
              <a:rPr lang="en-US" sz="1400" dirty="0">
                <a:hlinkClick r:id="rId4"/>
              </a:rPr>
              <a:t>Smart </a:t>
            </a:r>
            <a:r>
              <a:rPr lang="en-US" sz="1400" dirty="0" err="1">
                <a:hlinkClick r:id="rId4"/>
              </a:rPr>
              <a:t>Servier</a:t>
            </a:r>
            <a:r>
              <a:rPr lang="en-US" sz="1400" dirty="0">
                <a:hlinkClick r:id="rId4"/>
              </a:rPr>
              <a:t> Medical Art</a:t>
            </a:r>
            <a:endParaRPr lang="en-US" sz="1400" dirty="0"/>
          </a:p>
        </p:txBody>
      </p:sp>
      <p:sp>
        <p:nvSpPr>
          <p:cNvPr id="6" name="TextBox 5"/>
          <p:cNvSpPr txBox="1"/>
          <p:nvPr/>
        </p:nvSpPr>
        <p:spPr>
          <a:xfrm>
            <a:off x="2199203" y="837031"/>
            <a:ext cx="1748427" cy="369332"/>
          </a:xfrm>
          <a:prstGeom prst="rect">
            <a:avLst/>
          </a:prstGeom>
          <a:noFill/>
        </p:spPr>
        <p:txBody>
          <a:bodyPr wrap="none" rtlCol="0">
            <a:spAutoFit/>
          </a:bodyPr>
          <a:lstStyle/>
          <a:p>
            <a:r>
              <a:rPr lang="en-US" dirty="0"/>
              <a:t>Intestinal Lumen</a:t>
            </a:r>
          </a:p>
        </p:txBody>
      </p:sp>
      <p:sp>
        <p:nvSpPr>
          <p:cNvPr id="7" name="TextBox 6"/>
          <p:cNvSpPr txBox="1"/>
          <p:nvPr/>
        </p:nvSpPr>
        <p:spPr>
          <a:xfrm>
            <a:off x="6944796" y="4077187"/>
            <a:ext cx="1947413" cy="646331"/>
          </a:xfrm>
          <a:prstGeom prst="rect">
            <a:avLst/>
          </a:prstGeom>
          <a:noFill/>
        </p:spPr>
        <p:txBody>
          <a:bodyPr wrap="square" rtlCol="0">
            <a:spAutoFit/>
          </a:bodyPr>
          <a:lstStyle/>
          <a:p>
            <a:pPr algn="ctr"/>
            <a:r>
              <a:rPr lang="en-US" dirty="0"/>
              <a:t>Microvilli – Brush Border</a:t>
            </a:r>
          </a:p>
        </p:txBody>
      </p:sp>
      <p:sp>
        <p:nvSpPr>
          <p:cNvPr id="8" name="TextBox 7"/>
          <p:cNvSpPr txBox="1"/>
          <p:nvPr/>
        </p:nvSpPr>
        <p:spPr>
          <a:xfrm>
            <a:off x="6732752" y="4985981"/>
            <a:ext cx="1947413" cy="369332"/>
          </a:xfrm>
          <a:prstGeom prst="rect">
            <a:avLst/>
          </a:prstGeom>
          <a:noFill/>
        </p:spPr>
        <p:txBody>
          <a:bodyPr wrap="square" rtlCol="0">
            <a:spAutoFit/>
          </a:bodyPr>
          <a:lstStyle/>
          <a:p>
            <a:pPr algn="ctr"/>
            <a:r>
              <a:rPr lang="en-US" dirty="0"/>
              <a:t>Capillary bed</a:t>
            </a:r>
          </a:p>
        </p:txBody>
      </p:sp>
      <p:sp>
        <p:nvSpPr>
          <p:cNvPr id="9" name="TextBox 8"/>
          <p:cNvSpPr txBox="1"/>
          <p:nvPr/>
        </p:nvSpPr>
        <p:spPr>
          <a:xfrm>
            <a:off x="39431" y="4833091"/>
            <a:ext cx="1947413" cy="369332"/>
          </a:xfrm>
          <a:prstGeom prst="rect">
            <a:avLst/>
          </a:prstGeom>
          <a:noFill/>
        </p:spPr>
        <p:txBody>
          <a:bodyPr wrap="square" rtlCol="0">
            <a:spAutoFit/>
          </a:bodyPr>
          <a:lstStyle/>
          <a:p>
            <a:pPr algn="ctr"/>
            <a:r>
              <a:rPr lang="en-US" dirty="0"/>
              <a:t>Lymphatic System</a:t>
            </a:r>
          </a:p>
        </p:txBody>
      </p:sp>
      <p:sp>
        <p:nvSpPr>
          <p:cNvPr id="10" name="TextBox 9"/>
          <p:cNvSpPr txBox="1"/>
          <p:nvPr/>
        </p:nvSpPr>
        <p:spPr>
          <a:xfrm>
            <a:off x="592791" y="4135085"/>
            <a:ext cx="1947413" cy="646331"/>
          </a:xfrm>
          <a:prstGeom prst="rect">
            <a:avLst/>
          </a:prstGeom>
          <a:noFill/>
        </p:spPr>
        <p:txBody>
          <a:bodyPr wrap="square" rtlCol="0">
            <a:spAutoFit/>
          </a:bodyPr>
          <a:lstStyle/>
          <a:p>
            <a:pPr algn="ctr"/>
            <a:r>
              <a:rPr lang="en-US" dirty="0"/>
              <a:t>Intestinal Epithelium</a:t>
            </a:r>
          </a:p>
        </p:txBody>
      </p:sp>
      <p:cxnSp>
        <p:nvCxnSpPr>
          <p:cNvPr id="12" name="Straight Arrow Connector 11"/>
          <p:cNvCxnSpPr>
            <a:stCxn id="9" idx="3"/>
          </p:cNvCxnSpPr>
          <p:nvPr/>
        </p:nvCxnSpPr>
        <p:spPr>
          <a:xfrm flipV="1">
            <a:off x="1986844" y="4850629"/>
            <a:ext cx="928634" cy="1671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08035" y="4879258"/>
            <a:ext cx="663914" cy="2769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38774" y="1155715"/>
            <a:ext cx="1947413" cy="646331"/>
          </a:xfrm>
          <a:prstGeom prst="rect">
            <a:avLst/>
          </a:prstGeom>
          <a:noFill/>
        </p:spPr>
        <p:txBody>
          <a:bodyPr wrap="square" rtlCol="0">
            <a:spAutoFit/>
          </a:bodyPr>
          <a:lstStyle/>
          <a:p>
            <a:pPr algn="ctr"/>
            <a:r>
              <a:rPr lang="en-US" dirty="0"/>
              <a:t>Pancreatic amylase</a:t>
            </a:r>
          </a:p>
        </p:txBody>
      </p:sp>
      <p:cxnSp>
        <p:nvCxnSpPr>
          <p:cNvPr id="18" name="Straight Arrow Connector 17"/>
          <p:cNvCxnSpPr/>
          <p:nvPr/>
        </p:nvCxnSpPr>
        <p:spPr>
          <a:xfrm flipH="1" flipV="1">
            <a:off x="6480313" y="1283937"/>
            <a:ext cx="690418" cy="1551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Pie 19"/>
          <p:cNvSpPr/>
          <p:nvPr/>
        </p:nvSpPr>
        <p:spPr>
          <a:xfrm>
            <a:off x="6238297" y="924649"/>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p:cNvSpPr/>
          <p:nvPr/>
        </p:nvSpPr>
        <p:spPr>
          <a:xfrm>
            <a:off x="6231345" y="1300090"/>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p:nvSpPr>
        <p:spPr>
          <a:xfrm>
            <a:off x="5934583" y="111226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p:cNvSpPr/>
          <p:nvPr/>
        </p:nvSpPr>
        <p:spPr>
          <a:xfrm>
            <a:off x="6480313" y="94231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344438" y="5248372"/>
            <a:ext cx="2884642" cy="646331"/>
          </a:xfrm>
          <a:prstGeom prst="rect">
            <a:avLst/>
          </a:prstGeom>
          <a:noFill/>
        </p:spPr>
        <p:txBody>
          <a:bodyPr wrap="square" rtlCol="0">
            <a:spAutoFit/>
          </a:bodyPr>
          <a:lstStyle/>
          <a:p>
            <a:pPr algn="ctr"/>
            <a:r>
              <a:rPr lang="en-US" dirty="0"/>
              <a:t>Connective Tissue and Smooth Muscle</a:t>
            </a:r>
          </a:p>
        </p:txBody>
      </p:sp>
      <p:cxnSp>
        <p:nvCxnSpPr>
          <p:cNvPr id="25" name="Straight Arrow Connector 24"/>
          <p:cNvCxnSpPr/>
          <p:nvPr/>
        </p:nvCxnSpPr>
        <p:spPr>
          <a:xfrm flipV="1">
            <a:off x="2040176" y="5355313"/>
            <a:ext cx="500028" cy="2942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10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40" y="63325"/>
            <a:ext cx="7210332" cy="779462"/>
          </a:xfrm>
        </p:spPr>
        <p:txBody>
          <a:bodyPr>
            <a:normAutofit fontScale="90000"/>
          </a:bodyPr>
          <a:lstStyle/>
          <a:p>
            <a:r>
              <a:rPr lang="en-US" dirty="0"/>
              <a:t>Glucose Uptake by Intestinal Cells</a:t>
            </a:r>
          </a:p>
        </p:txBody>
      </p:sp>
      <p:sp>
        <p:nvSpPr>
          <p:cNvPr id="5" name="TextBox 4"/>
          <p:cNvSpPr txBox="1"/>
          <p:nvPr/>
        </p:nvSpPr>
        <p:spPr>
          <a:xfrm>
            <a:off x="5484152" y="5617777"/>
            <a:ext cx="3659848" cy="307777"/>
          </a:xfrm>
          <a:prstGeom prst="rect">
            <a:avLst/>
          </a:prstGeom>
          <a:noFill/>
        </p:spPr>
        <p:txBody>
          <a:bodyPr wrap="none" rtlCol="0">
            <a:spAutoFit/>
          </a:bodyPr>
          <a:lstStyle/>
          <a:p>
            <a:r>
              <a:rPr lang="en-US" sz="1400" dirty="0"/>
              <a:t>Image modified from </a:t>
            </a:r>
            <a:r>
              <a:rPr lang="en-US" sz="1400" dirty="0">
                <a:hlinkClick r:id="rId3"/>
              </a:rPr>
              <a:t>Smart </a:t>
            </a:r>
            <a:r>
              <a:rPr lang="en-US" sz="1400" dirty="0" err="1">
                <a:hlinkClick r:id="rId3"/>
              </a:rPr>
              <a:t>Servier</a:t>
            </a:r>
            <a:r>
              <a:rPr lang="en-US" sz="1400" dirty="0">
                <a:hlinkClick r:id="rId3"/>
              </a:rPr>
              <a:t> Medical Art</a:t>
            </a:r>
            <a:endParaRPr lang="en-US" sz="1400" dirty="0"/>
          </a:p>
        </p:txBody>
      </p:sp>
      <p:sp>
        <p:nvSpPr>
          <p:cNvPr id="10" name="TextBox 9"/>
          <p:cNvSpPr txBox="1"/>
          <p:nvPr/>
        </p:nvSpPr>
        <p:spPr>
          <a:xfrm>
            <a:off x="3833568" y="927815"/>
            <a:ext cx="1947413" cy="646331"/>
          </a:xfrm>
          <a:prstGeom prst="rect">
            <a:avLst/>
          </a:prstGeom>
          <a:noFill/>
        </p:spPr>
        <p:txBody>
          <a:bodyPr wrap="square" rtlCol="0">
            <a:spAutoFit/>
          </a:bodyPr>
          <a:lstStyle/>
          <a:p>
            <a:pPr algn="ctr"/>
            <a:r>
              <a:rPr lang="en-US" b="1" dirty="0"/>
              <a:t>Intestinal Epithelium</a:t>
            </a:r>
          </a:p>
        </p:txBody>
      </p:sp>
      <p:sp>
        <p:nvSpPr>
          <p:cNvPr id="17" name="TextBox 16"/>
          <p:cNvSpPr txBox="1"/>
          <p:nvPr/>
        </p:nvSpPr>
        <p:spPr>
          <a:xfrm>
            <a:off x="5983684" y="1935060"/>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Tight Junctions</a:t>
            </a:r>
          </a:p>
        </p:txBody>
      </p:sp>
      <p:pic>
        <p:nvPicPr>
          <p:cNvPr id="19" name="Picture 18"/>
          <p:cNvPicPr>
            <a:picLocks noChangeAspect="1"/>
          </p:cNvPicPr>
          <p:nvPr/>
        </p:nvPicPr>
        <p:blipFill>
          <a:blip r:embed="rId4"/>
          <a:stretch>
            <a:fillRect/>
          </a:stretch>
        </p:blipFill>
        <p:spPr>
          <a:xfrm rot="16200000">
            <a:off x="3854089" y="1195315"/>
            <a:ext cx="1762138" cy="2609869"/>
          </a:xfrm>
          <a:prstGeom prst="rect">
            <a:avLst/>
          </a:prstGeom>
        </p:spPr>
      </p:pic>
      <p:pic>
        <p:nvPicPr>
          <p:cNvPr id="25" name="Picture 24"/>
          <p:cNvPicPr>
            <a:picLocks noChangeAspect="1"/>
          </p:cNvPicPr>
          <p:nvPr/>
        </p:nvPicPr>
        <p:blipFill rotWithShape="1">
          <a:blip r:embed="rId4"/>
          <a:srcRect r="4660"/>
          <a:stretch/>
        </p:blipFill>
        <p:spPr>
          <a:xfrm rot="16200000">
            <a:off x="3908909" y="2821612"/>
            <a:ext cx="1680018" cy="2609869"/>
          </a:xfrm>
          <a:prstGeom prst="rect">
            <a:avLst/>
          </a:prstGeom>
        </p:spPr>
      </p:pic>
      <p:cxnSp>
        <p:nvCxnSpPr>
          <p:cNvPr id="18" name="Straight Arrow Connector 17"/>
          <p:cNvCxnSpPr/>
          <p:nvPr/>
        </p:nvCxnSpPr>
        <p:spPr>
          <a:xfrm flipH="1">
            <a:off x="5717117" y="2303350"/>
            <a:ext cx="866822" cy="103777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4654843" y="2277764"/>
            <a:ext cx="1922469" cy="90318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467762" y="1284171"/>
            <a:ext cx="152709" cy="38712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995565" y="1513593"/>
            <a:ext cx="82067" cy="30312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717115" y="118166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Basal Membrane</a:t>
            </a:r>
          </a:p>
        </p:txBody>
      </p:sp>
      <p:sp>
        <p:nvSpPr>
          <p:cNvPr id="108" name="TextBox 107"/>
          <p:cNvSpPr txBox="1"/>
          <p:nvPr/>
        </p:nvSpPr>
        <p:spPr>
          <a:xfrm>
            <a:off x="2358990" y="96358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Apical Membrane</a:t>
            </a:r>
          </a:p>
        </p:txBody>
      </p:sp>
      <p:sp>
        <p:nvSpPr>
          <p:cNvPr id="81" name="TextBox 80"/>
          <p:cNvSpPr txBox="1"/>
          <p:nvPr/>
        </p:nvSpPr>
        <p:spPr>
          <a:xfrm>
            <a:off x="6630857" y="2498512"/>
            <a:ext cx="1947413" cy="1200329"/>
          </a:xfrm>
          <a:prstGeom prst="rect">
            <a:avLst/>
          </a:prstGeom>
          <a:noFill/>
        </p:spPr>
        <p:txBody>
          <a:bodyPr wrap="square" rtlCol="0">
            <a:spAutoFit/>
          </a:bodyPr>
          <a:lstStyle/>
          <a:p>
            <a:pPr algn="ctr"/>
            <a:r>
              <a:rPr lang="en-US" b="1" dirty="0"/>
              <a:t>Connective Tissue</a:t>
            </a:r>
          </a:p>
          <a:p>
            <a:pPr algn="ctr"/>
            <a:r>
              <a:rPr lang="en-US" b="1" dirty="0"/>
              <a:t>Smooth Muscle</a:t>
            </a:r>
          </a:p>
          <a:p>
            <a:pPr algn="ctr"/>
            <a:r>
              <a:rPr lang="en-US" b="1" dirty="0"/>
              <a:t>Bloodstream</a:t>
            </a:r>
          </a:p>
          <a:p>
            <a:pPr algn="ctr"/>
            <a:r>
              <a:rPr lang="en-US" b="1" dirty="0"/>
              <a:t>Lymphatic System</a:t>
            </a:r>
          </a:p>
        </p:txBody>
      </p:sp>
      <p:sp>
        <p:nvSpPr>
          <p:cNvPr id="82" name="TextBox 81"/>
          <p:cNvSpPr txBox="1"/>
          <p:nvPr/>
        </p:nvSpPr>
        <p:spPr>
          <a:xfrm>
            <a:off x="1022900" y="2891303"/>
            <a:ext cx="1947413" cy="369332"/>
          </a:xfrm>
          <a:prstGeom prst="rect">
            <a:avLst/>
          </a:prstGeom>
          <a:noFill/>
        </p:spPr>
        <p:txBody>
          <a:bodyPr wrap="square" rtlCol="0">
            <a:spAutoFit/>
          </a:bodyPr>
          <a:lstStyle/>
          <a:p>
            <a:pPr algn="ctr"/>
            <a:r>
              <a:rPr lang="en-US" b="1" dirty="0"/>
              <a:t>Intestinal Lumen</a:t>
            </a:r>
          </a:p>
        </p:txBody>
      </p:sp>
    </p:spTree>
    <p:extLst>
      <p:ext uri="{BB962C8B-B14F-4D97-AF65-F5344CB8AC3E}">
        <p14:creationId xmlns:p14="http://schemas.microsoft.com/office/powerpoint/2010/main" val="258460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40" y="63325"/>
            <a:ext cx="7210332" cy="779462"/>
          </a:xfrm>
        </p:spPr>
        <p:txBody>
          <a:bodyPr>
            <a:normAutofit fontScale="90000"/>
          </a:bodyPr>
          <a:lstStyle/>
          <a:p>
            <a:r>
              <a:rPr lang="en-US" dirty="0"/>
              <a:t>Glucose Uptake by Intestinal Cells</a:t>
            </a:r>
          </a:p>
        </p:txBody>
      </p:sp>
      <p:sp>
        <p:nvSpPr>
          <p:cNvPr id="5" name="TextBox 4"/>
          <p:cNvSpPr txBox="1"/>
          <p:nvPr/>
        </p:nvSpPr>
        <p:spPr>
          <a:xfrm>
            <a:off x="5484152" y="5617777"/>
            <a:ext cx="3659848" cy="307777"/>
          </a:xfrm>
          <a:prstGeom prst="rect">
            <a:avLst/>
          </a:prstGeom>
          <a:noFill/>
        </p:spPr>
        <p:txBody>
          <a:bodyPr wrap="none" rtlCol="0">
            <a:spAutoFit/>
          </a:bodyPr>
          <a:lstStyle/>
          <a:p>
            <a:r>
              <a:rPr lang="en-US" sz="1400" dirty="0"/>
              <a:t>Image modified from </a:t>
            </a:r>
            <a:r>
              <a:rPr lang="en-US" sz="1400" dirty="0">
                <a:hlinkClick r:id="rId4"/>
              </a:rPr>
              <a:t>Smart </a:t>
            </a:r>
            <a:r>
              <a:rPr lang="en-US" sz="1400" dirty="0" err="1">
                <a:hlinkClick r:id="rId4"/>
              </a:rPr>
              <a:t>Servier</a:t>
            </a:r>
            <a:r>
              <a:rPr lang="en-US" sz="1400" dirty="0">
                <a:hlinkClick r:id="rId4"/>
              </a:rPr>
              <a:t> Medical Art</a:t>
            </a:r>
            <a:endParaRPr lang="en-US" sz="1400" dirty="0"/>
          </a:p>
        </p:txBody>
      </p:sp>
      <p:sp>
        <p:nvSpPr>
          <p:cNvPr id="6" name="TextBox 5"/>
          <p:cNvSpPr txBox="1"/>
          <p:nvPr/>
        </p:nvSpPr>
        <p:spPr>
          <a:xfrm>
            <a:off x="422534" y="1715497"/>
            <a:ext cx="1778564" cy="369332"/>
          </a:xfrm>
          <a:prstGeom prst="rect">
            <a:avLst/>
          </a:prstGeom>
          <a:noFill/>
        </p:spPr>
        <p:txBody>
          <a:bodyPr wrap="none" rtlCol="0">
            <a:spAutoFit/>
          </a:bodyPr>
          <a:lstStyle/>
          <a:p>
            <a:r>
              <a:rPr lang="en-US" b="1" dirty="0"/>
              <a:t>Intestinal Lumen</a:t>
            </a:r>
          </a:p>
        </p:txBody>
      </p:sp>
      <p:sp>
        <p:nvSpPr>
          <p:cNvPr id="7" name="TextBox 6"/>
          <p:cNvSpPr txBox="1"/>
          <p:nvPr/>
        </p:nvSpPr>
        <p:spPr>
          <a:xfrm>
            <a:off x="507290" y="4007816"/>
            <a:ext cx="1947413" cy="646331"/>
          </a:xfrm>
          <a:prstGeom prst="rect">
            <a:avLst/>
          </a:prstGeom>
          <a:noFill/>
        </p:spPr>
        <p:txBody>
          <a:bodyPr wrap="square" rtlCol="0">
            <a:spAutoFit/>
          </a:bodyPr>
          <a:lstStyle/>
          <a:p>
            <a:pPr algn="ctr"/>
            <a:r>
              <a:rPr lang="en-US" dirty="0"/>
              <a:t>Pancreatic amylase</a:t>
            </a:r>
          </a:p>
        </p:txBody>
      </p:sp>
      <p:sp>
        <p:nvSpPr>
          <p:cNvPr id="10" name="TextBox 9"/>
          <p:cNvSpPr txBox="1"/>
          <p:nvPr/>
        </p:nvSpPr>
        <p:spPr>
          <a:xfrm>
            <a:off x="3833568" y="927815"/>
            <a:ext cx="1947413" cy="646331"/>
          </a:xfrm>
          <a:prstGeom prst="rect">
            <a:avLst/>
          </a:prstGeom>
          <a:noFill/>
        </p:spPr>
        <p:txBody>
          <a:bodyPr wrap="square" rtlCol="0">
            <a:spAutoFit/>
          </a:bodyPr>
          <a:lstStyle/>
          <a:p>
            <a:pPr algn="ctr"/>
            <a:r>
              <a:rPr lang="en-US" b="1" dirty="0"/>
              <a:t>Intestinal Epithelium</a:t>
            </a:r>
          </a:p>
        </p:txBody>
      </p:sp>
      <p:sp>
        <p:nvSpPr>
          <p:cNvPr id="17" name="TextBox 16"/>
          <p:cNvSpPr txBox="1"/>
          <p:nvPr/>
        </p:nvSpPr>
        <p:spPr>
          <a:xfrm>
            <a:off x="5983684" y="1935060"/>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Tight Junctions</a:t>
            </a:r>
          </a:p>
        </p:txBody>
      </p:sp>
      <p:sp>
        <p:nvSpPr>
          <p:cNvPr id="20" name="Pie 19"/>
          <p:cNvSpPr/>
          <p:nvPr/>
        </p:nvSpPr>
        <p:spPr>
          <a:xfrm>
            <a:off x="1387997" y="3495569"/>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p:cNvSpPr/>
          <p:nvPr/>
        </p:nvSpPr>
        <p:spPr>
          <a:xfrm>
            <a:off x="1381045" y="3871010"/>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p:nvSpPr>
        <p:spPr>
          <a:xfrm>
            <a:off x="1084283" y="368318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p:cNvSpPr/>
          <p:nvPr/>
        </p:nvSpPr>
        <p:spPr>
          <a:xfrm>
            <a:off x="1630013" y="351323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5"/>
          <a:stretch>
            <a:fillRect/>
          </a:stretch>
        </p:blipFill>
        <p:spPr>
          <a:xfrm rot="16200000">
            <a:off x="3854089" y="1195315"/>
            <a:ext cx="1762138" cy="2609869"/>
          </a:xfrm>
          <a:prstGeom prst="rect">
            <a:avLst/>
          </a:prstGeom>
        </p:spPr>
      </p:pic>
      <p:pic>
        <p:nvPicPr>
          <p:cNvPr id="25" name="Picture 24"/>
          <p:cNvPicPr>
            <a:picLocks noChangeAspect="1"/>
          </p:cNvPicPr>
          <p:nvPr/>
        </p:nvPicPr>
        <p:blipFill rotWithShape="1">
          <a:blip r:embed="rId5"/>
          <a:srcRect r="4660"/>
          <a:stretch/>
        </p:blipFill>
        <p:spPr>
          <a:xfrm rot="16200000">
            <a:off x="3908909" y="2821612"/>
            <a:ext cx="1680018" cy="2609869"/>
          </a:xfrm>
          <a:prstGeom prst="rect">
            <a:avLst/>
          </a:prstGeom>
        </p:spPr>
      </p:pic>
      <p:cxnSp>
        <p:nvCxnSpPr>
          <p:cNvPr id="18" name="Straight Arrow Connector 17"/>
          <p:cNvCxnSpPr/>
          <p:nvPr/>
        </p:nvCxnSpPr>
        <p:spPr>
          <a:xfrm flipH="1">
            <a:off x="5717117" y="2303350"/>
            <a:ext cx="866822" cy="103777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1535455" y="3311452"/>
          <a:ext cx="374650" cy="155575"/>
        </p:xfrm>
        <a:graphic>
          <a:graphicData uri="http://schemas.openxmlformats.org/presentationml/2006/ole">
            <mc:AlternateContent xmlns:mc="http://schemas.openxmlformats.org/markup-compatibility/2006">
              <mc:Choice xmlns:v="urn:schemas-microsoft-com:vml" Requires="v">
                <p:oleObj spid="_x0000_s9249" name="CS ChemDraw Drawing" r:id="rId6" imgW="374835" imgH="155290" progId="ChemDraw.Document.6.0">
                  <p:embed/>
                </p:oleObj>
              </mc:Choice>
              <mc:Fallback>
                <p:oleObj name="CS ChemDraw Drawing" r:id="rId6" imgW="374835" imgH="155290" progId="ChemDraw.Document.6.0">
                  <p:embed/>
                  <p:pic>
                    <p:nvPicPr>
                      <p:cNvPr id="11" name="Object 10"/>
                      <p:cNvPicPr/>
                      <p:nvPr/>
                    </p:nvPicPr>
                    <p:blipFill>
                      <a:blip r:embed="rId7"/>
                      <a:stretch>
                        <a:fillRect/>
                      </a:stretch>
                    </p:blipFill>
                    <p:spPr>
                      <a:xfrm>
                        <a:off x="1535455" y="3311452"/>
                        <a:ext cx="374650" cy="155575"/>
                      </a:xfrm>
                      <a:prstGeom prst="rect">
                        <a:avLst/>
                      </a:prstGeom>
                    </p:spPr>
                  </p:pic>
                </p:oleObj>
              </mc:Fallback>
            </mc:AlternateContent>
          </a:graphicData>
        </a:graphic>
      </p:graphicFrame>
      <p:sp>
        <p:nvSpPr>
          <p:cNvPr id="26" name="TextBox 25"/>
          <p:cNvSpPr txBox="1"/>
          <p:nvPr/>
        </p:nvSpPr>
        <p:spPr>
          <a:xfrm>
            <a:off x="250051" y="3041489"/>
            <a:ext cx="1947413" cy="369332"/>
          </a:xfrm>
          <a:prstGeom prst="rect">
            <a:avLst/>
          </a:prstGeom>
          <a:noFill/>
        </p:spPr>
        <p:txBody>
          <a:bodyPr wrap="square" rtlCol="0">
            <a:spAutoFit/>
          </a:bodyPr>
          <a:lstStyle/>
          <a:p>
            <a:pPr algn="ctr"/>
            <a:r>
              <a:rPr lang="en-US" dirty="0"/>
              <a:t>Starch</a:t>
            </a:r>
          </a:p>
        </p:txBody>
      </p:sp>
      <p:sp>
        <p:nvSpPr>
          <p:cNvPr id="27" name="TextBox 26"/>
          <p:cNvSpPr txBox="1"/>
          <p:nvPr/>
        </p:nvSpPr>
        <p:spPr>
          <a:xfrm>
            <a:off x="1137618" y="2995729"/>
            <a:ext cx="1947413" cy="369332"/>
          </a:xfrm>
          <a:prstGeom prst="rect">
            <a:avLst/>
          </a:prstGeom>
          <a:noFill/>
        </p:spPr>
        <p:txBody>
          <a:bodyPr wrap="square" rtlCol="0">
            <a:spAutoFit/>
          </a:bodyPr>
          <a:lstStyle/>
          <a:p>
            <a:pPr algn="ctr"/>
            <a:r>
              <a:rPr lang="en-US" dirty="0"/>
              <a:t>Glucose</a:t>
            </a:r>
          </a:p>
        </p:txBody>
      </p:sp>
      <p:sp>
        <p:nvSpPr>
          <p:cNvPr id="29" name="Hexagon 28"/>
          <p:cNvSpPr/>
          <p:nvPr/>
        </p:nvSpPr>
        <p:spPr>
          <a:xfrm>
            <a:off x="2223970" y="26814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6645" y="3380446"/>
            <a:ext cx="433846" cy="3107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16645" y="3440522"/>
            <a:ext cx="433846" cy="187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31"/>
          <p:cNvGraphicFramePr>
            <a:graphicFrameLocks noChangeAspect="1"/>
          </p:cNvGraphicFramePr>
          <p:nvPr/>
        </p:nvGraphicFramePr>
        <p:xfrm>
          <a:off x="3409383" y="3403806"/>
          <a:ext cx="897020" cy="287337"/>
        </p:xfrm>
        <a:graphic>
          <a:graphicData uri="http://schemas.openxmlformats.org/presentationml/2006/ole">
            <mc:AlternateContent xmlns:mc="http://schemas.openxmlformats.org/markup-compatibility/2006">
              <mc:Choice xmlns:v="urn:schemas-microsoft-com:vml" Requires="v">
                <p:oleObj spid="_x0000_s9250" name="CS ChemDraw Drawing" r:id="rId8" imgW="636825" imgH="287721" progId="ChemDraw.Document.6.0">
                  <p:embed/>
                </p:oleObj>
              </mc:Choice>
              <mc:Fallback>
                <p:oleObj name="CS ChemDraw Drawing" r:id="rId8" imgW="636825" imgH="287721" progId="ChemDraw.Document.6.0">
                  <p:embed/>
                  <p:pic>
                    <p:nvPicPr>
                      <p:cNvPr id="32" name="Object 31"/>
                      <p:cNvPicPr/>
                      <p:nvPr/>
                    </p:nvPicPr>
                    <p:blipFill>
                      <a:blip r:embed="rId9"/>
                      <a:stretch>
                        <a:fillRect/>
                      </a:stretch>
                    </p:blipFill>
                    <p:spPr>
                      <a:xfrm>
                        <a:off x="3409383" y="3403806"/>
                        <a:ext cx="897020" cy="287337"/>
                      </a:xfrm>
                      <a:prstGeom prst="rect">
                        <a:avLst/>
                      </a:prstGeom>
                    </p:spPr>
                  </p:pic>
                </p:oleObj>
              </mc:Fallback>
            </mc:AlternateContent>
          </a:graphicData>
        </a:graphic>
      </p:graphicFrame>
      <p:sp>
        <p:nvSpPr>
          <p:cNvPr id="33" name="Hexagon 32"/>
          <p:cNvSpPr/>
          <p:nvPr/>
        </p:nvSpPr>
        <p:spPr>
          <a:xfrm>
            <a:off x="3184751" y="3337412"/>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2376370" y="28338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a:off x="2528770" y="29862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a:off x="2681170" y="31386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10"/>
          <a:stretch>
            <a:fillRect/>
          </a:stretch>
        </p:blipFill>
        <p:spPr>
          <a:xfrm>
            <a:off x="4307739" y="3398115"/>
            <a:ext cx="170703" cy="128027"/>
          </a:xfrm>
          <a:prstGeom prst="rect">
            <a:avLst/>
          </a:prstGeom>
        </p:spPr>
      </p:pic>
      <p:sp>
        <p:nvSpPr>
          <p:cNvPr id="47" name="Hexagon 46"/>
          <p:cNvSpPr/>
          <p:nvPr/>
        </p:nvSpPr>
        <p:spPr>
          <a:xfrm>
            <a:off x="2927503" y="3288987"/>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2932066" y="306338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276322" y="3516177"/>
            <a:ext cx="1947413" cy="369332"/>
          </a:xfrm>
          <a:prstGeom prst="rect">
            <a:avLst/>
          </a:prstGeom>
          <a:noFill/>
        </p:spPr>
        <p:txBody>
          <a:bodyPr wrap="square" rtlCol="0">
            <a:spAutoFit/>
          </a:bodyPr>
          <a:lstStyle/>
          <a:p>
            <a:pPr algn="ctr"/>
            <a:r>
              <a:rPr lang="en-US" dirty="0"/>
              <a:t>Na</a:t>
            </a:r>
            <a:r>
              <a:rPr lang="en-US" baseline="30000" dirty="0"/>
              <a:t>+</a:t>
            </a:r>
          </a:p>
        </p:txBody>
      </p:sp>
      <p:sp>
        <p:nvSpPr>
          <p:cNvPr id="50" name="TextBox 49"/>
          <p:cNvSpPr txBox="1"/>
          <p:nvPr/>
        </p:nvSpPr>
        <p:spPr>
          <a:xfrm>
            <a:off x="4165409" y="3563096"/>
            <a:ext cx="523420" cy="369332"/>
          </a:xfrm>
          <a:prstGeom prst="rect">
            <a:avLst/>
          </a:prstGeom>
          <a:noFill/>
        </p:spPr>
        <p:txBody>
          <a:bodyPr wrap="square" rtlCol="0">
            <a:spAutoFit/>
          </a:bodyPr>
          <a:lstStyle/>
          <a:p>
            <a:pPr algn="ctr"/>
            <a:r>
              <a:rPr lang="en-US" dirty="0"/>
              <a:t>Na</a:t>
            </a:r>
            <a:r>
              <a:rPr lang="en-US" baseline="30000" dirty="0"/>
              <a:t>+</a:t>
            </a:r>
          </a:p>
        </p:txBody>
      </p:sp>
      <p:sp>
        <p:nvSpPr>
          <p:cNvPr id="58" name="TextBox 57"/>
          <p:cNvSpPr txBox="1"/>
          <p:nvPr/>
        </p:nvSpPr>
        <p:spPr>
          <a:xfrm>
            <a:off x="2475213" y="3588951"/>
            <a:ext cx="520827" cy="369332"/>
          </a:xfrm>
          <a:prstGeom prst="rect">
            <a:avLst/>
          </a:prstGeom>
          <a:noFill/>
        </p:spPr>
        <p:txBody>
          <a:bodyPr wrap="square" rtlCol="0">
            <a:spAutoFit/>
          </a:bodyPr>
          <a:lstStyle/>
          <a:p>
            <a:pPr algn="ctr"/>
            <a:r>
              <a:rPr lang="en-US" dirty="0"/>
              <a:t>Na</a:t>
            </a:r>
            <a:r>
              <a:rPr lang="en-US" baseline="30000" dirty="0"/>
              <a:t>+</a:t>
            </a:r>
          </a:p>
        </p:txBody>
      </p:sp>
      <p:sp>
        <p:nvSpPr>
          <p:cNvPr id="59" name="TextBox 58"/>
          <p:cNvSpPr txBox="1"/>
          <p:nvPr/>
        </p:nvSpPr>
        <p:spPr>
          <a:xfrm>
            <a:off x="1910105" y="3954429"/>
            <a:ext cx="1947413" cy="369332"/>
          </a:xfrm>
          <a:prstGeom prst="rect">
            <a:avLst/>
          </a:prstGeom>
          <a:noFill/>
        </p:spPr>
        <p:txBody>
          <a:bodyPr wrap="square" rtlCol="0">
            <a:spAutoFit/>
          </a:bodyPr>
          <a:lstStyle/>
          <a:p>
            <a:pPr algn="ctr"/>
            <a:r>
              <a:rPr lang="en-US" dirty="0"/>
              <a:t>Na</a:t>
            </a:r>
            <a:r>
              <a:rPr lang="en-US" baseline="30000" dirty="0"/>
              <a:t>+</a:t>
            </a:r>
          </a:p>
        </p:txBody>
      </p:sp>
      <p:sp>
        <p:nvSpPr>
          <p:cNvPr id="60" name="TextBox 59"/>
          <p:cNvSpPr txBox="1"/>
          <p:nvPr/>
        </p:nvSpPr>
        <p:spPr>
          <a:xfrm>
            <a:off x="1935099" y="3762108"/>
            <a:ext cx="903808" cy="369332"/>
          </a:xfrm>
          <a:prstGeom prst="rect">
            <a:avLst/>
          </a:prstGeom>
          <a:noFill/>
        </p:spPr>
        <p:txBody>
          <a:bodyPr wrap="square" rtlCol="0">
            <a:spAutoFit/>
          </a:bodyPr>
          <a:lstStyle/>
          <a:p>
            <a:pPr algn="ctr"/>
            <a:r>
              <a:rPr lang="en-US" dirty="0"/>
              <a:t>Na</a:t>
            </a:r>
            <a:r>
              <a:rPr lang="en-US" baseline="30000" dirty="0"/>
              <a:t>+</a:t>
            </a:r>
          </a:p>
        </p:txBody>
      </p:sp>
      <p:sp>
        <p:nvSpPr>
          <p:cNvPr id="61" name="TextBox 60"/>
          <p:cNvSpPr txBox="1"/>
          <p:nvPr/>
        </p:nvSpPr>
        <p:spPr>
          <a:xfrm>
            <a:off x="1681205" y="4372887"/>
            <a:ext cx="1947413" cy="369332"/>
          </a:xfrm>
          <a:prstGeom prst="rect">
            <a:avLst/>
          </a:prstGeom>
          <a:noFill/>
        </p:spPr>
        <p:txBody>
          <a:bodyPr wrap="square" rtlCol="0">
            <a:spAutoFit/>
          </a:bodyPr>
          <a:lstStyle/>
          <a:p>
            <a:pPr algn="ctr"/>
            <a:r>
              <a:rPr lang="en-US" dirty="0"/>
              <a:t>Na</a:t>
            </a:r>
            <a:r>
              <a:rPr lang="en-US" baseline="30000" dirty="0"/>
              <a:t>+</a:t>
            </a:r>
          </a:p>
        </p:txBody>
      </p:sp>
      <p:cxnSp>
        <p:nvCxnSpPr>
          <p:cNvPr id="64" name="Straight Arrow Connector 63"/>
          <p:cNvCxnSpPr/>
          <p:nvPr/>
        </p:nvCxnSpPr>
        <p:spPr>
          <a:xfrm flipH="1">
            <a:off x="4654843" y="2277764"/>
            <a:ext cx="1922469" cy="90318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968420" y="1501475"/>
            <a:ext cx="1947413" cy="923330"/>
          </a:xfrm>
          <a:prstGeom prst="rect">
            <a:avLst/>
          </a:prstGeom>
          <a:noFill/>
        </p:spPr>
        <p:txBody>
          <a:bodyPr wrap="square" rtlCol="0">
            <a:spAutoFit/>
          </a:bodyPr>
          <a:lstStyle/>
          <a:p>
            <a:pPr algn="ctr"/>
            <a:r>
              <a:rPr lang="en-US" dirty="0"/>
              <a:t>SGLT1</a:t>
            </a:r>
          </a:p>
          <a:p>
            <a:pPr algn="ctr"/>
            <a:r>
              <a:rPr lang="en-US" dirty="0"/>
              <a:t>Na+/Glucose Symporter</a:t>
            </a:r>
          </a:p>
        </p:txBody>
      </p:sp>
      <p:cxnSp>
        <p:nvCxnSpPr>
          <p:cNvPr id="75" name="Straight Arrow Connector 74"/>
          <p:cNvCxnSpPr/>
          <p:nvPr/>
        </p:nvCxnSpPr>
        <p:spPr>
          <a:xfrm>
            <a:off x="3102552" y="2425779"/>
            <a:ext cx="561891" cy="8948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548037" y="2276283"/>
            <a:ext cx="869227" cy="904844"/>
            <a:chOff x="323339" y="2196161"/>
            <a:chExt cx="869227" cy="904844"/>
          </a:xfrm>
        </p:grpSpPr>
        <p:sp>
          <p:nvSpPr>
            <p:cNvPr id="13" name="Hexagon 12"/>
            <p:cNvSpPr/>
            <p:nvPr/>
          </p:nvSpPr>
          <p:spPr>
            <a:xfrm>
              <a:off x="1048586" y="287617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908739" y="281640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a:off x="836749" y="272858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731440" y="263281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633653" y="251803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496511" y="251803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425084" y="25968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402564" y="2722377"/>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a:off x="411860" y="2847922"/>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496511" y="2986230"/>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359594" y="2503908"/>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a:off x="323339" y="239467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395329" y="230910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a:off x="537469" y="2288606"/>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666125" y="224151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a:off x="814985" y="219616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p:nvPr/>
        </p:nvSpPr>
        <p:spPr>
          <a:xfrm>
            <a:off x="1317269" y="5336245"/>
            <a:ext cx="6636560" cy="369332"/>
          </a:xfrm>
          <a:prstGeom prst="rect">
            <a:avLst/>
          </a:prstGeom>
          <a:noFill/>
        </p:spPr>
        <p:txBody>
          <a:bodyPr wrap="none" rtlCol="0">
            <a:spAutoFit/>
          </a:bodyPr>
          <a:lstStyle/>
          <a:p>
            <a:pPr marL="285750" indent="-285750">
              <a:buFont typeface="Arial" panose="020B0604020202020204" pitchFamily="34" charset="0"/>
              <a:buChar char="•"/>
            </a:pPr>
            <a:r>
              <a:rPr lang="en-US" b="1" dirty="0"/>
              <a:t>SGLT1 </a:t>
            </a:r>
            <a:r>
              <a:rPr lang="en-US" dirty="0"/>
              <a:t>is an example of sodium-driven </a:t>
            </a:r>
            <a:r>
              <a:rPr lang="en-US" b="1" i="1" dirty="0">
                <a:solidFill>
                  <a:srgbClr val="C00000"/>
                </a:solidFill>
              </a:rPr>
              <a:t>secondary active transport</a:t>
            </a:r>
          </a:p>
        </p:txBody>
      </p:sp>
      <p:cxnSp>
        <p:nvCxnSpPr>
          <p:cNvPr id="103" name="Straight Arrow Connector 102"/>
          <p:cNvCxnSpPr/>
          <p:nvPr/>
        </p:nvCxnSpPr>
        <p:spPr>
          <a:xfrm>
            <a:off x="3467762" y="1284171"/>
            <a:ext cx="152709" cy="38712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995565" y="1513593"/>
            <a:ext cx="82067" cy="30312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717115" y="118166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Basal Membrane</a:t>
            </a:r>
          </a:p>
        </p:txBody>
      </p:sp>
      <p:sp>
        <p:nvSpPr>
          <p:cNvPr id="108" name="TextBox 107"/>
          <p:cNvSpPr txBox="1"/>
          <p:nvPr/>
        </p:nvSpPr>
        <p:spPr>
          <a:xfrm>
            <a:off x="2358990" y="96358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Apical Membrane</a:t>
            </a:r>
          </a:p>
        </p:txBody>
      </p:sp>
    </p:spTree>
    <p:extLst>
      <p:ext uri="{BB962C8B-B14F-4D97-AF65-F5344CB8AC3E}">
        <p14:creationId xmlns:p14="http://schemas.microsoft.com/office/powerpoint/2010/main" val="286182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40" y="63325"/>
            <a:ext cx="7210332" cy="779462"/>
          </a:xfrm>
        </p:spPr>
        <p:txBody>
          <a:bodyPr>
            <a:normAutofit fontScale="90000"/>
          </a:bodyPr>
          <a:lstStyle/>
          <a:p>
            <a:r>
              <a:rPr lang="en-US" dirty="0"/>
              <a:t>Glucose Uptake by Intestinal Cells</a:t>
            </a:r>
          </a:p>
        </p:txBody>
      </p:sp>
      <p:sp>
        <p:nvSpPr>
          <p:cNvPr id="5" name="TextBox 4"/>
          <p:cNvSpPr txBox="1"/>
          <p:nvPr/>
        </p:nvSpPr>
        <p:spPr>
          <a:xfrm>
            <a:off x="5484152" y="5617777"/>
            <a:ext cx="3659848" cy="307777"/>
          </a:xfrm>
          <a:prstGeom prst="rect">
            <a:avLst/>
          </a:prstGeom>
          <a:noFill/>
        </p:spPr>
        <p:txBody>
          <a:bodyPr wrap="none" rtlCol="0">
            <a:spAutoFit/>
          </a:bodyPr>
          <a:lstStyle/>
          <a:p>
            <a:r>
              <a:rPr lang="en-US" sz="1400" dirty="0"/>
              <a:t>Image modified from </a:t>
            </a:r>
            <a:r>
              <a:rPr lang="en-US" sz="1400" dirty="0">
                <a:hlinkClick r:id="rId4"/>
              </a:rPr>
              <a:t>Smart </a:t>
            </a:r>
            <a:r>
              <a:rPr lang="en-US" sz="1400" dirty="0" err="1">
                <a:hlinkClick r:id="rId4"/>
              </a:rPr>
              <a:t>Servier</a:t>
            </a:r>
            <a:r>
              <a:rPr lang="en-US" sz="1400" dirty="0">
                <a:hlinkClick r:id="rId4"/>
              </a:rPr>
              <a:t> Medical Art</a:t>
            </a:r>
            <a:endParaRPr lang="en-US" sz="1400" dirty="0"/>
          </a:p>
        </p:txBody>
      </p:sp>
      <p:sp>
        <p:nvSpPr>
          <p:cNvPr id="6" name="TextBox 5"/>
          <p:cNvSpPr txBox="1"/>
          <p:nvPr/>
        </p:nvSpPr>
        <p:spPr>
          <a:xfrm>
            <a:off x="422534" y="1715497"/>
            <a:ext cx="1778564" cy="369332"/>
          </a:xfrm>
          <a:prstGeom prst="rect">
            <a:avLst/>
          </a:prstGeom>
          <a:noFill/>
        </p:spPr>
        <p:txBody>
          <a:bodyPr wrap="none" rtlCol="0">
            <a:spAutoFit/>
          </a:bodyPr>
          <a:lstStyle/>
          <a:p>
            <a:r>
              <a:rPr lang="en-US" b="1" dirty="0"/>
              <a:t>Intestinal Lumen</a:t>
            </a:r>
          </a:p>
        </p:txBody>
      </p:sp>
      <p:sp>
        <p:nvSpPr>
          <p:cNvPr id="7" name="TextBox 6"/>
          <p:cNvSpPr txBox="1"/>
          <p:nvPr/>
        </p:nvSpPr>
        <p:spPr>
          <a:xfrm>
            <a:off x="507290" y="4007816"/>
            <a:ext cx="1947413" cy="646331"/>
          </a:xfrm>
          <a:prstGeom prst="rect">
            <a:avLst/>
          </a:prstGeom>
          <a:noFill/>
        </p:spPr>
        <p:txBody>
          <a:bodyPr wrap="square" rtlCol="0">
            <a:spAutoFit/>
          </a:bodyPr>
          <a:lstStyle/>
          <a:p>
            <a:pPr algn="ctr"/>
            <a:r>
              <a:rPr lang="en-US" dirty="0"/>
              <a:t>Pancreatic amylase</a:t>
            </a:r>
          </a:p>
        </p:txBody>
      </p:sp>
      <p:sp>
        <p:nvSpPr>
          <p:cNvPr id="10" name="TextBox 9"/>
          <p:cNvSpPr txBox="1"/>
          <p:nvPr/>
        </p:nvSpPr>
        <p:spPr>
          <a:xfrm>
            <a:off x="3833568" y="927815"/>
            <a:ext cx="1947413" cy="646331"/>
          </a:xfrm>
          <a:prstGeom prst="rect">
            <a:avLst/>
          </a:prstGeom>
          <a:noFill/>
        </p:spPr>
        <p:txBody>
          <a:bodyPr wrap="square" rtlCol="0">
            <a:spAutoFit/>
          </a:bodyPr>
          <a:lstStyle/>
          <a:p>
            <a:pPr algn="ctr"/>
            <a:r>
              <a:rPr lang="en-US" b="1" dirty="0"/>
              <a:t>Intestinal Epithelium</a:t>
            </a:r>
          </a:p>
        </p:txBody>
      </p:sp>
      <p:sp>
        <p:nvSpPr>
          <p:cNvPr id="17" name="TextBox 16"/>
          <p:cNvSpPr txBox="1"/>
          <p:nvPr/>
        </p:nvSpPr>
        <p:spPr>
          <a:xfrm>
            <a:off x="5983684" y="1935060"/>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Tight Junctions</a:t>
            </a:r>
          </a:p>
        </p:txBody>
      </p:sp>
      <p:sp>
        <p:nvSpPr>
          <p:cNvPr id="20" name="Pie 19"/>
          <p:cNvSpPr/>
          <p:nvPr/>
        </p:nvSpPr>
        <p:spPr>
          <a:xfrm>
            <a:off x="1387997" y="3495569"/>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p:cNvSpPr/>
          <p:nvPr/>
        </p:nvSpPr>
        <p:spPr>
          <a:xfrm>
            <a:off x="1381045" y="3871010"/>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p:nvSpPr>
        <p:spPr>
          <a:xfrm>
            <a:off x="1084283" y="368318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p:cNvSpPr/>
          <p:nvPr/>
        </p:nvSpPr>
        <p:spPr>
          <a:xfrm>
            <a:off x="1630013" y="3513231"/>
            <a:ext cx="139475" cy="187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5"/>
          <a:stretch>
            <a:fillRect/>
          </a:stretch>
        </p:blipFill>
        <p:spPr>
          <a:xfrm rot="16200000">
            <a:off x="3854089" y="1195315"/>
            <a:ext cx="1762138" cy="2609869"/>
          </a:xfrm>
          <a:prstGeom prst="rect">
            <a:avLst/>
          </a:prstGeom>
        </p:spPr>
      </p:pic>
      <p:pic>
        <p:nvPicPr>
          <p:cNvPr id="25" name="Picture 24"/>
          <p:cNvPicPr>
            <a:picLocks noChangeAspect="1"/>
          </p:cNvPicPr>
          <p:nvPr/>
        </p:nvPicPr>
        <p:blipFill rotWithShape="1">
          <a:blip r:embed="rId5"/>
          <a:srcRect r="4660"/>
          <a:stretch/>
        </p:blipFill>
        <p:spPr>
          <a:xfrm rot="16200000">
            <a:off x="3908909" y="2821612"/>
            <a:ext cx="1680018" cy="2609869"/>
          </a:xfrm>
          <a:prstGeom prst="rect">
            <a:avLst/>
          </a:prstGeom>
        </p:spPr>
      </p:pic>
      <p:cxnSp>
        <p:nvCxnSpPr>
          <p:cNvPr id="18" name="Straight Arrow Connector 17"/>
          <p:cNvCxnSpPr/>
          <p:nvPr/>
        </p:nvCxnSpPr>
        <p:spPr>
          <a:xfrm flipH="1">
            <a:off x="5717117" y="2303350"/>
            <a:ext cx="866822" cy="103777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1535455" y="3311452"/>
          <a:ext cx="374650" cy="155575"/>
        </p:xfrm>
        <a:graphic>
          <a:graphicData uri="http://schemas.openxmlformats.org/presentationml/2006/ole">
            <mc:AlternateContent xmlns:mc="http://schemas.openxmlformats.org/markup-compatibility/2006">
              <mc:Choice xmlns:v="urn:schemas-microsoft-com:vml" Requires="v">
                <p:oleObj spid="_x0000_s10299" name="CS ChemDraw Drawing" r:id="rId6" imgW="374835" imgH="155290" progId="ChemDraw.Document.6.0">
                  <p:embed/>
                </p:oleObj>
              </mc:Choice>
              <mc:Fallback>
                <p:oleObj name="CS ChemDraw Drawing" r:id="rId6" imgW="374835" imgH="155290" progId="ChemDraw.Document.6.0">
                  <p:embed/>
                  <p:pic>
                    <p:nvPicPr>
                      <p:cNvPr id="11" name="Object 10"/>
                      <p:cNvPicPr/>
                      <p:nvPr/>
                    </p:nvPicPr>
                    <p:blipFill>
                      <a:blip r:embed="rId7"/>
                      <a:stretch>
                        <a:fillRect/>
                      </a:stretch>
                    </p:blipFill>
                    <p:spPr>
                      <a:xfrm>
                        <a:off x="1535455" y="3311452"/>
                        <a:ext cx="374650" cy="155575"/>
                      </a:xfrm>
                      <a:prstGeom prst="rect">
                        <a:avLst/>
                      </a:prstGeom>
                    </p:spPr>
                  </p:pic>
                </p:oleObj>
              </mc:Fallback>
            </mc:AlternateContent>
          </a:graphicData>
        </a:graphic>
      </p:graphicFrame>
      <p:sp>
        <p:nvSpPr>
          <p:cNvPr id="26" name="TextBox 25"/>
          <p:cNvSpPr txBox="1"/>
          <p:nvPr/>
        </p:nvSpPr>
        <p:spPr>
          <a:xfrm>
            <a:off x="250051" y="3041489"/>
            <a:ext cx="1947413" cy="369332"/>
          </a:xfrm>
          <a:prstGeom prst="rect">
            <a:avLst/>
          </a:prstGeom>
          <a:noFill/>
        </p:spPr>
        <p:txBody>
          <a:bodyPr wrap="square" rtlCol="0">
            <a:spAutoFit/>
          </a:bodyPr>
          <a:lstStyle/>
          <a:p>
            <a:pPr algn="ctr"/>
            <a:r>
              <a:rPr lang="en-US" dirty="0"/>
              <a:t>Starch</a:t>
            </a:r>
          </a:p>
        </p:txBody>
      </p:sp>
      <p:sp>
        <p:nvSpPr>
          <p:cNvPr id="27" name="TextBox 26"/>
          <p:cNvSpPr txBox="1"/>
          <p:nvPr/>
        </p:nvSpPr>
        <p:spPr>
          <a:xfrm>
            <a:off x="1137618" y="2995729"/>
            <a:ext cx="1947413" cy="369332"/>
          </a:xfrm>
          <a:prstGeom prst="rect">
            <a:avLst/>
          </a:prstGeom>
          <a:noFill/>
        </p:spPr>
        <p:txBody>
          <a:bodyPr wrap="square" rtlCol="0">
            <a:spAutoFit/>
          </a:bodyPr>
          <a:lstStyle/>
          <a:p>
            <a:pPr algn="ctr"/>
            <a:r>
              <a:rPr lang="en-US" dirty="0"/>
              <a:t>Glucose</a:t>
            </a:r>
          </a:p>
        </p:txBody>
      </p:sp>
      <p:sp>
        <p:nvSpPr>
          <p:cNvPr id="29" name="Hexagon 28"/>
          <p:cNvSpPr/>
          <p:nvPr/>
        </p:nvSpPr>
        <p:spPr>
          <a:xfrm>
            <a:off x="2223970" y="26814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6645" y="3380446"/>
            <a:ext cx="433846" cy="3107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16645" y="3440522"/>
            <a:ext cx="433846" cy="187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31"/>
          <p:cNvGraphicFramePr>
            <a:graphicFrameLocks noChangeAspect="1"/>
          </p:cNvGraphicFramePr>
          <p:nvPr/>
        </p:nvGraphicFramePr>
        <p:xfrm>
          <a:off x="3409383" y="3403806"/>
          <a:ext cx="897020" cy="287337"/>
        </p:xfrm>
        <a:graphic>
          <a:graphicData uri="http://schemas.openxmlformats.org/presentationml/2006/ole">
            <mc:AlternateContent xmlns:mc="http://schemas.openxmlformats.org/markup-compatibility/2006">
              <mc:Choice xmlns:v="urn:schemas-microsoft-com:vml" Requires="v">
                <p:oleObj spid="_x0000_s10300" name="CS ChemDraw Drawing" r:id="rId8" imgW="636825" imgH="287721" progId="ChemDraw.Document.6.0">
                  <p:embed/>
                </p:oleObj>
              </mc:Choice>
              <mc:Fallback>
                <p:oleObj name="CS ChemDraw Drawing" r:id="rId8" imgW="636825" imgH="287721" progId="ChemDraw.Document.6.0">
                  <p:embed/>
                  <p:pic>
                    <p:nvPicPr>
                      <p:cNvPr id="32" name="Object 31"/>
                      <p:cNvPicPr/>
                      <p:nvPr/>
                    </p:nvPicPr>
                    <p:blipFill>
                      <a:blip r:embed="rId9"/>
                      <a:stretch>
                        <a:fillRect/>
                      </a:stretch>
                    </p:blipFill>
                    <p:spPr>
                      <a:xfrm>
                        <a:off x="3409383" y="3403806"/>
                        <a:ext cx="897020" cy="287337"/>
                      </a:xfrm>
                      <a:prstGeom prst="rect">
                        <a:avLst/>
                      </a:prstGeom>
                    </p:spPr>
                  </p:pic>
                </p:oleObj>
              </mc:Fallback>
            </mc:AlternateContent>
          </a:graphicData>
        </a:graphic>
      </p:graphicFrame>
      <p:sp>
        <p:nvSpPr>
          <p:cNvPr id="33" name="Hexagon 32"/>
          <p:cNvSpPr/>
          <p:nvPr/>
        </p:nvSpPr>
        <p:spPr>
          <a:xfrm>
            <a:off x="3184751" y="3337412"/>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2376370" y="28338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a:off x="2528770" y="29862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p:nvSpPr>
        <p:spPr>
          <a:xfrm>
            <a:off x="2681170" y="31386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10"/>
          <a:stretch>
            <a:fillRect/>
          </a:stretch>
        </p:blipFill>
        <p:spPr>
          <a:xfrm>
            <a:off x="4307739" y="3398115"/>
            <a:ext cx="170703" cy="128027"/>
          </a:xfrm>
          <a:prstGeom prst="rect">
            <a:avLst/>
          </a:prstGeom>
        </p:spPr>
      </p:pic>
      <p:sp>
        <p:nvSpPr>
          <p:cNvPr id="47" name="Hexagon 46"/>
          <p:cNvSpPr/>
          <p:nvPr/>
        </p:nvSpPr>
        <p:spPr>
          <a:xfrm>
            <a:off x="2927503" y="3288987"/>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p:nvSpPr>
        <p:spPr>
          <a:xfrm>
            <a:off x="2932066" y="306338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276322" y="3516177"/>
            <a:ext cx="1947413" cy="369332"/>
          </a:xfrm>
          <a:prstGeom prst="rect">
            <a:avLst/>
          </a:prstGeom>
          <a:noFill/>
        </p:spPr>
        <p:txBody>
          <a:bodyPr wrap="square" rtlCol="0">
            <a:spAutoFit/>
          </a:bodyPr>
          <a:lstStyle/>
          <a:p>
            <a:pPr algn="ctr"/>
            <a:r>
              <a:rPr lang="en-US" dirty="0"/>
              <a:t>Na</a:t>
            </a:r>
            <a:r>
              <a:rPr lang="en-US" baseline="30000" dirty="0"/>
              <a:t>+</a:t>
            </a:r>
          </a:p>
        </p:txBody>
      </p:sp>
      <p:sp>
        <p:nvSpPr>
          <p:cNvPr id="50" name="TextBox 49"/>
          <p:cNvSpPr txBox="1"/>
          <p:nvPr/>
        </p:nvSpPr>
        <p:spPr>
          <a:xfrm>
            <a:off x="4165409" y="3563096"/>
            <a:ext cx="523420" cy="369332"/>
          </a:xfrm>
          <a:prstGeom prst="rect">
            <a:avLst/>
          </a:prstGeom>
          <a:noFill/>
        </p:spPr>
        <p:txBody>
          <a:bodyPr wrap="square" rtlCol="0">
            <a:spAutoFit/>
          </a:bodyPr>
          <a:lstStyle/>
          <a:p>
            <a:pPr algn="ctr"/>
            <a:r>
              <a:rPr lang="en-US" dirty="0"/>
              <a:t>Na</a:t>
            </a:r>
            <a:r>
              <a:rPr lang="en-US" baseline="30000" dirty="0"/>
              <a:t>+</a:t>
            </a:r>
          </a:p>
        </p:txBody>
      </p:sp>
      <p:sp>
        <p:nvSpPr>
          <p:cNvPr id="53" name="TextBox 52"/>
          <p:cNvSpPr txBox="1"/>
          <p:nvPr/>
        </p:nvSpPr>
        <p:spPr>
          <a:xfrm>
            <a:off x="4930925" y="4187955"/>
            <a:ext cx="735499" cy="375539"/>
          </a:xfrm>
          <a:prstGeom prst="rect">
            <a:avLst/>
          </a:prstGeom>
          <a:noFill/>
        </p:spPr>
        <p:txBody>
          <a:bodyPr wrap="square" rtlCol="0">
            <a:spAutoFit/>
          </a:bodyPr>
          <a:lstStyle/>
          <a:p>
            <a:pPr algn="ctr"/>
            <a:r>
              <a:rPr lang="en-US" dirty="0"/>
              <a:t>3Na</a:t>
            </a:r>
            <a:r>
              <a:rPr lang="en-US" baseline="30000" dirty="0"/>
              <a:t>+</a:t>
            </a:r>
          </a:p>
        </p:txBody>
      </p:sp>
      <p:sp>
        <p:nvSpPr>
          <p:cNvPr id="55" name="Pie 54"/>
          <p:cNvSpPr/>
          <p:nvPr/>
        </p:nvSpPr>
        <p:spPr>
          <a:xfrm rot="13539008">
            <a:off x="5667980" y="4259597"/>
            <a:ext cx="493512" cy="501612"/>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6" name="Object 55"/>
          <p:cNvGraphicFramePr>
            <a:graphicFrameLocks noChangeAspect="1"/>
          </p:cNvGraphicFramePr>
          <p:nvPr/>
        </p:nvGraphicFramePr>
        <p:xfrm>
          <a:off x="5385214" y="4363825"/>
          <a:ext cx="1198725" cy="330200"/>
        </p:xfrm>
        <a:graphic>
          <a:graphicData uri="http://schemas.openxmlformats.org/presentationml/2006/ole">
            <mc:AlternateContent xmlns:mc="http://schemas.openxmlformats.org/markup-compatibility/2006">
              <mc:Choice xmlns:v="urn:schemas-microsoft-com:vml" Requires="v">
                <p:oleObj spid="_x0000_s10301" name="CS ChemDraw Drawing" r:id="rId11" imgW="679438" imgH="330288" progId="ChemDraw.Document.6.0">
                  <p:embed/>
                </p:oleObj>
              </mc:Choice>
              <mc:Fallback>
                <p:oleObj name="CS ChemDraw Drawing" r:id="rId11" imgW="679438" imgH="330288" progId="ChemDraw.Document.6.0">
                  <p:embed/>
                  <p:pic>
                    <p:nvPicPr>
                      <p:cNvPr id="56" name="Object 55"/>
                      <p:cNvPicPr/>
                      <p:nvPr/>
                    </p:nvPicPr>
                    <p:blipFill>
                      <a:blip r:embed="rId12"/>
                      <a:stretch>
                        <a:fillRect/>
                      </a:stretch>
                    </p:blipFill>
                    <p:spPr>
                      <a:xfrm>
                        <a:off x="5385214" y="4363825"/>
                        <a:ext cx="1198725" cy="330200"/>
                      </a:xfrm>
                      <a:prstGeom prst="rect">
                        <a:avLst/>
                      </a:prstGeom>
                    </p:spPr>
                  </p:pic>
                </p:oleObj>
              </mc:Fallback>
            </mc:AlternateContent>
          </a:graphicData>
        </a:graphic>
      </p:graphicFrame>
      <p:sp>
        <p:nvSpPr>
          <p:cNvPr id="57" name="TextBox 56"/>
          <p:cNvSpPr txBox="1"/>
          <p:nvPr/>
        </p:nvSpPr>
        <p:spPr>
          <a:xfrm>
            <a:off x="5815232" y="4537209"/>
            <a:ext cx="1947413" cy="369332"/>
          </a:xfrm>
          <a:prstGeom prst="rect">
            <a:avLst/>
          </a:prstGeom>
          <a:noFill/>
        </p:spPr>
        <p:txBody>
          <a:bodyPr wrap="square" rtlCol="0">
            <a:spAutoFit/>
          </a:bodyPr>
          <a:lstStyle/>
          <a:p>
            <a:pPr algn="ctr"/>
            <a:r>
              <a:rPr lang="en-US" dirty="0"/>
              <a:t>2K</a:t>
            </a:r>
            <a:r>
              <a:rPr lang="en-US" baseline="30000" dirty="0"/>
              <a:t>+</a:t>
            </a:r>
          </a:p>
        </p:txBody>
      </p:sp>
      <p:sp>
        <p:nvSpPr>
          <p:cNvPr id="58" name="TextBox 57"/>
          <p:cNvSpPr txBox="1"/>
          <p:nvPr/>
        </p:nvSpPr>
        <p:spPr>
          <a:xfrm>
            <a:off x="2475213" y="3588951"/>
            <a:ext cx="520827" cy="369332"/>
          </a:xfrm>
          <a:prstGeom prst="rect">
            <a:avLst/>
          </a:prstGeom>
          <a:noFill/>
        </p:spPr>
        <p:txBody>
          <a:bodyPr wrap="square" rtlCol="0">
            <a:spAutoFit/>
          </a:bodyPr>
          <a:lstStyle/>
          <a:p>
            <a:pPr algn="ctr"/>
            <a:r>
              <a:rPr lang="en-US" dirty="0"/>
              <a:t>Na</a:t>
            </a:r>
            <a:r>
              <a:rPr lang="en-US" baseline="30000" dirty="0"/>
              <a:t>+</a:t>
            </a:r>
          </a:p>
        </p:txBody>
      </p:sp>
      <p:sp>
        <p:nvSpPr>
          <p:cNvPr id="59" name="TextBox 58"/>
          <p:cNvSpPr txBox="1"/>
          <p:nvPr/>
        </p:nvSpPr>
        <p:spPr>
          <a:xfrm>
            <a:off x="1910105" y="3954429"/>
            <a:ext cx="1947413" cy="369332"/>
          </a:xfrm>
          <a:prstGeom prst="rect">
            <a:avLst/>
          </a:prstGeom>
          <a:noFill/>
        </p:spPr>
        <p:txBody>
          <a:bodyPr wrap="square" rtlCol="0">
            <a:spAutoFit/>
          </a:bodyPr>
          <a:lstStyle/>
          <a:p>
            <a:pPr algn="ctr"/>
            <a:r>
              <a:rPr lang="en-US" dirty="0"/>
              <a:t>Na</a:t>
            </a:r>
            <a:r>
              <a:rPr lang="en-US" baseline="30000" dirty="0"/>
              <a:t>+</a:t>
            </a:r>
          </a:p>
        </p:txBody>
      </p:sp>
      <p:sp>
        <p:nvSpPr>
          <p:cNvPr id="60" name="TextBox 59"/>
          <p:cNvSpPr txBox="1"/>
          <p:nvPr/>
        </p:nvSpPr>
        <p:spPr>
          <a:xfrm>
            <a:off x="1935099" y="3762108"/>
            <a:ext cx="903808" cy="369332"/>
          </a:xfrm>
          <a:prstGeom prst="rect">
            <a:avLst/>
          </a:prstGeom>
          <a:noFill/>
        </p:spPr>
        <p:txBody>
          <a:bodyPr wrap="square" rtlCol="0">
            <a:spAutoFit/>
          </a:bodyPr>
          <a:lstStyle/>
          <a:p>
            <a:pPr algn="ctr"/>
            <a:r>
              <a:rPr lang="en-US" dirty="0"/>
              <a:t>Na</a:t>
            </a:r>
            <a:r>
              <a:rPr lang="en-US" baseline="30000" dirty="0"/>
              <a:t>+</a:t>
            </a:r>
          </a:p>
        </p:txBody>
      </p:sp>
      <p:sp>
        <p:nvSpPr>
          <p:cNvPr id="61" name="TextBox 60"/>
          <p:cNvSpPr txBox="1"/>
          <p:nvPr/>
        </p:nvSpPr>
        <p:spPr>
          <a:xfrm>
            <a:off x="1681205" y="4372887"/>
            <a:ext cx="1947413" cy="369332"/>
          </a:xfrm>
          <a:prstGeom prst="rect">
            <a:avLst/>
          </a:prstGeom>
          <a:noFill/>
        </p:spPr>
        <p:txBody>
          <a:bodyPr wrap="square" rtlCol="0">
            <a:spAutoFit/>
          </a:bodyPr>
          <a:lstStyle/>
          <a:p>
            <a:pPr algn="ctr"/>
            <a:r>
              <a:rPr lang="en-US" dirty="0"/>
              <a:t>Na</a:t>
            </a:r>
            <a:r>
              <a:rPr lang="en-US" baseline="30000" dirty="0"/>
              <a:t>+</a:t>
            </a:r>
          </a:p>
        </p:txBody>
      </p:sp>
      <p:cxnSp>
        <p:nvCxnSpPr>
          <p:cNvPr id="64" name="Straight Arrow Connector 63"/>
          <p:cNvCxnSpPr/>
          <p:nvPr/>
        </p:nvCxnSpPr>
        <p:spPr>
          <a:xfrm flipH="1">
            <a:off x="4654843" y="2277764"/>
            <a:ext cx="1922469" cy="90318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010869" y="4941814"/>
            <a:ext cx="1947413" cy="369332"/>
          </a:xfrm>
          <a:prstGeom prst="rect">
            <a:avLst/>
          </a:prstGeom>
          <a:noFill/>
        </p:spPr>
        <p:txBody>
          <a:bodyPr wrap="square" rtlCol="0">
            <a:spAutoFit/>
          </a:bodyPr>
          <a:lstStyle/>
          <a:p>
            <a:pPr algn="ctr"/>
            <a:r>
              <a:rPr lang="en-US" dirty="0"/>
              <a:t>Na+/K+ ATPase</a:t>
            </a:r>
          </a:p>
        </p:txBody>
      </p:sp>
      <p:cxnSp>
        <p:nvCxnSpPr>
          <p:cNvPr id="70" name="Straight Arrow Connector 69"/>
          <p:cNvCxnSpPr/>
          <p:nvPr/>
        </p:nvCxnSpPr>
        <p:spPr>
          <a:xfrm flipV="1">
            <a:off x="5934037" y="4770133"/>
            <a:ext cx="1" cy="2585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535499" y="3866950"/>
            <a:ext cx="487891" cy="4068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968420" y="1501475"/>
            <a:ext cx="1947413" cy="923330"/>
          </a:xfrm>
          <a:prstGeom prst="rect">
            <a:avLst/>
          </a:prstGeom>
          <a:noFill/>
        </p:spPr>
        <p:txBody>
          <a:bodyPr wrap="square" rtlCol="0">
            <a:spAutoFit/>
          </a:bodyPr>
          <a:lstStyle/>
          <a:p>
            <a:pPr algn="ctr"/>
            <a:r>
              <a:rPr lang="en-US" dirty="0"/>
              <a:t>SGLT1</a:t>
            </a:r>
          </a:p>
          <a:p>
            <a:pPr algn="ctr"/>
            <a:r>
              <a:rPr lang="en-US" dirty="0"/>
              <a:t>Na+/Glucose Symporter</a:t>
            </a:r>
          </a:p>
        </p:txBody>
      </p:sp>
      <p:cxnSp>
        <p:nvCxnSpPr>
          <p:cNvPr id="75" name="Straight Arrow Connector 74"/>
          <p:cNvCxnSpPr/>
          <p:nvPr/>
        </p:nvCxnSpPr>
        <p:spPr>
          <a:xfrm>
            <a:off x="3102552" y="2425779"/>
            <a:ext cx="561891" cy="8948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43302" y="3968085"/>
            <a:ext cx="735499" cy="338554"/>
          </a:xfrm>
          <a:prstGeom prst="rect">
            <a:avLst/>
          </a:prstGeom>
          <a:noFill/>
        </p:spPr>
        <p:txBody>
          <a:bodyPr wrap="square" rtlCol="0">
            <a:spAutoFit/>
          </a:bodyPr>
          <a:lstStyle/>
          <a:p>
            <a:pPr algn="ctr"/>
            <a:r>
              <a:rPr lang="en-US" sz="1600" b="1" dirty="0"/>
              <a:t>ATP</a:t>
            </a:r>
            <a:endParaRPr lang="en-US" sz="1600" b="1" baseline="30000" dirty="0"/>
          </a:p>
        </p:txBody>
      </p:sp>
      <p:sp>
        <p:nvSpPr>
          <p:cNvPr id="79" name="TextBox 78"/>
          <p:cNvSpPr txBox="1"/>
          <p:nvPr/>
        </p:nvSpPr>
        <p:spPr>
          <a:xfrm>
            <a:off x="5358710" y="3721722"/>
            <a:ext cx="735499" cy="338554"/>
          </a:xfrm>
          <a:prstGeom prst="rect">
            <a:avLst/>
          </a:prstGeom>
          <a:noFill/>
        </p:spPr>
        <p:txBody>
          <a:bodyPr wrap="square" rtlCol="0">
            <a:spAutoFit/>
          </a:bodyPr>
          <a:lstStyle/>
          <a:p>
            <a:pPr algn="ctr"/>
            <a:r>
              <a:rPr lang="en-US" sz="1600" b="1" dirty="0"/>
              <a:t>ADP</a:t>
            </a:r>
            <a:endParaRPr lang="en-US" sz="1600" b="1" baseline="30000" dirty="0"/>
          </a:p>
        </p:txBody>
      </p:sp>
      <p:graphicFrame>
        <p:nvGraphicFramePr>
          <p:cNvPr id="80" name="Object 79"/>
          <p:cNvGraphicFramePr>
            <a:graphicFrameLocks noChangeAspect="1"/>
          </p:cNvGraphicFramePr>
          <p:nvPr/>
        </p:nvGraphicFramePr>
        <p:xfrm>
          <a:off x="5600560" y="3925316"/>
          <a:ext cx="375872" cy="386611"/>
        </p:xfrm>
        <a:graphic>
          <a:graphicData uri="http://schemas.openxmlformats.org/presentationml/2006/ole">
            <mc:AlternateContent xmlns:mc="http://schemas.openxmlformats.org/markup-compatibility/2006">
              <mc:Choice xmlns:v="urn:schemas-microsoft-com:vml" Requires="v">
                <p:oleObj spid="_x0000_s10302" name="CS ChemDraw Drawing" r:id="rId13" imgW="222534" imgH="228600" progId="ChemDraw.Document.6.0">
                  <p:embed/>
                </p:oleObj>
              </mc:Choice>
              <mc:Fallback>
                <p:oleObj name="CS ChemDraw Drawing" r:id="rId13" imgW="222534" imgH="228600" progId="ChemDraw.Document.6.0">
                  <p:embed/>
                  <p:pic>
                    <p:nvPicPr>
                      <p:cNvPr id="80" name="Object 79"/>
                      <p:cNvPicPr/>
                      <p:nvPr/>
                    </p:nvPicPr>
                    <p:blipFill>
                      <a:blip r:embed="rId14"/>
                      <a:stretch>
                        <a:fillRect/>
                      </a:stretch>
                    </p:blipFill>
                    <p:spPr>
                      <a:xfrm>
                        <a:off x="5600560" y="3925316"/>
                        <a:ext cx="375872" cy="386611"/>
                      </a:xfrm>
                      <a:prstGeom prst="rect">
                        <a:avLst/>
                      </a:prstGeom>
                    </p:spPr>
                  </p:pic>
                </p:oleObj>
              </mc:Fallback>
            </mc:AlternateContent>
          </a:graphicData>
        </a:graphic>
      </p:graphicFrame>
      <p:grpSp>
        <p:nvGrpSpPr>
          <p:cNvPr id="100" name="Group 99"/>
          <p:cNvGrpSpPr/>
          <p:nvPr/>
        </p:nvGrpSpPr>
        <p:grpSpPr>
          <a:xfrm>
            <a:off x="548037" y="2276283"/>
            <a:ext cx="869227" cy="904844"/>
            <a:chOff x="323339" y="2196161"/>
            <a:chExt cx="869227" cy="904844"/>
          </a:xfrm>
        </p:grpSpPr>
        <p:sp>
          <p:nvSpPr>
            <p:cNvPr id="13" name="Hexagon 12"/>
            <p:cNvSpPr/>
            <p:nvPr/>
          </p:nvSpPr>
          <p:spPr>
            <a:xfrm>
              <a:off x="1048586" y="287617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908739" y="281640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a:off x="836749" y="272858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731440" y="263281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633653" y="251803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496511" y="2518039"/>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425084" y="259683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402564" y="2722377"/>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a:off x="411860" y="2847922"/>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496511" y="2986230"/>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359594" y="2503908"/>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a:off x="323339" y="239467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395329" y="230910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a:off x="537469" y="2288606"/>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666125" y="2241514"/>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a:off x="814985" y="2196161"/>
              <a:ext cx="143980" cy="114775"/>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p:nvPr/>
        </p:nvSpPr>
        <p:spPr>
          <a:xfrm>
            <a:off x="1317269" y="5336245"/>
            <a:ext cx="6636560" cy="369332"/>
          </a:xfrm>
          <a:prstGeom prst="rect">
            <a:avLst/>
          </a:prstGeom>
          <a:noFill/>
        </p:spPr>
        <p:txBody>
          <a:bodyPr wrap="none" rtlCol="0">
            <a:spAutoFit/>
          </a:bodyPr>
          <a:lstStyle/>
          <a:p>
            <a:pPr marL="285750" indent="-285750">
              <a:buFont typeface="Arial" panose="020B0604020202020204" pitchFamily="34" charset="0"/>
              <a:buChar char="•"/>
            </a:pPr>
            <a:r>
              <a:rPr lang="en-US" b="1" dirty="0"/>
              <a:t>SGLT1 </a:t>
            </a:r>
            <a:r>
              <a:rPr lang="en-US" dirty="0"/>
              <a:t>is an example of sodium-driven </a:t>
            </a:r>
            <a:r>
              <a:rPr lang="en-US" b="1" i="1" dirty="0">
                <a:solidFill>
                  <a:srgbClr val="C00000"/>
                </a:solidFill>
              </a:rPr>
              <a:t>secondary active transport</a:t>
            </a:r>
          </a:p>
        </p:txBody>
      </p:sp>
      <p:cxnSp>
        <p:nvCxnSpPr>
          <p:cNvPr id="103" name="Straight Arrow Connector 102"/>
          <p:cNvCxnSpPr/>
          <p:nvPr/>
        </p:nvCxnSpPr>
        <p:spPr>
          <a:xfrm>
            <a:off x="3467762" y="1284171"/>
            <a:ext cx="152709" cy="38712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995565" y="1513593"/>
            <a:ext cx="82067" cy="30312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717115" y="118166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Basal Membrane</a:t>
            </a:r>
          </a:p>
        </p:txBody>
      </p:sp>
      <p:sp>
        <p:nvSpPr>
          <p:cNvPr id="108" name="TextBox 107"/>
          <p:cNvSpPr txBox="1"/>
          <p:nvPr/>
        </p:nvSpPr>
        <p:spPr>
          <a:xfrm>
            <a:off x="2358990" y="963586"/>
            <a:ext cx="1947413" cy="338554"/>
          </a:xfrm>
          <a:prstGeom prst="rect">
            <a:avLst/>
          </a:prstGeom>
          <a:noFill/>
        </p:spPr>
        <p:txBody>
          <a:bodyPr wrap="square" rtlCol="0">
            <a:spAutoFit/>
          </a:bodyPr>
          <a:lstStyle/>
          <a:p>
            <a:pPr algn="ctr"/>
            <a:r>
              <a:rPr lang="en-US" sz="1600" dirty="0">
                <a:solidFill>
                  <a:schemeClr val="tx1">
                    <a:lumMod val="50000"/>
                    <a:lumOff val="50000"/>
                  </a:schemeClr>
                </a:solidFill>
              </a:rPr>
              <a:t>Apical Membrane</a:t>
            </a:r>
          </a:p>
        </p:txBody>
      </p:sp>
    </p:spTree>
    <p:extLst>
      <p:ext uri="{BB962C8B-B14F-4D97-AF65-F5344CB8AC3E}">
        <p14:creationId xmlns:p14="http://schemas.microsoft.com/office/powerpoint/2010/main" val="417350487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7877</TotalTime>
  <Words>2381</Words>
  <Application>Microsoft Office PowerPoint</Application>
  <PresentationFormat>On-screen Show (4:3)</PresentationFormat>
  <Paragraphs>206</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Biochemistry Theme</vt:lpstr>
      <vt:lpstr>CS ChemDraw Drawing</vt:lpstr>
      <vt:lpstr>Biochemical Energy Generation and Utilization</vt:lpstr>
      <vt:lpstr>Importance of Concentration Gradients</vt:lpstr>
      <vt:lpstr>Importance of Concentration Gradients</vt:lpstr>
      <vt:lpstr>Types of Membrane Transporters</vt:lpstr>
      <vt:lpstr>Passive vs Active Transport</vt:lpstr>
      <vt:lpstr>Glucose Uptake by Intestinal Cells</vt:lpstr>
      <vt:lpstr>Glucose Uptake by Intestinal Cells</vt:lpstr>
      <vt:lpstr>Glucose Uptake by Intestinal Cells</vt:lpstr>
      <vt:lpstr>Glucose Uptake by Intestinal Cells</vt:lpstr>
      <vt:lpstr>Glucose Uptake by Intestinal Cells</vt:lpstr>
      <vt:lpstr>Importance of Concentration Gradients</vt:lpstr>
      <vt:lpstr>ATP Recycling Process</vt:lpstr>
      <vt:lpstr>How Much ATP is there?</vt:lpstr>
      <vt:lpstr>The Magical Mitochondria</vt:lpstr>
      <vt:lpstr>ATP is recycled in Mitochondria</vt:lpstr>
      <vt:lpstr>PowerPoint Presentation</vt:lpstr>
      <vt:lpstr>Energy Carriers</vt:lpstr>
      <vt:lpstr>Energy Carriers – NAD+/NADH</vt:lpstr>
      <vt:lpstr>Energy Carriers  – FAD/FADH2</vt:lpstr>
      <vt:lpstr>Energy Carriers – FAD/FADH</vt:lpstr>
      <vt:lpstr>Energy Carriers – NADP+/NADPH</vt:lpstr>
      <vt:lpstr>Proton Gradient and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115</cp:revision>
  <cp:lastPrinted>2020-01-13T03:55:01Z</cp:lastPrinted>
  <dcterms:created xsi:type="dcterms:W3CDTF">2020-01-06T19:40:53Z</dcterms:created>
  <dcterms:modified xsi:type="dcterms:W3CDTF">2020-03-15T20:41:37Z</dcterms:modified>
</cp:coreProperties>
</file>