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91" r:id="rId3"/>
    <p:sldId id="292" r:id="rId4"/>
    <p:sldId id="304" r:id="rId5"/>
    <p:sldId id="293" r:id="rId6"/>
    <p:sldId id="294" r:id="rId7"/>
    <p:sldId id="296" r:id="rId8"/>
    <p:sldId id="297" r:id="rId9"/>
    <p:sldId id="298" r:id="rId10"/>
    <p:sldId id="299" r:id="rId11"/>
    <p:sldId id="301" r:id="rId12"/>
    <p:sldId id="300" r:id="rId13"/>
    <p:sldId id="306" r:id="rId14"/>
    <p:sldId id="305" r:id="rId15"/>
    <p:sldId id="295" r:id="rId16"/>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916" autoAdjust="0"/>
  </p:normalViewPr>
  <p:slideViewPr>
    <p:cSldViewPr snapToGrid="0" showGuides="1">
      <p:cViewPr varScale="1">
        <p:scale>
          <a:sx n="89" d="100"/>
          <a:sy n="89" d="100"/>
        </p:scale>
        <p:origin x="2223"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C4534CD-8320-4790-9BF8-0145CE079BFC}" type="datetimeFigureOut">
              <a:rPr lang="en-US" smtClean="0"/>
              <a:t>1/2/2020</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9802F55-B7AA-4847-9993-C4020F840A9B}" type="slidenum">
              <a:rPr lang="en-US" smtClean="0"/>
              <a:t>‹#›</a:t>
            </a:fld>
            <a:endParaRPr lang="en-US"/>
          </a:p>
        </p:txBody>
      </p:sp>
    </p:spTree>
    <p:extLst>
      <p:ext uri="{BB962C8B-B14F-4D97-AF65-F5344CB8AC3E}">
        <p14:creationId xmlns:p14="http://schemas.microsoft.com/office/powerpoint/2010/main" val="264294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part 2</a:t>
            </a:r>
            <a:r>
              <a:rPr lang="en-US" baseline="0" dirty="0" smtClean="0"/>
              <a:t> in our carbohydrate series.  In this section, we will cover monosaccharide cyclization.</a:t>
            </a:r>
            <a:endParaRPr lang="en-US" dirty="0"/>
          </a:p>
        </p:txBody>
      </p:sp>
      <p:sp>
        <p:nvSpPr>
          <p:cNvPr id="4" name="Slide Number Placeholder 3"/>
          <p:cNvSpPr>
            <a:spLocks noGrp="1"/>
          </p:cNvSpPr>
          <p:nvPr>
            <p:ph type="sldNum" sz="quarter" idx="10"/>
          </p:nvPr>
        </p:nvSpPr>
        <p:spPr/>
        <p:txBody>
          <a:bodyPr/>
          <a:lstStyle/>
          <a:p>
            <a:fld id="{39802F55-B7AA-4847-9993-C4020F840A9B}" type="slidenum">
              <a:rPr lang="en-US" smtClean="0"/>
              <a:t>1</a:t>
            </a:fld>
            <a:endParaRPr lang="en-US"/>
          </a:p>
        </p:txBody>
      </p:sp>
    </p:spTree>
    <p:extLst>
      <p:ext uri="{BB962C8B-B14F-4D97-AF65-F5344CB8AC3E}">
        <p14:creationId xmlns:p14="http://schemas.microsoft.com/office/powerpoint/2010/main" val="3181481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designate a six-membered</a:t>
            </a:r>
            <a:r>
              <a:rPr lang="en-US" baseline="0" dirty="0" smtClean="0"/>
              <a:t> ring structure, drop the –se from glucose and replace it with pyranose.  Add in the alpha or beta designations at the beginning of the name. D-glucose forming the cyclized structure with the new –OH in the down conformation becomes alpha-D-</a:t>
            </a:r>
            <a:r>
              <a:rPr lang="en-US" baseline="0" dirty="0" err="1" smtClean="0"/>
              <a:t>glucopyranose</a:t>
            </a:r>
            <a:r>
              <a:rPr lang="en-US" baseline="0" dirty="0" smtClean="0"/>
              <a:t>. Likewise, the </a:t>
            </a:r>
            <a:r>
              <a:rPr lang="en-US" baseline="0" dirty="0" err="1" smtClean="0"/>
              <a:t>anomer</a:t>
            </a:r>
            <a:r>
              <a:rPr lang="en-US" baseline="0" dirty="0" smtClean="0"/>
              <a:t> in the cis conformation become beta-D-</a:t>
            </a:r>
            <a:r>
              <a:rPr lang="en-US" baseline="0" dirty="0" err="1" smtClean="0"/>
              <a:t>glucopyranose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9802F55-B7AA-4847-9993-C4020F840A9B}" type="slidenum">
              <a:rPr lang="en-US" smtClean="0"/>
              <a:t>10</a:t>
            </a:fld>
            <a:endParaRPr lang="en-US"/>
          </a:p>
        </p:txBody>
      </p:sp>
    </p:spTree>
    <p:extLst>
      <p:ext uri="{BB962C8B-B14F-4D97-AF65-F5344CB8AC3E}">
        <p14:creationId xmlns:p14="http://schemas.microsoft.com/office/powerpoint/2010/main" val="1213406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Cyclization of fructose can form either the 6-membered ring or the 5-membered ring. The beta form of the 5-membered</a:t>
            </a:r>
            <a:r>
              <a:rPr lang="en-US" baseline="0" dirty="0" smtClean="0"/>
              <a:t> ring is shown here. Beta-D-</a:t>
            </a:r>
            <a:r>
              <a:rPr lang="en-US" baseline="0" dirty="0" err="1" smtClean="0"/>
              <a:t>fructofuranose</a:t>
            </a:r>
            <a:r>
              <a:rPr lang="en-US" baseline="0" dirty="0" smtClean="0"/>
              <a:t> is the sweetest form of D-fructose.</a:t>
            </a:r>
            <a:endParaRPr lang="en-US" dirty="0"/>
          </a:p>
        </p:txBody>
      </p:sp>
      <p:sp>
        <p:nvSpPr>
          <p:cNvPr id="4" name="Slide Number Placeholder 3"/>
          <p:cNvSpPr>
            <a:spLocks noGrp="1"/>
          </p:cNvSpPr>
          <p:nvPr>
            <p:ph type="sldNum" sz="quarter" idx="10"/>
          </p:nvPr>
        </p:nvSpPr>
        <p:spPr/>
        <p:txBody>
          <a:bodyPr/>
          <a:lstStyle/>
          <a:p>
            <a:fld id="{39802F55-B7AA-4847-9993-C4020F840A9B}" type="slidenum">
              <a:rPr lang="en-US" smtClean="0"/>
              <a:t>11</a:t>
            </a:fld>
            <a:endParaRPr lang="en-US"/>
          </a:p>
        </p:txBody>
      </p:sp>
    </p:spTree>
    <p:extLst>
      <p:ext uri="{BB962C8B-B14F-4D97-AF65-F5344CB8AC3E}">
        <p14:creationId xmlns:p14="http://schemas.microsoft.com/office/powerpoint/2010/main" val="2878484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Come back to this slide and practice cyclizing D-fructose</a:t>
            </a:r>
            <a:r>
              <a:rPr lang="en-US" baseline="0" dirty="0" smtClean="0"/>
              <a:t> into these four different conformations.</a:t>
            </a:r>
            <a:endParaRPr lang="en-US" dirty="0"/>
          </a:p>
        </p:txBody>
      </p:sp>
      <p:sp>
        <p:nvSpPr>
          <p:cNvPr id="4" name="Slide Number Placeholder 3"/>
          <p:cNvSpPr>
            <a:spLocks noGrp="1"/>
          </p:cNvSpPr>
          <p:nvPr>
            <p:ph type="sldNum" sz="quarter" idx="10"/>
          </p:nvPr>
        </p:nvSpPr>
        <p:spPr/>
        <p:txBody>
          <a:bodyPr/>
          <a:lstStyle/>
          <a:p>
            <a:fld id="{39802F55-B7AA-4847-9993-C4020F840A9B}" type="slidenum">
              <a:rPr lang="en-US" smtClean="0"/>
              <a:t>12</a:t>
            </a:fld>
            <a:endParaRPr lang="en-US"/>
          </a:p>
        </p:txBody>
      </p:sp>
    </p:spTree>
    <p:extLst>
      <p:ext uri="{BB962C8B-B14F-4D97-AF65-F5344CB8AC3E}">
        <p14:creationId xmlns:p14="http://schemas.microsoft.com/office/powerpoint/2010/main" val="3134523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reality, cyclized</a:t>
            </a:r>
            <a:r>
              <a:rPr lang="en-US" baseline="0" dirty="0" smtClean="0"/>
              <a:t> sugars for the most part, prefer to be in the chair conformation (sometimes they can be in the boat conformation as well). Thus, it is useful to be able to recognize the </a:t>
            </a:r>
            <a:r>
              <a:rPr lang="en-US" baseline="0" dirty="0" err="1" smtClean="0"/>
              <a:t>stereocenters</a:t>
            </a:r>
            <a:r>
              <a:rPr lang="en-US" baseline="0" dirty="0" smtClean="0"/>
              <a:t> in the chair conformation. Recall that in the Fischer projection, right is down on the ring and left is up on the ring. In the chair conformation, look at the bond angles at the different positions of the sugars that indicate down or up on the ring structure. The squiggly line at C-1 indicates that ring closure could create either new </a:t>
            </a:r>
            <a:r>
              <a:rPr lang="en-US" baseline="0" dirty="0" err="1" smtClean="0"/>
              <a:t>anomer</a:t>
            </a:r>
            <a:r>
              <a:rPr lang="en-US" baseline="0" dirty="0" smtClean="0"/>
              <a:t>, the alpha in the down (or </a:t>
            </a:r>
            <a:r>
              <a:rPr lang="en-US" i="1" baseline="0" dirty="0" smtClean="0"/>
              <a:t>trans</a:t>
            </a:r>
            <a:r>
              <a:rPr lang="en-US" baseline="0" dirty="0" smtClean="0"/>
              <a:t>) conformation or the beta in the up (or </a:t>
            </a:r>
            <a:r>
              <a:rPr lang="en-US" i="1" baseline="0" dirty="0" smtClean="0"/>
              <a:t>cis</a:t>
            </a:r>
            <a:r>
              <a:rPr lang="en-US" baseline="0" dirty="0" smtClean="0"/>
              <a:t>) conformation.</a:t>
            </a:r>
            <a:endParaRPr lang="en-US" dirty="0"/>
          </a:p>
        </p:txBody>
      </p:sp>
      <p:sp>
        <p:nvSpPr>
          <p:cNvPr id="4" name="Slide Number Placeholder 3"/>
          <p:cNvSpPr>
            <a:spLocks noGrp="1"/>
          </p:cNvSpPr>
          <p:nvPr>
            <p:ph type="sldNum" sz="quarter" idx="10"/>
          </p:nvPr>
        </p:nvSpPr>
        <p:spPr/>
        <p:txBody>
          <a:bodyPr/>
          <a:lstStyle/>
          <a:p>
            <a:fld id="{39802F55-B7AA-4847-9993-C4020F840A9B}" type="slidenum">
              <a:rPr lang="en-US" smtClean="0"/>
              <a:t>13</a:t>
            </a:fld>
            <a:endParaRPr lang="en-US"/>
          </a:p>
        </p:txBody>
      </p:sp>
    </p:spTree>
    <p:extLst>
      <p:ext uri="{BB962C8B-B14F-4D97-AF65-F5344CB8AC3E}">
        <p14:creationId xmlns:p14="http://schemas.microsoft.com/office/powerpoint/2010/main" val="3623921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some time to learn the different ways to view sugar monomers. You will be required to form the cyclized sugar if given the Fischer projection. You should be able to form any of the cyclic presentations shown here: the Haworth, Chair, or Line Angle conformations. </a:t>
            </a:r>
            <a:endParaRPr lang="en-US" dirty="0"/>
          </a:p>
        </p:txBody>
      </p:sp>
      <p:sp>
        <p:nvSpPr>
          <p:cNvPr id="4" name="Slide Number Placeholder 3"/>
          <p:cNvSpPr>
            <a:spLocks noGrp="1"/>
          </p:cNvSpPr>
          <p:nvPr>
            <p:ph type="sldNum" sz="quarter" idx="10"/>
          </p:nvPr>
        </p:nvSpPr>
        <p:spPr/>
        <p:txBody>
          <a:bodyPr/>
          <a:lstStyle/>
          <a:p>
            <a:fld id="{39802F55-B7AA-4847-9993-C4020F840A9B}" type="slidenum">
              <a:rPr lang="en-US" smtClean="0"/>
              <a:t>14</a:t>
            </a:fld>
            <a:endParaRPr lang="en-US"/>
          </a:p>
        </p:txBody>
      </p:sp>
    </p:spTree>
    <p:extLst>
      <p:ext uri="{BB962C8B-B14F-4D97-AF65-F5344CB8AC3E}">
        <p14:creationId xmlns:p14="http://schemas.microsoft.com/office/powerpoint/2010/main" val="278196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in this section, you learned about the cyclization of monosaccharides. You should be able to cyclize a linear sugar into the ring conformation, recognize the formation of the hemiacetal or </a:t>
            </a:r>
            <a:r>
              <a:rPr lang="en-US" baseline="0" dirty="0" err="1" smtClean="0"/>
              <a:t>hemiketal</a:t>
            </a:r>
            <a:r>
              <a:rPr lang="en-US" baseline="0" dirty="0" smtClean="0"/>
              <a:t> structures, identify the </a:t>
            </a:r>
            <a:r>
              <a:rPr lang="en-US" baseline="0" dirty="0" err="1" smtClean="0"/>
              <a:t>anomeric</a:t>
            </a:r>
            <a:r>
              <a:rPr lang="en-US" baseline="0" dirty="0" smtClean="0"/>
              <a:t> carbon positions, </a:t>
            </a:r>
            <a:r>
              <a:rPr lang="en-US" baseline="0" dirty="0" err="1" smtClean="0"/>
              <a:t>distinquish</a:t>
            </a:r>
            <a:r>
              <a:rPr lang="en-US" baseline="0" dirty="0" smtClean="0"/>
              <a:t> between the alpha and beta </a:t>
            </a:r>
            <a:r>
              <a:rPr lang="en-US" baseline="0" dirty="0" err="1" smtClean="0"/>
              <a:t>anomers</a:t>
            </a:r>
            <a:r>
              <a:rPr lang="en-US" baseline="0" dirty="0" smtClean="0"/>
              <a:t>, and perform </a:t>
            </a:r>
            <a:r>
              <a:rPr lang="en-US" baseline="0" dirty="0" err="1" smtClean="0"/>
              <a:t>anomer</a:t>
            </a:r>
            <a:r>
              <a:rPr lang="en-US" baseline="0" dirty="0" smtClean="0"/>
              <a:t> naming if given the linear name of the sugar.</a:t>
            </a:r>
            <a:endParaRPr lang="en-US" dirty="0"/>
          </a:p>
        </p:txBody>
      </p:sp>
      <p:sp>
        <p:nvSpPr>
          <p:cNvPr id="4" name="Slide Number Placeholder 3"/>
          <p:cNvSpPr>
            <a:spLocks noGrp="1"/>
          </p:cNvSpPr>
          <p:nvPr>
            <p:ph type="sldNum" sz="quarter" idx="10"/>
          </p:nvPr>
        </p:nvSpPr>
        <p:spPr/>
        <p:txBody>
          <a:bodyPr/>
          <a:lstStyle/>
          <a:p>
            <a:fld id="{39802F55-B7AA-4847-9993-C4020F840A9B}" type="slidenum">
              <a:rPr lang="en-US" smtClean="0"/>
              <a:t>15</a:t>
            </a:fld>
            <a:endParaRPr lang="en-US"/>
          </a:p>
        </p:txBody>
      </p:sp>
    </p:spTree>
    <p:extLst>
      <p:ext uri="{BB962C8B-B14F-4D97-AF65-F5344CB8AC3E}">
        <p14:creationId xmlns:p14="http://schemas.microsoft.com/office/powerpoint/2010/main" val="234093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Monosaccharides that are 5 or 6 carbons in length have</a:t>
            </a:r>
            <a:r>
              <a:rPr lang="en-US" baseline="0" dirty="0" smtClean="0"/>
              <a:t> the right bond angles to spontaneously form either a furan or </a:t>
            </a:r>
            <a:r>
              <a:rPr lang="en-US" baseline="0" dirty="0" err="1" smtClean="0"/>
              <a:t>pyran</a:t>
            </a:r>
            <a:r>
              <a:rPr lang="en-US" baseline="0" dirty="0" smtClean="0"/>
              <a:t> ring structure. Note that one of the hydroxyl </a:t>
            </a:r>
            <a:r>
              <a:rPr lang="en-US" baseline="0" dirty="0" err="1" smtClean="0"/>
              <a:t>oxygens</a:t>
            </a:r>
            <a:r>
              <a:rPr lang="en-US" baseline="0" dirty="0" smtClean="0"/>
              <a:t> is included as a member of the ring structure.</a:t>
            </a:r>
            <a:endParaRPr lang="en-US" dirty="0"/>
          </a:p>
        </p:txBody>
      </p:sp>
      <p:sp>
        <p:nvSpPr>
          <p:cNvPr id="4" name="Slide Number Placeholder 3"/>
          <p:cNvSpPr>
            <a:spLocks noGrp="1"/>
          </p:cNvSpPr>
          <p:nvPr>
            <p:ph type="sldNum" sz="quarter" idx="10"/>
          </p:nvPr>
        </p:nvSpPr>
        <p:spPr/>
        <p:txBody>
          <a:bodyPr/>
          <a:lstStyle/>
          <a:p>
            <a:fld id="{39802F55-B7AA-4847-9993-C4020F840A9B}" type="slidenum">
              <a:rPr lang="en-US" smtClean="0"/>
              <a:t>2</a:t>
            </a:fld>
            <a:endParaRPr lang="en-US"/>
          </a:p>
        </p:txBody>
      </p:sp>
    </p:spTree>
    <p:extLst>
      <p:ext uri="{BB962C8B-B14F-4D97-AF65-F5344CB8AC3E}">
        <p14:creationId xmlns:p14="http://schemas.microsoft.com/office/powerpoint/2010/main" val="369408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cyclization</a:t>
            </a:r>
            <a:r>
              <a:rPr lang="en-US" baseline="0" dirty="0" smtClean="0"/>
              <a:t> of glucose. For this ring cyclization, the oxygen on carbon-5 attacks carbon-1 that contains the aldehyde functional group. As the covalent bond between the oxygen of C-5 forms with C-1, the double bond of the aldehyde breaks and forms a new bond with a proton that is free floating in the environment of the cell or solution. In the closed cyclic form, this forms a new hydroxyl group and adds in a new </a:t>
            </a:r>
            <a:r>
              <a:rPr lang="en-US" baseline="0" dirty="0" err="1" smtClean="0"/>
              <a:t>stererocenter</a:t>
            </a:r>
            <a:r>
              <a:rPr lang="en-US" baseline="0" dirty="0" smtClean="0"/>
              <a:t> in the sugar.</a:t>
            </a:r>
            <a:endParaRPr lang="en-US" dirty="0"/>
          </a:p>
        </p:txBody>
      </p:sp>
      <p:sp>
        <p:nvSpPr>
          <p:cNvPr id="4" name="Slide Number Placeholder 3"/>
          <p:cNvSpPr>
            <a:spLocks noGrp="1"/>
          </p:cNvSpPr>
          <p:nvPr>
            <p:ph type="sldNum" sz="quarter" idx="10"/>
          </p:nvPr>
        </p:nvSpPr>
        <p:spPr/>
        <p:txBody>
          <a:bodyPr/>
          <a:lstStyle/>
          <a:p>
            <a:fld id="{39802F55-B7AA-4847-9993-C4020F840A9B}" type="slidenum">
              <a:rPr lang="en-US" smtClean="0"/>
              <a:t>3</a:t>
            </a:fld>
            <a:endParaRPr lang="en-US"/>
          </a:p>
        </p:txBody>
      </p:sp>
    </p:spTree>
    <p:extLst>
      <p:ext uri="{BB962C8B-B14F-4D97-AF65-F5344CB8AC3E}">
        <p14:creationId xmlns:p14="http://schemas.microsoft.com/office/powerpoint/2010/main" val="411940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converting a Fischer projection into the cyclic</a:t>
            </a:r>
            <a:r>
              <a:rPr lang="en-US" baseline="0" dirty="0" smtClean="0"/>
              <a:t> ring structure, it is important to keep track of carbon numbers.  This will help you correctly place the hydroxyl groups in the correct conformation. Note that in the Fischer projection that the hydroxyls on the right hand side are in the down conformation in the cyclic Haworth projection. Hydroxyls on the left of the Fischer projection are in the up conformation on the ring structure. In this ring closure, the new hydroxyl formed at C-1 is in the down position (although it could have also closed in the up conformation). This is the new </a:t>
            </a:r>
            <a:r>
              <a:rPr lang="en-US" baseline="0" dirty="0" err="1" smtClean="0"/>
              <a:t>stereocenter</a:t>
            </a:r>
            <a:r>
              <a:rPr lang="en-US" baseline="0" dirty="0" smtClean="0"/>
              <a:t> that is formed during cyclization. The remaining </a:t>
            </a:r>
            <a:r>
              <a:rPr lang="en-US" baseline="0" dirty="0" err="1" smtClean="0"/>
              <a:t>stereocenters</a:t>
            </a:r>
            <a:r>
              <a:rPr lang="en-US" baseline="0" dirty="0" smtClean="0"/>
              <a:t> should remain the same as in the Fischer projection. The carbon-2 hydroxyl is on the right in the Fischer projection and is in the down conformation on the ring. Carbon-3 on the left, and up on the ring, Carbon-4 on the right and down on the ring. The oxygen from Carbon-5 is now in the ring structure. Thus, when we look at the Fischer projection, you must think to rotate the position of the –OH on carbon-5 so that it is in line with the main chain. This will place that oxygen in line to be in the ring structure, and shifts the CH</a:t>
            </a:r>
            <a:r>
              <a:rPr lang="en-US" baseline="-25000" dirty="0" smtClean="0"/>
              <a:t>2</a:t>
            </a:r>
            <a:r>
              <a:rPr lang="en-US" baseline="0" dirty="0" smtClean="0"/>
              <a:t>OH group at position 6  to the left hand side in the Fischer projection. </a:t>
            </a:r>
            <a:r>
              <a:rPr lang="en-US" baseline="0" smtClean="0"/>
              <a:t>Since CH</a:t>
            </a:r>
            <a:r>
              <a:rPr lang="en-US" baseline="-25000" smtClean="0"/>
              <a:t>2</a:t>
            </a:r>
            <a:r>
              <a:rPr lang="en-US" baseline="0" smtClean="0"/>
              <a:t>OH ends up on the left hand side of the Fischer projection, it has to be up in the Haworth projection.</a:t>
            </a:r>
            <a:endParaRPr lang="en-US" dirty="0"/>
          </a:p>
        </p:txBody>
      </p:sp>
      <p:sp>
        <p:nvSpPr>
          <p:cNvPr id="4" name="Slide Number Placeholder 3"/>
          <p:cNvSpPr>
            <a:spLocks noGrp="1"/>
          </p:cNvSpPr>
          <p:nvPr>
            <p:ph type="sldNum" sz="quarter" idx="10"/>
          </p:nvPr>
        </p:nvSpPr>
        <p:spPr/>
        <p:txBody>
          <a:bodyPr/>
          <a:lstStyle/>
          <a:p>
            <a:fld id="{39802F55-B7AA-4847-9993-C4020F840A9B}" type="slidenum">
              <a:rPr lang="en-US" smtClean="0"/>
              <a:t>4</a:t>
            </a:fld>
            <a:endParaRPr lang="en-US"/>
          </a:p>
        </p:txBody>
      </p:sp>
    </p:spTree>
    <p:extLst>
      <p:ext uri="{BB962C8B-B14F-4D97-AF65-F5344CB8AC3E}">
        <p14:creationId xmlns:p14="http://schemas.microsoft.com/office/powerpoint/2010/main" val="2134386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cyclization reaction</a:t>
            </a:r>
            <a:r>
              <a:rPr lang="en-US" baseline="0" dirty="0" smtClean="0"/>
              <a:t> is one that you have learned previously in organic chemistry. It is essentially the reaction of an alcohol with an aldehyde to form a hemiacetal, or in the case of a ketose, the reaction of a ketone with an alcohol to form a </a:t>
            </a:r>
            <a:r>
              <a:rPr lang="en-US" baseline="0" dirty="0" err="1" smtClean="0"/>
              <a:t>hemiketal</a:t>
            </a:r>
            <a:endParaRPr lang="en-US" dirty="0"/>
          </a:p>
        </p:txBody>
      </p:sp>
      <p:sp>
        <p:nvSpPr>
          <p:cNvPr id="4" name="Slide Number Placeholder 3"/>
          <p:cNvSpPr>
            <a:spLocks noGrp="1"/>
          </p:cNvSpPr>
          <p:nvPr>
            <p:ph type="sldNum" sz="quarter" idx="10"/>
          </p:nvPr>
        </p:nvSpPr>
        <p:spPr/>
        <p:txBody>
          <a:bodyPr/>
          <a:lstStyle/>
          <a:p>
            <a:fld id="{39802F55-B7AA-4847-9993-C4020F840A9B}" type="slidenum">
              <a:rPr lang="en-US" smtClean="0"/>
              <a:t>5</a:t>
            </a:fld>
            <a:endParaRPr lang="en-US"/>
          </a:p>
        </p:txBody>
      </p:sp>
    </p:spTree>
    <p:extLst>
      <p:ext uri="{BB962C8B-B14F-4D97-AF65-F5344CB8AC3E}">
        <p14:creationId xmlns:p14="http://schemas.microsoft.com/office/powerpoint/2010/main" val="171891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look at the closed</a:t>
            </a:r>
            <a:r>
              <a:rPr lang="en-US" baseline="0" dirty="0" smtClean="0"/>
              <a:t> ring structure of glucose again, we can identify the hemiacetal that has formed during the reaction of the carbon-5 alcohol with the carbon-1 aldehyde.</a:t>
            </a:r>
            <a:endParaRPr lang="en-US" dirty="0"/>
          </a:p>
        </p:txBody>
      </p:sp>
      <p:sp>
        <p:nvSpPr>
          <p:cNvPr id="4" name="Slide Number Placeholder 3"/>
          <p:cNvSpPr>
            <a:spLocks noGrp="1"/>
          </p:cNvSpPr>
          <p:nvPr>
            <p:ph type="sldNum" sz="quarter" idx="10"/>
          </p:nvPr>
        </p:nvSpPr>
        <p:spPr/>
        <p:txBody>
          <a:bodyPr/>
          <a:lstStyle/>
          <a:p>
            <a:fld id="{39802F55-B7AA-4847-9993-C4020F840A9B}" type="slidenum">
              <a:rPr lang="en-US" smtClean="0"/>
              <a:t>6</a:t>
            </a:fld>
            <a:endParaRPr lang="en-US"/>
          </a:p>
        </p:txBody>
      </p:sp>
    </p:spTree>
    <p:extLst>
      <p:ext uri="{BB962C8B-B14F-4D97-AF65-F5344CB8AC3E}">
        <p14:creationId xmlns:p14="http://schemas.microsoft.com/office/powerpoint/2010/main" val="408191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Ketose cyclization is similar,</a:t>
            </a:r>
            <a:r>
              <a:rPr lang="en-US" baseline="0" dirty="0" smtClean="0"/>
              <a:t> the alcohol group of carbon-5 reacts with the ketone group at carbon-2 to form the </a:t>
            </a:r>
            <a:r>
              <a:rPr lang="en-US" baseline="0" dirty="0" err="1" smtClean="0"/>
              <a:t>hemiketal</a:t>
            </a:r>
            <a:r>
              <a:rPr lang="en-US" baseline="0" dirty="0" smtClean="0"/>
              <a:t>. In this case the new –OH group that is formed from the ketone is shown in the up conformation on the ring.  It could also be formed in the down conformation.</a:t>
            </a:r>
            <a:endParaRPr lang="en-US" dirty="0"/>
          </a:p>
        </p:txBody>
      </p:sp>
      <p:sp>
        <p:nvSpPr>
          <p:cNvPr id="4" name="Slide Number Placeholder 3"/>
          <p:cNvSpPr>
            <a:spLocks noGrp="1"/>
          </p:cNvSpPr>
          <p:nvPr>
            <p:ph type="sldNum" sz="quarter" idx="10"/>
          </p:nvPr>
        </p:nvSpPr>
        <p:spPr/>
        <p:txBody>
          <a:bodyPr/>
          <a:lstStyle/>
          <a:p>
            <a:fld id="{39802F55-B7AA-4847-9993-C4020F840A9B}" type="slidenum">
              <a:rPr lang="en-US" smtClean="0"/>
              <a:t>7</a:t>
            </a:fld>
            <a:endParaRPr lang="en-US"/>
          </a:p>
        </p:txBody>
      </p:sp>
    </p:spTree>
    <p:extLst>
      <p:ext uri="{BB962C8B-B14F-4D97-AF65-F5344CB8AC3E}">
        <p14:creationId xmlns:p14="http://schemas.microsoft.com/office/powerpoint/2010/main" val="399638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cyclization results in the formation of</a:t>
            </a:r>
            <a:r>
              <a:rPr lang="en-US" baseline="0" dirty="0" smtClean="0"/>
              <a:t> a new </a:t>
            </a:r>
            <a:r>
              <a:rPr lang="en-US" baseline="0" dirty="0" err="1" smtClean="0"/>
              <a:t>stereocenter</a:t>
            </a:r>
            <a:r>
              <a:rPr lang="en-US" baseline="0" dirty="0" smtClean="0"/>
              <a:t> at the ring closure position. These new isomers are called </a:t>
            </a:r>
            <a:r>
              <a:rPr lang="en-US" baseline="0" dirty="0" err="1" smtClean="0"/>
              <a:t>anomers</a:t>
            </a:r>
            <a:r>
              <a:rPr lang="en-US" baseline="0" dirty="0" smtClean="0"/>
              <a:t> (or </a:t>
            </a:r>
            <a:r>
              <a:rPr lang="en-US" baseline="0" dirty="0" err="1" smtClean="0"/>
              <a:t>anomeric</a:t>
            </a:r>
            <a:r>
              <a:rPr lang="en-US" baseline="0" dirty="0" smtClean="0"/>
              <a:t> pairs).  And the carbon that previously contained the aldehyde or ketone structure is called the </a:t>
            </a:r>
            <a:r>
              <a:rPr lang="en-US" baseline="0" dirty="0" err="1" smtClean="0"/>
              <a:t>anomeric</a:t>
            </a:r>
            <a:r>
              <a:rPr lang="en-US" baseline="0" dirty="0" smtClean="0"/>
              <a:t> carbon.  In the case of glucose, this is the C-1 carbon. You can always easily find the </a:t>
            </a:r>
            <a:r>
              <a:rPr lang="en-US" baseline="0" dirty="0" err="1" smtClean="0"/>
              <a:t>anomeric</a:t>
            </a:r>
            <a:r>
              <a:rPr lang="en-US" baseline="0" dirty="0" smtClean="0"/>
              <a:t> carbon of a cyclic sugar molecule, as it will be the only one bonded to two different oxygen atoms.  All of the other carbons are only bonded to one oxygen.</a:t>
            </a:r>
            <a:endParaRPr lang="en-US" dirty="0"/>
          </a:p>
        </p:txBody>
      </p:sp>
      <p:sp>
        <p:nvSpPr>
          <p:cNvPr id="4" name="Slide Number Placeholder 3"/>
          <p:cNvSpPr>
            <a:spLocks noGrp="1"/>
          </p:cNvSpPr>
          <p:nvPr>
            <p:ph type="sldNum" sz="quarter" idx="10"/>
          </p:nvPr>
        </p:nvSpPr>
        <p:spPr/>
        <p:txBody>
          <a:bodyPr/>
          <a:lstStyle/>
          <a:p>
            <a:fld id="{39802F55-B7AA-4847-9993-C4020F840A9B}" type="slidenum">
              <a:rPr lang="en-US" smtClean="0"/>
              <a:t>8</a:t>
            </a:fld>
            <a:endParaRPr lang="en-US"/>
          </a:p>
        </p:txBody>
      </p:sp>
    </p:spTree>
    <p:extLst>
      <p:ext uri="{BB962C8B-B14F-4D97-AF65-F5344CB8AC3E}">
        <p14:creationId xmlns:p14="http://schemas.microsoft.com/office/powerpoint/2010/main" val="166516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ring cyclization</a:t>
            </a:r>
            <a:r>
              <a:rPr lang="en-US" baseline="0" dirty="0" smtClean="0"/>
              <a:t>, two potential isomers can form, either the alpha conformation or the beta conformation.  In the alpha configuration, the functional groups extending from the carbons attached to the ring oxygen (the –OH of carbon-1 and the CH</a:t>
            </a:r>
            <a:r>
              <a:rPr lang="en-US" baseline="-25000" dirty="0" smtClean="0"/>
              <a:t>2</a:t>
            </a:r>
            <a:r>
              <a:rPr lang="en-US" baseline="0" dirty="0" smtClean="0"/>
              <a:t>OH group extending off of carbon-5) are in the </a:t>
            </a:r>
            <a:r>
              <a:rPr lang="en-US" i="1" baseline="0" dirty="0" smtClean="0"/>
              <a:t>trans</a:t>
            </a:r>
            <a:r>
              <a:rPr lang="en-US" baseline="0" dirty="0" smtClean="0"/>
              <a:t> conformation extending above and below the ring structure. In the beta conformation, these positions are in the </a:t>
            </a:r>
            <a:r>
              <a:rPr lang="en-US" i="1" baseline="0" dirty="0" smtClean="0"/>
              <a:t>cis</a:t>
            </a:r>
            <a:r>
              <a:rPr lang="en-US" baseline="0" dirty="0" smtClean="0"/>
              <a:t> conformation, on the same side of the ring structure. The formation of the </a:t>
            </a:r>
            <a:r>
              <a:rPr lang="en-US" baseline="0" dirty="0" err="1" smtClean="0"/>
              <a:t>anomers</a:t>
            </a:r>
            <a:r>
              <a:rPr lang="en-US" baseline="0" dirty="0" smtClean="0"/>
              <a:t> does not change the name of the sugar. It is still D-glucose.  We now need to add in the cyclic nature of the molecule and the designation of the new </a:t>
            </a:r>
            <a:r>
              <a:rPr lang="en-US" baseline="0" dirty="0" err="1" smtClean="0"/>
              <a:t>anomer</a:t>
            </a:r>
            <a:r>
              <a:rPr lang="en-US" baseline="0" dirty="0" smtClean="0"/>
              <a:t> (alpha or beta) into the name.</a:t>
            </a:r>
            <a:endParaRPr lang="en-US" dirty="0"/>
          </a:p>
        </p:txBody>
      </p:sp>
      <p:sp>
        <p:nvSpPr>
          <p:cNvPr id="4" name="Slide Number Placeholder 3"/>
          <p:cNvSpPr>
            <a:spLocks noGrp="1"/>
          </p:cNvSpPr>
          <p:nvPr>
            <p:ph type="sldNum" sz="quarter" idx="10"/>
          </p:nvPr>
        </p:nvSpPr>
        <p:spPr/>
        <p:txBody>
          <a:bodyPr/>
          <a:lstStyle/>
          <a:p>
            <a:fld id="{39802F55-B7AA-4847-9993-C4020F840A9B}" type="slidenum">
              <a:rPr lang="en-US" smtClean="0"/>
              <a:t>9</a:t>
            </a:fld>
            <a:endParaRPr lang="en-US"/>
          </a:p>
        </p:txBody>
      </p:sp>
    </p:spTree>
    <p:extLst>
      <p:ext uri="{BB962C8B-B14F-4D97-AF65-F5344CB8AC3E}">
        <p14:creationId xmlns:p14="http://schemas.microsoft.com/office/powerpoint/2010/main" val="1759576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smtClean="0"/>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2012books.lardbucket.org/books/introduction-to-chemistry-general-organic-and-biological/s19-04-cyclic-structures-of-monosacch.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4-cyclic-structures-of-monosacch.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4-cyclic-structures-of-monosacch.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en.wikipedia.org/wiki/File:Alpha_glucose_views.sv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2012books.lardbucket.org/books/introduction-to-chemistry-general-organic-and-biological/s19-04-cyclic-structures-of-monosacch.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2012books.lardbucket.org/books/introduction-to-chemistry-general-organic-and-biological/s19-04-cyclic-structures-of-monosacch.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4-cyclic-structures-of-monosacch.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2012books.lardbucket.org/books/introduction-to-chemistry-general-organic-and-biological/s19-04-cyclic-structures-of-monosacch.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4-cyclic-structures-of-monosacch.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2012books.lardbucket.org/books/introduction-to-chemistry-general-organic-and-biological/s19-04-cyclic-structures-of-monosacch.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2012books.lardbucket.org/books/introduction-to-chemistry-general-organic-and-biological/s19-04-cyclic-structures-of-monosacch.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516" y="2281561"/>
            <a:ext cx="7772400" cy="999798"/>
          </a:xfrm>
        </p:spPr>
        <p:txBody>
          <a:bodyPr/>
          <a:lstStyle/>
          <a:p>
            <a:r>
              <a:rPr lang="en-US" dirty="0" smtClean="0"/>
              <a:t>Carbohydrates – Part 2</a:t>
            </a:r>
            <a:endParaRPr lang="en-US" dirty="0"/>
          </a:p>
        </p:txBody>
      </p:sp>
      <p:sp>
        <p:nvSpPr>
          <p:cNvPr id="3" name="Subtitle 2"/>
          <p:cNvSpPr>
            <a:spLocks noGrp="1"/>
          </p:cNvSpPr>
          <p:nvPr>
            <p:ph type="subTitle" idx="1"/>
          </p:nvPr>
        </p:nvSpPr>
        <p:spPr>
          <a:xfrm>
            <a:off x="577516" y="3281359"/>
            <a:ext cx="7772400" cy="538687"/>
          </a:xfrm>
        </p:spPr>
        <p:txBody>
          <a:bodyPr/>
          <a:lstStyle/>
          <a:p>
            <a:r>
              <a:rPr lang="en-US" dirty="0" smtClean="0"/>
              <a:t>Monosaccharide Cyclization</a:t>
            </a:r>
            <a:endParaRPr lang="en-US" dirty="0"/>
          </a:p>
        </p:txBody>
      </p:sp>
    </p:spTree>
    <p:extLst>
      <p:ext uri="{BB962C8B-B14F-4D97-AF65-F5344CB8AC3E}">
        <p14:creationId xmlns:p14="http://schemas.microsoft.com/office/powerpoint/2010/main" val="1145583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69400" t="16400" r="2389" b="26304"/>
          <a:stretch/>
        </p:blipFill>
        <p:spPr>
          <a:xfrm>
            <a:off x="3897402" y="1123437"/>
            <a:ext cx="1738612" cy="2118739"/>
          </a:xfrm>
          <a:prstGeom prst="rect">
            <a:avLst/>
          </a:prstGeom>
        </p:spPr>
      </p:pic>
      <p:sp>
        <p:nvSpPr>
          <p:cNvPr id="2" name="Title 1"/>
          <p:cNvSpPr>
            <a:spLocks noGrp="1"/>
          </p:cNvSpPr>
          <p:nvPr>
            <p:ph type="title"/>
          </p:nvPr>
        </p:nvSpPr>
        <p:spPr>
          <a:xfrm>
            <a:off x="1569684" y="198495"/>
            <a:ext cx="7210332" cy="779462"/>
          </a:xfrm>
        </p:spPr>
        <p:txBody>
          <a:bodyPr>
            <a:normAutofit fontScale="90000"/>
          </a:bodyPr>
          <a:lstStyle/>
          <a:p>
            <a:r>
              <a:rPr lang="en-US" sz="3600" dirty="0" smtClean="0"/>
              <a:t>Naming </a:t>
            </a:r>
            <a:r>
              <a:rPr lang="en-US" sz="3600" dirty="0" err="1" smtClean="0"/>
              <a:t>Uncyclized</a:t>
            </a:r>
            <a:r>
              <a:rPr lang="en-US" sz="3600" dirty="0" smtClean="0"/>
              <a:t> and Cyclized Sugars</a:t>
            </a:r>
            <a:endParaRPr lang="en-US" sz="3600" b="1" dirty="0"/>
          </a:p>
        </p:txBody>
      </p:sp>
      <p:sp>
        <p:nvSpPr>
          <p:cNvPr id="6" name="TextBox 5"/>
          <p:cNvSpPr txBox="1"/>
          <p:nvPr/>
        </p:nvSpPr>
        <p:spPr>
          <a:xfrm>
            <a:off x="138312" y="5587715"/>
            <a:ext cx="4890121" cy="307777"/>
          </a:xfrm>
          <a:prstGeom prst="rect">
            <a:avLst/>
          </a:prstGeom>
          <a:noFill/>
        </p:spPr>
        <p:txBody>
          <a:bodyPr wrap="none" rtlCol="0">
            <a:spAutoFit/>
          </a:bodyPr>
          <a:lstStyle/>
          <a:p>
            <a:r>
              <a:rPr lang="en-US" sz="1400" dirty="0" smtClean="0"/>
              <a:t>Image Modified from:  </a:t>
            </a:r>
            <a:r>
              <a:rPr lang="en-US" sz="1400" dirty="0" smtClean="0">
                <a:hlinkClick r:id="rId4"/>
              </a:rPr>
              <a:t>Ball, D.W., Hill, H.W., and Scott, R.J. (2012)</a:t>
            </a:r>
            <a:endParaRPr lang="en-US" sz="1400" dirty="0"/>
          </a:p>
        </p:txBody>
      </p:sp>
      <p:cxnSp>
        <p:nvCxnSpPr>
          <p:cNvPr id="8" name="Straight Arrow Connector 7"/>
          <p:cNvCxnSpPr/>
          <p:nvPr/>
        </p:nvCxnSpPr>
        <p:spPr>
          <a:xfrm flipV="1">
            <a:off x="2896159" y="2169869"/>
            <a:ext cx="642912" cy="1566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940991" y="2386750"/>
            <a:ext cx="598080" cy="1272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71588" b="21106"/>
          <a:stretch/>
        </p:blipFill>
        <p:spPr>
          <a:xfrm>
            <a:off x="998034" y="1713667"/>
            <a:ext cx="1643301" cy="2737826"/>
          </a:xfrm>
          <a:prstGeom prst="rect">
            <a:avLst/>
          </a:prstGeom>
        </p:spPr>
      </p:pic>
      <p:cxnSp>
        <p:nvCxnSpPr>
          <p:cNvPr id="32" name="Straight Arrow Connector 31"/>
          <p:cNvCxnSpPr/>
          <p:nvPr/>
        </p:nvCxnSpPr>
        <p:spPr>
          <a:xfrm>
            <a:off x="2959372" y="3930155"/>
            <a:ext cx="614844" cy="1731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2935048" y="4117621"/>
            <a:ext cx="570012" cy="144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3795844" y="3285247"/>
            <a:ext cx="2060473" cy="2118739"/>
            <a:chOff x="5492062" y="3597155"/>
            <a:chExt cx="2060473" cy="2118739"/>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69400" t="16400" r="2389" b="26304"/>
            <a:stretch/>
          </p:blipFill>
          <p:spPr>
            <a:xfrm>
              <a:off x="5492062" y="3597155"/>
              <a:ext cx="1738612" cy="2118739"/>
            </a:xfrm>
            <a:prstGeom prst="rect">
              <a:avLst/>
            </a:prstGeom>
          </p:spPr>
        </p:pic>
        <p:sp>
          <p:nvSpPr>
            <p:cNvPr id="28" name="Isosceles Triangle 27"/>
            <p:cNvSpPr/>
            <p:nvPr/>
          </p:nvSpPr>
          <p:spPr>
            <a:xfrm rot="988834">
              <a:off x="6938988" y="4220358"/>
              <a:ext cx="613547" cy="960213"/>
            </a:xfrm>
            <a:prstGeom prst="triangle">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91105" t="52447" r="3658" b="42357"/>
            <a:stretch/>
          </p:blipFill>
          <p:spPr>
            <a:xfrm>
              <a:off x="6907944" y="4162741"/>
              <a:ext cx="322729" cy="192101"/>
            </a:xfrm>
            <a:prstGeom prst="rect">
              <a:avLst/>
            </a:prstGeom>
          </p:spPr>
        </p:pic>
        <p:cxnSp>
          <p:nvCxnSpPr>
            <p:cNvPr id="31" name="Straight Connector 30"/>
            <p:cNvCxnSpPr/>
            <p:nvPr/>
          </p:nvCxnSpPr>
          <p:spPr>
            <a:xfrm flipH="1">
              <a:off x="6904549" y="4340252"/>
              <a:ext cx="65761" cy="270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93292" t="37795" r="1970" b="55348"/>
            <a:stretch/>
          </p:blipFill>
          <p:spPr>
            <a:xfrm>
              <a:off x="6900260" y="4633471"/>
              <a:ext cx="291994" cy="253574"/>
            </a:xfrm>
            <a:prstGeom prst="rect">
              <a:avLst/>
            </a:prstGeom>
          </p:spPr>
        </p:pic>
      </p:grpSp>
      <p:sp>
        <p:nvSpPr>
          <p:cNvPr id="52" name="TextBox 51"/>
          <p:cNvSpPr txBox="1"/>
          <p:nvPr/>
        </p:nvSpPr>
        <p:spPr>
          <a:xfrm>
            <a:off x="5892207" y="4056149"/>
            <a:ext cx="2637004" cy="461665"/>
          </a:xfrm>
          <a:prstGeom prst="rect">
            <a:avLst/>
          </a:prstGeom>
          <a:noFill/>
        </p:spPr>
        <p:txBody>
          <a:bodyPr wrap="none" rtlCol="0">
            <a:spAutoFit/>
          </a:bodyPr>
          <a:lstStyle/>
          <a:p>
            <a:r>
              <a:rPr lang="en-US" sz="2400" b="1" dirty="0" smtClean="0">
                <a:latin typeface="Symbol" panose="05050102010706020507" pitchFamily="18" charset="2"/>
              </a:rPr>
              <a:t>b</a:t>
            </a:r>
            <a:r>
              <a:rPr lang="en-US" sz="2400" b="1" dirty="0" smtClean="0"/>
              <a:t>-D-</a:t>
            </a:r>
            <a:r>
              <a:rPr lang="en-US" sz="2400" b="1" dirty="0" err="1" smtClean="0"/>
              <a:t>Glucopyranose</a:t>
            </a:r>
            <a:endParaRPr lang="en-US" sz="2400" b="1" dirty="0"/>
          </a:p>
        </p:txBody>
      </p:sp>
      <p:sp>
        <p:nvSpPr>
          <p:cNvPr id="35" name="TextBox 34"/>
          <p:cNvSpPr txBox="1"/>
          <p:nvPr/>
        </p:nvSpPr>
        <p:spPr>
          <a:xfrm>
            <a:off x="5892207" y="1881370"/>
            <a:ext cx="2662652" cy="461665"/>
          </a:xfrm>
          <a:prstGeom prst="rect">
            <a:avLst/>
          </a:prstGeom>
          <a:noFill/>
        </p:spPr>
        <p:txBody>
          <a:bodyPr wrap="none" rtlCol="0">
            <a:spAutoFit/>
          </a:bodyPr>
          <a:lstStyle/>
          <a:p>
            <a:r>
              <a:rPr lang="en-US" sz="2400" b="1" dirty="0" smtClean="0">
                <a:latin typeface="Symbol" panose="05050102010706020507" pitchFamily="18" charset="2"/>
              </a:rPr>
              <a:t>a</a:t>
            </a:r>
            <a:r>
              <a:rPr lang="en-US" sz="2400" b="1" dirty="0" smtClean="0"/>
              <a:t>-D-</a:t>
            </a:r>
            <a:r>
              <a:rPr lang="en-US" sz="2400" b="1" dirty="0" err="1" smtClean="0"/>
              <a:t>Glucopyranose</a:t>
            </a:r>
            <a:endParaRPr lang="en-US" sz="2400" b="1" dirty="0"/>
          </a:p>
        </p:txBody>
      </p:sp>
      <p:sp>
        <p:nvSpPr>
          <p:cNvPr id="37" name="TextBox 36"/>
          <p:cNvSpPr txBox="1"/>
          <p:nvPr/>
        </p:nvSpPr>
        <p:spPr>
          <a:xfrm>
            <a:off x="1161314" y="4321563"/>
            <a:ext cx="1480021" cy="461665"/>
          </a:xfrm>
          <a:prstGeom prst="rect">
            <a:avLst/>
          </a:prstGeom>
          <a:noFill/>
        </p:spPr>
        <p:txBody>
          <a:bodyPr wrap="none" rtlCol="0">
            <a:spAutoFit/>
          </a:bodyPr>
          <a:lstStyle/>
          <a:p>
            <a:r>
              <a:rPr lang="en-US" sz="2400" b="1" dirty="0" smtClean="0"/>
              <a:t>D-Glucose</a:t>
            </a:r>
            <a:endParaRPr lang="en-US" sz="2400" b="1" dirty="0"/>
          </a:p>
        </p:txBody>
      </p:sp>
    </p:spTree>
    <p:extLst>
      <p:ext uri="{BB962C8B-B14F-4D97-AF65-F5344CB8AC3E}">
        <p14:creationId xmlns:p14="http://schemas.microsoft.com/office/powerpoint/2010/main" val="2847114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198495"/>
            <a:ext cx="7645878" cy="779462"/>
          </a:xfrm>
        </p:spPr>
        <p:txBody>
          <a:bodyPr>
            <a:noAutofit/>
          </a:bodyPr>
          <a:lstStyle/>
          <a:p>
            <a:r>
              <a:rPr lang="en-US" sz="3600" dirty="0"/>
              <a:t>Naming </a:t>
            </a:r>
            <a:r>
              <a:rPr lang="en-US" sz="3600" dirty="0" err="1"/>
              <a:t>Uncyclized</a:t>
            </a:r>
            <a:r>
              <a:rPr lang="en-US" sz="3600" dirty="0"/>
              <a:t> and Cyclized Sugars</a:t>
            </a:r>
            <a:endParaRPr lang="en-US" sz="3600" b="1" dirty="0"/>
          </a:p>
        </p:txBody>
      </p:sp>
      <p:sp>
        <p:nvSpPr>
          <p:cNvPr id="6" name="TextBox 5"/>
          <p:cNvSpPr txBox="1"/>
          <p:nvPr/>
        </p:nvSpPr>
        <p:spPr>
          <a:xfrm>
            <a:off x="138312" y="5587715"/>
            <a:ext cx="4890121" cy="307777"/>
          </a:xfrm>
          <a:prstGeom prst="rect">
            <a:avLst/>
          </a:prstGeom>
          <a:noFill/>
        </p:spPr>
        <p:txBody>
          <a:bodyPr wrap="none" rtlCol="0">
            <a:spAutoFit/>
          </a:bodyPr>
          <a:lstStyle/>
          <a:p>
            <a:r>
              <a:rPr lang="en-US" sz="1400" dirty="0" smtClean="0"/>
              <a:t>Image Modified from:  </a:t>
            </a:r>
            <a:r>
              <a:rPr lang="en-US" sz="1400" dirty="0" smtClean="0">
                <a:hlinkClick r:id="rId3"/>
              </a:rPr>
              <a:t>Ball, D.W., Hill, H.W., and Scott, R.J. (2012)</a:t>
            </a:r>
            <a:endParaRPr lang="en-US" sz="14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4194" t="53456" b="11470"/>
          <a:stretch/>
        </p:blipFill>
        <p:spPr>
          <a:xfrm>
            <a:off x="3877296" y="1861055"/>
            <a:ext cx="3339547" cy="2042416"/>
          </a:xfrm>
          <a:prstGeom prst="rect">
            <a:avLst/>
          </a:prstGeom>
        </p:spPr>
      </p:pic>
      <p:sp>
        <p:nvSpPr>
          <p:cNvPr id="12" name="Rectangle 11"/>
          <p:cNvSpPr/>
          <p:nvPr/>
        </p:nvSpPr>
        <p:spPr>
          <a:xfrm>
            <a:off x="1402570" y="3552582"/>
            <a:ext cx="600166" cy="525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5"/>
          <a:srcRect r="53708" b="12821"/>
          <a:stretch/>
        </p:blipFill>
        <p:spPr>
          <a:xfrm>
            <a:off x="2199196" y="1865886"/>
            <a:ext cx="1554140" cy="2395756"/>
          </a:xfrm>
          <a:prstGeom prst="rect">
            <a:avLst/>
          </a:prstGeom>
        </p:spPr>
      </p:pic>
      <p:sp>
        <p:nvSpPr>
          <p:cNvPr id="14" name="TextBox 13"/>
          <p:cNvSpPr txBox="1"/>
          <p:nvPr/>
        </p:nvSpPr>
        <p:spPr>
          <a:xfrm>
            <a:off x="4416873" y="3909678"/>
            <a:ext cx="2675604" cy="461665"/>
          </a:xfrm>
          <a:prstGeom prst="rect">
            <a:avLst/>
          </a:prstGeom>
          <a:noFill/>
        </p:spPr>
        <p:txBody>
          <a:bodyPr wrap="none" rtlCol="0">
            <a:spAutoFit/>
          </a:bodyPr>
          <a:lstStyle/>
          <a:p>
            <a:r>
              <a:rPr lang="en-US" sz="2400" b="1" dirty="0" smtClean="0">
                <a:latin typeface="Symbol" panose="05050102010706020507" pitchFamily="18" charset="2"/>
              </a:rPr>
              <a:t>b</a:t>
            </a:r>
            <a:r>
              <a:rPr lang="en-US" sz="2400" b="1" dirty="0" smtClean="0"/>
              <a:t>-D-</a:t>
            </a:r>
            <a:r>
              <a:rPr lang="en-US" sz="2400" b="1" dirty="0" err="1" smtClean="0"/>
              <a:t>Fructofuranose</a:t>
            </a:r>
            <a:endParaRPr lang="en-US" sz="2400" b="1" dirty="0"/>
          </a:p>
        </p:txBody>
      </p:sp>
      <p:sp>
        <p:nvSpPr>
          <p:cNvPr id="18" name="TextBox 17"/>
          <p:cNvSpPr txBox="1"/>
          <p:nvPr/>
        </p:nvSpPr>
        <p:spPr>
          <a:xfrm>
            <a:off x="2199196" y="4371343"/>
            <a:ext cx="1565044" cy="461665"/>
          </a:xfrm>
          <a:prstGeom prst="rect">
            <a:avLst/>
          </a:prstGeom>
          <a:noFill/>
        </p:spPr>
        <p:txBody>
          <a:bodyPr wrap="none" rtlCol="0">
            <a:spAutoFit/>
          </a:bodyPr>
          <a:lstStyle/>
          <a:p>
            <a:r>
              <a:rPr lang="en-US" sz="2400" b="1" dirty="0" smtClean="0"/>
              <a:t>D-Fructose</a:t>
            </a:r>
            <a:endParaRPr lang="en-US" sz="2400" b="1" dirty="0"/>
          </a:p>
        </p:txBody>
      </p:sp>
    </p:spTree>
    <p:extLst>
      <p:ext uri="{BB962C8B-B14F-4D97-AF65-F5344CB8AC3E}">
        <p14:creationId xmlns:p14="http://schemas.microsoft.com/office/powerpoint/2010/main" val="1457863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198495"/>
            <a:ext cx="7645878" cy="779462"/>
          </a:xfrm>
        </p:spPr>
        <p:txBody>
          <a:bodyPr>
            <a:noAutofit/>
          </a:bodyPr>
          <a:lstStyle/>
          <a:p>
            <a:r>
              <a:rPr lang="en-US" sz="3600" dirty="0" smtClean="0"/>
              <a:t>The Many forms of Fructose</a:t>
            </a:r>
            <a:endParaRPr lang="en-US" sz="3600" b="1" dirty="0"/>
          </a:p>
        </p:txBody>
      </p:sp>
      <p:sp>
        <p:nvSpPr>
          <p:cNvPr id="6" name="TextBox 5"/>
          <p:cNvSpPr txBox="1"/>
          <p:nvPr/>
        </p:nvSpPr>
        <p:spPr>
          <a:xfrm>
            <a:off x="138312" y="5587715"/>
            <a:ext cx="4890121" cy="307777"/>
          </a:xfrm>
          <a:prstGeom prst="rect">
            <a:avLst/>
          </a:prstGeom>
          <a:noFill/>
        </p:spPr>
        <p:txBody>
          <a:bodyPr wrap="none" rtlCol="0">
            <a:spAutoFit/>
          </a:bodyPr>
          <a:lstStyle/>
          <a:p>
            <a:r>
              <a:rPr lang="en-US" sz="1400" dirty="0" smtClean="0"/>
              <a:t>Image Modified from:  </a:t>
            </a:r>
            <a:r>
              <a:rPr lang="en-US" sz="1400" dirty="0" smtClean="0">
                <a:hlinkClick r:id="rId3"/>
              </a:rPr>
              <a:t>Ball, D.W., Hill, H.W., and Scott, R.J. (2012)</a:t>
            </a:r>
            <a:endParaRPr lang="en-US" sz="1400" dirty="0"/>
          </a:p>
        </p:txBody>
      </p:sp>
      <p:sp>
        <p:nvSpPr>
          <p:cNvPr id="12" name="Rectangle 11"/>
          <p:cNvSpPr/>
          <p:nvPr/>
        </p:nvSpPr>
        <p:spPr>
          <a:xfrm>
            <a:off x="1402570" y="3552582"/>
            <a:ext cx="600166" cy="525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4"/>
          <a:srcRect r="53708" b="12821"/>
          <a:stretch/>
        </p:blipFill>
        <p:spPr>
          <a:xfrm>
            <a:off x="1806302" y="1757100"/>
            <a:ext cx="1554140" cy="2395756"/>
          </a:xfrm>
          <a:prstGeom prst="rect">
            <a:avLst/>
          </a:prstGeom>
        </p:spPr>
      </p:pic>
      <p:sp>
        <p:nvSpPr>
          <p:cNvPr id="14" name="TextBox 13"/>
          <p:cNvSpPr txBox="1"/>
          <p:nvPr/>
        </p:nvSpPr>
        <p:spPr>
          <a:xfrm>
            <a:off x="4979440" y="1426676"/>
            <a:ext cx="2675604" cy="461665"/>
          </a:xfrm>
          <a:prstGeom prst="rect">
            <a:avLst/>
          </a:prstGeom>
          <a:noFill/>
        </p:spPr>
        <p:txBody>
          <a:bodyPr wrap="none" rtlCol="0">
            <a:spAutoFit/>
          </a:bodyPr>
          <a:lstStyle/>
          <a:p>
            <a:r>
              <a:rPr lang="en-US" sz="2400" b="1" dirty="0" smtClean="0">
                <a:latin typeface="Symbol" panose="05050102010706020507" pitchFamily="18" charset="2"/>
              </a:rPr>
              <a:t>b</a:t>
            </a:r>
            <a:r>
              <a:rPr lang="en-US" sz="2400" b="1" dirty="0" smtClean="0"/>
              <a:t>-D-</a:t>
            </a:r>
            <a:r>
              <a:rPr lang="en-US" sz="2400" b="1" dirty="0" err="1" smtClean="0"/>
              <a:t>Fructofuranose</a:t>
            </a:r>
            <a:endParaRPr lang="en-US" sz="2400" b="1" dirty="0"/>
          </a:p>
        </p:txBody>
      </p:sp>
      <p:sp>
        <p:nvSpPr>
          <p:cNvPr id="18" name="TextBox 17"/>
          <p:cNvSpPr txBox="1"/>
          <p:nvPr/>
        </p:nvSpPr>
        <p:spPr>
          <a:xfrm>
            <a:off x="1879340" y="4008275"/>
            <a:ext cx="1565044" cy="461665"/>
          </a:xfrm>
          <a:prstGeom prst="rect">
            <a:avLst/>
          </a:prstGeom>
          <a:noFill/>
        </p:spPr>
        <p:txBody>
          <a:bodyPr wrap="none" rtlCol="0">
            <a:spAutoFit/>
          </a:bodyPr>
          <a:lstStyle/>
          <a:p>
            <a:r>
              <a:rPr lang="en-US" sz="2400" b="1" dirty="0" smtClean="0"/>
              <a:t>D-Fructose</a:t>
            </a:r>
            <a:endParaRPr lang="en-US" sz="2400" b="1" dirty="0"/>
          </a:p>
        </p:txBody>
      </p:sp>
      <p:sp>
        <p:nvSpPr>
          <p:cNvPr id="19" name="TextBox 18"/>
          <p:cNvSpPr txBox="1"/>
          <p:nvPr/>
        </p:nvSpPr>
        <p:spPr>
          <a:xfrm>
            <a:off x="1347085" y="4932733"/>
            <a:ext cx="6704271" cy="461665"/>
          </a:xfrm>
          <a:prstGeom prst="rect">
            <a:avLst/>
          </a:prstGeom>
          <a:noFill/>
        </p:spPr>
        <p:txBody>
          <a:bodyPr wrap="none" rtlCol="0">
            <a:spAutoFit/>
          </a:bodyPr>
          <a:lstStyle/>
          <a:p>
            <a:r>
              <a:rPr lang="en-US" sz="2400" b="1" dirty="0" smtClean="0"/>
              <a:t>Can you cyclize fructose into these different forms?</a:t>
            </a:r>
            <a:endParaRPr lang="en-US" sz="2400" b="1" dirty="0"/>
          </a:p>
        </p:txBody>
      </p:sp>
      <p:sp>
        <p:nvSpPr>
          <p:cNvPr id="20" name="TextBox 19"/>
          <p:cNvSpPr txBox="1"/>
          <p:nvPr/>
        </p:nvSpPr>
        <p:spPr>
          <a:xfrm>
            <a:off x="4933017" y="2205425"/>
            <a:ext cx="2701252" cy="461665"/>
          </a:xfrm>
          <a:prstGeom prst="rect">
            <a:avLst/>
          </a:prstGeom>
          <a:noFill/>
        </p:spPr>
        <p:txBody>
          <a:bodyPr wrap="none" rtlCol="0">
            <a:spAutoFit/>
          </a:bodyPr>
          <a:lstStyle/>
          <a:p>
            <a:r>
              <a:rPr lang="en-US" sz="2400" b="1" dirty="0">
                <a:latin typeface="Symbol" panose="05050102010706020507" pitchFamily="18" charset="2"/>
              </a:rPr>
              <a:t>a</a:t>
            </a:r>
            <a:r>
              <a:rPr lang="en-US" sz="2400" b="1" dirty="0" smtClean="0"/>
              <a:t>-D-</a:t>
            </a:r>
            <a:r>
              <a:rPr lang="en-US" sz="2400" b="1" dirty="0" err="1" smtClean="0"/>
              <a:t>Fructofuranose</a:t>
            </a:r>
            <a:endParaRPr lang="en-US" sz="2400" b="1" dirty="0"/>
          </a:p>
        </p:txBody>
      </p:sp>
      <p:sp>
        <p:nvSpPr>
          <p:cNvPr id="21" name="TextBox 20"/>
          <p:cNvSpPr txBox="1"/>
          <p:nvPr/>
        </p:nvSpPr>
        <p:spPr>
          <a:xfrm>
            <a:off x="4933017" y="2984174"/>
            <a:ext cx="2747675" cy="461665"/>
          </a:xfrm>
          <a:prstGeom prst="rect">
            <a:avLst/>
          </a:prstGeom>
          <a:noFill/>
        </p:spPr>
        <p:txBody>
          <a:bodyPr wrap="none" rtlCol="0">
            <a:spAutoFit/>
          </a:bodyPr>
          <a:lstStyle/>
          <a:p>
            <a:r>
              <a:rPr lang="en-US" sz="2400" b="1" dirty="0" smtClean="0">
                <a:latin typeface="Symbol" panose="05050102010706020507" pitchFamily="18" charset="2"/>
              </a:rPr>
              <a:t>a</a:t>
            </a:r>
            <a:r>
              <a:rPr lang="en-US" sz="2400" b="1" dirty="0" smtClean="0"/>
              <a:t>-D-</a:t>
            </a:r>
            <a:r>
              <a:rPr lang="en-US" sz="2400" b="1" dirty="0" err="1" smtClean="0"/>
              <a:t>Fructopyranose</a:t>
            </a:r>
            <a:endParaRPr lang="en-US" sz="2400" b="1" dirty="0"/>
          </a:p>
        </p:txBody>
      </p:sp>
      <p:sp>
        <p:nvSpPr>
          <p:cNvPr id="22" name="TextBox 21"/>
          <p:cNvSpPr txBox="1"/>
          <p:nvPr/>
        </p:nvSpPr>
        <p:spPr>
          <a:xfrm>
            <a:off x="4933017" y="3738225"/>
            <a:ext cx="2722027" cy="461665"/>
          </a:xfrm>
          <a:prstGeom prst="rect">
            <a:avLst/>
          </a:prstGeom>
          <a:noFill/>
        </p:spPr>
        <p:txBody>
          <a:bodyPr wrap="none" rtlCol="0">
            <a:spAutoFit/>
          </a:bodyPr>
          <a:lstStyle/>
          <a:p>
            <a:r>
              <a:rPr lang="en-US" sz="2400" b="1" dirty="0" smtClean="0">
                <a:latin typeface="Symbol" panose="05050102010706020507" pitchFamily="18" charset="2"/>
              </a:rPr>
              <a:t>b</a:t>
            </a:r>
            <a:r>
              <a:rPr lang="en-US" sz="2400" b="1" dirty="0" smtClean="0"/>
              <a:t>-D-</a:t>
            </a:r>
            <a:r>
              <a:rPr lang="en-US" sz="2400" b="1" dirty="0" err="1" smtClean="0"/>
              <a:t>Fructopyranose</a:t>
            </a:r>
            <a:endParaRPr lang="en-US" sz="2400" b="1" dirty="0"/>
          </a:p>
        </p:txBody>
      </p:sp>
      <p:cxnSp>
        <p:nvCxnSpPr>
          <p:cNvPr id="8" name="Straight Arrow Connector 7"/>
          <p:cNvCxnSpPr/>
          <p:nvPr/>
        </p:nvCxnSpPr>
        <p:spPr>
          <a:xfrm flipV="1">
            <a:off x="3387419" y="1815104"/>
            <a:ext cx="1486731" cy="849322"/>
          </a:xfrm>
          <a:prstGeom prst="straightConnector1">
            <a:avLst/>
          </a:prstGeom>
          <a:ln w="254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387419" y="2500012"/>
            <a:ext cx="1383364" cy="341856"/>
          </a:xfrm>
          <a:prstGeom prst="straightConnector1">
            <a:avLst/>
          </a:prstGeom>
          <a:ln w="254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360442" y="3075578"/>
            <a:ext cx="1338779" cy="114788"/>
          </a:xfrm>
          <a:prstGeom prst="straightConnector1">
            <a:avLst/>
          </a:prstGeom>
          <a:ln w="254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387419" y="3308881"/>
            <a:ext cx="1383364" cy="660176"/>
          </a:xfrm>
          <a:prstGeom prst="straightConnector1">
            <a:avLst/>
          </a:prstGeom>
          <a:ln w="254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735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082" y="266737"/>
            <a:ext cx="7210332" cy="779462"/>
          </a:xfrm>
        </p:spPr>
        <p:txBody>
          <a:bodyPr>
            <a:normAutofit fontScale="90000"/>
          </a:bodyPr>
          <a:lstStyle/>
          <a:p>
            <a:r>
              <a:rPr lang="en-US" dirty="0" smtClean="0"/>
              <a:t>Converting to Chair Conformation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0654" y="1417113"/>
            <a:ext cx="8497751" cy="3936122"/>
          </a:xfrm>
        </p:spPr>
      </p:pic>
    </p:spTree>
    <p:extLst>
      <p:ext uri="{BB962C8B-B14F-4D97-AF65-F5344CB8AC3E}">
        <p14:creationId xmlns:p14="http://schemas.microsoft.com/office/powerpoint/2010/main" val="635396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327" y="151328"/>
            <a:ext cx="7280136" cy="779462"/>
          </a:xfrm>
        </p:spPr>
        <p:txBody>
          <a:bodyPr>
            <a:normAutofit/>
          </a:bodyPr>
          <a:lstStyle/>
          <a:p>
            <a:r>
              <a:rPr lang="en-US" sz="3600" dirty="0" smtClean="0"/>
              <a:t>Different Views of </a:t>
            </a:r>
            <a:r>
              <a:rPr lang="en-US" sz="3600" dirty="0" smtClean="0">
                <a:latin typeface="Symbol" panose="05050102010706020507" pitchFamily="18" charset="2"/>
              </a:rPr>
              <a:t>a</a:t>
            </a:r>
            <a:r>
              <a:rPr lang="en-US" sz="3600" dirty="0" smtClean="0"/>
              <a:t>-D-</a:t>
            </a:r>
            <a:r>
              <a:rPr lang="en-US" sz="3600" dirty="0" err="1" smtClean="0"/>
              <a:t>glucopyranose</a:t>
            </a:r>
            <a:endParaRPr lang="en-US" sz="36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14345"/>
          <a:stretch/>
        </p:blipFill>
        <p:spPr>
          <a:xfrm>
            <a:off x="319088" y="1359046"/>
            <a:ext cx="8461375" cy="2174267"/>
          </a:xfrm>
        </p:spPr>
      </p:pic>
      <p:sp>
        <p:nvSpPr>
          <p:cNvPr id="5" name="TextBox 4">
            <a:hlinkClick r:id="rId4"/>
          </p:cNvPr>
          <p:cNvSpPr txBox="1"/>
          <p:nvPr/>
        </p:nvSpPr>
        <p:spPr>
          <a:xfrm>
            <a:off x="88267" y="5557421"/>
            <a:ext cx="2460417" cy="307777"/>
          </a:xfrm>
          <a:prstGeom prst="rect">
            <a:avLst/>
          </a:prstGeom>
          <a:noFill/>
        </p:spPr>
        <p:txBody>
          <a:bodyPr wrap="none" rtlCol="0">
            <a:spAutoFit/>
          </a:bodyPr>
          <a:lstStyle/>
          <a:p>
            <a:r>
              <a:rPr lang="en-US" sz="1400" dirty="0" smtClean="0"/>
              <a:t>Image modified from: </a:t>
            </a:r>
            <a:r>
              <a:rPr lang="en-US" sz="1400" dirty="0" err="1" smtClean="0">
                <a:hlinkClick r:id="rId4"/>
              </a:rPr>
              <a:t>Yikrazuul</a:t>
            </a:r>
            <a:endParaRPr lang="en-US" sz="1400" dirty="0"/>
          </a:p>
        </p:txBody>
      </p:sp>
      <p:sp>
        <p:nvSpPr>
          <p:cNvPr id="6" name="TextBox 5"/>
          <p:cNvSpPr txBox="1"/>
          <p:nvPr/>
        </p:nvSpPr>
        <p:spPr>
          <a:xfrm>
            <a:off x="221942" y="3640169"/>
            <a:ext cx="1705019" cy="338554"/>
          </a:xfrm>
          <a:prstGeom prst="rect">
            <a:avLst/>
          </a:prstGeom>
          <a:noFill/>
        </p:spPr>
        <p:txBody>
          <a:bodyPr wrap="none" rtlCol="0">
            <a:spAutoFit/>
          </a:bodyPr>
          <a:lstStyle/>
          <a:p>
            <a:r>
              <a:rPr lang="en-US" sz="1600" b="1" dirty="0" smtClean="0"/>
              <a:t>Fischer Projection</a:t>
            </a:r>
            <a:endParaRPr lang="en-US" sz="1600" b="1" dirty="0"/>
          </a:p>
        </p:txBody>
      </p:sp>
      <p:sp>
        <p:nvSpPr>
          <p:cNvPr id="7" name="TextBox 6"/>
          <p:cNvSpPr txBox="1"/>
          <p:nvPr/>
        </p:nvSpPr>
        <p:spPr>
          <a:xfrm>
            <a:off x="2228296" y="3640169"/>
            <a:ext cx="1850763" cy="338554"/>
          </a:xfrm>
          <a:prstGeom prst="rect">
            <a:avLst/>
          </a:prstGeom>
          <a:noFill/>
        </p:spPr>
        <p:txBody>
          <a:bodyPr wrap="none" rtlCol="0">
            <a:spAutoFit/>
          </a:bodyPr>
          <a:lstStyle/>
          <a:p>
            <a:r>
              <a:rPr lang="en-US" sz="1600" b="1" dirty="0" smtClean="0"/>
              <a:t>Haworth Projection</a:t>
            </a:r>
            <a:endParaRPr lang="en-US" sz="1600" b="1" dirty="0"/>
          </a:p>
        </p:txBody>
      </p:sp>
      <p:sp>
        <p:nvSpPr>
          <p:cNvPr id="8" name="TextBox 7"/>
          <p:cNvSpPr txBox="1"/>
          <p:nvPr/>
        </p:nvSpPr>
        <p:spPr>
          <a:xfrm>
            <a:off x="4549775" y="3640169"/>
            <a:ext cx="1858522" cy="338554"/>
          </a:xfrm>
          <a:prstGeom prst="rect">
            <a:avLst/>
          </a:prstGeom>
          <a:noFill/>
        </p:spPr>
        <p:txBody>
          <a:bodyPr wrap="none" rtlCol="0">
            <a:spAutoFit/>
          </a:bodyPr>
          <a:lstStyle/>
          <a:p>
            <a:r>
              <a:rPr lang="en-US" sz="1600" b="1" dirty="0" smtClean="0"/>
              <a:t>Chair Conformation</a:t>
            </a:r>
            <a:endParaRPr lang="en-US" sz="1600" b="1" dirty="0"/>
          </a:p>
        </p:txBody>
      </p:sp>
      <p:sp>
        <p:nvSpPr>
          <p:cNvPr id="9" name="TextBox 8"/>
          <p:cNvSpPr txBox="1"/>
          <p:nvPr/>
        </p:nvSpPr>
        <p:spPr>
          <a:xfrm>
            <a:off x="6761797" y="3640169"/>
            <a:ext cx="2296141" cy="338554"/>
          </a:xfrm>
          <a:prstGeom prst="rect">
            <a:avLst/>
          </a:prstGeom>
          <a:noFill/>
        </p:spPr>
        <p:txBody>
          <a:bodyPr wrap="none" rtlCol="0">
            <a:spAutoFit/>
          </a:bodyPr>
          <a:lstStyle/>
          <a:p>
            <a:r>
              <a:rPr lang="en-US" sz="1600" b="1" dirty="0" smtClean="0"/>
              <a:t>Line Angle Conformation</a:t>
            </a:r>
            <a:endParaRPr lang="en-US" sz="1600" b="1" dirty="0"/>
          </a:p>
        </p:txBody>
      </p:sp>
    </p:spTree>
    <p:extLst>
      <p:ext uri="{BB962C8B-B14F-4D97-AF65-F5344CB8AC3E}">
        <p14:creationId xmlns:p14="http://schemas.microsoft.com/office/powerpoint/2010/main" val="359093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288" y="230300"/>
            <a:ext cx="7210332" cy="779462"/>
          </a:xfrm>
        </p:spPr>
        <p:txBody>
          <a:bodyPr/>
          <a:lstStyle/>
          <a:p>
            <a:r>
              <a:rPr lang="en-US" dirty="0" smtClean="0"/>
              <a:t>Section Review</a:t>
            </a:r>
            <a:endParaRPr lang="en-US" dirty="0"/>
          </a:p>
        </p:txBody>
      </p:sp>
      <p:sp>
        <p:nvSpPr>
          <p:cNvPr id="3" name="Content Placeholder 2"/>
          <p:cNvSpPr>
            <a:spLocks noGrp="1"/>
          </p:cNvSpPr>
          <p:nvPr>
            <p:ph idx="1"/>
          </p:nvPr>
        </p:nvSpPr>
        <p:spPr>
          <a:xfrm>
            <a:off x="1424288" y="1837677"/>
            <a:ext cx="6098959" cy="2290439"/>
          </a:xfrm>
        </p:spPr>
        <p:txBody>
          <a:bodyPr/>
          <a:lstStyle/>
          <a:p>
            <a:r>
              <a:rPr lang="en-US" dirty="0" smtClean="0"/>
              <a:t>Cyclization of Monosaccharides</a:t>
            </a:r>
          </a:p>
          <a:p>
            <a:pPr lvl="1"/>
            <a:r>
              <a:rPr lang="en-US" dirty="0" smtClean="0"/>
              <a:t>Formation of hemiacetal or </a:t>
            </a:r>
            <a:r>
              <a:rPr lang="en-US" dirty="0" err="1" smtClean="0"/>
              <a:t>hemiketal</a:t>
            </a:r>
            <a:endParaRPr lang="en-US" dirty="0" smtClean="0"/>
          </a:p>
          <a:p>
            <a:pPr lvl="1"/>
            <a:r>
              <a:rPr lang="en-US" dirty="0" err="1" smtClean="0"/>
              <a:t>Anomeric</a:t>
            </a:r>
            <a:r>
              <a:rPr lang="en-US" dirty="0" smtClean="0"/>
              <a:t> carbon</a:t>
            </a:r>
          </a:p>
          <a:p>
            <a:pPr lvl="1"/>
            <a:r>
              <a:rPr lang="en-US" dirty="0" smtClean="0"/>
              <a:t>Types of </a:t>
            </a:r>
            <a:r>
              <a:rPr lang="en-US" dirty="0" err="1" smtClean="0"/>
              <a:t>anomers</a:t>
            </a:r>
            <a:endParaRPr lang="en-US" dirty="0" smtClean="0"/>
          </a:p>
          <a:p>
            <a:pPr lvl="1"/>
            <a:r>
              <a:rPr lang="en-US" dirty="0" err="1" smtClean="0"/>
              <a:t>Anomer</a:t>
            </a:r>
            <a:r>
              <a:rPr lang="en-US" dirty="0" smtClean="0"/>
              <a:t> naming</a:t>
            </a:r>
            <a:endParaRPr lang="en-US" dirty="0"/>
          </a:p>
        </p:txBody>
      </p:sp>
    </p:spTree>
    <p:extLst>
      <p:ext uri="{BB962C8B-B14F-4D97-AF65-F5344CB8AC3E}">
        <p14:creationId xmlns:p14="http://schemas.microsoft.com/office/powerpoint/2010/main" val="1708582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198495"/>
            <a:ext cx="7210332" cy="779462"/>
          </a:xfrm>
        </p:spPr>
        <p:txBody>
          <a:bodyPr/>
          <a:lstStyle/>
          <a:p>
            <a:r>
              <a:rPr lang="en-US" b="1" dirty="0" smtClean="0"/>
              <a:t>Sugar Cyclization</a:t>
            </a:r>
            <a:endParaRPr lang="en-US" b="1" dirty="0"/>
          </a:p>
        </p:txBody>
      </p:sp>
      <p:sp>
        <p:nvSpPr>
          <p:cNvPr id="3" name="Content Placeholder 2"/>
          <p:cNvSpPr>
            <a:spLocks noGrp="1"/>
          </p:cNvSpPr>
          <p:nvPr>
            <p:ph idx="1"/>
          </p:nvPr>
        </p:nvSpPr>
        <p:spPr>
          <a:xfrm>
            <a:off x="319596" y="1173324"/>
            <a:ext cx="8460420" cy="1267726"/>
          </a:xfrm>
        </p:spPr>
        <p:txBody>
          <a:bodyPr/>
          <a:lstStyle/>
          <a:p>
            <a:r>
              <a:rPr lang="en-US" dirty="0" smtClean="0"/>
              <a:t>5 and 6 carbon sugars tend to cyclize </a:t>
            </a:r>
            <a:r>
              <a:rPr lang="en-US" b="1" i="1" dirty="0" smtClean="0"/>
              <a:t>SPONTANEOUSLY</a:t>
            </a:r>
            <a:r>
              <a:rPr lang="en-US" dirty="0" smtClean="0"/>
              <a:t> in solution forming either a furan ring or a </a:t>
            </a:r>
            <a:r>
              <a:rPr lang="en-US" dirty="0" err="1" smtClean="0"/>
              <a:t>pyran</a:t>
            </a:r>
            <a:r>
              <a:rPr lang="en-US" dirty="0" smtClean="0"/>
              <a:t> ring structure</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0950" t="19868" r="18612" b="22845"/>
          <a:stretch/>
        </p:blipFill>
        <p:spPr>
          <a:xfrm flipH="1">
            <a:off x="4866198" y="2345161"/>
            <a:ext cx="2433100" cy="2325562"/>
          </a:xfrm>
          <a:prstGeom prst="rect">
            <a:avLst/>
          </a:prstGeom>
        </p:spPr>
      </p:pic>
      <p:pic>
        <p:nvPicPr>
          <p:cNvPr id="15" name="Picture 14"/>
          <p:cNvPicPr>
            <a:picLocks noChangeAspect="1"/>
          </p:cNvPicPr>
          <p:nvPr/>
        </p:nvPicPr>
        <p:blipFill>
          <a:blip r:embed="rId4"/>
          <a:stretch>
            <a:fillRect/>
          </a:stretch>
        </p:blipFill>
        <p:spPr>
          <a:xfrm>
            <a:off x="1812897" y="2441049"/>
            <a:ext cx="2017397" cy="2133786"/>
          </a:xfrm>
          <a:prstGeom prst="rect">
            <a:avLst/>
          </a:prstGeom>
        </p:spPr>
      </p:pic>
      <p:sp>
        <p:nvSpPr>
          <p:cNvPr id="16" name="TextBox 15"/>
          <p:cNvSpPr txBox="1"/>
          <p:nvPr/>
        </p:nvSpPr>
        <p:spPr>
          <a:xfrm>
            <a:off x="1897239" y="4850296"/>
            <a:ext cx="1848711" cy="523220"/>
          </a:xfrm>
          <a:prstGeom prst="rect">
            <a:avLst/>
          </a:prstGeom>
          <a:noFill/>
        </p:spPr>
        <p:txBody>
          <a:bodyPr wrap="none" rtlCol="0">
            <a:spAutoFit/>
          </a:bodyPr>
          <a:lstStyle/>
          <a:p>
            <a:r>
              <a:rPr lang="en-US" sz="2800" b="1" dirty="0" smtClean="0"/>
              <a:t>Furan Ring </a:t>
            </a:r>
            <a:endParaRPr lang="en-US" sz="2800" b="1" dirty="0"/>
          </a:p>
        </p:txBody>
      </p:sp>
      <p:sp>
        <p:nvSpPr>
          <p:cNvPr id="17" name="TextBox 16"/>
          <p:cNvSpPr txBox="1"/>
          <p:nvPr/>
        </p:nvSpPr>
        <p:spPr>
          <a:xfrm>
            <a:off x="5269918" y="4850296"/>
            <a:ext cx="1854547" cy="523220"/>
          </a:xfrm>
          <a:prstGeom prst="rect">
            <a:avLst/>
          </a:prstGeom>
          <a:noFill/>
        </p:spPr>
        <p:txBody>
          <a:bodyPr wrap="none" rtlCol="0">
            <a:spAutoFit/>
          </a:bodyPr>
          <a:lstStyle/>
          <a:p>
            <a:r>
              <a:rPr lang="en-US" sz="2800" b="1" dirty="0" err="1" smtClean="0"/>
              <a:t>Pyran</a:t>
            </a:r>
            <a:r>
              <a:rPr lang="en-US" sz="2800" b="1" dirty="0" smtClean="0"/>
              <a:t> Ring </a:t>
            </a:r>
            <a:endParaRPr lang="en-US" sz="2800" b="1" dirty="0"/>
          </a:p>
        </p:txBody>
      </p:sp>
    </p:spTree>
    <p:extLst>
      <p:ext uri="{BB962C8B-B14F-4D97-AF65-F5344CB8AC3E}">
        <p14:creationId xmlns:p14="http://schemas.microsoft.com/office/powerpoint/2010/main" val="419149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198495"/>
            <a:ext cx="7210332" cy="779462"/>
          </a:xfrm>
        </p:spPr>
        <p:txBody>
          <a:bodyPr/>
          <a:lstStyle/>
          <a:p>
            <a:r>
              <a:rPr lang="en-US" b="1" dirty="0" smtClean="0"/>
              <a:t>Cyclization of Glucose</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45" y="1266714"/>
            <a:ext cx="7599509" cy="4559705"/>
          </a:xfrm>
          <a:prstGeom prst="rect">
            <a:avLst/>
          </a:prstGeom>
        </p:spPr>
      </p:pic>
      <p:sp>
        <p:nvSpPr>
          <p:cNvPr id="6" name="TextBox 5"/>
          <p:cNvSpPr txBox="1"/>
          <p:nvPr/>
        </p:nvSpPr>
        <p:spPr>
          <a:xfrm>
            <a:off x="138312" y="5587715"/>
            <a:ext cx="4890121" cy="307777"/>
          </a:xfrm>
          <a:prstGeom prst="rect">
            <a:avLst/>
          </a:prstGeom>
          <a:noFill/>
        </p:spPr>
        <p:txBody>
          <a:bodyPr wrap="none" rtlCol="0">
            <a:spAutoFit/>
          </a:bodyPr>
          <a:lstStyle/>
          <a:p>
            <a:r>
              <a:rPr lang="en-US" sz="1400" dirty="0" smtClean="0"/>
              <a:t>Image Modified from:  </a:t>
            </a:r>
            <a:r>
              <a:rPr lang="en-US" sz="1400" dirty="0" smtClean="0">
                <a:hlinkClick r:id="rId4"/>
              </a:rPr>
              <a:t>Ball, D.W., Hill, H.W., and Scott, R.J. (2012)</a:t>
            </a:r>
            <a:endParaRPr lang="en-US" sz="1400" dirty="0"/>
          </a:p>
        </p:txBody>
      </p:sp>
      <p:cxnSp>
        <p:nvCxnSpPr>
          <p:cNvPr id="8" name="Straight Arrow Connector 7"/>
          <p:cNvCxnSpPr/>
          <p:nvPr/>
        </p:nvCxnSpPr>
        <p:spPr>
          <a:xfrm flipV="1">
            <a:off x="2704780" y="3158138"/>
            <a:ext cx="614723" cy="76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77220" y="3150454"/>
            <a:ext cx="614723" cy="76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677219" y="3318222"/>
            <a:ext cx="614723" cy="76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704780" y="3399850"/>
            <a:ext cx="614723" cy="76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31253" y="1054684"/>
            <a:ext cx="2881494" cy="369332"/>
          </a:xfrm>
          <a:prstGeom prst="rect">
            <a:avLst/>
          </a:prstGeom>
          <a:solidFill>
            <a:schemeClr val="accent1">
              <a:lumMod val="40000"/>
              <a:lumOff val="60000"/>
            </a:schemeClr>
          </a:solidFill>
          <a:ln w="25400">
            <a:solidFill>
              <a:srgbClr val="C00000"/>
            </a:solidFill>
          </a:ln>
        </p:spPr>
        <p:txBody>
          <a:bodyPr wrap="none" rtlCol="0">
            <a:spAutoFit/>
          </a:bodyPr>
          <a:lstStyle/>
          <a:p>
            <a:r>
              <a:rPr lang="en-US" b="1" dirty="0" smtClean="0"/>
              <a:t>Spontaneous and Reversible</a:t>
            </a:r>
            <a:endParaRPr lang="en-US" b="1" dirty="0"/>
          </a:p>
        </p:txBody>
      </p:sp>
      <p:sp>
        <p:nvSpPr>
          <p:cNvPr id="12" name="TextBox 11"/>
          <p:cNvSpPr txBox="1"/>
          <p:nvPr/>
        </p:nvSpPr>
        <p:spPr>
          <a:xfrm>
            <a:off x="6152223" y="4850866"/>
            <a:ext cx="2118465" cy="369332"/>
          </a:xfrm>
          <a:prstGeom prst="rect">
            <a:avLst/>
          </a:prstGeom>
          <a:solidFill>
            <a:schemeClr val="bg1"/>
          </a:solidFill>
        </p:spPr>
        <p:txBody>
          <a:bodyPr wrap="none" rtlCol="0">
            <a:spAutoFit/>
          </a:bodyPr>
          <a:lstStyle/>
          <a:p>
            <a:r>
              <a:rPr lang="en-US" dirty="0" smtClean="0"/>
              <a:t>Haworth Projection  </a:t>
            </a:r>
            <a:endParaRPr lang="en-US" dirty="0"/>
          </a:p>
        </p:txBody>
      </p:sp>
      <p:sp>
        <p:nvSpPr>
          <p:cNvPr id="3" name="Rectangle 2"/>
          <p:cNvSpPr/>
          <p:nvPr/>
        </p:nvSpPr>
        <p:spPr>
          <a:xfrm>
            <a:off x="4731871" y="2224216"/>
            <a:ext cx="296562" cy="214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629666" y="3429000"/>
            <a:ext cx="0" cy="319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832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198495"/>
            <a:ext cx="7210332" cy="779462"/>
          </a:xfrm>
        </p:spPr>
        <p:txBody>
          <a:bodyPr/>
          <a:lstStyle/>
          <a:p>
            <a:r>
              <a:rPr lang="en-US" b="1" dirty="0" smtClean="0"/>
              <a:t>Cyclization of Glucose</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45" y="1266714"/>
            <a:ext cx="7599509" cy="4559705"/>
          </a:xfrm>
          <a:prstGeom prst="rect">
            <a:avLst/>
          </a:prstGeom>
        </p:spPr>
      </p:pic>
      <p:sp>
        <p:nvSpPr>
          <p:cNvPr id="6" name="TextBox 5"/>
          <p:cNvSpPr txBox="1"/>
          <p:nvPr/>
        </p:nvSpPr>
        <p:spPr>
          <a:xfrm>
            <a:off x="138312" y="5587715"/>
            <a:ext cx="4890121" cy="307777"/>
          </a:xfrm>
          <a:prstGeom prst="rect">
            <a:avLst/>
          </a:prstGeom>
          <a:noFill/>
        </p:spPr>
        <p:txBody>
          <a:bodyPr wrap="none" rtlCol="0">
            <a:spAutoFit/>
          </a:bodyPr>
          <a:lstStyle/>
          <a:p>
            <a:r>
              <a:rPr lang="en-US" sz="1400" dirty="0" smtClean="0"/>
              <a:t>Image Modified from:  </a:t>
            </a:r>
            <a:r>
              <a:rPr lang="en-US" sz="1400" dirty="0" smtClean="0">
                <a:hlinkClick r:id="rId4"/>
              </a:rPr>
              <a:t>Ball, D.W., Hill, H.W., and Scott, R.J. (2012)</a:t>
            </a:r>
            <a:endParaRPr lang="en-US" sz="1400" dirty="0"/>
          </a:p>
        </p:txBody>
      </p:sp>
      <p:cxnSp>
        <p:nvCxnSpPr>
          <p:cNvPr id="8" name="Straight Arrow Connector 7"/>
          <p:cNvCxnSpPr/>
          <p:nvPr/>
        </p:nvCxnSpPr>
        <p:spPr>
          <a:xfrm flipV="1">
            <a:off x="2704780" y="3158138"/>
            <a:ext cx="614723" cy="76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77220" y="3150454"/>
            <a:ext cx="614723" cy="76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677219" y="3318222"/>
            <a:ext cx="614723" cy="76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704780" y="3399850"/>
            <a:ext cx="614723" cy="76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48177" y="989046"/>
            <a:ext cx="5587683" cy="369332"/>
          </a:xfrm>
          <a:prstGeom prst="rect">
            <a:avLst/>
          </a:prstGeom>
          <a:solidFill>
            <a:schemeClr val="accent1">
              <a:lumMod val="40000"/>
              <a:lumOff val="60000"/>
            </a:schemeClr>
          </a:solidFill>
          <a:ln w="25400">
            <a:solidFill>
              <a:srgbClr val="C00000"/>
            </a:solidFill>
          </a:ln>
        </p:spPr>
        <p:txBody>
          <a:bodyPr wrap="none" rtlCol="0">
            <a:spAutoFit/>
          </a:bodyPr>
          <a:lstStyle/>
          <a:p>
            <a:r>
              <a:rPr lang="en-US" b="1" dirty="0" smtClean="0"/>
              <a:t>Right in Fischer Projection is Down in Haworth Projection</a:t>
            </a:r>
            <a:endParaRPr lang="en-US" b="1" dirty="0"/>
          </a:p>
        </p:txBody>
      </p:sp>
      <p:sp>
        <p:nvSpPr>
          <p:cNvPr id="12" name="TextBox 11"/>
          <p:cNvSpPr txBox="1"/>
          <p:nvPr/>
        </p:nvSpPr>
        <p:spPr>
          <a:xfrm>
            <a:off x="6152223" y="4850866"/>
            <a:ext cx="2118465" cy="369332"/>
          </a:xfrm>
          <a:prstGeom prst="rect">
            <a:avLst/>
          </a:prstGeom>
          <a:solidFill>
            <a:schemeClr val="bg1"/>
          </a:solidFill>
        </p:spPr>
        <p:txBody>
          <a:bodyPr wrap="none" rtlCol="0">
            <a:spAutoFit/>
          </a:bodyPr>
          <a:lstStyle/>
          <a:p>
            <a:r>
              <a:rPr lang="en-US" dirty="0" smtClean="0"/>
              <a:t>Haworth Projection  </a:t>
            </a:r>
            <a:endParaRPr lang="en-US" dirty="0"/>
          </a:p>
        </p:txBody>
      </p:sp>
      <p:cxnSp>
        <p:nvCxnSpPr>
          <p:cNvPr id="11" name="Straight Connector 10"/>
          <p:cNvCxnSpPr/>
          <p:nvPr/>
        </p:nvCxnSpPr>
        <p:spPr>
          <a:xfrm>
            <a:off x="4629666" y="3429000"/>
            <a:ext cx="0" cy="319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731871" y="2224216"/>
            <a:ext cx="296562" cy="214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035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198495"/>
            <a:ext cx="7210332" cy="779462"/>
          </a:xfrm>
        </p:spPr>
        <p:txBody>
          <a:bodyPr/>
          <a:lstStyle/>
          <a:p>
            <a:r>
              <a:rPr lang="en-US" b="1" dirty="0" smtClean="0"/>
              <a:t>Basics of Sugar Cyclization</a:t>
            </a:r>
            <a:endParaRPr lang="en-US" b="1" dirty="0"/>
          </a:p>
        </p:txBody>
      </p:sp>
      <p:sp>
        <p:nvSpPr>
          <p:cNvPr id="6" name="TextBox 5"/>
          <p:cNvSpPr txBox="1"/>
          <p:nvPr/>
        </p:nvSpPr>
        <p:spPr>
          <a:xfrm>
            <a:off x="138312" y="5587715"/>
            <a:ext cx="4890121" cy="307777"/>
          </a:xfrm>
          <a:prstGeom prst="rect">
            <a:avLst/>
          </a:prstGeom>
          <a:noFill/>
        </p:spPr>
        <p:txBody>
          <a:bodyPr wrap="none" rtlCol="0">
            <a:spAutoFit/>
          </a:bodyPr>
          <a:lstStyle/>
          <a:p>
            <a:r>
              <a:rPr lang="en-US" sz="1400" dirty="0" smtClean="0"/>
              <a:t>Image Modified from:  </a:t>
            </a:r>
            <a:r>
              <a:rPr lang="en-US" sz="1400" dirty="0" smtClean="0">
                <a:hlinkClick r:id="rId3"/>
              </a:rPr>
              <a:t>Ball, D.W., Hill, H.W., and Scott, R.J. (2012)</a:t>
            </a:r>
            <a:endParaRPr lang="en-US" sz="1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7463"/>
            <a:ext cx="9144000" cy="4190746"/>
          </a:xfrm>
          <a:prstGeom prst="rect">
            <a:avLst/>
          </a:prstGeom>
        </p:spPr>
      </p:pic>
      <p:sp>
        <p:nvSpPr>
          <p:cNvPr id="5" name="TextBox 4"/>
          <p:cNvSpPr txBox="1"/>
          <p:nvPr/>
        </p:nvSpPr>
        <p:spPr>
          <a:xfrm>
            <a:off x="5893654" y="2899890"/>
            <a:ext cx="1593065" cy="461665"/>
          </a:xfrm>
          <a:prstGeom prst="rect">
            <a:avLst/>
          </a:prstGeom>
          <a:noFill/>
        </p:spPr>
        <p:txBody>
          <a:bodyPr wrap="none" rtlCol="0">
            <a:spAutoFit/>
          </a:bodyPr>
          <a:lstStyle/>
          <a:p>
            <a:r>
              <a:rPr lang="en-US" sz="2400" dirty="0" smtClean="0"/>
              <a:t>Hemiacetal</a:t>
            </a:r>
            <a:endParaRPr lang="en-US" sz="2400" dirty="0"/>
          </a:p>
        </p:txBody>
      </p:sp>
      <p:sp>
        <p:nvSpPr>
          <p:cNvPr id="12" name="TextBox 11"/>
          <p:cNvSpPr txBox="1"/>
          <p:nvPr/>
        </p:nvSpPr>
        <p:spPr>
          <a:xfrm>
            <a:off x="5967552" y="5073982"/>
            <a:ext cx="1445267" cy="461665"/>
          </a:xfrm>
          <a:prstGeom prst="rect">
            <a:avLst/>
          </a:prstGeom>
          <a:noFill/>
        </p:spPr>
        <p:txBody>
          <a:bodyPr wrap="none" rtlCol="0">
            <a:spAutoFit/>
          </a:bodyPr>
          <a:lstStyle/>
          <a:p>
            <a:r>
              <a:rPr lang="en-US" sz="2400" dirty="0" err="1" smtClean="0"/>
              <a:t>Hemiketal</a:t>
            </a:r>
            <a:endParaRPr lang="en-US" sz="2400" dirty="0"/>
          </a:p>
        </p:txBody>
      </p:sp>
    </p:spTree>
    <p:extLst>
      <p:ext uri="{BB962C8B-B14F-4D97-AF65-F5344CB8AC3E}">
        <p14:creationId xmlns:p14="http://schemas.microsoft.com/office/powerpoint/2010/main" val="799552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388" y="219099"/>
            <a:ext cx="8456912" cy="779462"/>
          </a:xfrm>
        </p:spPr>
        <p:txBody>
          <a:bodyPr>
            <a:normAutofit/>
          </a:bodyPr>
          <a:lstStyle/>
          <a:p>
            <a:r>
              <a:rPr lang="en-US" sz="4000" b="1" dirty="0" smtClean="0"/>
              <a:t>Aldose </a:t>
            </a:r>
            <a:r>
              <a:rPr lang="en-US" sz="4000" b="1" dirty="0" err="1" smtClean="0"/>
              <a:t>Cyclizations</a:t>
            </a:r>
            <a:r>
              <a:rPr lang="en-US" sz="4000" b="1" dirty="0" smtClean="0"/>
              <a:t> form Hemiacetals</a:t>
            </a:r>
            <a:endParaRPr lang="en-US" sz="4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45" y="1266714"/>
            <a:ext cx="7599509" cy="4559705"/>
          </a:xfrm>
          <a:prstGeom prst="rect">
            <a:avLst/>
          </a:prstGeom>
        </p:spPr>
      </p:pic>
      <p:sp>
        <p:nvSpPr>
          <p:cNvPr id="6" name="TextBox 5"/>
          <p:cNvSpPr txBox="1"/>
          <p:nvPr/>
        </p:nvSpPr>
        <p:spPr>
          <a:xfrm>
            <a:off x="138312" y="5587715"/>
            <a:ext cx="4890121" cy="307777"/>
          </a:xfrm>
          <a:prstGeom prst="rect">
            <a:avLst/>
          </a:prstGeom>
          <a:noFill/>
        </p:spPr>
        <p:txBody>
          <a:bodyPr wrap="none" rtlCol="0">
            <a:spAutoFit/>
          </a:bodyPr>
          <a:lstStyle/>
          <a:p>
            <a:r>
              <a:rPr lang="en-US" sz="1400" dirty="0" smtClean="0"/>
              <a:t>Image Modified from:  </a:t>
            </a:r>
            <a:r>
              <a:rPr lang="en-US" sz="1400" dirty="0" smtClean="0">
                <a:hlinkClick r:id="rId4"/>
              </a:rPr>
              <a:t>Ball, D.W., Hill, H.W., and Scott, R.J. (2012)</a:t>
            </a:r>
            <a:endParaRPr lang="en-US" sz="1400" dirty="0"/>
          </a:p>
        </p:txBody>
      </p:sp>
      <p:cxnSp>
        <p:nvCxnSpPr>
          <p:cNvPr id="8" name="Straight Arrow Connector 7"/>
          <p:cNvCxnSpPr/>
          <p:nvPr/>
        </p:nvCxnSpPr>
        <p:spPr>
          <a:xfrm flipV="1">
            <a:off x="2704780" y="3158138"/>
            <a:ext cx="614723" cy="76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77220" y="3150454"/>
            <a:ext cx="614723" cy="76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677219" y="3318222"/>
            <a:ext cx="614723" cy="76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704780" y="3399850"/>
            <a:ext cx="614723" cy="76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733980" y="2912249"/>
            <a:ext cx="637774" cy="345782"/>
            <a:chOff x="7576457" y="2328262"/>
            <a:chExt cx="637774" cy="345782"/>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3454" t="13535" r="38861" b="79050"/>
            <a:stretch/>
          </p:blipFill>
          <p:spPr>
            <a:xfrm>
              <a:off x="7630245" y="2335946"/>
              <a:ext cx="583986" cy="338098"/>
            </a:xfrm>
            <a:prstGeom prst="rect">
              <a:avLst/>
            </a:prstGeom>
          </p:spPr>
        </p:pic>
        <p:sp>
          <p:nvSpPr>
            <p:cNvPr id="3" name="Rectangle 2"/>
            <p:cNvSpPr/>
            <p:nvPr/>
          </p:nvSpPr>
          <p:spPr>
            <a:xfrm>
              <a:off x="7576457" y="2328262"/>
              <a:ext cx="222837" cy="215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p:cNvSpPr/>
          <p:nvPr/>
        </p:nvSpPr>
        <p:spPr>
          <a:xfrm>
            <a:off x="7230676" y="2305210"/>
            <a:ext cx="1360074" cy="1636699"/>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379051" y="1468334"/>
            <a:ext cx="1593065" cy="461665"/>
          </a:xfrm>
          <a:prstGeom prst="rect">
            <a:avLst/>
          </a:prstGeom>
          <a:noFill/>
        </p:spPr>
        <p:txBody>
          <a:bodyPr wrap="none" rtlCol="0">
            <a:spAutoFit/>
          </a:bodyPr>
          <a:lstStyle/>
          <a:p>
            <a:r>
              <a:rPr lang="en-US" sz="2400" dirty="0" smtClean="0"/>
              <a:t>Hemiacetal</a:t>
            </a:r>
            <a:endParaRPr lang="en-US" sz="2400" dirty="0"/>
          </a:p>
        </p:txBody>
      </p:sp>
      <p:cxnSp>
        <p:nvCxnSpPr>
          <p:cNvPr id="12" name="Straight Arrow Connector 11"/>
          <p:cNvCxnSpPr/>
          <p:nvPr/>
        </p:nvCxnSpPr>
        <p:spPr>
          <a:xfrm flipH="1">
            <a:off x="8079761" y="1929999"/>
            <a:ext cx="80683" cy="3752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731871" y="2224216"/>
            <a:ext cx="296562" cy="214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629666" y="3429000"/>
            <a:ext cx="0" cy="319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525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198495"/>
            <a:ext cx="7486852" cy="779462"/>
          </a:xfrm>
        </p:spPr>
        <p:txBody>
          <a:bodyPr>
            <a:noAutofit/>
          </a:bodyPr>
          <a:lstStyle/>
          <a:p>
            <a:r>
              <a:rPr lang="en-US" sz="4000" b="1" dirty="0" smtClean="0"/>
              <a:t>Ketose </a:t>
            </a:r>
            <a:r>
              <a:rPr lang="en-US" sz="4000" b="1" dirty="0" err="1" smtClean="0"/>
              <a:t>Cyclizations</a:t>
            </a:r>
            <a:r>
              <a:rPr lang="en-US" sz="4000" b="1" dirty="0" smtClean="0"/>
              <a:t> form </a:t>
            </a:r>
            <a:r>
              <a:rPr lang="en-US" sz="4000" b="1" dirty="0" err="1" smtClean="0"/>
              <a:t>Hemiketals</a:t>
            </a:r>
            <a:endParaRPr lang="en-US" sz="4000" b="1" dirty="0"/>
          </a:p>
        </p:txBody>
      </p:sp>
      <p:sp>
        <p:nvSpPr>
          <p:cNvPr id="6" name="TextBox 5"/>
          <p:cNvSpPr txBox="1"/>
          <p:nvPr/>
        </p:nvSpPr>
        <p:spPr>
          <a:xfrm>
            <a:off x="138312" y="5587715"/>
            <a:ext cx="4890121" cy="307777"/>
          </a:xfrm>
          <a:prstGeom prst="rect">
            <a:avLst/>
          </a:prstGeom>
          <a:noFill/>
        </p:spPr>
        <p:txBody>
          <a:bodyPr wrap="none" rtlCol="0">
            <a:spAutoFit/>
          </a:bodyPr>
          <a:lstStyle/>
          <a:p>
            <a:r>
              <a:rPr lang="en-US" sz="1400" dirty="0" smtClean="0"/>
              <a:t>Image Modified from:  </a:t>
            </a:r>
            <a:r>
              <a:rPr lang="en-US" sz="1400" dirty="0" smtClean="0">
                <a:hlinkClick r:id="rId3"/>
              </a:rPr>
              <a:t>Ball, D.W., Hill, H.W., and Scott, R.J. (2012)</a:t>
            </a:r>
            <a:endParaRPr lang="en-US" sz="1400" dirty="0"/>
          </a:p>
        </p:txBody>
      </p:sp>
      <p:grpSp>
        <p:nvGrpSpPr>
          <p:cNvPr id="7" name="Group 6"/>
          <p:cNvGrpSpPr/>
          <p:nvPr/>
        </p:nvGrpSpPr>
        <p:grpSpPr>
          <a:xfrm>
            <a:off x="-181495" y="1798065"/>
            <a:ext cx="9102658" cy="2231193"/>
            <a:chOff x="219823" y="1869627"/>
            <a:chExt cx="8924176" cy="219349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1031" t="53456" r="1" b="11470"/>
            <a:stretch/>
          </p:blipFill>
          <p:spPr>
            <a:xfrm>
              <a:off x="2837522" y="1869627"/>
              <a:ext cx="6306477" cy="2007903"/>
            </a:xfrm>
            <a:prstGeom prst="rect">
              <a:avLst/>
            </a:prstGeom>
          </p:spPr>
        </p:pic>
        <p:sp>
          <p:nvSpPr>
            <p:cNvPr id="5" name="Rectangle 4"/>
            <p:cNvSpPr/>
            <p:nvPr/>
          </p:nvSpPr>
          <p:spPr>
            <a:xfrm>
              <a:off x="219823" y="3546281"/>
              <a:ext cx="588398" cy="516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a:off x="7696662" y="2061934"/>
            <a:ext cx="1129086" cy="1524104"/>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684043" y="1468334"/>
            <a:ext cx="1445267" cy="461665"/>
          </a:xfrm>
          <a:prstGeom prst="rect">
            <a:avLst/>
          </a:prstGeom>
          <a:noFill/>
        </p:spPr>
        <p:txBody>
          <a:bodyPr wrap="none" rtlCol="0">
            <a:spAutoFit/>
          </a:bodyPr>
          <a:lstStyle/>
          <a:p>
            <a:r>
              <a:rPr lang="en-US" sz="2400" dirty="0" err="1" smtClean="0"/>
              <a:t>Hemiketal</a:t>
            </a:r>
            <a:endParaRPr lang="en-US" sz="2400" dirty="0"/>
          </a:p>
        </p:txBody>
      </p:sp>
      <p:cxnSp>
        <p:nvCxnSpPr>
          <p:cNvPr id="17" name="Straight Arrow Connector 16"/>
          <p:cNvCxnSpPr/>
          <p:nvPr/>
        </p:nvCxnSpPr>
        <p:spPr>
          <a:xfrm>
            <a:off x="7561696" y="1929999"/>
            <a:ext cx="310369" cy="2845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5"/>
          <a:srcRect r="53708" b="12821"/>
          <a:stretch/>
        </p:blipFill>
        <p:spPr>
          <a:xfrm>
            <a:off x="662390" y="1911990"/>
            <a:ext cx="1554140" cy="2395756"/>
          </a:xfrm>
          <a:prstGeom prst="rect">
            <a:avLst/>
          </a:prstGeom>
        </p:spPr>
      </p:pic>
      <p:cxnSp>
        <p:nvCxnSpPr>
          <p:cNvPr id="8" name="Straight Connector 7"/>
          <p:cNvCxnSpPr/>
          <p:nvPr/>
        </p:nvCxnSpPr>
        <p:spPr>
          <a:xfrm>
            <a:off x="4581728" y="2829001"/>
            <a:ext cx="262647" cy="157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49302" y="2893849"/>
            <a:ext cx="262647" cy="157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159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69400" t="16400" r="2389" b="26304"/>
          <a:stretch/>
        </p:blipFill>
        <p:spPr>
          <a:xfrm>
            <a:off x="4963963" y="934205"/>
            <a:ext cx="1738612" cy="2118739"/>
          </a:xfrm>
          <a:prstGeom prst="rect">
            <a:avLst/>
          </a:prstGeom>
        </p:spPr>
      </p:pic>
      <p:sp>
        <p:nvSpPr>
          <p:cNvPr id="2" name="Title 1"/>
          <p:cNvSpPr>
            <a:spLocks noGrp="1"/>
          </p:cNvSpPr>
          <p:nvPr>
            <p:ph type="title"/>
          </p:nvPr>
        </p:nvSpPr>
        <p:spPr>
          <a:xfrm>
            <a:off x="1569684" y="198495"/>
            <a:ext cx="7210332" cy="779462"/>
          </a:xfrm>
        </p:spPr>
        <p:txBody>
          <a:bodyPr>
            <a:normAutofit fontScale="90000"/>
          </a:bodyPr>
          <a:lstStyle/>
          <a:p>
            <a:r>
              <a:rPr lang="en-US" sz="3600" dirty="0"/>
              <a:t>Cyclization = New </a:t>
            </a:r>
            <a:r>
              <a:rPr lang="en-US" sz="3600" dirty="0" err="1" smtClean="0"/>
              <a:t>Stereocenter</a:t>
            </a:r>
            <a:r>
              <a:rPr lang="en-US" sz="3600" dirty="0" smtClean="0"/>
              <a:t> = </a:t>
            </a:r>
            <a:r>
              <a:rPr lang="en-US" sz="3600" b="1" dirty="0" err="1" smtClean="0"/>
              <a:t>Anomers</a:t>
            </a:r>
            <a:endParaRPr lang="en-US" sz="3600"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193" t="7068" r="33418" b="35636"/>
          <a:stretch/>
        </p:blipFill>
        <p:spPr>
          <a:xfrm>
            <a:off x="2300604" y="1321951"/>
            <a:ext cx="2128477" cy="2067664"/>
          </a:xfrm>
          <a:prstGeom prst="rect">
            <a:avLst/>
          </a:prstGeom>
        </p:spPr>
      </p:pic>
      <p:sp>
        <p:nvSpPr>
          <p:cNvPr id="6" name="TextBox 5"/>
          <p:cNvSpPr txBox="1"/>
          <p:nvPr/>
        </p:nvSpPr>
        <p:spPr>
          <a:xfrm>
            <a:off x="138312" y="5587715"/>
            <a:ext cx="4890121" cy="307777"/>
          </a:xfrm>
          <a:prstGeom prst="rect">
            <a:avLst/>
          </a:prstGeom>
          <a:noFill/>
        </p:spPr>
        <p:txBody>
          <a:bodyPr wrap="none" rtlCol="0">
            <a:spAutoFit/>
          </a:bodyPr>
          <a:lstStyle/>
          <a:p>
            <a:r>
              <a:rPr lang="en-US" sz="1400" dirty="0" smtClean="0"/>
              <a:t>Image Modified from:  </a:t>
            </a:r>
            <a:r>
              <a:rPr lang="en-US" sz="1400" dirty="0" smtClean="0">
                <a:hlinkClick r:id="rId4"/>
              </a:rPr>
              <a:t>Ball, D.W., Hill, H.W., and Scott, R.J. (2012)</a:t>
            </a:r>
            <a:endParaRPr lang="en-US" sz="1400" dirty="0"/>
          </a:p>
        </p:txBody>
      </p:sp>
      <p:cxnSp>
        <p:nvCxnSpPr>
          <p:cNvPr id="8" name="Straight Arrow Connector 7"/>
          <p:cNvCxnSpPr/>
          <p:nvPr/>
        </p:nvCxnSpPr>
        <p:spPr>
          <a:xfrm flipV="1">
            <a:off x="1560607" y="2277445"/>
            <a:ext cx="642912" cy="1566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359925" y="1819961"/>
            <a:ext cx="645972" cy="549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340427" y="1990742"/>
            <a:ext cx="623536" cy="608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05439" y="2494326"/>
            <a:ext cx="598080" cy="1272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71588" b="21106"/>
          <a:stretch/>
        </p:blipFill>
        <p:spPr>
          <a:xfrm>
            <a:off x="-89105" y="1789225"/>
            <a:ext cx="1643301" cy="2737826"/>
          </a:xfrm>
          <a:prstGeom prst="rect">
            <a:avLst/>
          </a:prstGeom>
        </p:spPr>
      </p:pic>
      <p:grpSp>
        <p:nvGrpSpPr>
          <p:cNvPr id="25" name="Group 24"/>
          <p:cNvGrpSpPr/>
          <p:nvPr/>
        </p:nvGrpSpPr>
        <p:grpSpPr>
          <a:xfrm>
            <a:off x="2203519" y="3429000"/>
            <a:ext cx="2128477" cy="2067664"/>
            <a:chOff x="2802871" y="3429000"/>
            <a:chExt cx="2128477" cy="2067664"/>
          </a:xfrm>
        </p:grpSpPr>
        <p:grpSp>
          <p:nvGrpSpPr>
            <p:cNvPr id="23" name="Group 22"/>
            <p:cNvGrpSpPr/>
            <p:nvPr/>
          </p:nvGrpSpPr>
          <p:grpSpPr>
            <a:xfrm>
              <a:off x="2802871" y="3429000"/>
              <a:ext cx="2128477" cy="2067664"/>
              <a:chOff x="2802871" y="3429000"/>
              <a:chExt cx="2128477" cy="2067664"/>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31193" t="7068" r="33418" b="35636"/>
              <a:stretch/>
            </p:blipFill>
            <p:spPr>
              <a:xfrm>
                <a:off x="2802871" y="3429000"/>
                <a:ext cx="2128477" cy="2067664"/>
              </a:xfrm>
              <a:prstGeom prst="rect">
                <a:avLst/>
              </a:prstGeom>
            </p:spPr>
          </p:pic>
          <p:sp>
            <p:nvSpPr>
              <p:cNvPr id="22" name="Rectangle 21"/>
              <p:cNvSpPr/>
              <p:nvPr/>
            </p:nvSpPr>
            <p:spPr>
              <a:xfrm>
                <a:off x="4276164" y="4817889"/>
                <a:ext cx="441833" cy="2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55920" t="22630" r="34753" b="42023"/>
              <a:stretch/>
            </p:blipFill>
            <p:spPr>
              <a:xfrm flipV="1">
                <a:off x="4276164" y="3597674"/>
                <a:ext cx="560935" cy="1275549"/>
              </a:xfrm>
              <a:prstGeom prst="rect">
                <a:avLst/>
              </a:prstGeom>
            </p:spPr>
          </p:pic>
        </p:gr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56683" t="7068" r="40072" b="81061"/>
            <a:stretch/>
          </p:blipFill>
          <p:spPr>
            <a:xfrm>
              <a:off x="4253882" y="3429000"/>
              <a:ext cx="195174" cy="428385"/>
            </a:xfrm>
            <a:prstGeom prst="rect">
              <a:avLst/>
            </a:prstGeom>
          </p:spPr>
        </p:pic>
      </p:grpSp>
      <p:cxnSp>
        <p:nvCxnSpPr>
          <p:cNvPr id="32" name="Straight Arrow Connector 31"/>
          <p:cNvCxnSpPr/>
          <p:nvPr/>
        </p:nvCxnSpPr>
        <p:spPr>
          <a:xfrm>
            <a:off x="1462456" y="3868683"/>
            <a:ext cx="614844" cy="1731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1438132" y="4056149"/>
            <a:ext cx="570012" cy="144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246939" y="4555341"/>
            <a:ext cx="619888" cy="101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4823554" y="3597155"/>
            <a:ext cx="2060473" cy="2118739"/>
            <a:chOff x="5492062" y="3597155"/>
            <a:chExt cx="2060473" cy="2118739"/>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69400" t="16400" r="2389" b="26304"/>
            <a:stretch/>
          </p:blipFill>
          <p:spPr>
            <a:xfrm>
              <a:off x="5492062" y="3597155"/>
              <a:ext cx="1738612" cy="2118739"/>
            </a:xfrm>
            <a:prstGeom prst="rect">
              <a:avLst/>
            </a:prstGeom>
          </p:spPr>
        </p:pic>
        <p:sp>
          <p:nvSpPr>
            <p:cNvPr id="28" name="Isosceles Triangle 27"/>
            <p:cNvSpPr/>
            <p:nvPr/>
          </p:nvSpPr>
          <p:spPr>
            <a:xfrm rot="988834">
              <a:off x="6938988" y="4220358"/>
              <a:ext cx="613547" cy="960213"/>
            </a:xfrm>
            <a:prstGeom prst="triangle">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91105" t="52447" r="3658" b="42357"/>
            <a:stretch/>
          </p:blipFill>
          <p:spPr>
            <a:xfrm>
              <a:off x="6907944" y="4162741"/>
              <a:ext cx="322729" cy="192101"/>
            </a:xfrm>
            <a:prstGeom prst="rect">
              <a:avLst/>
            </a:prstGeom>
          </p:spPr>
        </p:pic>
        <p:cxnSp>
          <p:nvCxnSpPr>
            <p:cNvPr id="31" name="Straight Connector 30"/>
            <p:cNvCxnSpPr/>
            <p:nvPr/>
          </p:nvCxnSpPr>
          <p:spPr>
            <a:xfrm flipH="1">
              <a:off x="6904549" y="4340252"/>
              <a:ext cx="65761" cy="270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93292" t="37795" r="1970" b="55348"/>
            <a:stretch/>
          </p:blipFill>
          <p:spPr>
            <a:xfrm>
              <a:off x="6900260" y="4633471"/>
              <a:ext cx="291994" cy="253574"/>
            </a:xfrm>
            <a:prstGeom prst="rect">
              <a:avLst/>
            </a:prstGeom>
          </p:spPr>
        </p:pic>
      </p:grpSp>
      <p:cxnSp>
        <p:nvCxnSpPr>
          <p:cNvPr id="38" name="Straight Arrow Connector 37"/>
          <p:cNvCxnSpPr/>
          <p:nvPr/>
        </p:nvCxnSpPr>
        <p:spPr>
          <a:xfrm>
            <a:off x="4311383" y="4418112"/>
            <a:ext cx="603987" cy="978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817004" y="1427964"/>
            <a:ext cx="1848583" cy="369332"/>
          </a:xfrm>
          <a:prstGeom prst="rect">
            <a:avLst/>
          </a:prstGeom>
          <a:noFill/>
        </p:spPr>
        <p:txBody>
          <a:bodyPr wrap="none" rtlCol="0">
            <a:spAutoFit/>
          </a:bodyPr>
          <a:lstStyle/>
          <a:p>
            <a:r>
              <a:rPr lang="en-US" b="1" dirty="0" err="1" smtClean="0"/>
              <a:t>Anomeric</a:t>
            </a:r>
            <a:r>
              <a:rPr lang="en-US" b="1" dirty="0" smtClean="0"/>
              <a:t> Carbon</a:t>
            </a:r>
            <a:endParaRPr lang="en-US" b="1" dirty="0"/>
          </a:p>
        </p:txBody>
      </p:sp>
      <p:sp>
        <p:nvSpPr>
          <p:cNvPr id="48" name="Oval 47"/>
          <p:cNvSpPr/>
          <p:nvPr/>
        </p:nvSpPr>
        <p:spPr>
          <a:xfrm>
            <a:off x="6216385" y="1746279"/>
            <a:ext cx="322729" cy="315045"/>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flipH="1">
            <a:off x="6577253" y="1640668"/>
            <a:ext cx="269221" cy="14855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955304" y="4682161"/>
            <a:ext cx="1848583" cy="369332"/>
          </a:xfrm>
          <a:prstGeom prst="rect">
            <a:avLst/>
          </a:prstGeom>
          <a:noFill/>
        </p:spPr>
        <p:txBody>
          <a:bodyPr wrap="none" rtlCol="0">
            <a:spAutoFit/>
          </a:bodyPr>
          <a:lstStyle/>
          <a:p>
            <a:r>
              <a:rPr lang="en-US" b="1" dirty="0" err="1" smtClean="0"/>
              <a:t>Anomeric</a:t>
            </a:r>
            <a:r>
              <a:rPr lang="en-US" b="1" dirty="0" smtClean="0"/>
              <a:t> Carbon</a:t>
            </a:r>
            <a:endParaRPr lang="en-US" b="1" dirty="0"/>
          </a:p>
        </p:txBody>
      </p:sp>
      <p:sp>
        <p:nvSpPr>
          <p:cNvPr id="53" name="Oval 52"/>
          <p:cNvSpPr/>
          <p:nvPr/>
        </p:nvSpPr>
        <p:spPr>
          <a:xfrm>
            <a:off x="6068311" y="4479859"/>
            <a:ext cx="332489" cy="407186"/>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a:endCxn id="27" idx="3"/>
          </p:cNvCxnSpPr>
          <p:nvPr/>
        </p:nvCxnSpPr>
        <p:spPr>
          <a:xfrm flipH="1" flipV="1">
            <a:off x="6523746" y="4760258"/>
            <a:ext cx="475129" cy="13714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573801" y="1847800"/>
            <a:ext cx="296562" cy="148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74261" y="3951709"/>
            <a:ext cx="128915" cy="15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H="1">
            <a:off x="3474261" y="2783541"/>
            <a:ext cx="3878"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364842" y="4887045"/>
            <a:ext cx="3878"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933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69400" t="16400" r="2389" b="26304"/>
          <a:stretch/>
        </p:blipFill>
        <p:spPr>
          <a:xfrm>
            <a:off x="4963963" y="934205"/>
            <a:ext cx="1738612" cy="2118739"/>
          </a:xfrm>
          <a:prstGeom prst="rect">
            <a:avLst/>
          </a:prstGeom>
        </p:spPr>
      </p:pic>
      <p:sp>
        <p:nvSpPr>
          <p:cNvPr id="2" name="Title 1"/>
          <p:cNvSpPr>
            <a:spLocks noGrp="1"/>
          </p:cNvSpPr>
          <p:nvPr>
            <p:ph type="title"/>
          </p:nvPr>
        </p:nvSpPr>
        <p:spPr>
          <a:xfrm>
            <a:off x="1569684" y="198495"/>
            <a:ext cx="7210332" cy="779462"/>
          </a:xfrm>
        </p:spPr>
        <p:txBody>
          <a:bodyPr>
            <a:normAutofit fontScale="90000"/>
          </a:bodyPr>
          <a:lstStyle/>
          <a:p>
            <a:r>
              <a:rPr lang="en-US" sz="3600" dirty="0"/>
              <a:t>Cyclization = New </a:t>
            </a:r>
            <a:r>
              <a:rPr lang="en-US" sz="3600" dirty="0" err="1" smtClean="0"/>
              <a:t>Stereocenter</a:t>
            </a:r>
            <a:r>
              <a:rPr lang="en-US" sz="3600" dirty="0" smtClean="0"/>
              <a:t> = </a:t>
            </a:r>
            <a:r>
              <a:rPr lang="en-US" sz="3600" b="1" dirty="0" err="1" smtClean="0"/>
              <a:t>Anomers</a:t>
            </a:r>
            <a:endParaRPr lang="en-US" sz="3600"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193" t="7068" r="33418" b="35636"/>
          <a:stretch/>
        </p:blipFill>
        <p:spPr>
          <a:xfrm>
            <a:off x="2300604" y="1321951"/>
            <a:ext cx="2128477" cy="2067664"/>
          </a:xfrm>
          <a:prstGeom prst="rect">
            <a:avLst/>
          </a:prstGeom>
        </p:spPr>
      </p:pic>
      <p:sp>
        <p:nvSpPr>
          <p:cNvPr id="6" name="TextBox 5"/>
          <p:cNvSpPr txBox="1"/>
          <p:nvPr/>
        </p:nvSpPr>
        <p:spPr>
          <a:xfrm>
            <a:off x="138312" y="5587715"/>
            <a:ext cx="4890121" cy="307777"/>
          </a:xfrm>
          <a:prstGeom prst="rect">
            <a:avLst/>
          </a:prstGeom>
          <a:noFill/>
        </p:spPr>
        <p:txBody>
          <a:bodyPr wrap="none" rtlCol="0">
            <a:spAutoFit/>
          </a:bodyPr>
          <a:lstStyle/>
          <a:p>
            <a:r>
              <a:rPr lang="en-US" sz="1400" dirty="0" smtClean="0"/>
              <a:t>Image Modified from:  </a:t>
            </a:r>
            <a:r>
              <a:rPr lang="en-US" sz="1400" dirty="0" smtClean="0">
                <a:hlinkClick r:id="rId4"/>
              </a:rPr>
              <a:t>Ball, D.W., Hill, H.W., and Scott, R.J. (2012)</a:t>
            </a:r>
            <a:endParaRPr lang="en-US" sz="1400" dirty="0"/>
          </a:p>
        </p:txBody>
      </p:sp>
      <p:cxnSp>
        <p:nvCxnSpPr>
          <p:cNvPr id="8" name="Straight Arrow Connector 7"/>
          <p:cNvCxnSpPr/>
          <p:nvPr/>
        </p:nvCxnSpPr>
        <p:spPr>
          <a:xfrm flipV="1">
            <a:off x="1560607" y="2277445"/>
            <a:ext cx="642912" cy="1566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359925" y="1819961"/>
            <a:ext cx="645972" cy="549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340427" y="1990742"/>
            <a:ext cx="623536" cy="608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05439" y="2494326"/>
            <a:ext cx="598080" cy="1272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71588" b="21106"/>
          <a:stretch/>
        </p:blipFill>
        <p:spPr>
          <a:xfrm>
            <a:off x="-89105" y="1789225"/>
            <a:ext cx="1643301" cy="2737826"/>
          </a:xfrm>
          <a:prstGeom prst="rect">
            <a:avLst/>
          </a:prstGeom>
        </p:spPr>
      </p:pic>
      <p:grpSp>
        <p:nvGrpSpPr>
          <p:cNvPr id="25" name="Group 24"/>
          <p:cNvGrpSpPr/>
          <p:nvPr/>
        </p:nvGrpSpPr>
        <p:grpSpPr>
          <a:xfrm>
            <a:off x="2203519" y="3429000"/>
            <a:ext cx="2128477" cy="2067664"/>
            <a:chOff x="2802871" y="3429000"/>
            <a:chExt cx="2128477" cy="2067664"/>
          </a:xfrm>
        </p:grpSpPr>
        <p:grpSp>
          <p:nvGrpSpPr>
            <p:cNvPr id="23" name="Group 22"/>
            <p:cNvGrpSpPr/>
            <p:nvPr/>
          </p:nvGrpSpPr>
          <p:grpSpPr>
            <a:xfrm>
              <a:off x="2802871" y="3429000"/>
              <a:ext cx="2128477" cy="2067664"/>
              <a:chOff x="2802871" y="3429000"/>
              <a:chExt cx="2128477" cy="2067664"/>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31193" t="7068" r="33418" b="35636"/>
              <a:stretch/>
            </p:blipFill>
            <p:spPr>
              <a:xfrm>
                <a:off x="2802871" y="3429000"/>
                <a:ext cx="2128477" cy="2067664"/>
              </a:xfrm>
              <a:prstGeom prst="rect">
                <a:avLst/>
              </a:prstGeom>
            </p:spPr>
          </p:pic>
          <p:sp>
            <p:nvSpPr>
              <p:cNvPr id="22" name="Rectangle 21"/>
              <p:cNvSpPr/>
              <p:nvPr/>
            </p:nvSpPr>
            <p:spPr>
              <a:xfrm>
                <a:off x="4276164" y="4817889"/>
                <a:ext cx="441833" cy="2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55920" t="22630" r="34753" b="42023"/>
              <a:stretch/>
            </p:blipFill>
            <p:spPr>
              <a:xfrm flipV="1">
                <a:off x="4276164" y="3597674"/>
                <a:ext cx="560935" cy="1275549"/>
              </a:xfrm>
              <a:prstGeom prst="rect">
                <a:avLst/>
              </a:prstGeom>
            </p:spPr>
          </p:pic>
        </p:gr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56683" t="7068" r="40072" b="81061"/>
            <a:stretch/>
          </p:blipFill>
          <p:spPr>
            <a:xfrm>
              <a:off x="4253882" y="3429000"/>
              <a:ext cx="195174" cy="428385"/>
            </a:xfrm>
            <a:prstGeom prst="rect">
              <a:avLst/>
            </a:prstGeom>
          </p:spPr>
        </p:pic>
      </p:grpSp>
      <p:cxnSp>
        <p:nvCxnSpPr>
          <p:cNvPr id="32" name="Straight Arrow Connector 31"/>
          <p:cNvCxnSpPr/>
          <p:nvPr/>
        </p:nvCxnSpPr>
        <p:spPr>
          <a:xfrm>
            <a:off x="1462456" y="3868683"/>
            <a:ext cx="614844" cy="1731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1438132" y="4056149"/>
            <a:ext cx="570012" cy="144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246939" y="4555341"/>
            <a:ext cx="619888" cy="101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4823554" y="3597155"/>
            <a:ext cx="2060473" cy="2118739"/>
            <a:chOff x="5492062" y="3597155"/>
            <a:chExt cx="2060473" cy="2118739"/>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69400" t="16400" r="2389" b="26304"/>
            <a:stretch/>
          </p:blipFill>
          <p:spPr>
            <a:xfrm>
              <a:off x="5492062" y="3597155"/>
              <a:ext cx="1738612" cy="2118739"/>
            </a:xfrm>
            <a:prstGeom prst="rect">
              <a:avLst/>
            </a:prstGeom>
          </p:spPr>
        </p:pic>
        <p:sp>
          <p:nvSpPr>
            <p:cNvPr id="28" name="Isosceles Triangle 27"/>
            <p:cNvSpPr/>
            <p:nvPr/>
          </p:nvSpPr>
          <p:spPr>
            <a:xfrm rot="988834">
              <a:off x="6938988" y="4220358"/>
              <a:ext cx="613547" cy="960213"/>
            </a:xfrm>
            <a:prstGeom prst="triangle">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91105" t="52447" r="3658" b="42357"/>
            <a:stretch/>
          </p:blipFill>
          <p:spPr>
            <a:xfrm>
              <a:off x="6907944" y="4162741"/>
              <a:ext cx="322729" cy="192101"/>
            </a:xfrm>
            <a:prstGeom prst="rect">
              <a:avLst/>
            </a:prstGeom>
          </p:spPr>
        </p:pic>
        <p:cxnSp>
          <p:nvCxnSpPr>
            <p:cNvPr id="31" name="Straight Connector 30"/>
            <p:cNvCxnSpPr/>
            <p:nvPr/>
          </p:nvCxnSpPr>
          <p:spPr>
            <a:xfrm flipH="1">
              <a:off x="6904549" y="4340252"/>
              <a:ext cx="65761" cy="270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93292" t="37795" r="1970" b="55348"/>
            <a:stretch/>
          </p:blipFill>
          <p:spPr>
            <a:xfrm>
              <a:off x="6900260" y="4633471"/>
              <a:ext cx="291994" cy="253574"/>
            </a:xfrm>
            <a:prstGeom prst="rect">
              <a:avLst/>
            </a:prstGeom>
          </p:spPr>
        </p:pic>
      </p:grpSp>
      <p:cxnSp>
        <p:nvCxnSpPr>
          <p:cNvPr id="38" name="Straight Arrow Connector 37"/>
          <p:cNvCxnSpPr/>
          <p:nvPr/>
        </p:nvCxnSpPr>
        <p:spPr>
          <a:xfrm>
            <a:off x="4311383" y="4418112"/>
            <a:ext cx="603987" cy="978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246841" y="2164218"/>
            <a:ext cx="436219" cy="359257"/>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flipH="1">
            <a:off x="6584937" y="1667563"/>
            <a:ext cx="215434" cy="49665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800370" y="3543797"/>
            <a:ext cx="2219262" cy="461665"/>
          </a:xfrm>
          <a:prstGeom prst="rect">
            <a:avLst/>
          </a:prstGeom>
          <a:noFill/>
        </p:spPr>
        <p:txBody>
          <a:bodyPr wrap="none" rtlCol="0">
            <a:spAutoFit/>
          </a:bodyPr>
          <a:lstStyle/>
          <a:p>
            <a:r>
              <a:rPr lang="en-US" sz="2400" b="1" dirty="0">
                <a:latin typeface="Symbol" panose="05050102010706020507" pitchFamily="18" charset="2"/>
              </a:rPr>
              <a:t>b</a:t>
            </a:r>
            <a:r>
              <a:rPr lang="en-US" sz="2400" b="1" dirty="0" smtClean="0"/>
              <a:t>-Conformation</a:t>
            </a:r>
            <a:endParaRPr lang="en-US" sz="2400" b="1" dirty="0"/>
          </a:p>
        </p:txBody>
      </p:sp>
      <p:sp>
        <p:nvSpPr>
          <p:cNvPr id="53" name="Oval 52"/>
          <p:cNvSpPr/>
          <p:nvPr/>
        </p:nvSpPr>
        <p:spPr>
          <a:xfrm>
            <a:off x="6198941" y="4073266"/>
            <a:ext cx="385996" cy="336521"/>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flipH="1">
            <a:off x="6584937" y="3913226"/>
            <a:ext cx="215433" cy="9223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215368" y="3608843"/>
            <a:ext cx="960802" cy="464423"/>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663483" y="1252002"/>
            <a:ext cx="2244910" cy="461665"/>
          </a:xfrm>
          <a:prstGeom prst="rect">
            <a:avLst/>
          </a:prstGeom>
          <a:noFill/>
        </p:spPr>
        <p:txBody>
          <a:bodyPr wrap="none" rtlCol="0">
            <a:spAutoFit/>
          </a:bodyPr>
          <a:lstStyle/>
          <a:p>
            <a:r>
              <a:rPr lang="en-US" sz="2400" b="1" dirty="0" smtClean="0">
                <a:latin typeface="Symbol" panose="05050102010706020507" pitchFamily="18" charset="2"/>
              </a:rPr>
              <a:t>a</a:t>
            </a:r>
            <a:r>
              <a:rPr lang="en-US" sz="2400" b="1" dirty="0" smtClean="0"/>
              <a:t>-Conformation</a:t>
            </a:r>
            <a:endParaRPr lang="en-US" sz="2400" b="1" dirty="0"/>
          </a:p>
        </p:txBody>
      </p:sp>
      <p:sp>
        <p:nvSpPr>
          <p:cNvPr id="36" name="Oval 35"/>
          <p:cNvSpPr/>
          <p:nvPr/>
        </p:nvSpPr>
        <p:spPr>
          <a:xfrm>
            <a:off x="5333322" y="926161"/>
            <a:ext cx="960802" cy="464423"/>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757102" y="1582643"/>
            <a:ext cx="2194560" cy="1200329"/>
          </a:xfrm>
          <a:prstGeom prst="rect">
            <a:avLst/>
          </a:prstGeom>
          <a:noFill/>
        </p:spPr>
        <p:txBody>
          <a:bodyPr wrap="square" rtlCol="0">
            <a:spAutoFit/>
          </a:bodyPr>
          <a:lstStyle/>
          <a:p>
            <a:r>
              <a:rPr lang="en-US" dirty="0" smtClean="0"/>
              <a:t>The 1 and 6 positions are in the </a:t>
            </a:r>
            <a:r>
              <a:rPr lang="en-US" b="1" i="1" dirty="0" smtClean="0"/>
              <a:t>trans </a:t>
            </a:r>
            <a:r>
              <a:rPr lang="en-US" dirty="0" smtClean="0"/>
              <a:t>conformation above and below the ring</a:t>
            </a:r>
          </a:p>
        </p:txBody>
      </p:sp>
      <p:sp>
        <p:nvSpPr>
          <p:cNvPr id="46" name="TextBox 45"/>
          <p:cNvSpPr txBox="1"/>
          <p:nvPr/>
        </p:nvSpPr>
        <p:spPr>
          <a:xfrm>
            <a:off x="6713833" y="3999024"/>
            <a:ext cx="2194560" cy="1200329"/>
          </a:xfrm>
          <a:prstGeom prst="rect">
            <a:avLst/>
          </a:prstGeom>
          <a:noFill/>
        </p:spPr>
        <p:txBody>
          <a:bodyPr wrap="square" rtlCol="0">
            <a:spAutoFit/>
          </a:bodyPr>
          <a:lstStyle/>
          <a:p>
            <a:r>
              <a:rPr lang="en-US" dirty="0" smtClean="0"/>
              <a:t>The 1 and 6 positions are in the </a:t>
            </a:r>
            <a:r>
              <a:rPr lang="en-US" b="1" i="1" dirty="0" smtClean="0"/>
              <a:t>cis </a:t>
            </a:r>
            <a:r>
              <a:rPr lang="en-US" dirty="0" smtClean="0"/>
              <a:t>conformation on the same side of the ring</a:t>
            </a:r>
          </a:p>
        </p:txBody>
      </p:sp>
      <p:cxnSp>
        <p:nvCxnSpPr>
          <p:cNvPr id="49" name="Straight Arrow Connector 48"/>
          <p:cNvCxnSpPr>
            <a:stCxn id="35" idx="1"/>
          </p:cNvCxnSpPr>
          <p:nvPr/>
        </p:nvCxnSpPr>
        <p:spPr>
          <a:xfrm flipH="1" flipV="1">
            <a:off x="6301803" y="1321951"/>
            <a:ext cx="361680" cy="16088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6231752" y="3788654"/>
            <a:ext cx="587089" cy="1721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3460196" y="2771190"/>
            <a:ext cx="18290" cy="243861"/>
          </a:xfrm>
          <a:prstGeom prst="rect">
            <a:avLst/>
          </a:prstGeom>
        </p:spPr>
      </p:pic>
      <p:pic>
        <p:nvPicPr>
          <p:cNvPr id="5" name="Picture 4"/>
          <p:cNvPicPr>
            <a:picLocks noChangeAspect="1"/>
          </p:cNvPicPr>
          <p:nvPr/>
        </p:nvPicPr>
        <p:blipFill>
          <a:blip r:embed="rId5"/>
          <a:stretch>
            <a:fillRect/>
          </a:stretch>
        </p:blipFill>
        <p:spPr>
          <a:xfrm>
            <a:off x="3355697" y="4884356"/>
            <a:ext cx="18290" cy="243861"/>
          </a:xfrm>
          <a:prstGeom prst="rect">
            <a:avLst/>
          </a:prstGeom>
        </p:spPr>
      </p:pic>
      <p:sp>
        <p:nvSpPr>
          <p:cNvPr id="43" name="Rectangle 42"/>
          <p:cNvSpPr/>
          <p:nvPr/>
        </p:nvSpPr>
        <p:spPr>
          <a:xfrm>
            <a:off x="3474261" y="3951709"/>
            <a:ext cx="128915" cy="15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554438" y="1846981"/>
            <a:ext cx="128915" cy="15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040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Theme" id="{50F0D94C-435E-4819-B693-F088EAFA6A4A}" vid="{08556F29-02E2-4811-8D71-6743142446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Biochemistry Theme</Template>
  <TotalTime>7593</TotalTime>
  <Words>1556</Words>
  <Application>Microsoft Office PowerPoint</Application>
  <PresentationFormat>On-screen Show (4:3)</PresentationFormat>
  <Paragraphs>94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Symbol</vt:lpstr>
      <vt:lpstr>Biochemistry Theme</vt:lpstr>
      <vt:lpstr>Carbohydrates – Part 2</vt:lpstr>
      <vt:lpstr>Sugar Cyclization</vt:lpstr>
      <vt:lpstr>Cyclization of Glucose</vt:lpstr>
      <vt:lpstr>Cyclization of Glucose</vt:lpstr>
      <vt:lpstr>Basics of Sugar Cyclization</vt:lpstr>
      <vt:lpstr>Aldose Cyclizations form Hemiacetals</vt:lpstr>
      <vt:lpstr>Ketose Cyclizations form Hemiketals</vt:lpstr>
      <vt:lpstr>Cyclization = New Stereocenter = Anomers</vt:lpstr>
      <vt:lpstr>Cyclization = New Stereocenter = Anomers</vt:lpstr>
      <vt:lpstr>Naming Uncyclized and Cyclized Sugars</vt:lpstr>
      <vt:lpstr>Naming Uncyclized and Cyclized Sugars</vt:lpstr>
      <vt:lpstr>The Many forms of Fructose</vt:lpstr>
      <vt:lpstr>Converting to Chair Conformation</vt:lpstr>
      <vt:lpstr>Different Views of a-D-glucopyranose</vt:lpstr>
      <vt:lpstr>Section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Patricia Flatt</dc:creator>
  <cp:lastModifiedBy>Patricia Flatt</cp:lastModifiedBy>
  <cp:revision>61</cp:revision>
  <cp:lastPrinted>2020-01-02T19:48:45Z</cp:lastPrinted>
  <dcterms:created xsi:type="dcterms:W3CDTF">2019-12-19T17:31:08Z</dcterms:created>
  <dcterms:modified xsi:type="dcterms:W3CDTF">2020-01-02T21:18:45Z</dcterms:modified>
</cp:coreProperties>
</file>