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57" r:id="rId4"/>
    <p:sldId id="258" r:id="rId5"/>
    <p:sldId id="265"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6512" autoAdjust="0"/>
  </p:normalViewPr>
  <p:slideViewPr>
    <p:cSldViewPr snapToGrid="0" showGuides="1">
      <p:cViewPr varScale="1">
        <p:scale>
          <a:sx n="85" d="100"/>
          <a:sy n="85" d="100"/>
        </p:scale>
        <p:origin x="232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EB16C-5608-4BCC-8CAA-B05A14DE2A4B}" type="datetimeFigureOut">
              <a:rPr lang="en-US" smtClean="0"/>
              <a:t>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4DB24-3139-4AC6-9E79-8E7DD8F55D2B}" type="slidenum">
              <a:rPr lang="en-US" smtClean="0"/>
              <a:t>‹#›</a:t>
            </a:fld>
            <a:endParaRPr lang="en-US"/>
          </a:p>
        </p:txBody>
      </p:sp>
    </p:spTree>
    <p:extLst>
      <p:ext uri="{BB962C8B-B14F-4D97-AF65-F5344CB8AC3E}">
        <p14:creationId xmlns:p14="http://schemas.microsoft.com/office/powerpoint/2010/main" val="248339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part 3</a:t>
            </a:r>
            <a:r>
              <a:rPr lang="en-US" baseline="0" dirty="0" smtClean="0"/>
              <a:t> in our carbohydrate series. In this presentation, we will discuss monosaccharide isomerase enzymes.</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1</a:t>
            </a:fld>
            <a:endParaRPr lang="en-US"/>
          </a:p>
        </p:txBody>
      </p:sp>
    </p:spTree>
    <p:extLst>
      <p:ext uri="{BB962C8B-B14F-4D97-AF65-F5344CB8AC3E}">
        <p14:creationId xmlns:p14="http://schemas.microsoft.com/office/powerpoint/2010/main" val="338278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completes the rearrangement</a:t>
            </a:r>
            <a:r>
              <a:rPr lang="en-US" baseline="0" dirty="0" smtClean="0"/>
              <a:t> of Glucose 6-phosphate to form Fructose 6-phosphate.</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10</a:t>
            </a:fld>
            <a:endParaRPr lang="en-US"/>
          </a:p>
        </p:txBody>
      </p:sp>
    </p:spTree>
    <p:extLst>
      <p:ext uri="{BB962C8B-B14F-4D97-AF65-F5344CB8AC3E}">
        <p14:creationId xmlns:p14="http://schemas.microsoft.com/office/powerpoint/2010/main" val="357205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you have learned that the sugar phosphate isomerases (GPI and TPI)</a:t>
            </a:r>
            <a:r>
              <a:rPr lang="en-US" baseline="0" dirty="0" smtClean="0"/>
              <a:t> </a:t>
            </a:r>
            <a:r>
              <a:rPr lang="en-US" dirty="0" smtClean="0"/>
              <a:t>interconvert</a:t>
            </a:r>
            <a:r>
              <a:rPr lang="en-US" baseline="0" dirty="0" smtClean="0"/>
              <a:t> aldose-ketose pairs through a proposed </a:t>
            </a:r>
            <a:r>
              <a:rPr lang="en-US" baseline="0" dirty="0" err="1" smtClean="0"/>
              <a:t>enediol</a:t>
            </a:r>
            <a:r>
              <a:rPr lang="en-US" baseline="0" dirty="0" smtClean="0"/>
              <a:t> intermediate. These are both important reactions that are required for glycolysis. Impairment of either of these enzyme functions can lead to disease states. </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11</a:t>
            </a:fld>
            <a:endParaRPr lang="en-US"/>
          </a:p>
        </p:txBody>
      </p:sp>
    </p:spTree>
    <p:extLst>
      <p:ext uri="{BB962C8B-B14F-4D97-AF65-F5344CB8AC3E}">
        <p14:creationId xmlns:p14="http://schemas.microsoft.com/office/powerpoint/2010/main" val="396137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Isomerases are the class of enzymes that catalyze the conversion of</a:t>
            </a:r>
            <a:r>
              <a:rPr lang="en-US" baseline="0" dirty="0" smtClean="0"/>
              <a:t> a specified compound to an isomer of that same compound.</a:t>
            </a:r>
          </a:p>
        </p:txBody>
      </p:sp>
      <p:sp>
        <p:nvSpPr>
          <p:cNvPr id="4" name="Slide Number Placeholder 3"/>
          <p:cNvSpPr>
            <a:spLocks noGrp="1"/>
          </p:cNvSpPr>
          <p:nvPr>
            <p:ph type="sldNum" sz="quarter" idx="10"/>
          </p:nvPr>
        </p:nvSpPr>
        <p:spPr/>
        <p:txBody>
          <a:bodyPr/>
          <a:lstStyle/>
          <a:p>
            <a:fld id="{C484DB24-3139-4AC6-9E79-8E7DD8F55D2B}" type="slidenum">
              <a:rPr lang="en-US" smtClean="0"/>
              <a:t>2</a:t>
            </a:fld>
            <a:endParaRPr lang="en-US"/>
          </a:p>
        </p:txBody>
      </p:sp>
    </p:spTree>
    <p:extLst>
      <p:ext uri="{BB962C8B-B14F-4D97-AF65-F5344CB8AC3E}">
        <p14:creationId xmlns:p14="http://schemas.microsoft.com/office/powerpoint/2010/main" val="135968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important sugar isomerases that you will need to know for glucose metabolism. The first is </a:t>
            </a:r>
            <a:r>
              <a:rPr lang="en-US" dirty="0" err="1" smtClean="0"/>
              <a:t>Phosphoglucose</a:t>
            </a:r>
            <a:r>
              <a:rPr lang="en-US" dirty="0" smtClean="0"/>
              <a:t> Isomerase</a:t>
            </a:r>
            <a:r>
              <a:rPr lang="en-US" baseline="0" dirty="0" smtClean="0"/>
              <a:t> (which is also known as Glucose 6-phosphate Isomerase) and the second is </a:t>
            </a:r>
            <a:r>
              <a:rPr lang="en-US" baseline="0" dirty="0" err="1" smtClean="0"/>
              <a:t>Triosephosphate</a:t>
            </a:r>
            <a:r>
              <a:rPr lang="en-US" baseline="0" dirty="0" smtClean="0"/>
              <a:t> Isomerase.</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3</a:t>
            </a:fld>
            <a:endParaRPr lang="en-US"/>
          </a:p>
        </p:txBody>
      </p:sp>
    </p:spTree>
    <p:extLst>
      <p:ext uri="{BB962C8B-B14F-4D97-AF65-F5344CB8AC3E}">
        <p14:creationId xmlns:p14="http://schemas.microsoft.com/office/powerpoint/2010/main" val="99494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sugar isomerases convert</a:t>
            </a:r>
            <a:r>
              <a:rPr lang="en-US" baseline="0" dirty="0" smtClean="0"/>
              <a:t> the</a:t>
            </a:r>
            <a:r>
              <a:rPr lang="en-US" dirty="0" smtClean="0"/>
              <a:t> sugars</a:t>
            </a:r>
            <a:r>
              <a:rPr lang="en-US" baseline="0" dirty="0" smtClean="0"/>
              <a:t> between their aldose/ketose pairs. For </a:t>
            </a:r>
            <a:r>
              <a:rPr lang="en-US" baseline="0" dirty="0" err="1" smtClean="0"/>
              <a:t>phosphoglucose</a:t>
            </a:r>
            <a:r>
              <a:rPr lang="en-US" baseline="0" dirty="0" smtClean="0"/>
              <a:t> isomerase, it is converting the aldose, glucose 6-phosphate into the ketose, fructose 6-phosphate.  Similarly, </a:t>
            </a:r>
            <a:r>
              <a:rPr lang="en-US" baseline="0" dirty="0" err="1" smtClean="0"/>
              <a:t>triosephosphate</a:t>
            </a:r>
            <a:r>
              <a:rPr lang="en-US" baseline="0" dirty="0" smtClean="0"/>
              <a:t> isomerase converts the ketose, dihydroxyacetone phosphate (DHAP) into the aldose, Glyceraldehyde 3-phosphate (GAP).  Notice that these are phosphorylated forms of some of the sugars that you are required to site recognize! It is a good time to practice recognizing their structure.</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4</a:t>
            </a:fld>
            <a:endParaRPr lang="en-US"/>
          </a:p>
        </p:txBody>
      </p:sp>
    </p:spTree>
    <p:extLst>
      <p:ext uri="{BB962C8B-B14F-4D97-AF65-F5344CB8AC3E}">
        <p14:creationId xmlns:p14="http://schemas.microsoft.com/office/powerpoint/2010/main" val="261712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first at Triose Phosphate Isomerase.  This dimeric</a:t>
            </a:r>
            <a:r>
              <a:rPr lang="en-US" baseline="0" dirty="0" smtClean="0"/>
              <a:t> enzyme catalyzes the conversion of DHAP to GAP.  It is an essential enzyme during the breakdown of glucose through glycolysis. Mutations that block the activity of this enzyme can result in chronic </a:t>
            </a:r>
            <a:r>
              <a:rPr lang="en-US" baseline="0" dirty="0" err="1" smtClean="0"/>
              <a:t>haemolytic</a:t>
            </a:r>
            <a:r>
              <a:rPr lang="en-US" baseline="0" dirty="0" smtClean="0"/>
              <a:t> </a:t>
            </a:r>
            <a:r>
              <a:rPr lang="en-US" baseline="0" dirty="0" err="1" smtClean="0"/>
              <a:t>anaemia</a:t>
            </a:r>
            <a:r>
              <a:rPr lang="en-US" baseline="0" dirty="0" smtClean="0"/>
              <a:t>. The enzyme has also been linked to Alzheimer’s disease.</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5</a:t>
            </a:fld>
            <a:endParaRPr lang="en-US"/>
          </a:p>
        </p:txBody>
      </p:sp>
    </p:spTree>
    <p:extLst>
      <p:ext uri="{BB962C8B-B14F-4D97-AF65-F5344CB8AC3E}">
        <p14:creationId xmlns:p14="http://schemas.microsoft.com/office/powerpoint/2010/main" val="2215802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reaction mechanism</a:t>
            </a:r>
            <a:r>
              <a:rPr lang="en-US" baseline="0" dirty="0" smtClean="0"/>
              <a:t> of TPI involves the formation of an </a:t>
            </a:r>
            <a:r>
              <a:rPr lang="en-US" baseline="0" dirty="0" err="1" smtClean="0"/>
              <a:t>enediol</a:t>
            </a:r>
            <a:r>
              <a:rPr lang="en-US" baseline="0" dirty="0" smtClean="0"/>
              <a:t> intermediate.  This is the classic mechanism proposed by Knowles and coworkers. In this reaction, a histidine residue from TPI </a:t>
            </a:r>
            <a:r>
              <a:rPr lang="en-US" baseline="0" dirty="0" err="1" smtClean="0"/>
              <a:t>hydroden</a:t>
            </a:r>
            <a:r>
              <a:rPr lang="en-US" baseline="0" dirty="0" smtClean="0"/>
              <a:t> bonds with the ketone functional group from DHAP.  At the same time, a glutamic acid abstracts a proton from carbon-3. The electrons from this bond, fold in creating the carbon-carbon double bond and force the ketone oxygen to abstract the hydrogen from His-95. This forms the </a:t>
            </a:r>
            <a:r>
              <a:rPr lang="en-US" baseline="0" dirty="0" err="1" smtClean="0"/>
              <a:t>enediol</a:t>
            </a:r>
            <a:r>
              <a:rPr lang="en-US" baseline="0" dirty="0" smtClean="0"/>
              <a:t> intermediate. An ‘</a:t>
            </a:r>
            <a:r>
              <a:rPr lang="en-US" baseline="0" dirty="0" err="1" smtClean="0"/>
              <a:t>enediol</a:t>
            </a:r>
            <a:r>
              <a:rPr lang="en-US" baseline="0" dirty="0" smtClean="0"/>
              <a:t>’ as the name implies is a carbon-carbon double bond (the –</a:t>
            </a:r>
            <a:r>
              <a:rPr lang="en-US" baseline="0" dirty="0" err="1" smtClean="0"/>
              <a:t>ene</a:t>
            </a:r>
            <a:r>
              <a:rPr lang="en-US" baseline="0" dirty="0" smtClean="0"/>
              <a:t>), where each carbon of the double bond is also bonded with an alcohol functional group (the di-</a:t>
            </a:r>
            <a:r>
              <a:rPr lang="en-US" baseline="0" dirty="0" err="1" smtClean="0"/>
              <a:t>ol</a:t>
            </a:r>
            <a:r>
              <a:rPr lang="en-US" baseline="0" dirty="0" smtClean="0"/>
              <a:t>) The </a:t>
            </a:r>
            <a:r>
              <a:rPr lang="en-US" baseline="0" dirty="0" err="1" smtClean="0"/>
              <a:t>enediol</a:t>
            </a:r>
            <a:r>
              <a:rPr lang="en-US" baseline="0" dirty="0" smtClean="0"/>
              <a:t> is unstable and the pi-bond electrons abstract the hydrogen from the glutamate residue forming a C-H bond at carbon-2.  The aldehyde forms at carbon-3 and the histidine recovers its proton. GAP is then released from the enzyme active site.</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6</a:t>
            </a:fld>
            <a:endParaRPr lang="en-US"/>
          </a:p>
        </p:txBody>
      </p:sp>
    </p:spTree>
    <p:extLst>
      <p:ext uri="{BB962C8B-B14F-4D97-AF65-F5344CB8AC3E}">
        <p14:creationId xmlns:p14="http://schemas.microsoft.com/office/powerpoint/2010/main" val="184922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reaction mechanism for PGI is very similar to TPI,</a:t>
            </a:r>
            <a:r>
              <a:rPr lang="en-US" baseline="0" dirty="0" smtClean="0"/>
              <a:t> however the cyclic form of the glucose monomer needs to be linearized before the reaction can occur.  Thus the </a:t>
            </a:r>
            <a:r>
              <a:rPr lang="en-US" baseline="0" dirty="0" err="1" smtClean="0"/>
              <a:t>glycosidic</a:t>
            </a:r>
            <a:r>
              <a:rPr lang="en-US" baseline="0" dirty="0" smtClean="0"/>
              <a:t> bond is disrupted by the interaction of Glucose 6-phsopahte with a basic residue (B) in the active site.  This allows an electrophile E to abstract a proton from carbon-2.   </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7</a:t>
            </a:fld>
            <a:endParaRPr lang="en-US"/>
          </a:p>
        </p:txBody>
      </p:sp>
    </p:spTree>
    <p:extLst>
      <p:ext uri="{BB962C8B-B14F-4D97-AF65-F5344CB8AC3E}">
        <p14:creationId xmlns:p14="http://schemas.microsoft.com/office/powerpoint/2010/main" val="89605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electrons from this bond</a:t>
            </a:r>
            <a:r>
              <a:rPr lang="en-US" baseline="0" dirty="0" smtClean="0"/>
              <a:t> fold inward and create a carbon-carbon double bond. This forces the aldehyde oxygen to abstract a hydrogen from a basic residue in the active site or from the surrounding solution forming the hydroxyl. This formed the </a:t>
            </a:r>
            <a:r>
              <a:rPr lang="en-US" baseline="0" dirty="0" err="1" smtClean="0"/>
              <a:t>enediol</a:t>
            </a:r>
            <a:r>
              <a:rPr lang="en-US" baseline="0" dirty="0" smtClean="0"/>
              <a:t> intermediate. </a:t>
            </a:r>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8</a:t>
            </a:fld>
            <a:endParaRPr lang="en-US"/>
          </a:p>
        </p:txBody>
      </p:sp>
    </p:spTree>
    <p:extLst>
      <p:ext uri="{BB962C8B-B14F-4D97-AF65-F5344CB8AC3E}">
        <p14:creationId xmlns:p14="http://schemas.microsoft.com/office/powerpoint/2010/main" val="386319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enediol</a:t>
            </a:r>
            <a:r>
              <a:rPr lang="en-US" baseline="0" dirty="0" smtClean="0"/>
              <a:t> is unstable. The pi-bonded electrons attack the electrophile and abstract the hydrogen forming a carbon-hydrogen bond at carbon-1. The ketone functional group is then formed at carbon-2 with the release of the proton to the environment. Ring closure ensues with the reaction of the carbon-5 alcohol with the ketone function group at carbon-2 forming the </a:t>
            </a:r>
            <a:r>
              <a:rPr lang="en-US" baseline="0" dirty="0" err="1" smtClean="0"/>
              <a:t>hemiketal</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C484DB24-3139-4AC6-9E79-8E7DD8F55D2B}" type="slidenum">
              <a:rPr lang="en-US" smtClean="0"/>
              <a:t>9</a:t>
            </a:fld>
            <a:endParaRPr lang="en-US"/>
          </a:p>
        </p:txBody>
      </p:sp>
    </p:spTree>
    <p:extLst>
      <p:ext uri="{BB962C8B-B14F-4D97-AF65-F5344CB8AC3E}">
        <p14:creationId xmlns:p14="http://schemas.microsoft.com/office/powerpoint/2010/main" val="3773793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smtClean="0"/>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4.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en.wikipedia.org/wiki/Triosephosphate_isomerase#/media/File:TriosePhosphateIsomerase_Ribbon_pastel_trans.png" TargetMode="External"/><Relationship Id="rId4" Type="http://schemas.openxmlformats.org/officeDocument/2006/relationships/hyperlink" Target="https://en.wikipedia.org/wiki/Glucose-6-phosphate_isomerase#/media/File:1hox.jp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roteopedia.org/wiki/index.php/Triose_Phosphate_Isomera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roteopedia.org/wiki/index.php/User:Gregg_Snider"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2.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3.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6" y="2266790"/>
            <a:ext cx="7772400" cy="1014569"/>
          </a:xfrm>
        </p:spPr>
        <p:txBody>
          <a:bodyPr/>
          <a:lstStyle/>
          <a:p>
            <a:r>
              <a:rPr lang="en-US" dirty="0" smtClean="0"/>
              <a:t>Carbohydrates – Part </a:t>
            </a:r>
            <a:r>
              <a:rPr lang="en-US" dirty="0" smtClean="0"/>
              <a:t>3</a:t>
            </a:r>
            <a:endParaRPr lang="en-US" dirty="0"/>
          </a:p>
        </p:txBody>
      </p:sp>
      <p:sp>
        <p:nvSpPr>
          <p:cNvPr id="3" name="Subtitle 2"/>
          <p:cNvSpPr>
            <a:spLocks noGrp="1"/>
          </p:cNvSpPr>
          <p:nvPr>
            <p:ph type="subTitle" idx="1"/>
          </p:nvPr>
        </p:nvSpPr>
        <p:spPr>
          <a:xfrm>
            <a:off x="577516" y="3281359"/>
            <a:ext cx="7772400" cy="999293"/>
          </a:xfrm>
        </p:spPr>
        <p:txBody>
          <a:bodyPr/>
          <a:lstStyle/>
          <a:p>
            <a:r>
              <a:rPr lang="en-US" dirty="0" smtClean="0"/>
              <a:t>Monosaccharide Isomerases</a:t>
            </a:r>
            <a:endParaRPr lang="en-US" dirty="0"/>
          </a:p>
        </p:txBody>
      </p:sp>
    </p:spTree>
    <p:extLst>
      <p:ext uri="{BB962C8B-B14F-4D97-AF65-F5344CB8AC3E}">
        <p14:creationId xmlns:p14="http://schemas.microsoft.com/office/powerpoint/2010/main" val="3848635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896" y="224080"/>
            <a:ext cx="7210332" cy="779462"/>
          </a:xfrm>
        </p:spPr>
        <p:txBody>
          <a:bodyPr/>
          <a:lstStyle/>
          <a:p>
            <a:r>
              <a:rPr lang="en-US" dirty="0"/>
              <a:t>Reaction Mechanism of PGI</a:t>
            </a:r>
          </a:p>
        </p:txBody>
      </p:sp>
      <p:grpSp>
        <p:nvGrpSpPr>
          <p:cNvPr id="11" name="Group 10"/>
          <p:cNvGrpSpPr/>
          <p:nvPr/>
        </p:nvGrpSpPr>
        <p:grpSpPr>
          <a:xfrm>
            <a:off x="384360" y="1732753"/>
            <a:ext cx="4043101" cy="3568592"/>
            <a:chOff x="528899" y="1801909"/>
            <a:chExt cx="4043101" cy="3568592"/>
          </a:xfrm>
        </p:grpSpPr>
        <p:graphicFrame>
          <p:nvGraphicFramePr>
            <p:cNvPr id="4" name="Object 3"/>
            <p:cNvGraphicFramePr>
              <a:graphicFrameLocks noChangeAspect="1"/>
            </p:cNvGraphicFramePr>
            <p:nvPr>
              <p:extLst>
                <p:ext uri="{D42A27DB-BD31-4B8C-83A1-F6EECF244321}">
                  <p14:modId xmlns:p14="http://schemas.microsoft.com/office/powerpoint/2010/main" val="312393401"/>
                </p:ext>
              </p:extLst>
            </p:nvPr>
          </p:nvGraphicFramePr>
          <p:xfrm>
            <a:off x="896562" y="1948675"/>
            <a:ext cx="2146300" cy="2622550"/>
          </p:xfrm>
          <a:graphic>
            <a:graphicData uri="http://schemas.openxmlformats.org/presentationml/2006/ole">
              <mc:AlternateContent xmlns:mc="http://schemas.openxmlformats.org/markup-compatibility/2006">
                <mc:Choice xmlns:v="urn:schemas-microsoft-com:vml" Requires="v">
                  <p:oleObj spid="_x0000_s5134" name="CS ChemDraw Drawing" r:id="rId4" imgW="2145634" imgH="2622988" progId="ChemDraw.Document.6.0">
                    <p:embed/>
                  </p:oleObj>
                </mc:Choice>
                <mc:Fallback>
                  <p:oleObj name="CS ChemDraw Drawing" r:id="rId4" imgW="2145634" imgH="2622988" progId="ChemDraw.Document.6.0">
                    <p:embed/>
                    <p:pic>
                      <p:nvPicPr>
                        <p:cNvPr id="7" name="Object 6"/>
                        <p:cNvPicPr/>
                        <p:nvPr/>
                      </p:nvPicPr>
                      <p:blipFill>
                        <a:blip r:embed="rId5"/>
                        <a:stretch>
                          <a:fillRect/>
                        </a:stretch>
                      </p:blipFill>
                      <p:spPr>
                        <a:xfrm>
                          <a:off x="896562" y="1948675"/>
                          <a:ext cx="2146300" cy="2622550"/>
                        </a:xfrm>
                        <a:prstGeom prst="rect">
                          <a:avLst/>
                        </a:prstGeom>
                      </p:spPr>
                    </p:pic>
                  </p:oleObj>
                </mc:Fallback>
              </mc:AlternateContent>
            </a:graphicData>
          </a:graphic>
        </p:graphicFrame>
        <p:sp>
          <p:nvSpPr>
            <p:cNvPr id="5" name="Oval 4"/>
            <p:cNvSpPr/>
            <p:nvPr/>
          </p:nvSpPr>
          <p:spPr>
            <a:xfrm>
              <a:off x="528899" y="1801909"/>
              <a:ext cx="3496235" cy="2868704"/>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27186" y="2250783"/>
              <a:ext cx="1244814"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782227" y="1732753"/>
            <a:ext cx="4043101" cy="3568592"/>
            <a:chOff x="4974327" y="1903281"/>
            <a:chExt cx="4043101" cy="3568592"/>
          </a:xfrm>
        </p:grpSpPr>
        <p:graphicFrame>
          <p:nvGraphicFramePr>
            <p:cNvPr id="7" name="Object 6"/>
            <p:cNvGraphicFramePr>
              <a:graphicFrameLocks noChangeAspect="1"/>
            </p:cNvGraphicFramePr>
            <p:nvPr>
              <p:extLst>
                <p:ext uri="{D42A27DB-BD31-4B8C-83A1-F6EECF244321}">
                  <p14:modId xmlns:p14="http://schemas.microsoft.com/office/powerpoint/2010/main" val="1904270574"/>
                </p:ext>
              </p:extLst>
            </p:nvPr>
          </p:nvGraphicFramePr>
          <p:xfrm>
            <a:off x="5688227" y="1948675"/>
            <a:ext cx="2084387" cy="2541587"/>
          </p:xfrm>
          <a:graphic>
            <a:graphicData uri="http://schemas.openxmlformats.org/presentationml/2006/ole">
              <mc:AlternateContent xmlns:mc="http://schemas.openxmlformats.org/markup-compatibility/2006">
                <mc:Choice xmlns:v="urn:schemas-microsoft-com:vml" Requires="v">
                  <p:oleObj spid="_x0000_s5135" name="CS ChemDraw Drawing" r:id="rId6" imgW="2084477" imgH="2541796" progId="ChemDraw.Document.6.0">
                    <p:embed/>
                  </p:oleObj>
                </mc:Choice>
                <mc:Fallback>
                  <p:oleObj name="CS ChemDraw Drawing" r:id="rId6" imgW="2084477" imgH="2541796" progId="ChemDraw.Document.6.0">
                    <p:embed/>
                    <p:pic>
                      <p:nvPicPr>
                        <p:cNvPr id="0" name=""/>
                        <p:cNvPicPr/>
                        <p:nvPr/>
                      </p:nvPicPr>
                      <p:blipFill>
                        <a:blip r:embed="rId7"/>
                        <a:stretch>
                          <a:fillRect/>
                        </a:stretch>
                      </p:blipFill>
                      <p:spPr>
                        <a:xfrm>
                          <a:off x="5688227" y="1948675"/>
                          <a:ext cx="2084387" cy="2541587"/>
                        </a:xfrm>
                        <a:prstGeom prst="rect">
                          <a:avLst/>
                        </a:prstGeom>
                      </p:spPr>
                    </p:pic>
                  </p:oleObj>
                </mc:Fallback>
              </mc:AlternateContent>
            </a:graphicData>
          </a:graphic>
        </p:graphicFrame>
        <p:sp>
          <p:nvSpPr>
            <p:cNvPr id="8" name="Oval 7"/>
            <p:cNvSpPr/>
            <p:nvPr/>
          </p:nvSpPr>
          <p:spPr>
            <a:xfrm>
              <a:off x="4974327" y="1903281"/>
              <a:ext cx="3496235" cy="2767332"/>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614" y="2352155"/>
              <a:ext cx="1244814"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18994" y="4867218"/>
            <a:ext cx="8706011" cy="830997"/>
          </a:xfrm>
          <a:prstGeom prst="rect">
            <a:avLst/>
          </a:prstGeom>
          <a:noFill/>
        </p:spPr>
        <p:txBody>
          <a:bodyPr wrap="square" rtlCol="0">
            <a:spAutoFit/>
          </a:bodyPr>
          <a:lstStyle/>
          <a:p>
            <a:r>
              <a:rPr lang="en-US" sz="2400" dirty="0" smtClean="0"/>
              <a:t>Step 4: The basic residue (K or H) abstracts the proton from the ring oxygen, resulting in ring closure and the formation of the product.</a:t>
            </a:r>
            <a:endParaRPr lang="en-US" sz="2400" dirty="0"/>
          </a:p>
        </p:txBody>
      </p:sp>
      <p:cxnSp>
        <p:nvCxnSpPr>
          <p:cNvPr id="13" name="Straight Arrow Connector 12"/>
          <p:cNvCxnSpPr/>
          <p:nvPr/>
        </p:nvCxnSpPr>
        <p:spPr>
          <a:xfrm flipV="1">
            <a:off x="3803597" y="3115262"/>
            <a:ext cx="91950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48041" y="2792096"/>
            <a:ext cx="1385187" cy="646331"/>
          </a:xfrm>
          <a:prstGeom prst="rect">
            <a:avLst/>
          </a:prstGeom>
          <a:noFill/>
        </p:spPr>
        <p:txBody>
          <a:bodyPr wrap="none" rtlCol="0">
            <a:spAutoFit/>
          </a:bodyPr>
          <a:lstStyle/>
          <a:p>
            <a:pPr algn="ctr"/>
            <a:r>
              <a:rPr lang="en-US" b="1" dirty="0" smtClean="0"/>
              <a:t>Fructose </a:t>
            </a:r>
          </a:p>
          <a:p>
            <a:pPr algn="ctr"/>
            <a:r>
              <a:rPr lang="en-US" b="1" dirty="0" smtClean="0"/>
              <a:t>6-phosphate</a:t>
            </a:r>
            <a:endParaRPr lang="en-US" b="1" dirty="0"/>
          </a:p>
        </p:txBody>
      </p:sp>
    </p:spTree>
    <p:extLst>
      <p:ext uri="{BB962C8B-B14F-4D97-AF65-F5344CB8AC3E}">
        <p14:creationId xmlns:p14="http://schemas.microsoft.com/office/powerpoint/2010/main" val="548158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08" y="2170767"/>
            <a:ext cx="2949178" cy="1069974"/>
          </a:xfrm>
        </p:spPr>
        <p:txBody>
          <a:bodyPr>
            <a:normAutofit/>
          </a:bodyPr>
          <a:lstStyle/>
          <a:p>
            <a:r>
              <a:rPr lang="en-US" sz="4400" dirty="0" smtClean="0"/>
              <a:t>Summary</a:t>
            </a:r>
            <a:endParaRPr lang="en-US" sz="4400" dirty="0"/>
          </a:p>
        </p:txBody>
      </p:sp>
      <p:sp>
        <p:nvSpPr>
          <p:cNvPr id="3" name="Content Placeholder 2"/>
          <p:cNvSpPr>
            <a:spLocks noGrp="1"/>
          </p:cNvSpPr>
          <p:nvPr>
            <p:ph idx="1"/>
          </p:nvPr>
        </p:nvSpPr>
        <p:spPr>
          <a:xfrm>
            <a:off x="3887391" y="1202578"/>
            <a:ext cx="5010720" cy="4873625"/>
          </a:xfrm>
        </p:spPr>
        <p:txBody>
          <a:bodyPr>
            <a:normAutofit lnSpcReduction="10000"/>
          </a:bodyPr>
          <a:lstStyle/>
          <a:p>
            <a:pPr marL="0" indent="0">
              <a:buNone/>
            </a:pPr>
            <a:r>
              <a:rPr lang="en-US" dirty="0" smtClean="0"/>
              <a:t>Sugar Phosphate Isomerases</a:t>
            </a:r>
          </a:p>
          <a:p>
            <a:r>
              <a:rPr lang="en-US" dirty="0" smtClean="0"/>
              <a:t>Interconvert aldose-ketose pairs, through a proposed </a:t>
            </a:r>
          </a:p>
          <a:p>
            <a:pPr marL="0" indent="0">
              <a:buNone/>
            </a:pPr>
            <a:r>
              <a:rPr lang="en-US" dirty="0"/>
              <a:t> </a:t>
            </a:r>
            <a:r>
              <a:rPr lang="en-US" dirty="0" smtClean="0"/>
              <a:t>  -</a:t>
            </a:r>
            <a:r>
              <a:rPr lang="en-US" dirty="0" err="1" smtClean="0"/>
              <a:t>enediol</a:t>
            </a:r>
            <a:r>
              <a:rPr lang="en-US" dirty="0" smtClean="0"/>
              <a:t> intermediate</a:t>
            </a:r>
          </a:p>
          <a:p>
            <a:r>
              <a:rPr lang="en-US" dirty="0" smtClean="0"/>
              <a:t>Perform important required steps in the glycolytic pathway</a:t>
            </a:r>
          </a:p>
          <a:p>
            <a:r>
              <a:rPr lang="en-US" dirty="0" smtClean="0"/>
              <a:t>Can lead to disease states if deficient or inappropriately modified</a:t>
            </a:r>
          </a:p>
          <a:p>
            <a:endParaRPr lang="en-US" dirty="0"/>
          </a:p>
        </p:txBody>
      </p:sp>
    </p:spTree>
    <p:extLst>
      <p:ext uri="{BB962C8B-B14F-4D97-AF65-F5344CB8AC3E}">
        <p14:creationId xmlns:p14="http://schemas.microsoft.com/office/powerpoint/2010/main" val="117847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487" y="291506"/>
            <a:ext cx="7210332" cy="779462"/>
          </a:xfrm>
        </p:spPr>
        <p:txBody>
          <a:bodyPr>
            <a:normAutofit fontScale="90000"/>
          </a:bodyPr>
          <a:lstStyle/>
          <a:p>
            <a:r>
              <a:rPr lang="en-US" dirty="0" smtClean="0"/>
              <a:t>Isomerases Interconvert Aldoses and Ketoses</a:t>
            </a:r>
            <a:endParaRPr lang="en-US" dirty="0"/>
          </a:p>
        </p:txBody>
      </p:sp>
      <p:sp>
        <p:nvSpPr>
          <p:cNvPr id="3" name="Content Placeholder 2"/>
          <p:cNvSpPr>
            <a:spLocks noGrp="1"/>
          </p:cNvSpPr>
          <p:nvPr>
            <p:ph idx="1"/>
          </p:nvPr>
        </p:nvSpPr>
        <p:spPr/>
        <p:txBody>
          <a:bodyPr/>
          <a:lstStyle/>
          <a:p>
            <a:pPr marL="0" indent="0">
              <a:buNone/>
            </a:pPr>
            <a:r>
              <a:rPr lang="en-US" dirty="0" smtClean="0"/>
              <a:t>Class of Enzymes:</a:t>
            </a:r>
          </a:p>
          <a:p>
            <a:r>
              <a:rPr lang="en-US" b="1" i="1" dirty="0"/>
              <a:t>Isomerases </a:t>
            </a:r>
            <a:r>
              <a:rPr lang="en-US" dirty="0"/>
              <a:t>- an enzyme that catalyzes the conversion of a specified compound to an </a:t>
            </a:r>
            <a:r>
              <a:rPr lang="en-US" dirty="0" smtClean="0"/>
              <a:t>isomer.</a:t>
            </a:r>
          </a:p>
        </p:txBody>
      </p:sp>
    </p:spTree>
    <p:extLst>
      <p:ext uri="{BB962C8B-B14F-4D97-AF65-F5344CB8AC3E}">
        <p14:creationId xmlns:p14="http://schemas.microsoft.com/office/powerpoint/2010/main" val="150111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4" y="222349"/>
            <a:ext cx="7116856" cy="779462"/>
          </a:xfrm>
        </p:spPr>
        <p:txBody>
          <a:bodyPr>
            <a:normAutofit fontScale="90000"/>
          </a:bodyPr>
          <a:lstStyle/>
          <a:p>
            <a:r>
              <a:rPr lang="en-US" dirty="0" smtClean="0"/>
              <a:t>Two Important Sugar Isomerases</a:t>
            </a:r>
            <a:endParaRPr lang="en-US" dirty="0"/>
          </a:p>
        </p:txBody>
      </p:sp>
      <p:sp>
        <p:nvSpPr>
          <p:cNvPr id="3" name="Content Placeholder 2"/>
          <p:cNvSpPr>
            <a:spLocks noGrp="1"/>
          </p:cNvSpPr>
          <p:nvPr>
            <p:ph idx="1"/>
          </p:nvPr>
        </p:nvSpPr>
        <p:spPr>
          <a:xfrm>
            <a:off x="319596" y="1278384"/>
            <a:ext cx="8460420" cy="1795229"/>
          </a:xfrm>
        </p:spPr>
        <p:txBody>
          <a:bodyPr>
            <a:normAutofit/>
          </a:bodyPr>
          <a:lstStyle/>
          <a:p>
            <a:r>
              <a:rPr lang="en-US" dirty="0" smtClean="0"/>
              <a:t>Can interconvert Aldoses to Ketoses</a:t>
            </a:r>
          </a:p>
          <a:p>
            <a:r>
              <a:rPr lang="en-US" dirty="0" smtClean="0"/>
              <a:t>Two important ones are:</a:t>
            </a:r>
          </a:p>
        </p:txBody>
      </p:sp>
      <p:sp>
        <p:nvSpPr>
          <p:cNvPr id="4" name="Rectangle 3"/>
          <p:cNvSpPr/>
          <p:nvPr/>
        </p:nvSpPr>
        <p:spPr>
          <a:xfrm>
            <a:off x="4281012" y="4745019"/>
            <a:ext cx="3558731" cy="400110"/>
          </a:xfrm>
          <a:prstGeom prst="rect">
            <a:avLst/>
          </a:prstGeom>
        </p:spPr>
        <p:txBody>
          <a:bodyPr wrap="none">
            <a:spAutoFit/>
          </a:bodyPr>
          <a:lstStyle/>
          <a:p>
            <a:pPr lvl="1"/>
            <a:r>
              <a:rPr lang="en-US" sz="2000" b="1" dirty="0" err="1"/>
              <a:t>Triosephosphate</a:t>
            </a:r>
            <a:r>
              <a:rPr lang="en-US" sz="2000" b="1" dirty="0"/>
              <a:t> isomerase</a:t>
            </a:r>
          </a:p>
        </p:txBody>
      </p:sp>
      <p:sp>
        <p:nvSpPr>
          <p:cNvPr id="5" name="Rectangle 4"/>
          <p:cNvSpPr/>
          <p:nvPr/>
        </p:nvSpPr>
        <p:spPr>
          <a:xfrm>
            <a:off x="355774" y="4761727"/>
            <a:ext cx="4103559" cy="707886"/>
          </a:xfrm>
          <a:prstGeom prst="rect">
            <a:avLst/>
          </a:prstGeom>
        </p:spPr>
        <p:txBody>
          <a:bodyPr wrap="none">
            <a:spAutoFit/>
          </a:bodyPr>
          <a:lstStyle/>
          <a:p>
            <a:pPr lvl="1"/>
            <a:r>
              <a:rPr lang="en-US" sz="2000" b="1" dirty="0" err="1" smtClean="0"/>
              <a:t>Phosphoglucose</a:t>
            </a:r>
            <a:r>
              <a:rPr lang="en-US" sz="2000" b="1" dirty="0" smtClean="0"/>
              <a:t> Isomerase (aka</a:t>
            </a:r>
          </a:p>
          <a:p>
            <a:pPr lvl="1"/>
            <a:r>
              <a:rPr lang="en-US" sz="2000" b="1" dirty="0" smtClean="0"/>
              <a:t>Glucose </a:t>
            </a:r>
            <a:r>
              <a:rPr lang="en-US" sz="2000" b="1" dirty="0"/>
              <a:t>6-phosphate </a:t>
            </a:r>
            <a:r>
              <a:rPr lang="en-US" sz="2000" b="1" dirty="0" smtClean="0"/>
              <a:t>Isomerase)</a:t>
            </a:r>
            <a:endParaRPr lang="en-US"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555" y="2389245"/>
            <a:ext cx="3163309" cy="2372482"/>
          </a:xfrm>
          <a:prstGeom prst="rect">
            <a:avLst/>
          </a:prstGeom>
        </p:spPr>
      </p:pic>
      <p:sp>
        <p:nvSpPr>
          <p:cNvPr id="7" name="TextBox 6"/>
          <p:cNvSpPr txBox="1"/>
          <p:nvPr/>
        </p:nvSpPr>
        <p:spPr>
          <a:xfrm>
            <a:off x="796006" y="5557769"/>
            <a:ext cx="7132658" cy="369332"/>
          </a:xfrm>
          <a:prstGeom prst="rect">
            <a:avLst/>
          </a:prstGeom>
          <a:noFill/>
        </p:spPr>
        <p:txBody>
          <a:bodyPr wrap="none" rtlCol="0">
            <a:spAutoFit/>
          </a:bodyPr>
          <a:lstStyle/>
          <a:p>
            <a:r>
              <a:rPr lang="en-US" dirty="0" smtClean="0"/>
              <a:t>Images by</a:t>
            </a:r>
            <a:r>
              <a:rPr lang="en-US" dirty="0"/>
              <a:t>: </a:t>
            </a:r>
            <a:r>
              <a:rPr lang="en-US" dirty="0">
                <a:hlinkClick r:id="rId4"/>
              </a:rPr>
              <a:t>Jeffrey, C.J., Lee, J.H., Chang, K.Z., Patel, V. </a:t>
            </a:r>
            <a:r>
              <a:rPr lang="en-US" dirty="0" smtClean="0"/>
              <a:t>and </a:t>
            </a:r>
            <a:r>
              <a:rPr lang="en-US" dirty="0" smtClean="0">
                <a:hlinkClick r:id="rId5"/>
              </a:rPr>
              <a:t>Jane Richardson</a:t>
            </a: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182" y="2476143"/>
            <a:ext cx="2831047" cy="2256345"/>
          </a:xfrm>
          <a:prstGeom prst="rect">
            <a:avLst/>
          </a:prstGeom>
        </p:spPr>
      </p:pic>
    </p:spTree>
    <p:extLst>
      <p:ext uri="{BB962C8B-B14F-4D97-AF65-F5344CB8AC3E}">
        <p14:creationId xmlns:p14="http://schemas.microsoft.com/office/powerpoint/2010/main" val="377984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831" y="-88585"/>
            <a:ext cx="5623939" cy="779462"/>
          </a:xfrm>
        </p:spPr>
        <p:txBody>
          <a:bodyPr>
            <a:normAutofit/>
          </a:bodyPr>
          <a:lstStyle/>
          <a:p>
            <a:r>
              <a:rPr lang="en-US" sz="3200" b="1" dirty="0" err="1" smtClean="0"/>
              <a:t>Phosphoglucose</a:t>
            </a:r>
            <a:r>
              <a:rPr lang="en-US" sz="3200" b="1" dirty="0" smtClean="0"/>
              <a:t> Isomerase (PGI)</a:t>
            </a:r>
            <a:endParaRPr lang="en-US" sz="32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4206098830"/>
              </p:ext>
            </p:extLst>
          </p:nvPr>
        </p:nvGraphicFramePr>
        <p:xfrm>
          <a:off x="2314135" y="575668"/>
          <a:ext cx="4759841" cy="1719149"/>
        </p:xfrm>
        <a:graphic>
          <a:graphicData uri="http://schemas.openxmlformats.org/presentationml/2006/ole">
            <mc:AlternateContent xmlns:mc="http://schemas.openxmlformats.org/markup-compatibility/2006">
              <mc:Choice xmlns:v="urn:schemas-microsoft-com:vml" Requires="v">
                <p:oleObj spid="_x0000_s1038" name="CS ChemDraw Drawing" r:id="rId4" imgW="4637695" imgH="1674692" progId="ChemDraw.Document.6.0">
                  <p:embed/>
                </p:oleObj>
              </mc:Choice>
              <mc:Fallback>
                <p:oleObj name="CS ChemDraw Drawing" r:id="rId4" imgW="4637695" imgH="1674692" progId="ChemDraw.Document.6.0">
                  <p:embed/>
                  <p:pic>
                    <p:nvPicPr>
                      <p:cNvPr id="0" name=""/>
                      <p:cNvPicPr/>
                      <p:nvPr/>
                    </p:nvPicPr>
                    <p:blipFill>
                      <a:blip r:embed="rId5"/>
                      <a:stretch>
                        <a:fillRect/>
                      </a:stretch>
                    </p:blipFill>
                    <p:spPr>
                      <a:xfrm>
                        <a:off x="2314135" y="575668"/>
                        <a:ext cx="4759841" cy="1719149"/>
                      </a:xfrm>
                      <a:prstGeom prst="rect">
                        <a:avLst/>
                      </a:prstGeom>
                    </p:spPr>
                  </p:pic>
                </p:oleObj>
              </mc:Fallback>
            </mc:AlternateContent>
          </a:graphicData>
        </a:graphic>
      </p:graphicFrame>
      <p:sp>
        <p:nvSpPr>
          <p:cNvPr id="5" name="TextBox 4"/>
          <p:cNvSpPr txBox="1"/>
          <p:nvPr/>
        </p:nvSpPr>
        <p:spPr>
          <a:xfrm>
            <a:off x="2436554" y="2294816"/>
            <a:ext cx="2190343" cy="646331"/>
          </a:xfrm>
          <a:prstGeom prst="rect">
            <a:avLst/>
          </a:prstGeom>
          <a:noFill/>
        </p:spPr>
        <p:txBody>
          <a:bodyPr wrap="none" rtlCol="0">
            <a:spAutoFit/>
          </a:bodyPr>
          <a:lstStyle/>
          <a:p>
            <a:pPr algn="ctr"/>
            <a:r>
              <a:rPr lang="en-US" b="1" dirty="0" smtClean="0"/>
              <a:t>Glucose 6-phosphate</a:t>
            </a:r>
          </a:p>
          <a:p>
            <a:pPr algn="ctr"/>
            <a:r>
              <a:rPr lang="en-US" b="1" dirty="0" smtClean="0"/>
              <a:t>(Aldose)</a:t>
            </a:r>
            <a:endParaRPr lang="en-US" b="1" dirty="0"/>
          </a:p>
        </p:txBody>
      </p:sp>
      <p:sp>
        <p:nvSpPr>
          <p:cNvPr id="6" name="TextBox 5"/>
          <p:cNvSpPr txBox="1"/>
          <p:nvPr/>
        </p:nvSpPr>
        <p:spPr>
          <a:xfrm>
            <a:off x="5109970" y="2294815"/>
            <a:ext cx="2253374" cy="646331"/>
          </a:xfrm>
          <a:prstGeom prst="rect">
            <a:avLst/>
          </a:prstGeom>
          <a:noFill/>
        </p:spPr>
        <p:txBody>
          <a:bodyPr wrap="none" rtlCol="0">
            <a:spAutoFit/>
          </a:bodyPr>
          <a:lstStyle/>
          <a:p>
            <a:pPr algn="ctr"/>
            <a:r>
              <a:rPr lang="en-US" b="1" dirty="0" smtClean="0"/>
              <a:t>Fructose 6-phosphate</a:t>
            </a:r>
          </a:p>
          <a:p>
            <a:pPr algn="ctr"/>
            <a:r>
              <a:rPr lang="en-US" b="1" dirty="0" smtClean="0"/>
              <a:t>(Ketose)</a:t>
            </a:r>
            <a:endParaRPr lang="en-US" b="1" dirty="0"/>
          </a:p>
        </p:txBody>
      </p:sp>
      <p:sp>
        <p:nvSpPr>
          <p:cNvPr id="7" name="Title 1"/>
          <p:cNvSpPr txBox="1">
            <a:spLocks/>
          </p:cNvSpPr>
          <p:nvPr/>
        </p:nvSpPr>
        <p:spPr>
          <a:xfrm>
            <a:off x="1973515" y="2881219"/>
            <a:ext cx="5441579" cy="779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smtClean="0"/>
              <a:t>Triosephosphate</a:t>
            </a:r>
            <a:r>
              <a:rPr lang="en-US" sz="3200" b="1" dirty="0" smtClean="0"/>
              <a:t> Isomerase (TPI)</a:t>
            </a:r>
            <a:endParaRPr lang="en-US" sz="32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3328210952"/>
              </p:ext>
            </p:extLst>
          </p:nvPr>
        </p:nvGraphicFramePr>
        <p:xfrm>
          <a:off x="3082259" y="3484000"/>
          <a:ext cx="3089275" cy="1573213"/>
        </p:xfrm>
        <a:graphic>
          <a:graphicData uri="http://schemas.openxmlformats.org/presentationml/2006/ole">
            <mc:AlternateContent xmlns:mc="http://schemas.openxmlformats.org/markup-compatibility/2006">
              <mc:Choice xmlns:v="urn:schemas-microsoft-com:vml" Requires="v">
                <p:oleObj spid="_x0000_s1039" name="CS ChemDraw Drawing" r:id="rId6" imgW="3089035" imgH="1572610" progId="ChemDraw.Document.6.0">
                  <p:embed/>
                </p:oleObj>
              </mc:Choice>
              <mc:Fallback>
                <p:oleObj name="CS ChemDraw Drawing" r:id="rId6" imgW="3089035" imgH="1572610" progId="ChemDraw.Document.6.0">
                  <p:embed/>
                  <p:pic>
                    <p:nvPicPr>
                      <p:cNvPr id="0" name=""/>
                      <p:cNvPicPr/>
                      <p:nvPr/>
                    </p:nvPicPr>
                    <p:blipFill>
                      <a:blip r:embed="rId7"/>
                      <a:stretch>
                        <a:fillRect/>
                      </a:stretch>
                    </p:blipFill>
                    <p:spPr>
                      <a:xfrm>
                        <a:off x="3082259" y="3484000"/>
                        <a:ext cx="3089275" cy="1573213"/>
                      </a:xfrm>
                      <a:prstGeom prst="rect">
                        <a:avLst/>
                      </a:prstGeom>
                    </p:spPr>
                  </p:pic>
                </p:oleObj>
              </mc:Fallback>
            </mc:AlternateContent>
          </a:graphicData>
        </a:graphic>
      </p:graphicFrame>
      <p:sp>
        <p:nvSpPr>
          <p:cNvPr id="9" name="TextBox 8"/>
          <p:cNvSpPr txBox="1"/>
          <p:nvPr/>
        </p:nvSpPr>
        <p:spPr>
          <a:xfrm>
            <a:off x="2550847" y="5057213"/>
            <a:ext cx="1961755" cy="923330"/>
          </a:xfrm>
          <a:prstGeom prst="rect">
            <a:avLst/>
          </a:prstGeom>
          <a:noFill/>
        </p:spPr>
        <p:txBody>
          <a:bodyPr wrap="none" rtlCol="0">
            <a:spAutoFit/>
          </a:bodyPr>
          <a:lstStyle/>
          <a:p>
            <a:pPr algn="ctr"/>
            <a:r>
              <a:rPr lang="en-US" b="1" dirty="0" smtClean="0"/>
              <a:t>Dihydroxyacetone </a:t>
            </a:r>
          </a:p>
          <a:p>
            <a:pPr algn="ctr"/>
            <a:r>
              <a:rPr lang="en-US" b="1" dirty="0" smtClean="0"/>
              <a:t>phosphate (DHAP)</a:t>
            </a:r>
          </a:p>
          <a:p>
            <a:pPr algn="ctr"/>
            <a:r>
              <a:rPr lang="en-US" b="1" dirty="0" smtClean="0"/>
              <a:t>(Ketose)</a:t>
            </a:r>
            <a:endParaRPr lang="en-US" b="1" dirty="0"/>
          </a:p>
        </p:txBody>
      </p:sp>
      <p:sp>
        <p:nvSpPr>
          <p:cNvPr id="10" name="TextBox 9"/>
          <p:cNvSpPr txBox="1"/>
          <p:nvPr/>
        </p:nvSpPr>
        <p:spPr>
          <a:xfrm>
            <a:off x="4892177" y="5057213"/>
            <a:ext cx="1992725" cy="923330"/>
          </a:xfrm>
          <a:prstGeom prst="rect">
            <a:avLst/>
          </a:prstGeom>
          <a:noFill/>
        </p:spPr>
        <p:txBody>
          <a:bodyPr wrap="none" rtlCol="0">
            <a:spAutoFit/>
          </a:bodyPr>
          <a:lstStyle/>
          <a:p>
            <a:pPr algn="ctr"/>
            <a:r>
              <a:rPr lang="en-US" b="1" dirty="0" smtClean="0"/>
              <a:t>Glyceraldehyde </a:t>
            </a:r>
          </a:p>
          <a:p>
            <a:pPr algn="ctr"/>
            <a:r>
              <a:rPr lang="en-US" b="1" dirty="0" smtClean="0"/>
              <a:t>3-phosphate (GAP)</a:t>
            </a:r>
          </a:p>
          <a:p>
            <a:pPr algn="ctr"/>
            <a:r>
              <a:rPr lang="en-US" b="1" dirty="0" smtClean="0"/>
              <a:t>(Aldose)</a:t>
            </a:r>
            <a:endParaRPr lang="en-US" b="1" dirty="0"/>
          </a:p>
        </p:txBody>
      </p:sp>
    </p:spTree>
    <p:extLst>
      <p:ext uri="{BB962C8B-B14F-4D97-AF65-F5344CB8AC3E}">
        <p14:creationId xmlns:p14="http://schemas.microsoft.com/office/powerpoint/2010/main" val="927346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910" y="237717"/>
            <a:ext cx="7210332" cy="779462"/>
          </a:xfrm>
        </p:spPr>
        <p:txBody>
          <a:bodyPr>
            <a:normAutofit fontScale="90000"/>
          </a:bodyPr>
          <a:lstStyle/>
          <a:p>
            <a:r>
              <a:rPr lang="en-US" dirty="0" smtClean="0"/>
              <a:t>Triose Phosphate Isomerase (TPI)</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1017179"/>
            <a:ext cx="4117442" cy="4117442"/>
          </a:xfrm>
        </p:spPr>
      </p:pic>
      <p:sp>
        <p:nvSpPr>
          <p:cNvPr id="7" name="TextBox 6"/>
          <p:cNvSpPr txBox="1"/>
          <p:nvPr/>
        </p:nvSpPr>
        <p:spPr>
          <a:xfrm>
            <a:off x="218060" y="1253698"/>
            <a:ext cx="4671893"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is a </a:t>
            </a:r>
            <a:r>
              <a:rPr lang="en-US" sz="2400" dirty="0" smtClean="0"/>
              <a:t>dimeric </a:t>
            </a:r>
            <a:r>
              <a:rPr lang="en-US" sz="2400" dirty="0"/>
              <a:t>enzyme </a:t>
            </a:r>
          </a:p>
          <a:p>
            <a:pPr marL="285750" indent="-285750">
              <a:buFont typeface="Arial" panose="020B0604020202020204" pitchFamily="34" charset="0"/>
              <a:buChar char="•"/>
            </a:pPr>
            <a:r>
              <a:rPr lang="en-US" sz="2400" dirty="0" smtClean="0"/>
              <a:t>catalyzes </a:t>
            </a:r>
            <a:r>
              <a:rPr lang="en-US" sz="2400" dirty="0"/>
              <a:t>the </a:t>
            </a:r>
            <a:r>
              <a:rPr lang="en-US" sz="2400" dirty="0" smtClean="0"/>
              <a:t>conversion </a:t>
            </a:r>
            <a:r>
              <a:rPr lang="en-US" sz="2400" dirty="0"/>
              <a:t>of </a:t>
            </a:r>
            <a:r>
              <a:rPr lang="en-US" sz="2400" dirty="0" smtClean="0"/>
              <a:t>dihydroxyacetone </a:t>
            </a:r>
            <a:r>
              <a:rPr lang="en-US" sz="2400" dirty="0"/>
              <a:t>phosphate (DHAP) </a:t>
            </a:r>
            <a:r>
              <a:rPr lang="en-US" sz="2400" dirty="0" smtClean="0"/>
              <a:t>to </a:t>
            </a:r>
            <a:r>
              <a:rPr lang="en-US" sz="2400" dirty="0"/>
              <a:t>D-glyceraldehyde-3-phosphate (GAP</a:t>
            </a:r>
            <a:r>
              <a:rPr lang="en-US" sz="2400" dirty="0" smtClean="0"/>
              <a:t>) </a:t>
            </a:r>
          </a:p>
          <a:p>
            <a:pPr marL="285750" indent="-285750">
              <a:buFont typeface="Arial" panose="020B0604020202020204" pitchFamily="34" charset="0"/>
              <a:buChar char="•"/>
            </a:pPr>
            <a:r>
              <a:rPr lang="en-US" sz="2400" dirty="0" smtClean="0"/>
              <a:t>Is an </a:t>
            </a:r>
            <a:r>
              <a:rPr lang="en-US" sz="2400" dirty="0"/>
              <a:t>essential process in the glycolytic </a:t>
            </a:r>
            <a:r>
              <a:rPr lang="en-US" sz="2400" dirty="0" smtClean="0"/>
              <a:t>pathway</a:t>
            </a:r>
          </a:p>
          <a:p>
            <a:pPr marL="285750" indent="-285750">
              <a:buFont typeface="Arial" panose="020B0604020202020204" pitchFamily="34" charset="0"/>
              <a:buChar char="•"/>
            </a:pPr>
            <a:r>
              <a:rPr lang="en-US" sz="2400" dirty="0" smtClean="0"/>
              <a:t>Deficiency can lead to accumulation of DHAP and result in chronic </a:t>
            </a:r>
            <a:r>
              <a:rPr lang="en-US" sz="2400" dirty="0" err="1" smtClean="0"/>
              <a:t>haemolytic</a:t>
            </a:r>
            <a:r>
              <a:rPr lang="en-US" sz="2400" dirty="0" smtClean="0"/>
              <a:t> </a:t>
            </a:r>
            <a:r>
              <a:rPr lang="en-US" sz="2400" dirty="0" err="1" smtClean="0"/>
              <a:t>anaemia</a:t>
            </a:r>
            <a:endParaRPr lang="en-US" sz="2400" dirty="0" smtClean="0"/>
          </a:p>
          <a:p>
            <a:pPr marL="285750" indent="-285750">
              <a:buFont typeface="Arial" panose="020B0604020202020204" pitchFamily="34" charset="0"/>
              <a:buChar char="•"/>
            </a:pPr>
            <a:r>
              <a:rPr lang="en-US" sz="2400" dirty="0" smtClean="0"/>
              <a:t>May have a role in Alzheimer’s Disease</a:t>
            </a:r>
          </a:p>
        </p:txBody>
      </p:sp>
      <p:sp>
        <p:nvSpPr>
          <p:cNvPr id="8" name="TextBox 7"/>
          <p:cNvSpPr txBox="1"/>
          <p:nvPr/>
        </p:nvSpPr>
        <p:spPr>
          <a:xfrm>
            <a:off x="6817776" y="5606306"/>
            <a:ext cx="1871666" cy="307777"/>
          </a:xfrm>
          <a:prstGeom prst="rect">
            <a:avLst/>
          </a:prstGeom>
          <a:noFill/>
        </p:spPr>
        <p:txBody>
          <a:bodyPr wrap="none" rtlCol="0">
            <a:spAutoFit/>
          </a:bodyPr>
          <a:lstStyle/>
          <a:p>
            <a:r>
              <a:rPr lang="en-US" sz="1400" dirty="0" smtClean="0"/>
              <a:t>Image from </a:t>
            </a:r>
            <a:r>
              <a:rPr lang="en-US" sz="1400" dirty="0" err="1" smtClean="0">
                <a:hlinkClick r:id="rId4"/>
              </a:rPr>
              <a:t>Protopedia</a:t>
            </a:r>
            <a:endParaRPr lang="en-US" sz="1400" dirty="0"/>
          </a:p>
        </p:txBody>
      </p:sp>
    </p:spTree>
    <p:extLst>
      <p:ext uri="{BB962C8B-B14F-4D97-AF65-F5344CB8AC3E}">
        <p14:creationId xmlns:p14="http://schemas.microsoft.com/office/powerpoint/2010/main" val="277163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592" y="237717"/>
            <a:ext cx="6540380" cy="779462"/>
          </a:xfrm>
        </p:spPr>
        <p:txBody>
          <a:bodyPr/>
          <a:lstStyle/>
          <a:p>
            <a:r>
              <a:rPr lang="en-US" dirty="0" smtClean="0"/>
              <a:t>Reaction Mechanism of TPI</a:t>
            </a:r>
            <a:endParaRPr lang="en-US" dirty="0"/>
          </a:p>
        </p:txBody>
      </p:sp>
      <p:sp>
        <p:nvSpPr>
          <p:cNvPr id="3" name="Content Placeholder 2"/>
          <p:cNvSpPr>
            <a:spLocks noGrp="1"/>
          </p:cNvSpPr>
          <p:nvPr>
            <p:ph idx="1"/>
          </p:nvPr>
        </p:nvSpPr>
        <p:spPr>
          <a:xfrm>
            <a:off x="258124" y="1173324"/>
            <a:ext cx="8770616" cy="855262"/>
          </a:xfrm>
        </p:spPr>
        <p:txBody>
          <a:bodyPr>
            <a:normAutofit lnSpcReduction="10000"/>
          </a:bodyPr>
          <a:lstStyle/>
          <a:p>
            <a:r>
              <a:rPr lang="en-US" dirty="0" smtClean="0"/>
              <a:t>Classic Mechanism proposed by Knowles and coworkers involves the formation of an </a:t>
            </a:r>
            <a:r>
              <a:rPr lang="en-US" dirty="0" err="1" smtClean="0"/>
              <a:t>enediol</a:t>
            </a:r>
            <a:r>
              <a:rPr lang="en-US" dirty="0" smtClean="0"/>
              <a:t> intermediate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4" y="2184731"/>
            <a:ext cx="8482220" cy="3191435"/>
          </a:xfrm>
          <a:prstGeom prst="rect">
            <a:avLst/>
          </a:prstGeom>
        </p:spPr>
      </p:pic>
      <p:sp>
        <p:nvSpPr>
          <p:cNvPr id="5" name="Rectangle 4"/>
          <p:cNvSpPr/>
          <p:nvPr/>
        </p:nvSpPr>
        <p:spPr>
          <a:xfrm>
            <a:off x="3528973" y="4519884"/>
            <a:ext cx="1021433" cy="369332"/>
          </a:xfrm>
          <a:prstGeom prst="rect">
            <a:avLst/>
          </a:prstGeom>
        </p:spPr>
        <p:txBody>
          <a:bodyPr wrap="none">
            <a:spAutoFit/>
          </a:bodyPr>
          <a:lstStyle/>
          <a:p>
            <a:r>
              <a:rPr lang="en-US" b="1" dirty="0" smtClean="0"/>
              <a:t>-</a:t>
            </a:r>
            <a:r>
              <a:rPr lang="en-US" b="1" dirty="0" err="1" smtClean="0"/>
              <a:t>enediol</a:t>
            </a:r>
            <a:r>
              <a:rPr lang="en-US" b="1" dirty="0" smtClean="0"/>
              <a:t> </a:t>
            </a:r>
            <a:endParaRPr lang="en-US" b="1" dirty="0"/>
          </a:p>
        </p:txBody>
      </p:sp>
      <p:sp>
        <p:nvSpPr>
          <p:cNvPr id="6" name="Rectangle 5"/>
          <p:cNvSpPr/>
          <p:nvPr/>
        </p:nvSpPr>
        <p:spPr>
          <a:xfrm>
            <a:off x="776808" y="4542936"/>
            <a:ext cx="739305" cy="369332"/>
          </a:xfrm>
          <a:prstGeom prst="rect">
            <a:avLst/>
          </a:prstGeom>
        </p:spPr>
        <p:txBody>
          <a:bodyPr wrap="none">
            <a:spAutoFit/>
          </a:bodyPr>
          <a:lstStyle/>
          <a:p>
            <a:r>
              <a:rPr lang="en-US" b="1" dirty="0" smtClean="0"/>
              <a:t>DHAP</a:t>
            </a:r>
            <a:endParaRPr lang="en-US" b="1" dirty="0"/>
          </a:p>
        </p:txBody>
      </p:sp>
      <p:sp>
        <p:nvSpPr>
          <p:cNvPr id="7" name="Rectangle 6"/>
          <p:cNvSpPr/>
          <p:nvPr/>
        </p:nvSpPr>
        <p:spPr>
          <a:xfrm>
            <a:off x="6215800" y="4518604"/>
            <a:ext cx="595035" cy="369332"/>
          </a:xfrm>
          <a:prstGeom prst="rect">
            <a:avLst/>
          </a:prstGeom>
        </p:spPr>
        <p:txBody>
          <a:bodyPr wrap="none">
            <a:spAutoFit/>
          </a:bodyPr>
          <a:lstStyle/>
          <a:p>
            <a:r>
              <a:rPr lang="en-US" b="1" dirty="0"/>
              <a:t>G</a:t>
            </a:r>
            <a:r>
              <a:rPr lang="en-US" b="1" dirty="0" smtClean="0"/>
              <a:t>AP</a:t>
            </a:r>
            <a:endParaRPr lang="en-US" b="1" dirty="0"/>
          </a:p>
        </p:txBody>
      </p:sp>
      <p:sp>
        <p:nvSpPr>
          <p:cNvPr id="9" name="Rectangle 8"/>
          <p:cNvSpPr/>
          <p:nvPr/>
        </p:nvSpPr>
        <p:spPr>
          <a:xfrm>
            <a:off x="76841" y="5532311"/>
            <a:ext cx="3680652" cy="276999"/>
          </a:xfrm>
          <a:prstGeom prst="rect">
            <a:avLst/>
          </a:prstGeom>
        </p:spPr>
        <p:txBody>
          <a:bodyPr wrap="square">
            <a:spAutoFit/>
          </a:bodyPr>
          <a:lstStyle/>
          <a:p>
            <a:r>
              <a:rPr lang="en-US" sz="1200" dirty="0" smtClean="0"/>
              <a:t>Image </a:t>
            </a:r>
            <a:r>
              <a:rPr lang="en-US" sz="1200" dirty="0" smtClean="0"/>
              <a:t>modified form</a:t>
            </a:r>
            <a:r>
              <a:rPr lang="en-US" sz="1200" dirty="0" smtClean="0"/>
              <a:t> </a:t>
            </a:r>
            <a:r>
              <a:rPr lang="en-US" sz="1200" dirty="0" err="1">
                <a:hlinkClick r:id="rId4" tooltip="User:Gregg Snider"/>
              </a:rPr>
              <a:t>User:Gregg</a:t>
            </a:r>
            <a:r>
              <a:rPr lang="en-US" sz="1200" dirty="0">
                <a:hlinkClick r:id="rId4" tooltip="User:Gregg Snider"/>
              </a:rPr>
              <a:t> Snider</a:t>
            </a:r>
            <a:r>
              <a:rPr lang="en-US" sz="1200" dirty="0"/>
              <a:t> </a:t>
            </a:r>
          </a:p>
        </p:txBody>
      </p:sp>
      <p:sp>
        <p:nvSpPr>
          <p:cNvPr id="8" name="Rectangle 7"/>
          <p:cNvSpPr/>
          <p:nvPr/>
        </p:nvSpPr>
        <p:spPr>
          <a:xfrm>
            <a:off x="6513317" y="2092461"/>
            <a:ext cx="1110423" cy="1430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3792" r="74634" b="56260"/>
          <a:stretch/>
        </p:blipFill>
        <p:spPr>
          <a:xfrm>
            <a:off x="6319976" y="2179687"/>
            <a:ext cx="981718" cy="1395932"/>
          </a:xfrm>
          <a:prstGeom prst="rect">
            <a:avLst/>
          </a:prstGeom>
        </p:spPr>
      </p:pic>
      <p:sp>
        <p:nvSpPr>
          <p:cNvPr id="11" name="TextBox 10"/>
          <p:cNvSpPr txBox="1"/>
          <p:nvPr/>
        </p:nvSpPr>
        <p:spPr>
          <a:xfrm>
            <a:off x="883246" y="3707906"/>
            <a:ext cx="263214" cy="276999"/>
          </a:xfrm>
          <a:prstGeom prst="rect">
            <a:avLst/>
          </a:prstGeom>
          <a:noFill/>
        </p:spPr>
        <p:txBody>
          <a:bodyPr wrap="none" rtlCol="0">
            <a:spAutoFit/>
          </a:bodyPr>
          <a:lstStyle/>
          <a:p>
            <a:r>
              <a:rPr lang="en-US" sz="1200" b="1" dirty="0" smtClean="0">
                <a:solidFill>
                  <a:srgbClr val="C00000"/>
                </a:solidFill>
              </a:rPr>
              <a:t>1</a:t>
            </a:r>
            <a:endParaRPr lang="en-US" sz="1200" b="1" dirty="0">
              <a:solidFill>
                <a:srgbClr val="C00000"/>
              </a:solidFill>
            </a:endParaRPr>
          </a:p>
        </p:txBody>
      </p:sp>
      <p:sp>
        <p:nvSpPr>
          <p:cNvPr id="12" name="TextBox 11"/>
          <p:cNvSpPr txBox="1"/>
          <p:nvPr/>
        </p:nvSpPr>
        <p:spPr>
          <a:xfrm>
            <a:off x="1209527" y="3802039"/>
            <a:ext cx="263214" cy="276999"/>
          </a:xfrm>
          <a:prstGeom prst="rect">
            <a:avLst/>
          </a:prstGeom>
          <a:noFill/>
        </p:spPr>
        <p:txBody>
          <a:bodyPr wrap="none" rtlCol="0">
            <a:spAutoFit/>
          </a:bodyPr>
          <a:lstStyle/>
          <a:p>
            <a:r>
              <a:rPr lang="en-US" sz="1200" b="1" dirty="0">
                <a:solidFill>
                  <a:srgbClr val="C00000"/>
                </a:solidFill>
              </a:rPr>
              <a:t>2</a:t>
            </a:r>
            <a:endParaRPr lang="en-US" sz="1200" b="1" dirty="0">
              <a:solidFill>
                <a:srgbClr val="C00000"/>
              </a:solidFill>
            </a:endParaRPr>
          </a:p>
        </p:txBody>
      </p:sp>
      <p:sp>
        <p:nvSpPr>
          <p:cNvPr id="13" name="TextBox 12"/>
          <p:cNvSpPr txBox="1"/>
          <p:nvPr/>
        </p:nvSpPr>
        <p:spPr>
          <a:xfrm>
            <a:off x="4257069" y="3703325"/>
            <a:ext cx="263214" cy="276999"/>
          </a:xfrm>
          <a:prstGeom prst="rect">
            <a:avLst/>
          </a:prstGeom>
          <a:noFill/>
        </p:spPr>
        <p:txBody>
          <a:bodyPr wrap="none" rtlCol="0">
            <a:spAutoFit/>
          </a:bodyPr>
          <a:lstStyle/>
          <a:p>
            <a:r>
              <a:rPr lang="en-US" sz="1200" b="1" dirty="0">
                <a:solidFill>
                  <a:srgbClr val="C00000"/>
                </a:solidFill>
              </a:rPr>
              <a:t>3</a:t>
            </a:r>
            <a:endParaRPr lang="en-US" sz="1200" b="1" dirty="0">
              <a:solidFill>
                <a:srgbClr val="C00000"/>
              </a:solidFill>
            </a:endParaRPr>
          </a:p>
        </p:txBody>
      </p:sp>
      <p:sp>
        <p:nvSpPr>
          <p:cNvPr id="14" name="TextBox 13"/>
          <p:cNvSpPr txBox="1"/>
          <p:nvPr/>
        </p:nvSpPr>
        <p:spPr>
          <a:xfrm>
            <a:off x="3470440" y="3703324"/>
            <a:ext cx="263214" cy="276999"/>
          </a:xfrm>
          <a:prstGeom prst="rect">
            <a:avLst/>
          </a:prstGeom>
          <a:noFill/>
        </p:spPr>
        <p:txBody>
          <a:bodyPr wrap="none" rtlCol="0">
            <a:spAutoFit/>
          </a:bodyPr>
          <a:lstStyle/>
          <a:p>
            <a:r>
              <a:rPr lang="en-US" sz="1200" b="1" dirty="0" smtClean="0">
                <a:solidFill>
                  <a:srgbClr val="C00000"/>
                </a:solidFill>
              </a:rPr>
              <a:t>1</a:t>
            </a:r>
            <a:endParaRPr lang="en-US" sz="1200" b="1" dirty="0">
              <a:solidFill>
                <a:srgbClr val="C00000"/>
              </a:solidFill>
            </a:endParaRPr>
          </a:p>
        </p:txBody>
      </p:sp>
      <p:sp>
        <p:nvSpPr>
          <p:cNvPr id="15" name="TextBox 14"/>
          <p:cNvSpPr txBox="1"/>
          <p:nvPr/>
        </p:nvSpPr>
        <p:spPr>
          <a:xfrm>
            <a:off x="3776475" y="3940538"/>
            <a:ext cx="263214" cy="276999"/>
          </a:xfrm>
          <a:prstGeom prst="rect">
            <a:avLst/>
          </a:prstGeom>
          <a:noFill/>
        </p:spPr>
        <p:txBody>
          <a:bodyPr wrap="none" rtlCol="0">
            <a:spAutoFit/>
          </a:bodyPr>
          <a:lstStyle/>
          <a:p>
            <a:r>
              <a:rPr lang="en-US" sz="1200" b="1" dirty="0">
                <a:solidFill>
                  <a:srgbClr val="C00000"/>
                </a:solidFill>
              </a:rPr>
              <a:t>2</a:t>
            </a:r>
            <a:endParaRPr lang="en-US" sz="1200" b="1" dirty="0">
              <a:solidFill>
                <a:srgbClr val="C00000"/>
              </a:solidFill>
            </a:endParaRPr>
          </a:p>
        </p:txBody>
      </p:sp>
      <p:sp>
        <p:nvSpPr>
          <p:cNvPr id="16" name="TextBox 15"/>
          <p:cNvSpPr txBox="1"/>
          <p:nvPr/>
        </p:nvSpPr>
        <p:spPr>
          <a:xfrm>
            <a:off x="1660768" y="3746692"/>
            <a:ext cx="263214" cy="276999"/>
          </a:xfrm>
          <a:prstGeom prst="rect">
            <a:avLst/>
          </a:prstGeom>
          <a:noFill/>
        </p:spPr>
        <p:txBody>
          <a:bodyPr wrap="none" rtlCol="0">
            <a:spAutoFit/>
          </a:bodyPr>
          <a:lstStyle/>
          <a:p>
            <a:r>
              <a:rPr lang="en-US" sz="1200" b="1" dirty="0">
                <a:solidFill>
                  <a:srgbClr val="C00000"/>
                </a:solidFill>
              </a:rPr>
              <a:t>3</a:t>
            </a:r>
            <a:endParaRPr lang="en-US" sz="1200" b="1" dirty="0">
              <a:solidFill>
                <a:srgbClr val="C00000"/>
              </a:solidFill>
            </a:endParaRPr>
          </a:p>
        </p:txBody>
      </p:sp>
      <p:sp>
        <p:nvSpPr>
          <p:cNvPr id="17" name="TextBox 16"/>
          <p:cNvSpPr txBox="1"/>
          <p:nvPr/>
        </p:nvSpPr>
        <p:spPr>
          <a:xfrm>
            <a:off x="6150551" y="3886190"/>
            <a:ext cx="263214" cy="276999"/>
          </a:xfrm>
          <a:prstGeom prst="rect">
            <a:avLst/>
          </a:prstGeom>
          <a:noFill/>
        </p:spPr>
        <p:txBody>
          <a:bodyPr wrap="none" rtlCol="0">
            <a:spAutoFit/>
          </a:bodyPr>
          <a:lstStyle/>
          <a:p>
            <a:r>
              <a:rPr lang="en-US" sz="1200" b="1" dirty="0" smtClean="0">
                <a:solidFill>
                  <a:srgbClr val="C00000"/>
                </a:solidFill>
              </a:rPr>
              <a:t>1</a:t>
            </a:r>
            <a:endParaRPr lang="en-US" sz="1200" b="1" dirty="0">
              <a:solidFill>
                <a:srgbClr val="C00000"/>
              </a:solidFill>
            </a:endParaRPr>
          </a:p>
        </p:txBody>
      </p:sp>
      <p:sp>
        <p:nvSpPr>
          <p:cNvPr id="18" name="TextBox 17"/>
          <p:cNvSpPr txBox="1"/>
          <p:nvPr/>
        </p:nvSpPr>
        <p:spPr>
          <a:xfrm>
            <a:off x="6483616" y="3770112"/>
            <a:ext cx="263214" cy="276999"/>
          </a:xfrm>
          <a:prstGeom prst="rect">
            <a:avLst/>
          </a:prstGeom>
          <a:noFill/>
        </p:spPr>
        <p:txBody>
          <a:bodyPr wrap="none" rtlCol="0">
            <a:spAutoFit/>
          </a:bodyPr>
          <a:lstStyle/>
          <a:p>
            <a:r>
              <a:rPr lang="en-US" sz="1200" b="1" dirty="0">
                <a:solidFill>
                  <a:srgbClr val="C00000"/>
                </a:solidFill>
              </a:rPr>
              <a:t>2</a:t>
            </a:r>
            <a:endParaRPr lang="en-US" sz="1200" b="1" dirty="0">
              <a:solidFill>
                <a:srgbClr val="C00000"/>
              </a:solidFill>
            </a:endParaRPr>
          </a:p>
        </p:txBody>
      </p:sp>
      <p:sp>
        <p:nvSpPr>
          <p:cNvPr id="19" name="TextBox 18"/>
          <p:cNvSpPr txBox="1"/>
          <p:nvPr/>
        </p:nvSpPr>
        <p:spPr>
          <a:xfrm>
            <a:off x="6814363" y="3701027"/>
            <a:ext cx="263214" cy="276999"/>
          </a:xfrm>
          <a:prstGeom prst="rect">
            <a:avLst/>
          </a:prstGeom>
          <a:noFill/>
        </p:spPr>
        <p:txBody>
          <a:bodyPr wrap="none" rtlCol="0">
            <a:spAutoFit/>
          </a:bodyPr>
          <a:lstStyle/>
          <a:p>
            <a:r>
              <a:rPr lang="en-US" sz="1200" b="1" dirty="0">
                <a:solidFill>
                  <a:srgbClr val="C00000"/>
                </a:solidFill>
              </a:rPr>
              <a:t>3</a:t>
            </a:r>
            <a:endParaRPr lang="en-US" sz="1200" b="1" dirty="0">
              <a:solidFill>
                <a:srgbClr val="C00000"/>
              </a:solidFill>
            </a:endParaRPr>
          </a:p>
        </p:txBody>
      </p:sp>
    </p:spTree>
    <p:extLst>
      <p:ext uri="{BB962C8B-B14F-4D97-AF65-F5344CB8AC3E}">
        <p14:creationId xmlns:p14="http://schemas.microsoft.com/office/powerpoint/2010/main" val="644933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997" y="260678"/>
            <a:ext cx="7210332" cy="779462"/>
          </a:xfrm>
        </p:spPr>
        <p:txBody>
          <a:bodyPr/>
          <a:lstStyle/>
          <a:p>
            <a:r>
              <a:rPr lang="en-US" dirty="0" smtClean="0"/>
              <a:t>Reaction Mechanism of PGI</a:t>
            </a:r>
            <a:endParaRPr lang="en-US" dirty="0"/>
          </a:p>
        </p:txBody>
      </p:sp>
      <p:grpSp>
        <p:nvGrpSpPr>
          <p:cNvPr id="17" name="Group 16"/>
          <p:cNvGrpSpPr/>
          <p:nvPr/>
        </p:nvGrpSpPr>
        <p:grpSpPr>
          <a:xfrm>
            <a:off x="676195" y="1613647"/>
            <a:ext cx="4046905" cy="3487270"/>
            <a:chOff x="676195" y="1613647"/>
            <a:chExt cx="4046905" cy="3487270"/>
          </a:xfrm>
        </p:grpSpPr>
        <p:graphicFrame>
          <p:nvGraphicFramePr>
            <p:cNvPr id="5" name="Object 4"/>
            <p:cNvGraphicFramePr>
              <a:graphicFrameLocks noChangeAspect="1"/>
            </p:cNvGraphicFramePr>
            <p:nvPr>
              <p:extLst>
                <p:ext uri="{D42A27DB-BD31-4B8C-83A1-F6EECF244321}">
                  <p14:modId xmlns:p14="http://schemas.microsoft.com/office/powerpoint/2010/main" val="1864246292"/>
                </p:ext>
              </p:extLst>
            </p:nvPr>
          </p:nvGraphicFramePr>
          <p:xfrm>
            <a:off x="1125564" y="1747798"/>
            <a:ext cx="2174875" cy="2209800"/>
          </p:xfrm>
          <a:graphic>
            <a:graphicData uri="http://schemas.openxmlformats.org/presentationml/2006/ole">
              <mc:AlternateContent xmlns:mc="http://schemas.openxmlformats.org/markup-compatibility/2006">
                <mc:Choice xmlns:v="urn:schemas-microsoft-com:vml" Requires="v">
                  <p:oleObj spid="_x0000_s2066" name="CS ChemDraw Drawing" r:id="rId4" imgW="2174437" imgH="2209537" progId="ChemDraw.Document.6.0">
                    <p:embed/>
                  </p:oleObj>
                </mc:Choice>
                <mc:Fallback>
                  <p:oleObj name="CS ChemDraw Drawing" r:id="rId4" imgW="2174437" imgH="2209537" progId="ChemDraw.Document.6.0">
                    <p:embed/>
                    <p:pic>
                      <p:nvPicPr>
                        <p:cNvPr id="0" name=""/>
                        <p:cNvPicPr/>
                        <p:nvPr/>
                      </p:nvPicPr>
                      <p:blipFill>
                        <a:blip r:embed="rId5"/>
                        <a:stretch>
                          <a:fillRect/>
                        </a:stretch>
                      </p:blipFill>
                      <p:spPr>
                        <a:xfrm>
                          <a:off x="1125564" y="1747798"/>
                          <a:ext cx="2174875" cy="2209800"/>
                        </a:xfrm>
                        <a:prstGeom prst="rect">
                          <a:avLst/>
                        </a:prstGeom>
                      </p:spPr>
                    </p:pic>
                  </p:oleObj>
                </mc:Fallback>
              </mc:AlternateContent>
            </a:graphicData>
          </a:graphic>
        </p:graphicFrame>
        <p:sp>
          <p:nvSpPr>
            <p:cNvPr id="6" name="Oval 5"/>
            <p:cNvSpPr/>
            <p:nvPr/>
          </p:nvSpPr>
          <p:spPr>
            <a:xfrm>
              <a:off x="676195" y="1613647"/>
              <a:ext cx="3496235" cy="2981405"/>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78286" y="1981199"/>
              <a:ext cx="1244814"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070163" y="1573947"/>
            <a:ext cx="4043101" cy="3568592"/>
            <a:chOff x="5100899" y="1420267"/>
            <a:chExt cx="4043101" cy="3568592"/>
          </a:xfrm>
        </p:grpSpPr>
        <p:graphicFrame>
          <p:nvGraphicFramePr>
            <p:cNvPr id="9" name="Object 8"/>
            <p:cNvGraphicFramePr>
              <a:graphicFrameLocks noChangeAspect="1"/>
            </p:cNvGraphicFramePr>
            <p:nvPr>
              <p:extLst>
                <p:ext uri="{D42A27DB-BD31-4B8C-83A1-F6EECF244321}">
                  <p14:modId xmlns:p14="http://schemas.microsoft.com/office/powerpoint/2010/main" val="1014270524"/>
                </p:ext>
              </p:extLst>
            </p:nvPr>
          </p:nvGraphicFramePr>
          <p:xfrm>
            <a:off x="5519750" y="1613647"/>
            <a:ext cx="2146300" cy="2889250"/>
          </p:xfrm>
          <a:graphic>
            <a:graphicData uri="http://schemas.openxmlformats.org/presentationml/2006/ole">
              <mc:AlternateContent xmlns:mc="http://schemas.openxmlformats.org/markup-compatibility/2006">
                <mc:Choice xmlns:v="urn:schemas-microsoft-com:vml" Requires="v">
                  <p:oleObj spid="_x0000_s2067" name="CS ChemDraw Drawing" r:id="rId6" imgW="2145634" imgH="2889425" progId="ChemDraw.Document.6.0">
                    <p:embed/>
                  </p:oleObj>
                </mc:Choice>
                <mc:Fallback>
                  <p:oleObj name="CS ChemDraw Drawing" r:id="rId6" imgW="2145634" imgH="2889425" progId="ChemDraw.Document.6.0">
                    <p:embed/>
                    <p:pic>
                      <p:nvPicPr>
                        <p:cNvPr id="0" name=""/>
                        <p:cNvPicPr/>
                        <p:nvPr/>
                      </p:nvPicPr>
                      <p:blipFill>
                        <a:blip r:embed="rId7"/>
                        <a:stretch>
                          <a:fillRect/>
                        </a:stretch>
                      </p:blipFill>
                      <p:spPr>
                        <a:xfrm>
                          <a:off x="5519750" y="1613647"/>
                          <a:ext cx="2146300" cy="2889250"/>
                        </a:xfrm>
                        <a:prstGeom prst="rect">
                          <a:avLst/>
                        </a:prstGeom>
                      </p:spPr>
                    </p:pic>
                  </p:oleObj>
                </mc:Fallback>
              </mc:AlternateContent>
            </a:graphicData>
          </a:graphic>
        </p:graphicFrame>
        <p:sp>
          <p:nvSpPr>
            <p:cNvPr id="14" name="Oval 13"/>
            <p:cNvSpPr/>
            <p:nvPr/>
          </p:nvSpPr>
          <p:spPr>
            <a:xfrm>
              <a:off x="5100899" y="1420267"/>
              <a:ext cx="3496235" cy="3082630"/>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99186" y="1869141"/>
              <a:ext cx="1244814"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218994" y="4867218"/>
            <a:ext cx="8706011" cy="830997"/>
          </a:xfrm>
          <a:prstGeom prst="rect">
            <a:avLst/>
          </a:prstGeom>
          <a:noFill/>
        </p:spPr>
        <p:txBody>
          <a:bodyPr wrap="square" rtlCol="0">
            <a:spAutoFit/>
          </a:bodyPr>
          <a:lstStyle/>
          <a:p>
            <a:r>
              <a:rPr lang="en-US" sz="2400" dirty="0" smtClean="0"/>
              <a:t>Step 1: Glucose 6-Phosphate binds to enzyme and a Basic Residue (K or H) acts as an acid and catalyzes the opening of the ring</a:t>
            </a:r>
            <a:endParaRPr lang="en-US" sz="2400" dirty="0"/>
          </a:p>
        </p:txBody>
      </p:sp>
      <p:cxnSp>
        <p:nvCxnSpPr>
          <p:cNvPr id="20" name="Straight Arrow Connector 19"/>
          <p:cNvCxnSpPr/>
          <p:nvPr/>
        </p:nvCxnSpPr>
        <p:spPr>
          <a:xfrm flipV="1">
            <a:off x="3803597" y="3115262"/>
            <a:ext cx="91950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45150" y="3409991"/>
            <a:ext cx="1385187" cy="646331"/>
          </a:xfrm>
          <a:prstGeom prst="rect">
            <a:avLst/>
          </a:prstGeom>
          <a:noFill/>
        </p:spPr>
        <p:txBody>
          <a:bodyPr wrap="none" rtlCol="0">
            <a:spAutoFit/>
          </a:bodyPr>
          <a:lstStyle/>
          <a:p>
            <a:pPr algn="ctr"/>
            <a:r>
              <a:rPr lang="en-US" b="1" dirty="0" smtClean="0"/>
              <a:t>Glucose </a:t>
            </a:r>
          </a:p>
          <a:p>
            <a:pPr algn="ctr"/>
            <a:r>
              <a:rPr lang="en-US" b="1" dirty="0" smtClean="0"/>
              <a:t>6-phosphate</a:t>
            </a:r>
            <a:endParaRPr lang="en-US" b="1" dirty="0"/>
          </a:p>
        </p:txBody>
      </p:sp>
    </p:spTree>
    <p:extLst>
      <p:ext uri="{BB962C8B-B14F-4D97-AF65-F5344CB8AC3E}">
        <p14:creationId xmlns:p14="http://schemas.microsoft.com/office/powerpoint/2010/main" val="375680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83" y="237803"/>
            <a:ext cx="7210332" cy="779462"/>
          </a:xfrm>
        </p:spPr>
        <p:txBody>
          <a:bodyPr/>
          <a:lstStyle/>
          <a:p>
            <a:r>
              <a:rPr lang="en-US" dirty="0"/>
              <a:t>Reaction Mechanism of PGI</a:t>
            </a:r>
          </a:p>
        </p:txBody>
      </p:sp>
      <p:graphicFrame>
        <p:nvGraphicFramePr>
          <p:cNvPr id="5" name="Object 4"/>
          <p:cNvGraphicFramePr>
            <a:graphicFrameLocks noChangeAspect="1"/>
          </p:cNvGraphicFramePr>
          <p:nvPr>
            <p:extLst>
              <p:ext uri="{D42A27DB-BD31-4B8C-83A1-F6EECF244321}">
                <p14:modId xmlns:p14="http://schemas.microsoft.com/office/powerpoint/2010/main" val="1413435454"/>
              </p:ext>
            </p:extLst>
          </p:nvPr>
        </p:nvGraphicFramePr>
        <p:xfrm>
          <a:off x="840174" y="1759643"/>
          <a:ext cx="2146300" cy="2889250"/>
        </p:xfrm>
        <a:graphic>
          <a:graphicData uri="http://schemas.openxmlformats.org/presentationml/2006/ole">
            <mc:AlternateContent xmlns:mc="http://schemas.openxmlformats.org/markup-compatibility/2006">
              <mc:Choice xmlns:v="urn:schemas-microsoft-com:vml" Requires="v">
                <p:oleObj spid="_x0000_s3090" name="CS ChemDraw Drawing" r:id="rId4" imgW="2145634" imgH="2889425" progId="ChemDraw.Document.6.0">
                  <p:embed/>
                </p:oleObj>
              </mc:Choice>
              <mc:Fallback>
                <p:oleObj name="CS ChemDraw Drawing" r:id="rId4" imgW="2145634" imgH="2889425" progId="ChemDraw.Document.6.0">
                  <p:embed/>
                  <p:pic>
                    <p:nvPicPr>
                      <p:cNvPr id="9" name="Object 8"/>
                      <p:cNvPicPr/>
                      <p:nvPr/>
                    </p:nvPicPr>
                    <p:blipFill>
                      <a:blip r:embed="rId5"/>
                      <a:stretch>
                        <a:fillRect/>
                      </a:stretch>
                    </p:blipFill>
                    <p:spPr>
                      <a:xfrm>
                        <a:off x="840174" y="1759643"/>
                        <a:ext cx="2146300" cy="2889250"/>
                      </a:xfrm>
                      <a:prstGeom prst="rect">
                        <a:avLst/>
                      </a:prstGeom>
                    </p:spPr>
                  </p:pic>
                </p:oleObj>
              </mc:Fallback>
            </mc:AlternateContent>
          </a:graphicData>
        </a:graphic>
      </p:graphicFrame>
      <p:sp>
        <p:nvSpPr>
          <p:cNvPr id="6" name="Oval 5"/>
          <p:cNvSpPr/>
          <p:nvPr/>
        </p:nvSpPr>
        <p:spPr>
          <a:xfrm>
            <a:off x="421323" y="1566263"/>
            <a:ext cx="3496235" cy="3082630"/>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19610" y="2015137"/>
            <a:ext cx="1244814"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84339" y="1503511"/>
            <a:ext cx="3496235" cy="2868704"/>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82626" y="1952385"/>
            <a:ext cx="1244814"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181427503"/>
              </p:ext>
            </p:extLst>
          </p:nvPr>
        </p:nvGraphicFramePr>
        <p:xfrm>
          <a:off x="5435226" y="1664367"/>
          <a:ext cx="2146300" cy="2622550"/>
        </p:xfrm>
        <a:graphic>
          <a:graphicData uri="http://schemas.openxmlformats.org/presentationml/2006/ole">
            <mc:AlternateContent xmlns:mc="http://schemas.openxmlformats.org/markup-compatibility/2006">
              <mc:Choice xmlns:v="urn:schemas-microsoft-com:vml" Requires="v">
                <p:oleObj spid="_x0000_s3091" name="CS ChemDraw Drawing" r:id="rId6" imgW="2145634" imgH="2622594" progId="ChemDraw.Document.6.0">
                  <p:embed/>
                </p:oleObj>
              </mc:Choice>
              <mc:Fallback>
                <p:oleObj name="CS ChemDraw Drawing" r:id="rId6" imgW="2145634" imgH="2622594" progId="ChemDraw.Document.6.0">
                  <p:embed/>
                  <p:pic>
                    <p:nvPicPr>
                      <p:cNvPr id="0" name=""/>
                      <p:cNvPicPr/>
                      <p:nvPr/>
                    </p:nvPicPr>
                    <p:blipFill>
                      <a:blip r:embed="rId7"/>
                      <a:stretch>
                        <a:fillRect/>
                      </a:stretch>
                    </p:blipFill>
                    <p:spPr>
                      <a:xfrm>
                        <a:off x="5435226" y="1664367"/>
                        <a:ext cx="2146300" cy="2622550"/>
                      </a:xfrm>
                      <a:prstGeom prst="rect">
                        <a:avLst/>
                      </a:prstGeom>
                    </p:spPr>
                  </p:pic>
                </p:oleObj>
              </mc:Fallback>
            </mc:AlternateContent>
          </a:graphicData>
        </a:graphic>
      </p:graphicFrame>
      <p:sp>
        <p:nvSpPr>
          <p:cNvPr id="12" name="TextBox 11"/>
          <p:cNvSpPr txBox="1"/>
          <p:nvPr/>
        </p:nvSpPr>
        <p:spPr>
          <a:xfrm>
            <a:off x="218994" y="4867218"/>
            <a:ext cx="8706011" cy="830997"/>
          </a:xfrm>
          <a:prstGeom prst="rect">
            <a:avLst/>
          </a:prstGeom>
          <a:noFill/>
        </p:spPr>
        <p:txBody>
          <a:bodyPr wrap="square" rtlCol="0">
            <a:spAutoFit/>
          </a:bodyPr>
          <a:lstStyle/>
          <a:p>
            <a:r>
              <a:rPr lang="en-US" sz="2400" dirty="0" smtClean="0"/>
              <a:t>Step 2: A conserved </a:t>
            </a:r>
            <a:r>
              <a:rPr lang="en-US" sz="2400" dirty="0" err="1" smtClean="0"/>
              <a:t>Glu</a:t>
            </a:r>
            <a:r>
              <a:rPr lang="en-US" sz="2400" dirty="0" smtClean="0"/>
              <a:t> (E) residue abstracts the acidic proton from C2 forming a cis-</a:t>
            </a:r>
            <a:r>
              <a:rPr lang="en-US" sz="2400" dirty="0" err="1" smtClean="0"/>
              <a:t>enediol</a:t>
            </a:r>
            <a:r>
              <a:rPr lang="en-US" sz="2400" dirty="0" smtClean="0"/>
              <a:t> intermediate.</a:t>
            </a:r>
            <a:endParaRPr lang="en-US" sz="2400" dirty="0"/>
          </a:p>
        </p:txBody>
      </p:sp>
      <p:cxnSp>
        <p:nvCxnSpPr>
          <p:cNvPr id="13" name="Straight Arrow Connector 12"/>
          <p:cNvCxnSpPr/>
          <p:nvPr/>
        </p:nvCxnSpPr>
        <p:spPr>
          <a:xfrm flipV="1">
            <a:off x="3803597" y="3115262"/>
            <a:ext cx="91950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45870" y="2329311"/>
            <a:ext cx="1423531" cy="646331"/>
          </a:xfrm>
          <a:prstGeom prst="rect">
            <a:avLst/>
          </a:prstGeom>
          <a:noFill/>
        </p:spPr>
        <p:txBody>
          <a:bodyPr wrap="none" rtlCol="0">
            <a:spAutoFit/>
          </a:bodyPr>
          <a:lstStyle/>
          <a:p>
            <a:pPr algn="ctr"/>
            <a:r>
              <a:rPr lang="en-US" b="1" dirty="0" smtClean="0"/>
              <a:t>-</a:t>
            </a:r>
            <a:r>
              <a:rPr lang="en-US" b="1" dirty="0" err="1" smtClean="0"/>
              <a:t>enediol</a:t>
            </a:r>
            <a:endParaRPr lang="en-US" b="1" dirty="0" smtClean="0"/>
          </a:p>
          <a:p>
            <a:pPr algn="ctr"/>
            <a:r>
              <a:rPr lang="en-US" b="1" dirty="0" smtClean="0"/>
              <a:t>intermediate</a:t>
            </a:r>
            <a:endParaRPr lang="en-US" b="1" dirty="0"/>
          </a:p>
        </p:txBody>
      </p:sp>
    </p:spTree>
    <p:extLst>
      <p:ext uri="{BB962C8B-B14F-4D97-AF65-F5344CB8AC3E}">
        <p14:creationId xmlns:p14="http://schemas.microsoft.com/office/powerpoint/2010/main" val="776852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661" y="246559"/>
            <a:ext cx="7210332" cy="779462"/>
          </a:xfrm>
        </p:spPr>
        <p:txBody>
          <a:bodyPr/>
          <a:lstStyle/>
          <a:p>
            <a:r>
              <a:rPr lang="en-US" dirty="0"/>
              <a:t>Reaction Mechanism of PGI</a:t>
            </a:r>
          </a:p>
        </p:txBody>
      </p:sp>
      <p:sp>
        <p:nvSpPr>
          <p:cNvPr id="4" name="Oval 3"/>
          <p:cNvSpPr/>
          <p:nvPr/>
        </p:nvSpPr>
        <p:spPr>
          <a:xfrm>
            <a:off x="473811" y="1757085"/>
            <a:ext cx="3496235" cy="2868704"/>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2098" y="2205959"/>
            <a:ext cx="1244814"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32502244"/>
              </p:ext>
            </p:extLst>
          </p:nvPr>
        </p:nvGraphicFramePr>
        <p:xfrm>
          <a:off x="924698" y="1917941"/>
          <a:ext cx="2146300" cy="2622550"/>
        </p:xfrm>
        <a:graphic>
          <a:graphicData uri="http://schemas.openxmlformats.org/presentationml/2006/ole">
            <mc:AlternateContent xmlns:mc="http://schemas.openxmlformats.org/markup-compatibility/2006">
              <mc:Choice xmlns:v="urn:schemas-microsoft-com:vml" Requires="v">
                <p:oleObj spid="_x0000_s4114" name="CS ChemDraw Drawing" r:id="rId4" imgW="2145634" imgH="2622594" progId="ChemDraw.Document.6.0">
                  <p:embed/>
                </p:oleObj>
              </mc:Choice>
              <mc:Fallback>
                <p:oleObj name="CS ChemDraw Drawing" r:id="rId4" imgW="2145634" imgH="2622594" progId="ChemDraw.Document.6.0">
                  <p:embed/>
                  <p:pic>
                    <p:nvPicPr>
                      <p:cNvPr id="11" name="Object 10"/>
                      <p:cNvPicPr/>
                      <p:nvPr/>
                    </p:nvPicPr>
                    <p:blipFill>
                      <a:blip r:embed="rId5"/>
                      <a:stretch>
                        <a:fillRect/>
                      </a:stretch>
                    </p:blipFill>
                    <p:spPr>
                      <a:xfrm>
                        <a:off x="924698" y="1917941"/>
                        <a:ext cx="2146300" cy="26225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29296548"/>
              </p:ext>
            </p:extLst>
          </p:nvPr>
        </p:nvGraphicFramePr>
        <p:xfrm>
          <a:off x="5404490" y="1917939"/>
          <a:ext cx="2146300" cy="2622550"/>
        </p:xfrm>
        <a:graphic>
          <a:graphicData uri="http://schemas.openxmlformats.org/presentationml/2006/ole">
            <mc:AlternateContent xmlns:mc="http://schemas.openxmlformats.org/markup-compatibility/2006">
              <mc:Choice xmlns:v="urn:schemas-microsoft-com:vml" Requires="v">
                <p:oleObj spid="_x0000_s4115" name="CS ChemDraw Drawing" r:id="rId6" imgW="2145634" imgH="2622988" progId="ChemDraw.Document.6.0">
                  <p:embed/>
                </p:oleObj>
              </mc:Choice>
              <mc:Fallback>
                <p:oleObj name="CS ChemDraw Drawing" r:id="rId6" imgW="2145634" imgH="2622988" progId="ChemDraw.Document.6.0">
                  <p:embed/>
                  <p:pic>
                    <p:nvPicPr>
                      <p:cNvPr id="0" name=""/>
                      <p:cNvPicPr/>
                      <p:nvPr/>
                    </p:nvPicPr>
                    <p:blipFill>
                      <a:blip r:embed="rId7"/>
                      <a:stretch>
                        <a:fillRect/>
                      </a:stretch>
                    </p:blipFill>
                    <p:spPr>
                      <a:xfrm>
                        <a:off x="5404490" y="1917939"/>
                        <a:ext cx="2146300" cy="2622550"/>
                      </a:xfrm>
                      <a:prstGeom prst="rect">
                        <a:avLst/>
                      </a:prstGeom>
                    </p:spPr>
                  </p:pic>
                </p:oleObj>
              </mc:Fallback>
            </mc:AlternateContent>
          </a:graphicData>
        </a:graphic>
      </p:graphicFrame>
      <p:sp>
        <p:nvSpPr>
          <p:cNvPr id="8" name="Oval 7"/>
          <p:cNvSpPr/>
          <p:nvPr/>
        </p:nvSpPr>
        <p:spPr>
          <a:xfrm>
            <a:off x="5036827" y="1771173"/>
            <a:ext cx="3496235" cy="2868704"/>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35114" y="2220047"/>
            <a:ext cx="1244814" cy="311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8994" y="4867218"/>
            <a:ext cx="8706011" cy="830997"/>
          </a:xfrm>
          <a:prstGeom prst="rect">
            <a:avLst/>
          </a:prstGeom>
          <a:noFill/>
        </p:spPr>
        <p:txBody>
          <a:bodyPr wrap="square" rtlCol="0">
            <a:spAutoFit/>
          </a:bodyPr>
          <a:lstStyle/>
          <a:p>
            <a:r>
              <a:rPr lang="en-US" sz="2400" dirty="0" smtClean="0"/>
              <a:t>Step 3: The conserved </a:t>
            </a:r>
            <a:r>
              <a:rPr lang="en-US" sz="2400" dirty="0" err="1" smtClean="0"/>
              <a:t>Glu</a:t>
            </a:r>
            <a:r>
              <a:rPr lang="en-US" sz="2400" dirty="0" smtClean="0"/>
              <a:t> (E) Residue donates the proton back to the C1 position.</a:t>
            </a:r>
            <a:endParaRPr lang="en-US" sz="2400" dirty="0"/>
          </a:p>
        </p:txBody>
      </p:sp>
      <p:cxnSp>
        <p:nvCxnSpPr>
          <p:cNvPr id="11" name="Straight Arrow Connector 10"/>
          <p:cNvCxnSpPr/>
          <p:nvPr/>
        </p:nvCxnSpPr>
        <p:spPr>
          <a:xfrm flipV="1">
            <a:off x="3803597" y="3115262"/>
            <a:ext cx="91950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32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4437</TotalTime>
  <Words>991</Words>
  <Application>Microsoft Office PowerPoint</Application>
  <PresentationFormat>On-screen Show (4:3)</PresentationFormat>
  <Paragraphs>88</Paragraphs>
  <Slides>11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Biochemistry Theme</vt:lpstr>
      <vt:lpstr>CS ChemDraw Drawing</vt:lpstr>
      <vt:lpstr>Carbohydrates – Part 3</vt:lpstr>
      <vt:lpstr>Isomerases Interconvert Aldoses and Ketoses</vt:lpstr>
      <vt:lpstr>Two Important Sugar Isomerases</vt:lpstr>
      <vt:lpstr>Phosphoglucose Isomerase (PGI)</vt:lpstr>
      <vt:lpstr>Triose Phosphate Isomerase (TPI)</vt:lpstr>
      <vt:lpstr>Reaction Mechanism of TPI</vt:lpstr>
      <vt:lpstr>Reaction Mechanism of PGI</vt:lpstr>
      <vt:lpstr>Reaction Mechanism of PGI</vt:lpstr>
      <vt:lpstr>Reaction Mechanism of PGI</vt:lpstr>
      <vt:lpstr>Reaction Mechanism of PGI</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 Part 2</dc:title>
  <dc:creator>Patricia Flatt</dc:creator>
  <cp:lastModifiedBy>Patricia Flatt</cp:lastModifiedBy>
  <cp:revision>24</cp:revision>
  <dcterms:created xsi:type="dcterms:W3CDTF">2019-12-20T23:38:20Z</dcterms:created>
  <dcterms:modified xsi:type="dcterms:W3CDTF">2020-01-02T23:18:14Z</dcterms:modified>
</cp:coreProperties>
</file>