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6" r:id="rId3"/>
    <p:sldId id="257" r:id="rId4"/>
    <p:sldId id="261" r:id="rId5"/>
    <p:sldId id="258" r:id="rId6"/>
    <p:sldId id="260"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7402" autoAdjust="0"/>
  </p:normalViewPr>
  <p:slideViewPr>
    <p:cSldViewPr snapToGrid="0" showGuides="1">
      <p:cViewPr varScale="1">
        <p:scale>
          <a:sx n="86" d="100"/>
          <a:sy n="86" d="100"/>
        </p:scale>
        <p:origin x="2298" y="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image" Target="../media/image5.emf"/><Relationship Id="rId5" Type="http://schemas.openxmlformats.org/officeDocument/2006/relationships/image" Target="../media/image10.emf"/><Relationship Id="rId4"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3.emf"/><Relationship Id="rId4"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4F227-B5DB-4F6B-A43A-12EBEF6C16C1}" type="datetimeFigureOut">
              <a:rPr lang="en-US" smtClean="0"/>
              <a:t>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069B6-1228-4BB9-A296-4242F1EA752C}" type="slidenum">
              <a:rPr lang="en-US" smtClean="0"/>
              <a:t>‹#›</a:t>
            </a:fld>
            <a:endParaRPr lang="en-US"/>
          </a:p>
        </p:txBody>
      </p:sp>
    </p:spTree>
    <p:extLst>
      <p:ext uri="{BB962C8B-B14F-4D97-AF65-F5344CB8AC3E}">
        <p14:creationId xmlns:p14="http://schemas.microsoft.com/office/powerpoint/2010/main" val="2632787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Part 4</a:t>
            </a:r>
            <a:r>
              <a:rPr lang="en-US" baseline="0" dirty="0" smtClean="0"/>
              <a:t> of our carbohydrate series. In this presentation, we will focus on the structure of disaccharides, oligosaccharides and polysaccharides.</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1</a:t>
            </a:fld>
            <a:endParaRPr lang="en-US"/>
          </a:p>
        </p:txBody>
      </p:sp>
    </p:spTree>
    <p:extLst>
      <p:ext uri="{BB962C8B-B14F-4D97-AF65-F5344CB8AC3E}">
        <p14:creationId xmlns:p14="http://schemas.microsoft.com/office/powerpoint/2010/main" val="109332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Oligosaccharides are commonly formed with 3 – 15 sugar residues</a:t>
            </a:r>
            <a:r>
              <a:rPr lang="en-US" baseline="0" dirty="0" smtClean="0"/>
              <a:t> and are usually not free floating sugars within the body. Oligosaccharides are often linked with proteins or lipid structures where they are involved with cell signaling, cell-cell communication, and cellular identification. We will come back in the next section and discuss oligosaccharide functions in more depth.</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10</a:t>
            </a:fld>
            <a:endParaRPr lang="en-US"/>
          </a:p>
        </p:txBody>
      </p:sp>
    </p:spTree>
    <p:extLst>
      <p:ext uri="{BB962C8B-B14F-4D97-AF65-F5344CB8AC3E}">
        <p14:creationId xmlns:p14="http://schemas.microsoft.com/office/powerpoint/2010/main" val="215156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major polysaccharides that you should be familiar with:</a:t>
            </a:r>
            <a:r>
              <a:rPr lang="en-US" baseline="0" dirty="0" smtClean="0"/>
              <a:t> (1)</a:t>
            </a:r>
            <a:r>
              <a:rPr lang="en-US" dirty="0" smtClean="0"/>
              <a:t> Starch, which consists</a:t>
            </a:r>
            <a:r>
              <a:rPr lang="en-US" baseline="0" dirty="0" smtClean="0"/>
              <a:t> of a mixture of amylose and amylopectin, and is the common carbohydrate storage form found in plants, (2) Glycogen which is the common carbohydrate storage form of animals, and (3) Cellulose which is a polysaccharide used as the basis for structural support and cushioning in plants, animals and fungi. </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11</a:t>
            </a:fld>
            <a:endParaRPr lang="en-US"/>
          </a:p>
        </p:txBody>
      </p:sp>
    </p:spTree>
    <p:extLst>
      <p:ext uri="{BB962C8B-B14F-4D97-AF65-F5344CB8AC3E}">
        <p14:creationId xmlns:p14="http://schemas.microsoft.com/office/powerpoint/2010/main" val="3228211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simplest polysaccharide</a:t>
            </a:r>
            <a:r>
              <a:rPr lang="en-US" baseline="0" dirty="0" smtClean="0"/>
              <a:t> is amylose. It consists of repeating alpha 1</a:t>
            </a:r>
            <a:r>
              <a:rPr lang="en-US" baseline="0" dirty="0" smtClean="0">
                <a:sym typeface="Wingdings" panose="05000000000000000000" pitchFamily="2" charset="2"/>
              </a:rPr>
              <a:t>4 linkages between alpha-D-</a:t>
            </a:r>
            <a:r>
              <a:rPr lang="en-US" baseline="0" dirty="0" err="1" smtClean="0">
                <a:sym typeface="Wingdings" panose="05000000000000000000" pitchFamily="2" charset="2"/>
              </a:rPr>
              <a:t>glucopyranose</a:t>
            </a:r>
            <a:r>
              <a:rPr lang="en-US" baseline="0" dirty="0" smtClean="0">
                <a:sym typeface="Wingdings" panose="05000000000000000000" pitchFamily="2" charset="2"/>
              </a:rPr>
              <a:t> residues. Approximately 20-30% of starch is made up of amylose.</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12</a:t>
            </a:fld>
            <a:endParaRPr lang="en-US"/>
          </a:p>
        </p:txBody>
      </p:sp>
    </p:spTree>
    <p:extLst>
      <p:ext uri="{BB962C8B-B14F-4D97-AF65-F5344CB8AC3E}">
        <p14:creationId xmlns:p14="http://schemas.microsoft.com/office/powerpoint/2010/main" val="1340328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Amylopectin is a little bit more complex.  It has the same core structure as the amylose, but it also has alpha 1</a:t>
            </a:r>
            <a:r>
              <a:rPr lang="en-US" dirty="0" smtClean="0">
                <a:sym typeface="Wingdings" panose="05000000000000000000" pitchFamily="2" charset="2"/>
              </a:rPr>
              <a:t>6</a:t>
            </a:r>
            <a:r>
              <a:rPr lang="en-US" baseline="0" dirty="0" smtClean="0">
                <a:sym typeface="Wingdings" panose="05000000000000000000" pitchFamily="2" charset="2"/>
              </a:rPr>
              <a:t> branching. This means that in addition to the alpha 14 </a:t>
            </a:r>
            <a:r>
              <a:rPr lang="en-US" baseline="0" dirty="0" err="1" smtClean="0">
                <a:sym typeface="Wingdings" panose="05000000000000000000" pitchFamily="2" charset="2"/>
              </a:rPr>
              <a:t>glycosidic</a:t>
            </a:r>
            <a:r>
              <a:rPr lang="en-US" baseline="0" dirty="0" smtClean="0">
                <a:sym typeface="Wingdings" panose="05000000000000000000" pitchFamily="2" charset="2"/>
              </a:rPr>
              <a:t> bonds, that there are also alpha 16 </a:t>
            </a:r>
            <a:r>
              <a:rPr lang="en-US" baseline="0" dirty="0" err="1" smtClean="0">
                <a:sym typeface="Wingdings" panose="05000000000000000000" pitchFamily="2" charset="2"/>
              </a:rPr>
              <a:t>glycosidic</a:t>
            </a:r>
            <a:r>
              <a:rPr lang="en-US" baseline="0" dirty="0" smtClean="0">
                <a:sym typeface="Wingdings" panose="05000000000000000000" pitchFamily="2" charset="2"/>
              </a:rPr>
              <a:t> bonds that can occur between alpha D-</a:t>
            </a:r>
            <a:r>
              <a:rPr lang="en-US" baseline="0" dirty="0" err="1" smtClean="0">
                <a:sym typeface="Wingdings" panose="05000000000000000000" pitchFamily="2" charset="2"/>
              </a:rPr>
              <a:t>glucopyranose</a:t>
            </a:r>
            <a:r>
              <a:rPr lang="en-US" baseline="0" dirty="0" smtClean="0">
                <a:sym typeface="Wingdings" panose="05000000000000000000" pitchFamily="2" charset="2"/>
              </a:rPr>
              <a:t> residues. In amylopectin, these branch points occur about every 30-50 residues. Amylopectin makes up approximately 70-80% of starch stored in plant materials.</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13</a:t>
            </a:fld>
            <a:endParaRPr lang="en-US"/>
          </a:p>
        </p:txBody>
      </p:sp>
    </p:spTree>
    <p:extLst>
      <p:ext uri="{BB962C8B-B14F-4D97-AF65-F5344CB8AC3E}">
        <p14:creationId xmlns:p14="http://schemas.microsoft.com/office/powerpoint/2010/main" val="564967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Glycogen, the primary carbohydrate storage form in animals, is very similar to amylopectin.</a:t>
            </a:r>
            <a:r>
              <a:rPr lang="en-US" baseline="0" dirty="0" smtClean="0"/>
              <a:t>  It has both the </a:t>
            </a:r>
            <a:r>
              <a:rPr lang="en-US" baseline="0" dirty="0" smtClean="0">
                <a:sym typeface="Wingdings" panose="05000000000000000000" pitchFamily="2" charset="2"/>
              </a:rPr>
              <a:t>alpha 14 main chain and the</a:t>
            </a:r>
            <a:r>
              <a:rPr lang="en-US" baseline="0" dirty="0" smtClean="0"/>
              <a:t> </a:t>
            </a:r>
            <a:r>
              <a:rPr lang="en-US" dirty="0" smtClean="0"/>
              <a:t>alpha 1</a:t>
            </a:r>
            <a:r>
              <a:rPr lang="en-US" dirty="0" smtClean="0">
                <a:sym typeface="Wingdings" panose="05000000000000000000" pitchFamily="2" charset="2"/>
              </a:rPr>
              <a:t>6</a:t>
            </a:r>
            <a:r>
              <a:rPr lang="en-US" baseline="0" dirty="0" smtClean="0">
                <a:sym typeface="Wingdings" panose="05000000000000000000" pitchFamily="2" charset="2"/>
              </a:rPr>
              <a:t> branching. However, the </a:t>
            </a:r>
            <a:r>
              <a:rPr lang="en-US" dirty="0" smtClean="0"/>
              <a:t>alpha 1</a:t>
            </a:r>
            <a:r>
              <a:rPr lang="en-US" dirty="0" smtClean="0">
                <a:sym typeface="Wingdings" panose="05000000000000000000" pitchFamily="2" charset="2"/>
              </a:rPr>
              <a:t>6</a:t>
            </a:r>
            <a:r>
              <a:rPr lang="en-US" baseline="0" dirty="0" smtClean="0">
                <a:sym typeface="Wingdings" panose="05000000000000000000" pitchFamily="2" charset="2"/>
              </a:rPr>
              <a:t> branching occurs more frequently about every 12 – 15 residues. Why is this important?</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14</a:t>
            </a:fld>
            <a:endParaRPr lang="en-US"/>
          </a:p>
        </p:txBody>
      </p:sp>
    </p:spTree>
    <p:extLst>
      <p:ext uri="{BB962C8B-B14F-4D97-AF65-F5344CB8AC3E}">
        <p14:creationId xmlns:p14="http://schemas.microsoft.com/office/powerpoint/2010/main" val="2792574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look to the larger structure of glycogen for the answer.</a:t>
            </a:r>
            <a:r>
              <a:rPr lang="en-US" baseline="0" dirty="0" smtClean="0"/>
              <a:t> By having a lot of branch points, the glycogen molecule also has a lot of ends to it. This is important because glucose that is released from glycogen as a source of energy, is cleaved off one at a time from the end of the molecule. If there was only one end, it would be very inefficient for animals to generate enough energy to support muscle contraction and movement. Plants can get away with only having one end of the molecule on their amylose molecules, because they don’t have to run away from predators, chase down food, or walk for miles to search for it. Thus, in animals, it is much more helpful to be able to release hundreds of glucose monomers from each glycogen granule all at the same time. </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15</a:t>
            </a:fld>
            <a:endParaRPr lang="en-US"/>
          </a:p>
        </p:txBody>
      </p:sp>
    </p:spTree>
    <p:extLst>
      <p:ext uri="{BB962C8B-B14F-4D97-AF65-F5344CB8AC3E}">
        <p14:creationId xmlns:p14="http://schemas.microsoft.com/office/powerpoint/2010/main" val="240556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else do</a:t>
            </a:r>
            <a:r>
              <a:rPr lang="en-US" baseline="0" dirty="0" smtClean="0"/>
              <a:t> you notice about the glycogen structure? Yes!  It is attached to a protein core structure. This protein is called </a:t>
            </a:r>
            <a:r>
              <a:rPr lang="en-US" baseline="0" dirty="0" err="1" smtClean="0"/>
              <a:t>glycogenin</a:t>
            </a:r>
            <a:r>
              <a:rPr lang="en-US" baseline="0" dirty="0" smtClean="0"/>
              <a:t> and attaches to the reducing end of glucose (</a:t>
            </a:r>
            <a:r>
              <a:rPr lang="en-US" baseline="0" dirty="0" err="1" smtClean="0"/>
              <a:t>ie</a:t>
            </a:r>
            <a:r>
              <a:rPr lang="en-US" baseline="0" dirty="0" smtClean="0"/>
              <a:t> the </a:t>
            </a:r>
            <a:r>
              <a:rPr lang="en-US" baseline="0" dirty="0" err="1" smtClean="0"/>
              <a:t>anomeric</a:t>
            </a:r>
            <a:r>
              <a:rPr lang="en-US" baseline="0" dirty="0" smtClean="0"/>
              <a:t> position). Thus, all of the ends of the glycogen molecule are the non-reducing ends (</a:t>
            </a:r>
            <a:r>
              <a:rPr lang="en-US" baseline="0" dirty="0" err="1" smtClean="0"/>
              <a:t>ie</a:t>
            </a:r>
            <a:r>
              <a:rPr lang="en-US" baseline="0" dirty="0" smtClean="0"/>
              <a:t> the carbon 4 hydroxyl is showing). Also note just how big glycogen is: up to 30,000 glucose residues! Oh my…that is large enough to see these granules using microscopy. Also note that up to 10 % of the liver biomass is glycogen and approximately 2% of skeletal muscle biomass is glycogen.</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16</a:t>
            </a:fld>
            <a:endParaRPr lang="en-US"/>
          </a:p>
        </p:txBody>
      </p:sp>
    </p:spTree>
    <p:extLst>
      <p:ext uri="{BB962C8B-B14F-4D97-AF65-F5344CB8AC3E}">
        <p14:creationId xmlns:p14="http://schemas.microsoft.com/office/powerpoint/2010/main" val="1788964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you can visualize</a:t>
            </a:r>
            <a:r>
              <a:rPr lang="en-US" baseline="0" dirty="0" smtClean="0"/>
              <a:t> some of those very large glycogen granules. They are housed on the tails of the spermatozoa of the flatworm.  Here is the outline of the head of the spermatozoa that is barely visible. The dark staining granules are glycogen. They are attached to the flagella of the spermatozoa to help power movement during fertilization. It’s like they are carrying their own gasoline!</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17</a:t>
            </a:fld>
            <a:endParaRPr lang="en-US"/>
          </a:p>
        </p:txBody>
      </p:sp>
    </p:spTree>
    <p:extLst>
      <p:ext uri="{BB962C8B-B14F-4D97-AF65-F5344CB8AC3E}">
        <p14:creationId xmlns:p14="http://schemas.microsoft.com/office/powerpoint/2010/main" val="198559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Cellulose</a:t>
            </a:r>
            <a:r>
              <a:rPr lang="en-US" baseline="0" dirty="0" smtClean="0"/>
              <a:t> is the other major polysaccharide that you should be familiar with. Similar to the disaccharide </a:t>
            </a:r>
            <a:r>
              <a:rPr lang="en-US" baseline="0" dirty="0" err="1" smtClean="0"/>
              <a:t>cellobiose</a:t>
            </a:r>
            <a:r>
              <a:rPr lang="en-US" baseline="0" dirty="0" smtClean="0"/>
              <a:t>, this polymer consists of beta 1</a:t>
            </a:r>
            <a:r>
              <a:rPr lang="en-US" baseline="0" dirty="0" smtClean="0">
                <a:sym typeface="Wingdings" panose="05000000000000000000" pitchFamily="2" charset="2"/>
              </a:rPr>
              <a:t>4 linkages between glucose residues. This means that every other glucose has to be flipped upside down to join with the growing chain.</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18</a:t>
            </a:fld>
            <a:endParaRPr lang="en-US"/>
          </a:p>
        </p:txBody>
      </p:sp>
    </p:spTree>
    <p:extLst>
      <p:ext uri="{BB962C8B-B14F-4D97-AF65-F5344CB8AC3E}">
        <p14:creationId xmlns:p14="http://schemas.microsoft.com/office/powerpoint/2010/main" val="3342494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creates unique</a:t>
            </a:r>
            <a:r>
              <a:rPr lang="en-US" baseline="0" dirty="0" smtClean="0"/>
              <a:t> intramolecular (shown in blue) and intermolecular (shown in red) hydrogen bonding. Hydrogen bonding in the cellulose macromolecule enables it to be incredibly strong and fibrous. Carbohydrates form some of the strongest structural supports in the biological kingdom.</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19</a:t>
            </a:fld>
            <a:endParaRPr lang="en-US"/>
          </a:p>
        </p:txBody>
      </p:sp>
    </p:spTree>
    <p:extLst>
      <p:ext uri="{BB962C8B-B14F-4D97-AF65-F5344CB8AC3E}">
        <p14:creationId xmlns:p14="http://schemas.microsoft.com/office/powerpoint/2010/main" val="164510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Disaccharides are defined as two monosaccharides linked together through a </a:t>
            </a:r>
            <a:r>
              <a:rPr lang="en-US" dirty="0" err="1" smtClean="0"/>
              <a:t>glycosidic</a:t>
            </a:r>
            <a:r>
              <a:rPr lang="en-US" dirty="0" smtClean="0"/>
              <a:t> bond. Oligosaccharides</a:t>
            </a:r>
            <a:r>
              <a:rPr lang="en-US" baseline="0" dirty="0" smtClean="0"/>
              <a:t> have a few sugars, typically 3 – 15 linked together with </a:t>
            </a:r>
            <a:r>
              <a:rPr lang="en-US" baseline="0" dirty="0" err="1" smtClean="0"/>
              <a:t>glycosidic</a:t>
            </a:r>
            <a:r>
              <a:rPr lang="en-US" baseline="0" dirty="0" smtClean="0"/>
              <a:t> bonds, while polysaccharides tend to have many monosaccharides linked together by </a:t>
            </a:r>
            <a:r>
              <a:rPr lang="en-US" baseline="0" dirty="0" err="1" smtClean="0"/>
              <a:t>glycosidic</a:t>
            </a:r>
            <a:r>
              <a:rPr lang="en-US" baseline="0" dirty="0" smtClean="0"/>
              <a:t> bonds.</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2</a:t>
            </a:fld>
            <a:endParaRPr lang="en-US"/>
          </a:p>
        </p:txBody>
      </p:sp>
    </p:spTree>
    <p:extLst>
      <p:ext uri="{BB962C8B-B14F-4D97-AF65-F5344CB8AC3E}">
        <p14:creationId xmlns:p14="http://schemas.microsoft.com/office/powerpoint/2010/main" val="3786403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the core structure of fibrous</a:t>
            </a:r>
            <a:r>
              <a:rPr lang="en-US" baseline="0" dirty="0" smtClean="0"/>
              <a:t> and woody plants, forming the strong cell walls. We will visit this polymer again in the next section in a slightly modified form and see some of the structural support roles it plays in animals.</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20</a:t>
            </a:fld>
            <a:endParaRPr lang="en-US"/>
          </a:p>
        </p:txBody>
      </p:sp>
    </p:spTree>
    <p:extLst>
      <p:ext uri="{BB962C8B-B14F-4D97-AF65-F5344CB8AC3E}">
        <p14:creationId xmlns:p14="http://schemas.microsoft.com/office/powerpoint/2010/main" val="69663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you have learned</a:t>
            </a:r>
            <a:r>
              <a:rPr lang="en-US" baseline="0" dirty="0" smtClean="0"/>
              <a:t> how to form </a:t>
            </a:r>
            <a:r>
              <a:rPr lang="en-US" baseline="0" dirty="0" err="1" smtClean="0"/>
              <a:t>glycosidic</a:t>
            </a:r>
            <a:r>
              <a:rPr lang="en-US" baseline="0" dirty="0" smtClean="0"/>
              <a:t> bonds through dehydration synthesis. You should be able to put two monosaccharides together at defined bond linkages or break them back apart via hydrolysis. You should be able to identify the four important disaccharides (Maltose, </a:t>
            </a:r>
            <a:r>
              <a:rPr lang="en-US" baseline="0" dirty="0" err="1" smtClean="0"/>
              <a:t>Cellobiose</a:t>
            </a:r>
            <a:r>
              <a:rPr lang="en-US" baseline="0" dirty="0" smtClean="0"/>
              <a:t>, Lactose, and Sucrose). You should also be able to describe the major functions of oligosaccharides. Finally, you should be familiar with the polysaccharide structures and functions of Starch (consisting of Amylose and Amylopectin), Glycogen, and Cellulose.</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21</a:t>
            </a:fld>
            <a:endParaRPr lang="en-US"/>
          </a:p>
        </p:txBody>
      </p:sp>
    </p:spTree>
    <p:extLst>
      <p:ext uri="{BB962C8B-B14F-4D97-AF65-F5344CB8AC3E}">
        <p14:creationId xmlns:p14="http://schemas.microsoft.com/office/powerpoint/2010/main" val="399518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Glycosidic</a:t>
            </a:r>
            <a:r>
              <a:rPr lang="en-US" dirty="0" smtClean="0"/>
              <a:t> bonds form through a dehydration reaction and have water</a:t>
            </a:r>
            <a:r>
              <a:rPr lang="en-US" baseline="0" dirty="0" smtClean="0"/>
              <a:t> as a byproduct. In this reaction, an alcohol oxygen from one sugar attacks the </a:t>
            </a:r>
            <a:r>
              <a:rPr lang="en-US" baseline="0" dirty="0" err="1" smtClean="0"/>
              <a:t>anomeric</a:t>
            </a:r>
            <a:r>
              <a:rPr lang="en-US" baseline="0" dirty="0" smtClean="0"/>
              <a:t> carbon of a neighboring sugar. The hydroxyl group on the </a:t>
            </a:r>
            <a:r>
              <a:rPr lang="en-US" baseline="0" dirty="0" err="1" smtClean="0"/>
              <a:t>anomeric</a:t>
            </a:r>
            <a:r>
              <a:rPr lang="en-US" baseline="0" dirty="0" smtClean="0"/>
              <a:t> carbon serves as a good leaving group and forms the –OH component of the water molecule that will be formed in the reaction. The second hydrogen is removed from the incoming alcohol, resulting in the formation of the </a:t>
            </a:r>
            <a:r>
              <a:rPr lang="en-US" baseline="0" dirty="0" err="1" smtClean="0"/>
              <a:t>glycosidic</a:t>
            </a:r>
            <a:r>
              <a:rPr lang="en-US" baseline="0" dirty="0" smtClean="0"/>
              <a:t> bond. </a:t>
            </a:r>
            <a:r>
              <a:rPr lang="en-US" baseline="0" dirty="0" err="1" smtClean="0"/>
              <a:t>Glycosidic</a:t>
            </a:r>
            <a:r>
              <a:rPr lang="en-US" baseline="0" dirty="0" smtClean="0"/>
              <a:t> bond formation does NOT happen spontaneously.  It requires the action of an enzyme (not shown in this diagram).</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3</a:t>
            </a:fld>
            <a:endParaRPr lang="en-US"/>
          </a:p>
        </p:txBody>
      </p:sp>
    </p:spTree>
    <p:extLst>
      <p:ext uri="{BB962C8B-B14F-4D97-AF65-F5344CB8AC3E}">
        <p14:creationId xmlns:p14="http://schemas.microsoft.com/office/powerpoint/2010/main" val="307490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glycosidic</a:t>
            </a:r>
            <a:r>
              <a:rPr lang="en-US" dirty="0" smtClean="0"/>
              <a:t> bond is shown in red</a:t>
            </a:r>
            <a:r>
              <a:rPr lang="en-US" baseline="0" dirty="0" smtClean="0"/>
              <a:t> (click) It is</a:t>
            </a:r>
            <a:r>
              <a:rPr lang="en-US" dirty="0" smtClean="0"/>
              <a:t> called an </a:t>
            </a:r>
            <a:r>
              <a:rPr lang="en-US" dirty="0" err="1" smtClean="0"/>
              <a:t>acetal</a:t>
            </a:r>
            <a:r>
              <a:rPr lang="en-US" dirty="0" smtClean="0"/>
              <a:t> when formed from an</a:t>
            </a:r>
            <a:r>
              <a:rPr lang="en-US" baseline="0" dirty="0" smtClean="0"/>
              <a:t> aldose at the </a:t>
            </a:r>
            <a:r>
              <a:rPr lang="en-US" baseline="0" dirty="0" err="1" smtClean="0"/>
              <a:t>anomeric</a:t>
            </a:r>
            <a:r>
              <a:rPr lang="en-US" baseline="0" dirty="0" smtClean="0"/>
              <a:t> carbon position, or a ketal when formed from the </a:t>
            </a:r>
            <a:r>
              <a:rPr lang="en-US" baseline="0" dirty="0" err="1" smtClean="0"/>
              <a:t>anomeric</a:t>
            </a:r>
            <a:r>
              <a:rPr lang="en-US" baseline="0" dirty="0" smtClean="0"/>
              <a:t> position of a ketose. The diagram above shows the </a:t>
            </a:r>
            <a:r>
              <a:rPr lang="en-US" baseline="0" dirty="0" err="1" smtClean="0"/>
              <a:t>acetal</a:t>
            </a:r>
            <a:r>
              <a:rPr lang="en-US" baseline="0" dirty="0" smtClean="0"/>
              <a:t>. In the </a:t>
            </a:r>
            <a:r>
              <a:rPr lang="en-US" baseline="0" dirty="0" err="1" smtClean="0"/>
              <a:t>acetal</a:t>
            </a:r>
            <a:r>
              <a:rPr lang="en-US" baseline="0" dirty="0" smtClean="0"/>
              <a:t>, the </a:t>
            </a:r>
            <a:r>
              <a:rPr lang="en-US" baseline="0" dirty="0" err="1" smtClean="0"/>
              <a:t>anomeric</a:t>
            </a:r>
            <a:r>
              <a:rPr lang="en-US" baseline="0" dirty="0" smtClean="0"/>
              <a:t> carbon is also bonded to a hydrogen atom. It would be a ketal, if this were replaced by a carbon containing group such as CH</a:t>
            </a:r>
            <a:r>
              <a:rPr lang="en-US" baseline="-25000" dirty="0" smtClean="0"/>
              <a:t>2</a:t>
            </a:r>
            <a:r>
              <a:rPr lang="en-US" baseline="0" dirty="0" smtClean="0"/>
              <a:t>OH. The </a:t>
            </a:r>
            <a:r>
              <a:rPr lang="en-US" baseline="0" dirty="0" err="1" smtClean="0"/>
              <a:t>acetal</a:t>
            </a:r>
            <a:r>
              <a:rPr lang="en-US" baseline="0" dirty="0" smtClean="0"/>
              <a:t> ring (and the ketal ring) are no longer able to ring open and linearize (click). The hemiacetal on the second sugar, however, is still free to ring open and linearize. (click) Thus, the hemiacetal can still behave as a reducing sugar.</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4</a:t>
            </a:fld>
            <a:endParaRPr lang="en-US"/>
          </a:p>
        </p:txBody>
      </p:sp>
    </p:spTree>
    <p:extLst>
      <p:ext uri="{BB962C8B-B14F-4D97-AF65-F5344CB8AC3E}">
        <p14:creationId xmlns:p14="http://schemas.microsoft.com/office/powerpoint/2010/main" val="23835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alpha D-</a:t>
            </a:r>
            <a:r>
              <a:rPr lang="en-US" dirty="0" err="1" smtClean="0"/>
              <a:t>glucopyranose</a:t>
            </a:r>
            <a:r>
              <a:rPr lang="en-US" dirty="0" smtClean="0"/>
              <a:t> molecules can come together through</a:t>
            </a:r>
            <a:r>
              <a:rPr lang="en-US" baseline="0" dirty="0" smtClean="0"/>
              <a:t> an alpha 1</a:t>
            </a:r>
            <a:r>
              <a:rPr lang="en-US" baseline="0" dirty="0" smtClean="0">
                <a:sym typeface="Wingdings" panose="05000000000000000000" pitchFamily="2" charset="2"/>
              </a:rPr>
              <a:t>4 linkage </a:t>
            </a:r>
            <a:r>
              <a:rPr lang="en-US" dirty="0" smtClean="0"/>
              <a:t>and form the disaccharide maltose. Similarly, two beta D-</a:t>
            </a:r>
            <a:r>
              <a:rPr lang="en-US" dirty="0" err="1" smtClean="0"/>
              <a:t>glucopyranose</a:t>
            </a:r>
            <a:r>
              <a:rPr lang="en-US" dirty="0" smtClean="0"/>
              <a:t> molecules</a:t>
            </a:r>
            <a:r>
              <a:rPr lang="en-US" baseline="0" dirty="0" smtClean="0"/>
              <a:t> can also come together in a beta 1</a:t>
            </a:r>
            <a:r>
              <a:rPr lang="en-US" baseline="0" dirty="0" smtClean="0">
                <a:sym typeface="Wingdings" panose="05000000000000000000" pitchFamily="2" charset="2"/>
              </a:rPr>
              <a:t>4 linkage</a:t>
            </a:r>
            <a:r>
              <a:rPr lang="en-US" baseline="0" dirty="0" smtClean="0"/>
              <a:t> to form a disaccharide. However, you will notice that the sugar positions of the sugar alcohol groups do not favor bond formation. To enable them to come together, the second beta-D-</a:t>
            </a:r>
            <a:r>
              <a:rPr lang="en-US" baseline="0" dirty="0" err="1" smtClean="0"/>
              <a:t>glucopyranose</a:t>
            </a:r>
            <a:r>
              <a:rPr lang="en-US" baseline="0" dirty="0" smtClean="0"/>
              <a:t> needs to be flipped over. (click-click). The sugars can then form the </a:t>
            </a:r>
            <a:r>
              <a:rPr lang="en-US" baseline="0" dirty="0" err="1" smtClean="0"/>
              <a:t>glycosidic</a:t>
            </a:r>
            <a:r>
              <a:rPr lang="en-US" baseline="0" dirty="0" smtClean="0"/>
              <a:t> bond and retain the correct stereochemistry (click).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5</a:t>
            </a:fld>
            <a:endParaRPr lang="en-US"/>
          </a:p>
        </p:txBody>
      </p:sp>
    </p:spTree>
    <p:extLst>
      <p:ext uri="{BB962C8B-B14F-4D97-AF65-F5344CB8AC3E}">
        <p14:creationId xmlns:p14="http://schemas.microsoft.com/office/powerpoint/2010/main" val="3939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forms the beta 1</a:t>
            </a:r>
            <a:r>
              <a:rPr lang="en-US" baseline="0" dirty="0" smtClean="0">
                <a:sym typeface="Wingdings" panose="05000000000000000000" pitchFamily="2" charset="2"/>
              </a:rPr>
              <a:t>4 </a:t>
            </a:r>
            <a:r>
              <a:rPr lang="en-US" baseline="0" dirty="0" err="1" smtClean="0">
                <a:sym typeface="Wingdings" panose="05000000000000000000" pitchFamily="2" charset="2"/>
              </a:rPr>
              <a:t>glucopyranose</a:t>
            </a:r>
            <a:r>
              <a:rPr lang="en-US" baseline="0" dirty="0" smtClean="0">
                <a:sym typeface="Wingdings" panose="05000000000000000000" pitchFamily="2" charset="2"/>
              </a:rPr>
              <a:t> disaccharide called </a:t>
            </a:r>
            <a:r>
              <a:rPr lang="en-US" baseline="0" dirty="0" err="1" smtClean="0">
                <a:sym typeface="Wingdings" panose="05000000000000000000" pitchFamily="2" charset="2"/>
              </a:rPr>
              <a:t>Cellobiose</a:t>
            </a:r>
            <a:r>
              <a:rPr lang="en-US" baseline="0" dirty="0" smtClean="0">
                <a:sym typeface="Wingdings" panose="05000000000000000000" pitchFamily="2" charset="2"/>
              </a:rPr>
              <a:t>. Structurally, it is much different from the maltose shown above. This gives the two molecules very different properties. (click) Maltose is sweet to the taste and serves as a good energy source for us, whereas </a:t>
            </a:r>
            <a:r>
              <a:rPr lang="en-US" baseline="0" dirty="0" err="1" smtClean="0">
                <a:sym typeface="Wingdings" panose="05000000000000000000" pitchFamily="2" charset="2"/>
              </a:rPr>
              <a:t>cellobiose</a:t>
            </a:r>
            <a:r>
              <a:rPr lang="en-US" baseline="0" dirty="0" smtClean="0">
                <a:sym typeface="Wingdings" panose="05000000000000000000" pitchFamily="2" charset="2"/>
              </a:rPr>
              <a:t> is fibrous and difficult to digest.</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6</a:t>
            </a:fld>
            <a:endParaRPr lang="en-US"/>
          </a:p>
        </p:txBody>
      </p:sp>
    </p:spTree>
    <p:extLst>
      <p:ext uri="{BB962C8B-B14F-4D97-AF65-F5344CB8AC3E}">
        <p14:creationId xmlns:p14="http://schemas.microsoft.com/office/powerpoint/2010/main" val="260029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sugars can also come together</a:t>
            </a:r>
            <a:r>
              <a:rPr lang="en-US" baseline="0" dirty="0" smtClean="0"/>
              <a:t> to form </a:t>
            </a:r>
            <a:r>
              <a:rPr lang="en-US" baseline="0" dirty="0" err="1" smtClean="0"/>
              <a:t>glycosidic</a:t>
            </a:r>
            <a:r>
              <a:rPr lang="en-US" baseline="0" dirty="0" smtClean="0"/>
              <a:t> linkages.  The formation of sucrose occurs between the alpha </a:t>
            </a:r>
            <a:r>
              <a:rPr lang="en-US" baseline="0" dirty="0" err="1" smtClean="0"/>
              <a:t>anomeric</a:t>
            </a:r>
            <a:r>
              <a:rPr lang="en-US" baseline="0" dirty="0" smtClean="0"/>
              <a:t> carbon of alpha D-</a:t>
            </a:r>
            <a:r>
              <a:rPr lang="en-US" baseline="0" dirty="0" err="1" smtClean="0"/>
              <a:t>glucopyranose</a:t>
            </a:r>
            <a:r>
              <a:rPr lang="en-US" baseline="0" dirty="0" smtClean="0"/>
              <a:t>, with the beta </a:t>
            </a:r>
            <a:r>
              <a:rPr lang="en-US" baseline="0" dirty="0" err="1" smtClean="0"/>
              <a:t>anomeric</a:t>
            </a:r>
            <a:r>
              <a:rPr lang="en-US" baseline="0" dirty="0" smtClean="0"/>
              <a:t> position of beta D-</a:t>
            </a:r>
            <a:r>
              <a:rPr lang="en-US" baseline="0" dirty="0" err="1" smtClean="0"/>
              <a:t>fructofuranose</a:t>
            </a:r>
            <a:r>
              <a:rPr lang="en-US" baseline="0" dirty="0" smtClean="0"/>
              <a:t>.  This is an alpha (1</a:t>
            </a:r>
            <a:r>
              <a:rPr lang="en-US" baseline="0" dirty="0" smtClean="0">
                <a:sym typeface="Wingdings" panose="05000000000000000000" pitchFamily="2" charset="2"/>
              </a:rPr>
              <a:t>2) linkage.  The full name of the disaccharide resulting is alpha-D-glucopyranose-12)-beta-D-</a:t>
            </a:r>
            <a:r>
              <a:rPr lang="en-US" baseline="0" dirty="0" err="1" smtClean="0">
                <a:sym typeface="Wingdings" panose="05000000000000000000" pitchFamily="2" charset="2"/>
              </a:rPr>
              <a:t>fructofuranose</a:t>
            </a:r>
            <a:r>
              <a:rPr lang="en-US" baseline="0" dirty="0" smtClean="0">
                <a:sym typeface="Wingdings" panose="05000000000000000000" pitchFamily="2" charset="2"/>
              </a:rPr>
              <a:t>. With the two sugars written as above, we are unable to link them together and maintain correct </a:t>
            </a:r>
            <a:r>
              <a:rPr lang="en-US" baseline="0" dirty="0" err="1" smtClean="0">
                <a:sym typeface="Wingdings" panose="05000000000000000000" pitchFamily="2" charset="2"/>
              </a:rPr>
              <a:t>stereochemical</a:t>
            </a:r>
            <a:r>
              <a:rPr lang="en-US" baseline="0" dirty="0" smtClean="0">
                <a:sym typeface="Wingdings" panose="05000000000000000000" pitchFamily="2" charset="2"/>
              </a:rPr>
              <a:t> angles. Thus, we must flip the fructose over like a </a:t>
            </a:r>
            <a:r>
              <a:rPr lang="en-US" baseline="0" dirty="0" err="1" smtClean="0">
                <a:sym typeface="Wingdings" panose="05000000000000000000" pitchFamily="2" charset="2"/>
              </a:rPr>
              <a:t>pankcake</a:t>
            </a:r>
            <a:r>
              <a:rPr lang="en-US" baseline="0" dirty="0" smtClean="0">
                <a:sym typeface="Wingdings" panose="05000000000000000000" pitchFamily="2" charset="2"/>
              </a:rPr>
              <a:t>. (click)</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7</a:t>
            </a:fld>
            <a:endParaRPr lang="en-US"/>
          </a:p>
        </p:txBody>
      </p:sp>
    </p:spTree>
    <p:extLst>
      <p:ext uri="{BB962C8B-B14F-4D97-AF65-F5344CB8AC3E}">
        <p14:creationId xmlns:p14="http://schemas.microsoft.com/office/powerpoint/2010/main" val="251072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beta</a:t>
            </a:r>
            <a:r>
              <a:rPr lang="en-US" baseline="0" dirty="0" smtClean="0"/>
              <a:t> hydroxyl is on the correct side, but it is still too high to link with the alpha position of the glucose. We can remedy this by shifting the position of the fructose down (click). Sucrose, common table sugar, can then be formed (click)</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8</a:t>
            </a:fld>
            <a:endParaRPr lang="en-US"/>
          </a:p>
        </p:txBody>
      </p:sp>
    </p:spTree>
    <p:extLst>
      <p:ext uri="{BB962C8B-B14F-4D97-AF65-F5344CB8AC3E}">
        <p14:creationId xmlns:p14="http://schemas.microsoft.com/office/powerpoint/2010/main" val="1979687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lactose is formed by combining beta-D-</a:t>
            </a:r>
            <a:r>
              <a:rPr lang="en-US" dirty="0" err="1" smtClean="0"/>
              <a:t>galactopyranose</a:t>
            </a:r>
            <a:r>
              <a:rPr lang="en-US" baseline="0" dirty="0" smtClean="0"/>
              <a:t> with D-</a:t>
            </a:r>
            <a:r>
              <a:rPr lang="en-US" baseline="0" dirty="0" err="1" smtClean="0"/>
              <a:t>glucopyranose</a:t>
            </a:r>
            <a:r>
              <a:rPr lang="en-US" baseline="0" dirty="0" smtClean="0"/>
              <a:t>, through a beta 1</a:t>
            </a:r>
            <a:r>
              <a:rPr lang="en-US" baseline="0" dirty="0" smtClean="0">
                <a:sym typeface="Wingdings" panose="05000000000000000000" pitchFamily="2" charset="2"/>
              </a:rPr>
              <a:t>4 linkage. To align the sugars, we can shift the glucose up so that the 4’ hydroxyl group is aligned to join with the beta </a:t>
            </a:r>
            <a:r>
              <a:rPr lang="en-US" baseline="0" dirty="0" err="1" smtClean="0">
                <a:sym typeface="Wingdings" panose="05000000000000000000" pitchFamily="2" charset="2"/>
              </a:rPr>
              <a:t>anomeric</a:t>
            </a:r>
            <a:r>
              <a:rPr lang="en-US" baseline="0" dirty="0" smtClean="0">
                <a:sym typeface="Wingdings" panose="05000000000000000000" pitchFamily="2" charset="2"/>
              </a:rPr>
              <a:t> position of galactose. (click-click). This allows the formation of lactose, the common sugar found in the milk of mammals. These are the four common disaccharides that you should be familiar with (Maltose, </a:t>
            </a:r>
            <a:r>
              <a:rPr lang="en-US" baseline="0" dirty="0" err="1" smtClean="0">
                <a:sym typeface="Wingdings" panose="05000000000000000000" pitchFamily="2" charset="2"/>
              </a:rPr>
              <a:t>Cellobiose</a:t>
            </a:r>
            <a:r>
              <a:rPr lang="en-US" baseline="0" dirty="0" smtClean="0">
                <a:sym typeface="Wingdings" panose="05000000000000000000" pitchFamily="2" charset="2"/>
              </a:rPr>
              <a:t>, Sucrose, and Lactose).</a:t>
            </a:r>
            <a:endParaRPr lang="en-US" dirty="0"/>
          </a:p>
        </p:txBody>
      </p:sp>
      <p:sp>
        <p:nvSpPr>
          <p:cNvPr id="4" name="Slide Number Placeholder 3"/>
          <p:cNvSpPr>
            <a:spLocks noGrp="1"/>
          </p:cNvSpPr>
          <p:nvPr>
            <p:ph type="sldNum" sz="quarter" idx="10"/>
          </p:nvPr>
        </p:nvSpPr>
        <p:spPr/>
        <p:txBody>
          <a:bodyPr/>
          <a:lstStyle/>
          <a:p>
            <a:fld id="{B93069B6-1228-4BB9-A296-4242F1EA752C}" type="slidenum">
              <a:rPr lang="en-US" smtClean="0"/>
              <a:t>9</a:t>
            </a:fld>
            <a:endParaRPr lang="en-US"/>
          </a:p>
        </p:txBody>
      </p:sp>
    </p:spTree>
    <p:extLst>
      <p:ext uri="{BB962C8B-B14F-4D97-AF65-F5344CB8AC3E}">
        <p14:creationId xmlns:p14="http://schemas.microsoft.com/office/powerpoint/2010/main" val="1388447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smtClean="0"/>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publication/268435371_Preparation_and_Applications_of_Amylose_Supramolecules_by_Means_of_Phosphorylase-Catalyzed_Enzymatic_Polymeriz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researchgate.net/publication/268435371_Preparation_and_Applications_of_Amylose_Supramolecules_by_Means_of_Phosphorylase-Catalyzed_Enzymatic_Polymeriz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researchgate.net/publication/268435371_Preparation_and_Applications_of_Amylose_Supramolecules_by_Means_of_Phosphorylase-Catalyzed_Enzymatic_Polymeriz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ommons.wikimedia.org/wiki/File:Glycogen_structure.svg" TargetMode="External"/><Relationship Id="rId5" Type="http://schemas.openxmlformats.org/officeDocument/2006/relationships/image" Target="../media/image24.png"/><Relationship Id="rId4" Type="http://schemas.openxmlformats.org/officeDocument/2006/relationships/hyperlink" Target="https://commons.wikimedia.org/wiki/File:Glycogen.sv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ommons.wikimedia.org/wiki/File:Glycogen_structure.sv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en.wikipedia.org/wiki/Glycogen#/media/File:Parasite130059-fig7_Spermiogenesis_in_Pleurogenidae_(Digenea).ti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ommons.wikimedia.org/wiki/File:Cellulose-2D-skeletal.sv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Liaisons_hydrog%C3%A8ne_entre_mol%C3%A9cules_de_cellulose.sv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paperblog.com/cellulose-aka-wood-pulp-in-processed-and-fast-foods-55715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en.wikipedia.org/wiki/Plastid#/media/File:Plagiomnium_affine_laminazellen.jpeg"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emf"/><Relationship Id="rId3" Type="http://schemas.openxmlformats.org/officeDocument/2006/relationships/notesSlide" Target="../notesSlides/notesSlide5.xml"/><Relationship Id="rId7" Type="http://schemas.openxmlformats.org/officeDocument/2006/relationships/image" Target="../media/image6.e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9.emf"/><Relationship Id="rId5" Type="http://schemas.openxmlformats.org/officeDocument/2006/relationships/image" Target="../media/image5.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1.emf"/><Relationship Id="rId3" Type="http://schemas.openxmlformats.org/officeDocument/2006/relationships/notesSlide" Target="../notesSlides/notesSlide6.xml"/><Relationship Id="rId7" Type="http://schemas.openxmlformats.org/officeDocument/2006/relationships/image" Target="../media/image6.e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0.emf"/><Relationship Id="rId5" Type="http://schemas.openxmlformats.org/officeDocument/2006/relationships/image" Target="../media/image5.emf"/><Relationship Id="rId15" Type="http://schemas.openxmlformats.org/officeDocument/2006/relationships/image" Target="../media/image12.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8.emf"/><Relationship Id="rId1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13.emf"/><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8.xml"/><Relationship Id="rId7" Type="http://schemas.openxmlformats.org/officeDocument/2006/relationships/image" Target="../media/image15.emf"/><Relationship Id="rId12"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11" Type="http://schemas.openxmlformats.org/officeDocument/2006/relationships/oleObject" Target="../embeddings/oleObject21.bin"/><Relationship Id="rId5" Type="http://schemas.openxmlformats.org/officeDocument/2006/relationships/image" Target="../media/image13.emf"/><Relationship Id="rId10" Type="http://schemas.openxmlformats.org/officeDocument/2006/relationships/image" Target="../media/image16.emf"/><Relationship Id="rId4" Type="http://schemas.openxmlformats.org/officeDocument/2006/relationships/oleObject" Target="../embeddings/oleObject17.bin"/><Relationship Id="rId9"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9.xml"/><Relationship Id="rId7" Type="http://schemas.openxmlformats.org/officeDocument/2006/relationships/image" Target="../media/image19.emf"/><Relationship Id="rId12"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oleObject" Target="../embeddings/oleObject26.bin"/><Relationship Id="rId5" Type="http://schemas.openxmlformats.org/officeDocument/2006/relationships/image" Target="../media/image18.emf"/><Relationship Id="rId10" Type="http://schemas.openxmlformats.org/officeDocument/2006/relationships/image" Target="../media/image20.emf"/><Relationship Id="rId4" Type="http://schemas.openxmlformats.org/officeDocument/2006/relationships/oleObject" Target="../embeddings/oleObject22.bin"/><Relationship Id="rId9" Type="http://schemas.openxmlformats.org/officeDocument/2006/relationships/oleObject" Target="../embeddings/oleObject2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516" y="2159213"/>
            <a:ext cx="7772400" cy="1122146"/>
          </a:xfrm>
        </p:spPr>
        <p:txBody>
          <a:bodyPr/>
          <a:lstStyle/>
          <a:p>
            <a:r>
              <a:rPr lang="en-US" dirty="0" smtClean="0"/>
              <a:t>Carbohydrates – Part 4</a:t>
            </a:r>
            <a:endParaRPr lang="en-US" dirty="0"/>
          </a:p>
        </p:txBody>
      </p:sp>
      <p:sp>
        <p:nvSpPr>
          <p:cNvPr id="3" name="Subtitle 2"/>
          <p:cNvSpPr>
            <a:spLocks noGrp="1"/>
          </p:cNvSpPr>
          <p:nvPr>
            <p:ph type="subTitle" idx="1"/>
          </p:nvPr>
        </p:nvSpPr>
        <p:spPr>
          <a:xfrm>
            <a:off x="577516" y="3281359"/>
            <a:ext cx="7772400" cy="999293"/>
          </a:xfrm>
        </p:spPr>
        <p:txBody>
          <a:bodyPr/>
          <a:lstStyle/>
          <a:p>
            <a:r>
              <a:rPr lang="en-US" dirty="0" smtClean="0"/>
              <a:t>Disaccharide, Oligosaccharide, and Polysaccharide Structure</a:t>
            </a:r>
            <a:endParaRPr lang="en-US" dirty="0"/>
          </a:p>
        </p:txBody>
      </p:sp>
    </p:spTree>
    <p:extLst>
      <p:ext uri="{BB962C8B-B14F-4D97-AF65-F5344CB8AC3E}">
        <p14:creationId xmlns:p14="http://schemas.microsoft.com/office/powerpoint/2010/main" val="2006813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285" y="253880"/>
            <a:ext cx="5751628" cy="779462"/>
          </a:xfrm>
        </p:spPr>
        <p:txBody>
          <a:bodyPr/>
          <a:lstStyle/>
          <a:p>
            <a:r>
              <a:rPr lang="en-US" dirty="0" smtClean="0"/>
              <a:t>Oligosaccharides</a:t>
            </a:r>
            <a:endParaRPr lang="en-US" dirty="0"/>
          </a:p>
        </p:txBody>
      </p:sp>
      <p:sp>
        <p:nvSpPr>
          <p:cNvPr id="3" name="Content Placeholder 2"/>
          <p:cNvSpPr>
            <a:spLocks noGrp="1"/>
          </p:cNvSpPr>
          <p:nvPr>
            <p:ph idx="1"/>
          </p:nvPr>
        </p:nvSpPr>
        <p:spPr/>
        <p:txBody>
          <a:bodyPr/>
          <a:lstStyle/>
          <a:p>
            <a:r>
              <a:rPr lang="en-US" dirty="0" smtClean="0"/>
              <a:t>Range from 3 to 15 sugar residues</a:t>
            </a:r>
          </a:p>
          <a:p>
            <a:r>
              <a:rPr lang="en-US" dirty="0" smtClean="0"/>
              <a:t>Are not commonly found free floating in cells, but are instead attached to lipids or proteins, especially those bound in the plasma membrane</a:t>
            </a:r>
          </a:p>
          <a:p>
            <a:endParaRPr lang="en-US" dirty="0"/>
          </a:p>
          <a:p>
            <a:endParaRPr lang="en-US" dirty="0" smtClean="0"/>
          </a:p>
          <a:p>
            <a:r>
              <a:rPr lang="en-US" dirty="0" smtClean="0"/>
              <a:t>We will come back to talk more in depth about oligosaccharides in part 5 of the carbohydrate series</a:t>
            </a:r>
          </a:p>
        </p:txBody>
      </p:sp>
      <p:sp>
        <p:nvSpPr>
          <p:cNvPr id="4" name="TextBox 3"/>
          <p:cNvSpPr txBox="1"/>
          <p:nvPr/>
        </p:nvSpPr>
        <p:spPr>
          <a:xfrm>
            <a:off x="2337388" y="5135997"/>
            <a:ext cx="4497450" cy="369332"/>
          </a:xfrm>
          <a:prstGeom prst="rect">
            <a:avLst/>
          </a:prstGeom>
          <a:noFill/>
        </p:spPr>
        <p:txBody>
          <a:bodyPr wrap="none" rtlCol="0">
            <a:spAutoFit/>
          </a:bodyPr>
          <a:lstStyle/>
          <a:p>
            <a:r>
              <a:rPr lang="en-US" b="1" i="1" dirty="0" smtClean="0"/>
              <a:t>Communication, Signaling, and Identification</a:t>
            </a:r>
            <a:endParaRPr lang="en-US" b="1" i="1" dirty="0"/>
          </a:p>
        </p:txBody>
      </p:sp>
    </p:spTree>
    <p:extLst>
      <p:ext uri="{BB962C8B-B14F-4D97-AF65-F5344CB8AC3E}">
        <p14:creationId xmlns:p14="http://schemas.microsoft.com/office/powerpoint/2010/main" val="2502713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Polysaccharides</a:t>
            </a:r>
            <a:endParaRPr lang="en-US" dirty="0"/>
          </a:p>
        </p:txBody>
      </p:sp>
      <p:sp>
        <p:nvSpPr>
          <p:cNvPr id="3" name="Content Placeholder 2"/>
          <p:cNvSpPr>
            <a:spLocks noGrp="1"/>
          </p:cNvSpPr>
          <p:nvPr>
            <p:ph idx="1"/>
          </p:nvPr>
        </p:nvSpPr>
        <p:spPr/>
        <p:txBody>
          <a:bodyPr/>
          <a:lstStyle/>
          <a:p>
            <a:r>
              <a:rPr lang="en-US" dirty="0" smtClean="0"/>
              <a:t>Starch</a:t>
            </a:r>
          </a:p>
          <a:p>
            <a:pPr lvl="1"/>
            <a:r>
              <a:rPr lang="en-US" dirty="0" smtClean="0"/>
              <a:t>Amylose</a:t>
            </a:r>
          </a:p>
          <a:p>
            <a:pPr lvl="1"/>
            <a:r>
              <a:rPr lang="en-US" dirty="0" smtClean="0"/>
              <a:t>Amylopectin</a:t>
            </a:r>
          </a:p>
          <a:p>
            <a:r>
              <a:rPr lang="en-US" dirty="0" smtClean="0"/>
              <a:t>Glycogen</a:t>
            </a:r>
          </a:p>
          <a:p>
            <a:r>
              <a:rPr lang="en-US" dirty="0" smtClean="0"/>
              <a:t>Cellulose</a:t>
            </a:r>
            <a:endParaRPr lang="en-US" dirty="0"/>
          </a:p>
        </p:txBody>
      </p:sp>
      <p:sp>
        <p:nvSpPr>
          <p:cNvPr id="5" name="Right Brace 4"/>
          <p:cNvSpPr/>
          <p:nvPr/>
        </p:nvSpPr>
        <p:spPr>
          <a:xfrm>
            <a:off x="3001755" y="1335140"/>
            <a:ext cx="327922" cy="1702676"/>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3001755" y="3094572"/>
            <a:ext cx="327922" cy="334428"/>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626068" y="2001812"/>
            <a:ext cx="1772537" cy="369332"/>
          </a:xfrm>
          <a:prstGeom prst="rect">
            <a:avLst/>
          </a:prstGeom>
          <a:noFill/>
        </p:spPr>
        <p:txBody>
          <a:bodyPr wrap="none" rtlCol="0">
            <a:spAutoFit/>
          </a:bodyPr>
          <a:lstStyle/>
          <a:p>
            <a:r>
              <a:rPr lang="en-US" b="1" i="1" dirty="0" smtClean="0"/>
              <a:t>Food and Energy</a:t>
            </a:r>
            <a:endParaRPr lang="en-US" b="1" i="1" dirty="0"/>
          </a:p>
        </p:txBody>
      </p:sp>
      <p:sp>
        <p:nvSpPr>
          <p:cNvPr id="8" name="TextBox 7"/>
          <p:cNvSpPr txBox="1"/>
          <p:nvPr/>
        </p:nvSpPr>
        <p:spPr>
          <a:xfrm>
            <a:off x="3576670" y="3059668"/>
            <a:ext cx="2803973" cy="369332"/>
          </a:xfrm>
          <a:prstGeom prst="rect">
            <a:avLst/>
          </a:prstGeom>
          <a:noFill/>
        </p:spPr>
        <p:txBody>
          <a:bodyPr wrap="none" rtlCol="0">
            <a:spAutoFit/>
          </a:bodyPr>
          <a:lstStyle/>
          <a:p>
            <a:r>
              <a:rPr lang="en-US" b="1" i="1" dirty="0" smtClean="0"/>
              <a:t>Structure, Support, Cushion</a:t>
            </a:r>
            <a:endParaRPr lang="en-US" b="1" i="1" dirty="0"/>
          </a:p>
        </p:txBody>
      </p:sp>
    </p:spTree>
    <p:extLst>
      <p:ext uri="{BB962C8B-B14F-4D97-AF65-F5344CB8AC3E}">
        <p14:creationId xmlns:p14="http://schemas.microsoft.com/office/powerpoint/2010/main" val="979201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Amylose</a:t>
            </a:r>
            <a:endParaRPr lang="en-US" dirty="0"/>
          </a:p>
        </p:txBody>
      </p:sp>
      <p:sp>
        <p:nvSpPr>
          <p:cNvPr id="3" name="Content Placeholder 2"/>
          <p:cNvSpPr>
            <a:spLocks noGrp="1"/>
          </p:cNvSpPr>
          <p:nvPr>
            <p:ph idx="1"/>
          </p:nvPr>
        </p:nvSpPr>
        <p:spPr>
          <a:xfrm>
            <a:off x="319596" y="1278384"/>
            <a:ext cx="8460420" cy="1054913"/>
          </a:xfrm>
        </p:spPr>
        <p:txBody>
          <a:bodyPr/>
          <a:lstStyle/>
          <a:p>
            <a:r>
              <a:rPr lang="en-US" dirty="0" smtClean="0"/>
              <a:t>The simplest polysaccharide, comprised of </a:t>
            </a:r>
            <a:r>
              <a:rPr lang="en-US" dirty="0" smtClean="0">
                <a:latin typeface="Symbol" panose="05050102010706020507" pitchFamily="18" charset="2"/>
              </a:rPr>
              <a:t>a</a:t>
            </a:r>
            <a:r>
              <a:rPr lang="en-US" dirty="0" smtClean="0"/>
              <a:t>-D-</a:t>
            </a:r>
            <a:r>
              <a:rPr lang="en-US" dirty="0" err="1" smtClean="0"/>
              <a:t>glucopyranose</a:t>
            </a:r>
            <a:r>
              <a:rPr lang="en-US" dirty="0" smtClean="0"/>
              <a:t> units joined with </a:t>
            </a:r>
            <a:r>
              <a:rPr lang="en-US" dirty="0" smtClean="0">
                <a:latin typeface="Symbol" panose="05050102010706020507" pitchFamily="18" charset="2"/>
              </a:rPr>
              <a:t>a</a:t>
            </a:r>
            <a:r>
              <a:rPr lang="en-US" dirty="0" smtClean="0"/>
              <a:t>1 </a:t>
            </a:r>
            <a:r>
              <a:rPr lang="en-US" dirty="0" smtClean="0">
                <a:sym typeface="Wingdings" panose="05000000000000000000" pitchFamily="2" charset="2"/>
              </a:rPr>
              <a:t>4 linkages</a:t>
            </a:r>
            <a:endParaRPr lang="en-US" dirty="0"/>
          </a:p>
        </p:txBody>
      </p:sp>
      <p:sp>
        <p:nvSpPr>
          <p:cNvPr id="5" name="TextBox 4"/>
          <p:cNvSpPr txBox="1"/>
          <p:nvPr/>
        </p:nvSpPr>
        <p:spPr>
          <a:xfrm>
            <a:off x="161941" y="5562075"/>
            <a:ext cx="1806135" cy="307777"/>
          </a:xfrm>
          <a:prstGeom prst="rect">
            <a:avLst/>
          </a:prstGeom>
          <a:noFill/>
        </p:spPr>
        <p:txBody>
          <a:bodyPr wrap="none" rtlCol="0">
            <a:spAutoFit/>
          </a:bodyPr>
          <a:lstStyle/>
          <a:p>
            <a:r>
              <a:rPr lang="en-US" sz="1400" dirty="0" smtClean="0"/>
              <a:t>Image from </a:t>
            </a:r>
            <a:r>
              <a:rPr lang="en-US" sz="1400" dirty="0" err="1" smtClean="0">
                <a:hlinkClick r:id="rId3"/>
              </a:rPr>
              <a:t>Kadokawa</a:t>
            </a:r>
            <a:endParaRPr lang="en-US" sz="140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20645" b="62051"/>
          <a:stretch/>
        </p:blipFill>
        <p:spPr>
          <a:xfrm>
            <a:off x="413368" y="2457846"/>
            <a:ext cx="7979178" cy="2486221"/>
          </a:xfrm>
          <a:prstGeom prst="rect">
            <a:avLst/>
          </a:prstGeom>
        </p:spPr>
      </p:pic>
    </p:spTree>
    <p:extLst>
      <p:ext uri="{BB962C8B-B14F-4D97-AF65-F5344CB8AC3E}">
        <p14:creationId xmlns:p14="http://schemas.microsoft.com/office/powerpoint/2010/main" val="307760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Amylopectin</a:t>
            </a:r>
            <a:endParaRPr lang="en-US" dirty="0"/>
          </a:p>
        </p:txBody>
      </p:sp>
      <p:sp>
        <p:nvSpPr>
          <p:cNvPr id="3" name="Content Placeholder 2"/>
          <p:cNvSpPr>
            <a:spLocks noGrp="1"/>
          </p:cNvSpPr>
          <p:nvPr>
            <p:ph idx="1"/>
          </p:nvPr>
        </p:nvSpPr>
        <p:spPr>
          <a:xfrm>
            <a:off x="319596" y="1278384"/>
            <a:ext cx="8460420" cy="1054913"/>
          </a:xfrm>
        </p:spPr>
        <p:txBody>
          <a:bodyPr>
            <a:normAutofit fontScale="92500" lnSpcReduction="10000"/>
          </a:bodyPr>
          <a:lstStyle/>
          <a:p>
            <a:r>
              <a:rPr lang="en-US" dirty="0" smtClean="0"/>
              <a:t>Contains </a:t>
            </a:r>
            <a:r>
              <a:rPr lang="en-US" dirty="0" smtClean="0">
                <a:latin typeface="Symbol" panose="05050102010706020507" pitchFamily="18" charset="2"/>
              </a:rPr>
              <a:t>a</a:t>
            </a:r>
            <a:r>
              <a:rPr lang="en-US" dirty="0" smtClean="0"/>
              <a:t>-D-</a:t>
            </a:r>
            <a:r>
              <a:rPr lang="en-US" dirty="0" err="1" smtClean="0"/>
              <a:t>glucopyranose</a:t>
            </a:r>
            <a:r>
              <a:rPr lang="en-US" dirty="0" smtClean="0"/>
              <a:t> units joined with </a:t>
            </a:r>
            <a:r>
              <a:rPr lang="en-US" dirty="0" smtClean="0">
                <a:latin typeface="Symbol" panose="05050102010706020507" pitchFamily="18" charset="2"/>
              </a:rPr>
              <a:t>a</a:t>
            </a:r>
            <a:r>
              <a:rPr lang="en-US" dirty="0" smtClean="0"/>
              <a:t>1 </a:t>
            </a:r>
            <a:r>
              <a:rPr lang="en-US" dirty="0" smtClean="0">
                <a:sym typeface="Wingdings" panose="05000000000000000000" pitchFamily="2" charset="2"/>
              </a:rPr>
              <a:t>4 linkages, and also has branches at the </a:t>
            </a:r>
            <a:r>
              <a:rPr lang="en-US" dirty="0">
                <a:latin typeface="Symbol" panose="05050102010706020507" pitchFamily="18" charset="2"/>
              </a:rPr>
              <a:t>a</a:t>
            </a:r>
            <a:r>
              <a:rPr lang="en-US" dirty="0"/>
              <a:t>1 </a:t>
            </a:r>
            <a:r>
              <a:rPr lang="en-US" dirty="0" smtClean="0">
                <a:sym typeface="Wingdings" panose="05000000000000000000" pitchFamily="2" charset="2"/>
              </a:rPr>
              <a:t>6 position about </a:t>
            </a:r>
            <a:r>
              <a:rPr lang="en-US" b="1" i="1" dirty="0" smtClean="0">
                <a:sym typeface="Wingdings" panose="05000000000000000000" pitchFamily="2" charset="2"/>
              </a:rPr>
              <a:t>every 30 – 50 residues </a:t>
            </a:r>
            <a:endParaRPr lang="en-US" b="1" i="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7592"/>
          <a:stretch/>
        </p:blipFill>
        <p:spPr>
          <a:xfrm>
            <a:off x="523955" y="2333297"/>
            <a:ext cx="7730870" cy="3143585"/>
          </a:xfrm>
          <a:prstGeom prst="rect">
            <a:avLst/>
          </a:prstGeom>
        </p:spPr>
      </p:pic>
      <p:sp>
        <p:nvSpPr>
          <p:cNvPr id="9" name="TextBox 8"/>
          <p:cNvSpPr txBox="1"/>
          <p:nvPr/>
        </p:nvSpPr>
        <p:spPr>
          <a:xfrm>
            <a:off x="161941" y="5562075"/>
            <a:ext cx="1806135" cy="307777"/>
          </a:xfrm>
          <a:prstGeom prst="rect">
            <a:avLst/>
          </a:prstGeom>
          <a:noFill/>
        </p:spPr>
        <p:txBody>
          <a:bodyPr wrap="none" rtlCol="0">
            <a:spAutoFit/>
          </a:bodyPr>
          <a:lstStyle/>
          <a:p>
            <a:r>
              <a:rPr lang="en-US" sz="1400" dirty="0" smtClean="0"/>
              <a:t>Image from </a:t>
            </a:r>
            <a:r>
              <a:rPr lang="en-US" sz="1400" dirty="0" err="1" smtClean="0">
                <a:hlinkClick r:id="rId4"/>
              </a:rPr>
              <a:t>Kadokawa</a:t>
            </a:r>
            <a:endParaRPr lang="en-US" sz="1400" dirty="0"/>
          </a:p>
        </p:txBody>
      </p:sp>
    </p:spTree>
    <p:extLst>
      <p:ext uri="{BB962C8B-B14F-4D97-AF65-F5344CB8AC3E}">
        <p14:creationId xmlns:p14="http://schemas.microsoft.com/office/powerpoint/2010/main" val="647278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Glycogen</a:t>
            </a:r>
            <a:endParaRPr lang="en-US" dirty="0"/>
          </a:p>
        </p:txBody>
      </p:sp>
      <p:sp>
        <p:nvSpPr>
          <p:cNvPr id="3" name="Content Placeholder 2"/>
          <p:cNvSpPr>
            <a:spLocks noGrp="1"/>
          </p:cNvSpPr>
          <p:nvPr>
            <p:ph idx="1"/>
          </p:nvPr>
        </p:nvSpPr>
        <p:spPr>
          <a:xfrm>
            <a:off x="319596" y="1278384"/>
            <a:ext cx="8460420" cy="1054913"/>
          </a:xfrm>
        </p:spPr>
        <p:txBody>
          <a:bodyPr>
            <a:normAutofit fontScale="92500" lnSpcReduction="10000"/>
          </a:bodyPr>
          <a:lstStyle/>
          <a:p>
            <a:r>
              <a:rPr lang="en-US" dirty="0" smtClean="0"/>
              <a:t>Contains </a:t>
            </a:r>
            <a:r>
              <a:rPr lang="en-US" dirty="0" smtClean="0">
                <a:latin typeface="Symbol" panose="05050102010706020507" pitchFamily="18" charset="2"/>
              </a:rPr>
              <a:t>a</a:t>
            </a:r>
            <a:r>
              <a:rPr lang="en-US" dirty="0" smtClean="0"/>
              <a:t>-D-</a:t>
            </a:r>
            <a:r>
              <a:rPr lang="en-US" dirty="0" err="1" smtClean="0"/>
              <a:t>glucopyranose</a:t>
            </a:r>
            <a:r>
              <a:rPr lang="en-US" dirty="0" smtClean="0"/>
              <a:t> units joined with </a:t>
            </a:r>
            <a:r>
              <a:rPr lang="en-US" dirty="0" smtClean="0">
                <a:latin typeface="Symbol" panose="05050102010706020507" pitchFamily="18" charset="2"/>
              </a:rPr>
              <a:t>a</a:t>
            </a:r>
            <a:r>
              <a:rPr lang="en-US" dirty="0" smtClean="0"/>
              <a:t>1 </a:t>
            </a:r>
            <a:r>
              <a:rPr lang="en-US" dirty="0" smtClean="0">
                <a:sym typeface="Wingdings" panose="05000000000000000000" pitchFamily="2" charset="2"/>
              </a:rPr>
              <a:t>4 linkages, and also has branches at the </a:t>
            </a:r>
            <a:r>
              <a:rPr lang="en-US" dirty="0">
                <a:latin typeface="Symbol" panose="05050102010706020507" pitchFamily="18" charset="2"/>
              </a:rPr>
              <a:t>a</a:t>
            </a:r>
            <a:r>
              <a:rPr lang="en-US" dirty="0"/>
              <a:t>1 </a:t>
            </a:r>
            <a:r>
              <a:rPr lang="en-US" dirty="0" smtClean="0">
                <a:sym typeface="Wingdings" panose="05000000000000000000" pitchFamily="2" charset="2"/>
              </a:rPr>
              <a:t>6 position about </a:t>
            </a:r>
            <a:r>
              <a:rPr lang="en-US" b="1" i="1" dirty="0" smtClean="0">
                <a:sym typeface="Wingdings" panose="05000000000000000000" pitchFamily="2" charset="2"/>
              </a:rPr>
              <a:t>every 12-15 residues </a:t>
            </a:r>
            <a:endParaRPr lang="en-US" b="1" i="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7592"/>
          <a:stretch/>
        </p:blipFill>
        <p:spPr>
          <a:xfrm>
            <a:off x="523955" y="2333297"/>
            <a:ext cx="7730870" cy="3143585"/>
          </a:xfrm>
          <a:prstGeom prst="rect">
            <a:avLst/>
          </a:prstGeom>
        </p:spPr>
      </p:pic>
      <p:sp>
        <p:nvSpPr>
          <p:cNvPr id="9" name="TextBox 8"/>
          <p:cNvSpPr txBox="1"/>
          <p:nvPr/>
        </p:nvSpPr>
        <p:spPr>
          <a:xfrm>
            <a:off x="161941" y="5562075"/>
            <a:ext cx="1806135" cy="307777"/>
          </a:xfrm>
          <a:prstGeom prst="rect">
            <a:avLst/>
          </a:prstGeom>
          <a:noFill/>
        </p:spPr>
        <p:txBody>
          <a:bodyPr wrap="none" rtlCol="0">
            <a:spAutoFit/>
          </a:bodyPr>
          <a:lstStyle/>
          <a:p>
            <a:r>
              <a:rPr lang="en-US" sz="1400" dirty="0" smtClean="0"/>
              <a:t>Image from </a:t>
            </a:r>
            <a:r>
              <a:rPr lang="en-US" sz="1400" dirty="0" err="1" smtClean="0">
                <a:hlinkClick r:id="rId4"/>
              </a:rPr>
              <a:t>Kadokawa</a:t>
            </a:r>
            <a:endParaRPr lang="en-US" sz="1400" dirty="0"/>
          </a:p>
        </p:txBody>
      </p:sp>
      <p:sp>
        <p:nvSpPr>
          <p:cNvPr id="4" name="TextBox 3"/>
          <p:cNvSpPr txBox="1"/>
          <p:nvPr/>
        </p:nvSpPr>
        <p:spPr>
          <a:xfrm>
            <a:off x="466659" y="2431534"/>
            <a:ext cx="1058110" cy="369332"/>
          </a:xfrm>
          <a:prstGeom prst="rect">
            <a:avLst/>
          </a:prstGeom>
          <a:solidFill>
            <a:schemeClr val="bg1"/>
          </a:solidFill>
          <a:ln>
            <a:solidFill>
              <a:schemeClr val="bg1"/>
            </a:solidFill>
          </a:ln>
        </p:spPr>
        <p:txBody>
          <a:bodyPr wrap="none" rtlCol="0">
            <a:spAutoFit/>
          </a:bodyPr>
          <a:lstStyle/>
          <a:p>
            <a:r>
              <a:rPr lang="en-US" b="1" dirty="0" smtClean="0"/>
              <a:t>Glycogen</a:t>
            </a:r>
            <a:endParaRPr lang="en-US" b="1" dirty="0"/>
          </a:p>
        </p:txBody>
      </p:sp>
    </p:spTree>
    <p:extLst>
      <p:ext uri="{BB962C8B-B14F-4D97-AF65-F5344CB8AC3E}">
        <p14:creationId xmlns:p14="http://schemas.microsoft.com/office/powerpoint/2010/main" val="1035877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189" y="241267"/>
            <a:ext cx="3519230" cy="779462"/>
          </a:xfrm>
        </p:spPr>
        <p:txBody>
          <a:bodyPr>
            <a:normAutofit fontScale="90000"/>
          </a:bodyPr>
          <a:lstStyle/>
          <a:p>
            <a:r>
              <a:rPr lang="en-US" dirty="0" smtClean="0"/>
              <a:t>Glycogen Polymers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1" y="132431"/>
            <a:ext cx="4433016" cy="5673882"/>
          </a:xfrm>
        </p:spPr>
      </p:pic>
      <p:sp>
        <p:nvSpPr>
          <p:cNvPr id="5" name="TextBox 4"/>
          <p:cNvSpPr txBox="1"/>
          <p:nvPr/>
        </p:nvSpPr>
        <p:spPr>
          <a:xfrm>
            <a:off x="7414079" y="5580993"/>
            <a:ext cx="1443152" cy="307777"/>
          </a:xfrm>
          <a:prstGeom prst="rect">
            <a:avLst/>
          </a:prstGeom>
          <a:noFill/>
        </p:spPr>
        <p:txBody>
          <a:bodyPr wrap="none" rtlCol="0">
            <a:spAutoFit/>
          </a:bodyPr>
          <a:lstStyle/>
          <a:p>
            <a:r>
              <a:rPr lang="en-US" sz="1400" dirty="0" smtClean="0"/>
              <a:t>Image from </a:t>
            </a:r>
            <a:r>
              <a:rPr lang="en-US" sz="1400" dirty="0" smtClean="0">
                <a:hlinkClick r:id="rId4"/>
              </a:rPr>
              <a:t>GKFX</a:t>
            </a:r>
            <a:endParaRPr lang="en-US" sz="1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02" y="1282557"/>
            <a:ext cx="4348667" cy="4298435"/>
          </a:xfrm>
          <a:prstGeom prst="rect">
            <a:avLst/>
          </a:prstGeom>
        </p:spPr>
      </p:pic>
      <p:sp>
        <p:nvSpPr>
          <p:cNvPr id="7" name="TextBox 6"/>
          <p:cNvSpPr txBox="1"/>
          <p:nvPr/>
        </p:nvSpPr>
        <p:spPr>
          <a:xfrm>
            <a:off x="0" y="5580993"/>
            <a:ext cx="2472728" cy="307777"/>
          </a:xfrm>
          <a:prstGeom prst="rect">
            <a:avLst/>
          </a:prstGeom>
          <a:noFill/>
        </p:spPr>
        <p:txBody>
          <a:bodyPr wrap="none" rtlCol="0">
            <a:spAutoFit/>
          </a:bodyPr>
          <a:lstStyle/>
          <a:p>
            <a:r>
              <a:rPr lang="en-US" sz="1400" dirty="0" smtClean="0"/>
              <a:t>Image from </a:t>
            </a:r>
            <a:r>
              <a:rPr lang="en-US" sz="1400" dirty="0">
                <a:hlinkClick r:id="rId6" tooltip="en:User:Mikael Häggström"/>
              </a:rPr>
              <a:t>Mikael </a:t>
            </a:r>
            <a:r>
              <a:rPr lang="en-US" sz="1400" dirty="0" err="1">
                <a:hlinkClick r:id="rId6" tooltip="en:User:Mikael Häggström"/>
              </a:rPr>
              <a:t>Häggström</a:t>
            </a:r>
            <a:r>
              <a:rPr lang="en-US" sz="1400" dirty="0" smtClean="0">
                <a:hlinkClick r:id="rId6" tooltip="en:User:Mikael Häggström"/>
              </a:rPr>
              <a:t>  </a:t>
            </a:r>
            <a:endParaRPr lang="en-US" sz="1400" dirty="0"/>
          </a:p>
        </p:txBody>
      </p:sp>
    </p:spTree>
    <p:extLst>
      <p:ext uri="{BB962C8B-B14F-4D97-AF65-F5344CB8AC3E}">
        <p14:creationId xmlns:p14="http://schemas.microsoft.com/office/powerpoint/2010/main" val="3841972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189" y="241267"/>
            <a:ext cx="3519230" cy="779462"/>
          </a:xfrm>
        </p:spPr>
        <p:txBody>
          <a:bodyPr>
            <a:normAutofit fontScale="90000"/>
          </a:bodyPr>
          <a:lstStyle/>
          <a:p>
            <a:r>
              <a:rPr lang="en-US" dirty="0" smtClean="0"/>
              <a:t>Glycogen Polymers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2" y="1282557"/>
            <a:ext cx="4348667" cy="4298435"/>
          </a:xfrm>
          <a:prstGeom prst="rect">
            <a:avLst/>
          </a:prstGeom>
        </p:spPr>
      </p:pic>
      <p:sp>
        <p:nvSpPr>
          <p:cNvPr id="7" name="TextBox 6"/>
          <p:cNvSpPr txBox="1"/>
          <p:nvPr/>
        </p:nvSpPr>
        <p:spPr>
          <a:xfrm>
            <a:off x="0" y="5580993"/>
            <a:ext cx="2472728" cy="307777"/>
          </a:xfrm>
          <a:prstGeom prst="rect">
            <a:avLst/>
          </a:prstGeom>
          <a:noFill/>
        </p:spPr>
        <p:txBody>
          <a:bodyPr wrap="none" rtlCol="0">
            <a:spAutoFit/>
          </a:bodyPr>
          <a:lstStyle/>
          <a:p>
            <a:r>
              <a:rPr lang="en-US" sz="1400" dirty="0" smtClean="0"/>
              <a:t>Image from </a:t>
            </a:r>
            <a:r>
              <a:rPr lang="en-US" sz="1400" dirty="0">
                <a:hlinkClick r:id="rId4" tooltip="en:User:Mikael Häggström"/>
              </a:rPr>
              <a:t>Mikael </a:t>
            </a:r>
            <a:r>
              <a:rPr lang="en-US" sz="1400" dirty="0" err="1">
                <a:hlinkClick r:id="rId4" tooltip="en:User:Mikael Häggström"/>
              </a:rPr>
              <a:t>Häggström</a:t>
            </a:r>
            <a:r>
              <a:rPr lang="en-US" sz="1400" dirty="0" smtClean="0">
                <a:hlinkClick r:id="rId4" tooltip="en:User:Mikael Häggström"/>
              </a:rPr>
              <a:t>  </a:t>
            </a:r>
            <a:endParaRPr lang="en-US" sz="1400" dirty="0"/>
          </a:p>
        </p:txBody>
      </p:sp>
      <p:sp>
        <p:nvSpPr>
          <p:cNvPr id="3" name="Content Placeholder 2"/>
          <p:cNvSpPr>
            <a:spLocks noGrp="1"/>
          </p:cNvSpPr>
          <p:nvPr>
            <p:ph idx="1"/>
          </p:nvPr>
        </p:nvSpPr>
        <p:spPr>
          <a:xfrm>
            <a:off x="4696104" y="485578"/>
            <a:ext cx="4210875" cy="5196314"/>
          </a:xfrm>
        </p:spPr>
        <p:txBody>
          <a:bodyPr>
            <a:normAutofit lnSpcReduction="10000"/>
          </a:bodyPr>
          <a:lstStyle/>
          <a:p>
            <a:r>
              <a:rPr lang="en-US" dirty="0" smtClean="0"/>
              <a:t>Highly branching</a:t>
            </a:r>
          </a:p>
          <a:p>
            <a:r>
              <a:rPr lang="en-US" dirty="0" smtClean="0"/>
              <a:t>Have many ends (fast access to glucose)</a:t>
            </a:r>
          </a:p>
          <a:p>
            <a:r>
              <a:rPr lang="en-US" dirty="0" smtClean="0"/>
              <a:t>May have 30,000 glucose units in a granule</a:t>
            </a:r>
          </a:p>
          <a:p>
            <a:r>
              <a:rPr lang="en-US" dirty="0" smtClean="0"/>
              <a:t>The polymer is attached to a central protein called </a:t>
            </a:r>
            <a:r>
              <a:rPr lang="en-US" dirty="0" err="1" smtClean="0"/>
              <a:t>glycogenin</a:t>
            </a:r>
            <a:endParaRPr lang="en-US" dirty="0" smtClean="0"/>
          </a:p>
          <a:p>
            <a:r>
              <a:rPr lang="en-US" dirty="0" smtClean="0"/>
              <a:t>10% of the mass of Liver cells is glycogen</a:t>
            </a:r>
          </a:p>
          <a:p>
            <a:r>
              <a:rPr lang="en-US" dirty="0" smtClean="0"/>
              <a:t>2% of the mass of skeletal muscle is glycogen</a:t>
            </a:r>
            <a:endParaRPr lang="en-US" dirty="0"/>
          </a:p>
        </p:txBody>
      </p:sp>
    </p:spTree>
    <p:extLst>
      <p:ext uri="{BB962C8B-B14F-4D97-AF65-F5344CB8AC3E}">
        <p14:creationId xmlns:p14="http://schemas.microsoft.com/office/powerpoint/2010/main" val="3735647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Glycogen in Spermatozoa</a:t>
            </a:r>
            <a:endParaRPr lang="en-US" dirty="0"/>
          </a:p>
        </p:txBody>
      </p:sp>
      <p:sp>
        <p:nvSpPr>
          <p:cNvPr id="3" name="Content Placeholder 2"/>
          <p:cNvSpPr>
            <a:spLocks noGrp="1"/>
          </p:cNvSpPr>
          <p:nvPr>
            <p:ph idx="1"/>
          </p:nvPr>
        </p:nvSpPr>
        <p:spPr>
          <a:xfrm>
            <a:off x="319596" y="1164877"/>
            <a:ext cx="8460420" cy="487354"/>
          </a:xfrm>
        </p:spPr>
        <p:txBody>
          <a:bodyPr/>
          <a:lstStyle/>
          <a:p>
            <a:r>
              <a:rPr lang="en-US" dirty="0" smtClean="0"/>
              <a:t>From a flatworm</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96" y="1723715"/>
            <a:ext cx="7480082" cy="3825750"/>
          </a:xfrm>
          <a:prstGeom prst="rect">
            <a:avLst/>
          </a:prstGeom>
        </p:spPr>
      </p:pic>
      <p:sp>
        <p:nvSpPr>
          <p:cNvPr id="5" name="TextBox 4"/>
          <p:cNvSpPr txBox="1"/>
          <p:nvPr/>
        </p:nvSpPr>
        <p:spPr>
          <a:xfrm>
            <a:off x="0" y="5580993"/>
            <a:ext cx="2497287" cy="307777"/>
          </a:xfrm>
          <a:prstGeom prst="rect">
            <a:avLst/>
          </a:prstGeom>
          <a:noFill/>
        </p:spPr>
        <p:txBody>
          <a:bodyPr wrap="none" rtlCol="0">
            <a:spAutoFit/>
          </a:bodyPr>
          <a:lstStyle/>
          <a:p>
            <a:r>
              <a:rPr lang="en-US" sz="1400" dirty="0" smtClean="0"/>
              <a:t>Image from </a:t>
            </a:r>
            <a:r>
              <a:rPr lang="en-US" sz="1400" dirty="0" err="1" smtClean="0">
                <a:hlinkClick r:id="rId4"/>
              </a:rPr>
              <a:t>Miquel</a:t>
            </a:r>
            <a:r>
              <a:rPr lang="en-US" sz="1400" dirty="0" smtClean="0">
                <a:hlinkClick r:id="rId4"/>
              </a:rPr>
              <a:t>, et al (2013)</a:t>
            </a:r>
            <a:endParaRPr lang="en-US" sz="1400" dirty="0"/>
          </a:p>
        </p:txBody>
      </p:sp>
    </p:spTree>
    <p:extLst>
      <p:ext uri="{BB962C8B-B14F-4D97-AF65-F5344CB8AC3E}">
        <p14:creationId xmlns:p14="http://schemas.microsoft.com/office/powerpoint/2010/main" val="879939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16043"/>
            <a:ext cx="7210332" cy="779462"/>
          </a:xfrm>
        </p:spPr>
        <p:txBody>
          <a:bodyPr/>
          <a:lstStyle/>
          <a:p>
            <a:r>
              <a:rPr lang="en-US" dirty="0" smtClean="0"/>
              <a:t>Cellulose</a:t>
            </a:r>
            <a:endParaRPr lang="en-US" dirty="0"/>
          </a:p>
        </p:txBody>
      </p:sp>
      <p:sp>
        <p:nvSpPr>
          <p:cNvPr id="3" name="Content Placeholder 2"/>
          <p:cNvSpPr>
            <a:spLocks noGrp="1"/>
          </p:cNvSpPr>
          <p:nvPr>
            <p:ph idx="1"/>
          </p:nvPr>
        </p:nvSpPr>
        <p:spPr>
          <a:xfrm>
            <a:off x="319596" y="1278385"/>
            <a:ext cx="8460420" cy="607172"/>
          </a:xfrm>
        </p:spPr>
        <p:txBody>
          <a:bodyPr>
            <a:normAutofit/>
          </a:bodyPr>
          <a:lstStyle/>
          <a:p>
            <a:r>
              <a:rPr lang="en-US" dirty="0" smtClean="0"/>
              <a:t>Units of </a:t>
            </a:r>
            <a:r>
              <a:rPr lang="en-US" dirty="0" smtClean="0">
                <a:latin typeface="Symbol" panose="05050102010706020507" pitchFamily="18" charset="2"/>
              </a:rPr>
              <a:t>b</a:t>
            </a:r>
            <a:r>
              <a:rPr lang="en-US" dirty="0" smtClean="0"/>
              <a:t>-D-</a:t>
            </a:r>
            <a:r>
              <a:rPr lang="en-US" dirty="0" err="1" smtClean="0"/>
              <a:t>glucopyranose</a:t>
            </a:r>
            <a:r>
              <a:rPr lang="en-US" dirty="0" smtClean="0"/>
              <a:t> linked with </a:t>
            </a:r>
            <a:r>
              <a:rPr lang="en-US" dirty="0" smtClean="0">
                <a:latin typeface="Symbol" panose="05050102010706020507" pitchFamily="18" charset="2"/>
              </a:rPr>
              <a:t>b</a:t>
            </a:r>
            <a:r>
              <a:rPr lang="en-US" dirty="0" smtClean="0"/>
              <a:t>1 </a:t>
            </a:r>
            <a:r>
              <a:rPr lang="en-US" dirty="0" smtClean="0">
                <a:sym typeface="Wingdings" panose="05000000000000000000" pitchFamily="2" charset="2"/>
              </a:rPr>
              <a:t>4 linkages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893" y="1944079"/>
            <a:ext cx="5525288" cy="2969842"/>
          </a:xfrm>
          <a:prstGeom prst="rect">
            <a:avLst/>
          </a:prstGeom>
        </p:spPr>
      </p:pic>
      <p:sp>
        <p:nvSpPr>
          <p:cNvPr id="6" name="TextBox 5"/>
          <p:cNvSpPr txBox="1"/>
          <p:nvPr/>
        </p:nvSpPr>
        <p:spPr>
          <a:xfrm>
            <a:off x="0" y="5580993"/>
            <a:ext cx="1671098" cy="307777"/>
          </a:xfrm>
          <a:prstGeom prst="rect">
            <a:avLst/>
          </a:prstGeom>
          <a:noFill/>
        </p:spPr>
        <p:txBody>
          <a:bodyPr wrap="none" rtlCol="0">
            <a:spAutoFit/>
          </a:bodyPr>
          <a:lstStyle/>
          <a:p>
            <a:r>
              <a:rPr lang="en-US" sz="1400" dirty="0" smtClean="0"/>
              <a:t>Image from </a:t>
            </a:r>
            <a:r>
              <a:rPr lang="en-US" sz="1400" dirty="0" err="1" smtClean="0">
                <a:hlinkClick r:id="rId4"/>
              </a:rPr>
              <a:t>Slashme</a:t>
            </a:r>
            <a:endParaRPr lang="en-US" sz="1400" dirty="0"/>
          </a:p>
        </p:txBody>
      </p:sp>
    </p:spTree>
    <p:extLst>
      <p:ext uri="{BB962C8B-B14F-4D97-AF65-F5344CB8AC3E}">
        <p14:creationId xmlns:p14="http://schemas.microsoft.com/office/powerpoint/2010/main" val="1451662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16043"/>
            <a:ext cx="7210332" cy="779462"/>
          </a:xfrm>
        </p:spPr>
        <p:txBody>
          <a:bodyPr/>
          <a:lstStyle/>
          <a:p>
            <a:r>
              <a:rPr lang="en-US" dirty="0" smtClean="0"/>
              <a:t>Cellulose Structure</a:t>
            </a:r>
            <a:endParaRPr lang="en-US" dirty="0"/>
          </a:p>
        </p:txBody>
      </p:sp>
      <p:sp>
        <p:nvSpPr>
          <p:cNvPr id="3" name="Content Placeholder 2"/>
          <p:cNvSpPr>
            <a:spLocks noGrp="1"/>
          </p:cNvSpPr>
          <p:nvPr>
            <p:ph idx="1"/>
          </p:nvPr>
        </p:nvSpPr>
        <p:spPr>
          <a:xfrm>
            <a:off x="341790" y="1133343"/>
            <a:ext cx="8460420" cy="607172"/>
          </a:xfrm>
        </p:spPr>
        <p:txBody>
          <a:bodyPr>
            <a:normAutofit/>
          </a:bodyPr>
          <a:lstStyle/>
          <a:p>
            <a:r>
              <a:rPr lang="en-US" dirty="0" smtClean="0"/>
              <a:t>Allows for strong </a:t>
            </a:r>
            <a:r>
              <a:rPr lang="en-US" b="1" i="1" dirty="0" smtClean="0"/>
              <a:t>Hydrogen Bond </a:t>
            </a:r>
            <a:r>
              <a:rPr lang="en-US" dirty="0" smtClean="0"/>
              <a:t>interactions</a:t>
            </a:r>
            <a:endParaRPr lang="en-US" dirty="0"/>
          </a:p>
        </p:txBody>
      </p:sp>
      <p:sp>
        <p:nvSpPr>
          <p:cNvPr id="6" name="TextBox 5"/>
          <p:cNvSpPr txBox="1"/>
          <p:nvPr/>
        </p:nvSpPr>
        <p:spPr>
          <a:xfrm>
            <a:off x="0" y="5580993"/>
            <a:ext cx="2230547" cy="307777"/>
          </a:xfrm>
          <a:prstGeom prst="rect">
            <a:avLst/>
          </a:prstGeom>
          <a:noFill/>
        </p:spPr>
        <p:txBody>
          <a:bodyPr wrap="none" rtlCol="0">
            <a:spAutoFit/>
          </a:bodyPr>
          <a:lstStyle/>
          <a:p>
            <a:r>
              <a:rPr lang="en-US" sz="1400" dirty="0" smtClean="0"/>
              <a:t>Image modified from </a:t>
            </a:r>
            <a:r>
              <a:rPr lang="en-US" sz="1400" dirty="0" err="1" smtClean="0">
                <a:hlinkClick r:id="rId3"/>
              </a:rPr>
              <a:t>Laghi.I</a:t>
            </a:r>
            <a:endParaRPr lang="en-US" sz="14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26641"/>
          <a:stretch/>
        </p:blipFill>
        <p:spPr>
          <a:xfrm>
            <a:off x="171450" y="1353381"/>
            <a:ext cx="6456373" cy="4381500"/>
          </a:xfrm>
          <a:prstGeom prst="rect">
            <a:avLst/>
          </a:prstGeom>
        </p:spPr>
      </p:pic>
      <p:sp>
        <p:nvSpPr>
          <p:cNvPr id="7" name="TextBox 6"/>
          <p:cNvSpPr txBox="1"/>
          <p:nvPr/>
        </p:nvSpPr>
        <p:spPr>
          <a:xfrm>
            <a:off x="6627823" y="2592578"/>
            <a:ext cx="1949701" cy="646331"/>
          </a:xfrm>
          <a:prstGeom prst="rect">
            <a:avLst/>
          </a:prstGeom>
          <a:noFill/>
        </p:spPr>
        <p:txBody>
          <a:bodyPr wrap="none" rtlCol="0">
            <a:spAutoFit/>
          </a:bodyPr>
          <a:lstStyle/>
          <a:p>
            <a:r>
              <a:rPr lang="en-US" b="1" dirty="0" smtClean="0"/>
              <a:t>Intramolecular</a:t>
            </a:r>
          </a:p>
          <a:p>
            <a:r>
              <a:rPr lang="en-US" b="1" dirty="0" smtClean="0"/>
              <a:t>Hydrogen Bonding</a:t>
            </a:r>
            <a:endParaRPr lang="en-US" b="1" dirty="0"/>
          </a:p>
        </p:txBody>
      </p:sp>
      <p:sp>
        <p:nvSpPr>
          <p:cNvPr id="8" name="TextBox 7"/>
          <p:cNvSpPr txBox="1"/>
          <p:nvPr/>
        </p:nvSpPr>
        <p:spPr>
          <a:xfrm>
            <a:off x="6627823" y="3337588"/>
            <a:ext cx="1949701" cy="646331"/>
          </a:xfrm>
          <a:prstGeom prst="rect">
            <a:avLst/>
          </a:prstGeom>
          <a:noFill/>
        </p:spPr>
        <p:txBody>
          <a:bodyPr wrap="none" rtlCol="0">
            <a:spAutoFit/>
          </a:bodyPr>
          <a:lstStyle/>
          <a:p>
            <a:r>
              <a:rPr lang="en-US" b="1" dirty="0" smtClean="0"/>
              <a:t>Intermolecular</a:t>
            </a:r>
          </a:p>
          <a:p>
            <a:r>
              <a:rPr lang="en-US" b="1" dirty="0" smtClean="0"/>
              <a:t>Hydrogen Bonding</a:t>
            </a:r>
            <a:endParaRPr lang="en-US" b="1" dirty="0"/>
          </a:p>
        </p:txBody>
      </p:sp>
    </p:spTree>
    <p:extLst>
      <p:ext uri="{BB962C8B-B14F-4D97-AF65-F5344CB8AC3E}">
        <p14:creationId xmlns:p14="http://schemas.microsoft.com/office/powerpoint/2010/main" val="3365569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Sugar Polymers</a:t>
            </a:r>
            <a:endParaRPr lang="en-US" dirty="0"/>
          </a:p>
        </p:txBody>
      </p:sp>
      <p:sp>
        <p:nvSpPr>
          <p:cNvPr id="3" name="Content Placeholder 2"/>
          <p:cNvSpPr>
            <a:spLocks noGrp="1"/>
          </p:cNvSpPr>
          <p:nvPr>
            <p:ph idx="1"/>
          </p:nvPr>
        </p:nvSpPr>
        <p:spPr/>
        <p:txBody>
          <a:bodyPr/>
          <a:lstStyle/>
          <a:p>
            <a:r>
              <a:rPr lang="en-US" b="1" dirty="0" smtClean="0"/>
              <a:t>Disaccharides</a:t>
            </a:r>
            <a:r>
              <a:rPr lang="en-US" dirty="0" smtClean="0"/>
              <a:t> – Two monosaccharides linked together with a </a:t>
            </a:r>
            <a:r>
              <a:rPr lang="en-US" dirty="0" err="1" smtClean="0"/>
              <a:t>glycosidic</a:t>
            </a:r>
            <a:r>
              <a:rPr lang="en-US" dirty="0" smtClean="0"/>
              <a:t> bond</a:t>
            </a:r>
          </a:p>
          <a:p>
            <a:r>
              <a:rPr lang="en-US" b="1" dirty="0" smtClean="0"/>
              <a:t>Oligosaccharides</a:t>
            </a:r>
            <a:r>
              <a:rPr lang="en-US" dirty="0" smtClean="0"/>
              <a:t> – a few sugars (3 – 15) linked together with </a:t>
            </a:r>
            <a:r>
              <a:rPr lang="en-US" dirty="0" err="1" smtClean="0"/>
              <a:t>glycosidic</a:t>
            </a:r>
            <a:r>
              <a:rPr lang="en-US" dirty="0" smtClean="0"/>
              <a:t> bonds</a:t>
            </a:r>
          </a:p>
          <a:p>
            <a:r>
              <a:rPr lang="en-US" b="1" dirty="0" smtClean="0"/>
              <a:t>Polysaccharides </a:t>
            </a:r>
            <a:r>
              <a:rPr lang="en-US" dirty="0" smtClean="0"/>
              <a:t>– many sugars linked together with </a:t>
            </a:r>
            <a:r>
              <a:rPr lang="en-US" dirty="0" err="1" smtClean="0"/>
              <a:t>glycosidic</a:t>
            </a:r>
            <a:r>
              <a:rPr lang="en-US" dirty="0" smtClean="0"/>
              <a:t> bonds</a:t>
            </a:r>
            <a:endParaRPr lang="en-US" dirty="0"/>
          </a:p>
        </p:txBody>
      </p:sp>
    </p:spTree>
    <p:extLst>
      <p:ext uri="{BB962C8B-B14F-4D97-AF65-F5344CB8AC3E}">
        <p14:creationId xmlns:p14="http://schemas.microsoft.com/office/powerpoint/2010/main" val="2230604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16043"/>
            <a:ext cx="7210332" cy="779462"/>
          </a:xfrm>
        </p:spPr>
        <p:txBody>
          <a:bodyPr/>
          <a:lstStyle/>
          <a:p>
            <a:r>
              <a:rPr lang="en-US" dirty="0" smtClean="0"/>
              <a:t>Cellulose</a:t>
            </a:r>
            <a:endParaRPr lang="en-US" dirty="0"/>
          </a:p>
        </p:txBody>
      </p:sp>
      <p:sp>
        <p:nvSpPr>
          <p:cNvPr id="3" name="Content Placeholder 2"/>
          <p:cNvSpPr>
            <a:spLocks noGrp="1"/>
          </p:cNvSpPr>
          <p:nvPr>
            <p:ph idx="1"/>
          </p:nvPr>
        </p:nvSpPr>
        <p:spPr>
          <a:xfrm>
            <a:off x="1392380" y="1012994"/>
            <a:ext cx="8460420" cy="841258"/>
          </a:xfrm>
        </p:spPr>
        <p:txBody>
          <a:bodyPr>
            <a:normAutofit fontScale="92500" lnSpcReduction="20000"/>
          </a:bodyPr>
          <a:lstStyle/>
          <a:p>
            <a:r>
              <a:rPr lang="en-US" dirty="0" smtClean="0"/>
              <a:t>Primary structure of fibrous and woody plants</a:t>
            </a:r>
          </a:p>
          <a:p>
            <a:r>
              <a:rPr lang="en-US" dirty="0" smtClean="0"/>
              <a:t>Forms the strong cell wall structure</a:t>
            </a:r>
            <a:endParaRPr lang="en-US" dirty="0"/>
          </a:p>
        </p:txBody>
      </p:sp>
      <p:sp>
        <p:nvSpPr>
          <p:cNvPr id="6" name="TextBox 5"/>
          <p:cNvSpPr txBox="1"/>
          <p:nvPr/>
        </p:nvSpPr>
        <p:spPr>
          <a:xfrm>
            <a:off x="195492" y="4983027"/>
            <a:ext cx="3616375" cy="307777"/>
          </a:xfrm>
          <a:prstGeom prst="rect">
            <a:avLst/>
          </a:prstGeom>
          <a:noFill/>
        </p:spPr>
        <p:txBody>
          <a:bodyPr wrap="none" rtlCol="0">
            <a:spAutoFit/>
          </a:bodyPr>
          <a:lstStyle/>
          <a:p>
            <a:r>
              <a:rPr lang="en-US" sz="1400" dirty="0" smtClean="0"/>
              <a:t>Image from </a:t>
            </a:r>
            <a:r>
              <a:rPr lang="en-US" sz="1400" dirty="0" err="1" smtClean="0">
                <a:hlinkClick r:id="rId3"/>
              </a:rPr>
              <a:t>Katherna</a:t>
            </a:r>
            <a:r>
              <a:rPr lang="en-US" sz="1400" dirty="0" smtClean="0">
                <a:hlinkClick r:id="rId3"/>
              </a:rPr>
              <a:t>, Flickr Creative Commons</a:t>
            </a:r>
            <a:endParaRPr lang="en-US" sz="1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805" y="1892461"/>
            <a:ext cx="4606017" cy="30730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7972" y="1914122"/>
            <a:ext cx="4068554" cy="3051416"/>
          </a:xfrm>
          <a:prstGeom prst="rect">
            <a:avLst/>
          </a:prstGeom>
        </p:spPr>
      </p:pic>
      <p:sp>
        <p:nvSpPr>
          <p:cNvPr id="8" name="TextBox 7"/>
          <p:cNvSpPr txBox="1"/>
          <p:nvPr/>
        </p:nvSpPr>
        <p:spPr>
          <a:xfrm>
            <a:off x="4797972" y="4965538"/>
            <a:ext cx="1756378" cy="307777"/>
          </a:xfrm>
          <a:prstGeom prst="rect">
            <a:avLst/>
          </a:prstGeom>
          <a:noFill/>
        </p:spPr>
        <p:txBody>
          <a:bodyPr wrap="none" rtlCol="0">
            <a:spAutoFit/>
          </a:bodyPr>
          <a:lstStyle/>
          <a:p>
            <a:r>
              <a:rPr lang="en-US" sz="1400" dirty="0" smtClean="0"/>
              <a:t>Image from </a:t>
            </a:r>
            <a:r>
              <a:rPr lang="en-US" sz="1400" dirty="0" err="1" smtClean="0">
                <a:hlinkClick r:id="rId6"/>
              </a:rPr>
              <a:t>Fabelfroh</a:t>
            </a:r>
            <a:endParaRPr lang="en-US" sz="1400" dirty="0"/>
          </a:p>
        </p:txBody>
      </p:sp>
    </p:spTree>
    <p:extLst>
      <p:ext uri="{BB962C8B-B14F-4D97-AF65-F5344CB8AC3E}">
        <p14:creationId xmlns:p14="http://schemas.microsoft.com/office/powerpoint/2010/main" val="494776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87391" y="1195531"/>
            <a:ext cx="4629150" cy="4873625"/>
          </a:xfrm>
        </p:spPr>
        <p:txBody>
          <a:bodyPr>
            <a:normAutofit fontScale="92500" lnSpcReduction="10000"/>
          </a:bodyPr>
          <a:lstStyle/>
          <a:p>
            <a:r>
              <a:rPr lang="en-US" dirty="0" smtClean="0"/>
              <a:t>Formation of the </a:t>
            </a:r>
            <a:r>
              <a:rPr lang="en-US" dirty="0" err="1" smtClean="0"/>
              <a:t>glycosidic</a:t>
            </a:r>
            <a:r>
              <a:rPr lang="en-US" dirty="0" smtClean="0"/>
              <a:t> bond through dehydration synthesis</a:t>
            </a:r>
          </a:p>
          <a:p>
            <a:r>
              <a:rPr lang="en-US" dirty="0" smtClean="0"/>
              <a:t>Important disaccharides (Maltose, </a:t>
            </a:r>
            <a:r>
              <a:rPr lang="en-US" dirty="0" err="1" smtClean="0"/>
              <a:t>Cellobiose</a:t>
            </a:r>
            <a:r>
              <a:rPr lang="en-US" dirty="0" smtClean="0"/>
              <a:t>, Sucrose, and Lactose)</a:t>
            </a:r>
          </a:p>
          <a:p>
            <a:r>
              <a:rPr lang="en-US" dirty="0" smtClean="0"/>
              <a:t>Oligosaccharide functions</a:t>
            </a:r>
          </a:p>
          <a:p>
            <a:r>
              <a:rPr lang="en-US" dirty="0" smtClean="0"/>
              <a:t>Polysaccharide structure and function (Amylose, Amylopectin, Glycogen, and Cellulose)</a:t>
            </a:r>
            <a:endParaRPr lang="en-US" dirty="0"/>
          </a:p>
        </p:txBody>
      </p:sp>
      <p:sp>
        <p:nvSpPr>
          <p:cNvPr id="4" name="Text Placeholder 3"/>
          <p:cNvSpPr>
            <a:spLocks noGrp="1"/>
          </p:cNvSpPr>
          <p:nvPr>
            <p:ph type="body" sz="half" idx="2"/>
          </p:nvPr>
        </p:nvSpPr>
        <p:spPr/>
        <p:txBody>
          <a:bodyPr/>
          <a:lstStyle/>
          <a:p>
            <a:r>
              <a:rPr lang="en-US" dirty="0" smtClean="0"/>
              <a:t>Review these concepts</a:t>
            </a:r>
            <a:endParaRPr lang="en-US" dirty="0"/>
          </a:p>
        </p:txBody>
      </p:sp>
    </p:spTree>
    <p:extLst>
      <p:ext uri="{BB962C8B-B14F-4D97-AF65-F5344CB8AC3E}">
        <p14:creationId xmlns:p14="http://schemas.microsoft.com/office/powerpoint/2010/main" val="3562020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225" y="213471"/>
            <a:ext cx="5734974" cy="779462"/>
          </a:xfrm>
        </p:spPr>
        <p:txBody>
          <a:bodyPr/>
          <a:lstStyle/>
          <a:p>
            <a:r>
              <a:rPr lang="en-US" dirty="0" err="1" smtClean="0"/>
              <a:t>Glycosidic</a:t>
            </a:r>
            <a:r>
              <a:rPr lang="en-US" dirty="0" smtClean="0"/>
              <a:t> Bonds</a:t>
            </a:r>
            <a:endParaRPr lang="en-US" dirty="0"/>
          </a:p>
        </p:txBody>
      </p:sp>
      <p:sp>
        <p:nvSpPr>
          <p:cNvPr id="3" name="Content Placeholder 2"/>
          <p:cNvSpPr>
            <a:spLocks noGrp="1"/>
          </p:cNvSpPr>
          <p:nvPr>
            <p:ph idx="1"/>
          </p:nvPr>
        </p:nvSpPr>
        <p:spPr>
          <a:xfrm>
            <a:off x="319596" y="1278384"/>
            <a:ext cx="8460420" cy="2150615"/>
          </a:xfrm>
        </p:spPr>
        <p:txBody>
          <a:bodyPr>
            <a:normAutofit fontScale="92500" lnSpcReduction="10000"/>
          </a:bodyPr>
          <a:lstStyle/>
          <a:p>
            <a:r>
              <a:rPr lang="en-US" dirty="0" smtClean="0"/>
              <a:t>Monosaccharides can be joined together to form larger polymers through </a:t>
            </a:r>
            <a:r>
              <a:rPr lang="en-US" b="1" i="1" dirty="0" err="1" smtClean="0"/>
              <a:t>glycosidic</a:t>
            </a:r>
            <a:r>
              <a:rPr lang="en-US" b="1" i="1" dirty="0" smtClean="0"/>
              <a:t> bonds</a:t>
            </a:r>
            <a:r>
              <a:rPr lang="en-US" dirty="0" smtClean="0"/>
              <a:t>.</a:t>
            </a:r>
          </a:p>
          <a:p>
            <a:r>
              <a:rPr lang="en-US" b="1" i="1" dirty="0" err="1" smtClean="0"/>
              <a:t>Glycosidic</a:t>
            </a:r>
            <a:r>
              <a:rPr lang="en-US" b="1" i="1" dirty="0" smtClean="0"/>
              <a:t> bond </a:t>
            </a:r>
            <a:r>
              <a:rPr lang="en-US" dirty="0" smtClean="0"/>
              <a:t>formation occurs through dehydration synthesis, joining the two sugars at the </a:t>
            </a:r>
            <a:r>
              <a:rPr lang="en-US" dirty="0" err="1" smtClean="0"/>
              <a:t>anomeric</a:t>
            </a:r>
            <a:r>
              <a:rPr lang="en-US" dirty="0" smtClean="0"/>
              <a:t> carbon position of the first sugar and a hydroxyl of another sugar molecule.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72762535"/>
              </p:ext>
            </p:extLst>
          </p:nvPr>
        </p:nvGraphicFramePr>
        <p:xfrm>
          <a:off x="4927349" y="3778130"/>
          <a:ext cx="3475037" cy="1612900"/>
        </p:xfrm>
        <a:graphic>
          <a:graphicData uri="http://schemas.openxmlformats.org/presentationml/2006/ole">
            <mc:AlternateContent xmlns:mc="http://schemas.openxmlformats.org/markup-compatibility/2006">
              <mc:Choice xmlns:v="urn:schemas-microsoft-com:vml" Requires="v">
                <p:oleObj spid="_x0000_s1054" name="CS ChemDraw Drawing" r:id="rId4" imgW="3474523" imgH="1612418" progId="ChemDraw.Document.6.0">
                  <p:embed/>
                </p:oleObj>
              </mc:Choice>
              <mc:Fallback>
                <p:oleObj name="CS ChemDraw Drawing" r:id="rId4" imgW="3474523" imgH="1612418" progId="ChemDraw.Document.6.0">
                  <p:embed/>
                  <p:pic>
                    <p:nvPicPr>
                      <p:cNvPr id="0" name=""/>
                      <p:cNvPicPr/>
                      <p:nvPr/>
                    </p:nvPicPr>
                    <p:blipFill>
                      <a:blip r:embed="rId5"/>
                      <a:stretch>
                        <a:fillRect/>
                      </a:stretch>
                    </p:blipFill>
                    <p:spPr>
                      <a:xfrm>
                        <a:off x="4927349" y="3778130"/>
                        <a:ext cx="3475037" cy="16129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69742707"/>
              </p:ext>
            </p:extLst>
          </p:nvPr>
        </p:nvGraphicFramePr>
        <p:xfrm>
          <a:off x="700711" y="3778130"/>
          <a:ext cx="4360863" cy="1622425"/>
        </p:xfrm>
        <a:graphic>
          <a:graphicData uri="http://schemas.openxmlformats.org/presentationml/2006/ole">
            <mc:AlternateContent xmlns:mc="http://schemas.openxmlformats.org/markup-compatibility/2006">
              <mc:Choice xmlns:v="urn:schemas-microsoft-com:vml" Requires="v">
                <p:oleObj spid="_x0000_s1055" name="CS ChemDraw Drawing" r:id="rId6" imgW="4361501" imgH="1623060" progId="ChemDraw.Document.6.0">
                  <p:embed/>
                </p:oleObj>
              </mc:Choice>
              <mc:Fallback>
                <p:oleObj name="CS ChemDraw Drawing" r:id="rId6" imgW="4361501" imgH="1623060" progId="ChemDraw.Document.6.0">
                  <p:embed/>
                  <p:pic>
                    <p:nvPicPr>
                      <p:cNvPr id="0" name=""/>
                      <p:cNvPicPr/>
                      <p:nvPr/>
                    </p:nvPicPr>
                    <p:blipFill>
                      <a:blip r:embed="rId7"/>
                      <a:stretch>
                        <a:fillRect/>
                      </a:stretch>
                    </p:blipFill>
                    <p:spPr>
                      <a:xfrm>
                        <a:off x="700711" y="3778130"/>
                        <a:ext cx="4360863" cy="1622425"/>
                      </a:xfrm>
                      <a:prstGeom prst="rect">
                        <a:avLst/>
                      </a:prstGeom>
                    </p:spPr>
                  </p:pic>
                </p:oleObj>
              </mc:Fallback>
            </mc:AlternateContent>
          </a:graphicData>
        </a:graphic>
      </p:graphicFrame>
    </p:spTree>
    <p:extLst>
      <p:ext uri="{BB962C8B-B14F-4D97-AF65-F5344CB8AC3E}">
        <p14:creationId xmlns:p14="http://schemas.microsoft.com/office/powerpoint/2010/main" val="1869621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225" y="213471"/>
            <a:ext cx="5734974" cy="779462"/>
          </a:xfrm>
        </p:spPr>
        <p:txBody>
          <a:bodyPr/>
          <a:lstStyle/>
          <a:p>
            <a:r>
              <a:rPr lang="en-US" dirty="0" err="1" smtClean="0"/>
              <a:t>Glycosidic</a:t>
            </a:r>
            <a:r>
              <a:rPr lang="en-US" dirty="0" smtClean="0"/>
              <a:t> Bonds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10777656"/>
              </p:ext>
            </p:extLst>
          </p:nvPr>
        </p:nvGraphicFramePr>
        <p:xfrm>
          <a:off x="960405" y="1722428"/>
          <a:ext cx="5296897" cy="3127046"/>
        </p:xfrm>
        <a:graphic>
          <a:graphicData uri="http://schemas.openxmlformats.org/presentationml/2006/ole">
            <mc:AlternateContent xmlns:mc="http://schemas.openxmlformats.org/markup-compatibility/2006">
              <mc:Choice xmlns:v="urn:schemas-microsoft-com:vml" Requires="v">
                <p:oleObj spid="_x0000_s6161" name="CS ChemDraw Drawing" r:id="rId4" imgW="2732350" imgH="1612418" progId="ChemDraw.Document.6.0">
                  <p:embed/>
                </p:oleObj>
              </mc:Choice>
              <mc:Fallback>
                <p:oleObj name="CS ChemDraw Drawing" r:id="rId4" imgW="2732350" imgH="1612418" progId="ChemDraw.Document.6.0">
                  <p:embed/>
                  <p:pic>
                    <p:nvPicPr>
                      <p:cNvPr id="5" name="Object 4"/>
                      <p:cNvPicPr/>
                      <p:nvPr/>
                    </p:nvPicPr>
                    <p:blipFill>
                      <a:blip r:embed="rId5"/>
                      <a:stretch>
                        <a:fillRect/>
                      </a:stretch>
                    </p:blipFill>
                    <p:spPr>
                      <a:xfrm>
                        <a:off x="960405" y="1722428"/>
                        <a:ext cx="5296897" cy="3127046"/>
                      </a:xfrm>
                      <a:prstGeom prst="rect">
                        <a:avLst/>
                      </a:prstGeom>
                    </p:spPr>
                  </p:pic>
                </p:oleObj>
              </mc:Fallback>
            </mc:AlternateContent>
          </a:graphicData>
        </a:graphic>
      </p:graphicFrame>
      <p:sp>
        <p:nvSpPr>
          <p:cNvPr id="8" name="TextBox 7"/>
          <p:cNvSpPr txBox="1"/>
          <p:nvPr/>
        </p:nvSpPr>
        <p:spPr>
          <a:xfrm>
            <a:off x="2764358" y="4995214"/>
            <a:ext cx="3492944" cy="369332"/>
          </a:xfrm>
          <a:prstGeom prst="rect">
            <a:avLst/>
          </a:prstGeom>
          <a:solidFill>
            <a:schemeClr val="accent1">
              <a:lumMod val="40000"/>
              <a:lumOff val="60000"/>
            </a:schemeClr>
          </a:solidFill>
          <a:ln w="28575">
            <a:solidFill>
              <a:srgbClr val="C00000"/>
            </a:solidFill>
          </a:ln>
        </p:spPr>
        <p:txBody>
          <a:bodyPr wrap="none" rtlCol="0">
            <a:spAutoFit/>
          </a:bodyPr>
          <a:lstStyle/>
          <a:p>
            <a:r>
              <a:rPr lang="en-US" b="1" dirty="0" err="1" smtClean="0"/>
              <a:t>Glycosidic</a:t>
            </a:r>
            <a:r>
              <a:rPr lang="en-US" b="1" dirty="0" smtClean="0"/>
              <a:t> Bond at </a:t>
            </a:r>
            <a:r>
              <a:rPr lang="en-US" b="1" dirty="0" smtClean="0">
                <a:latin typeface="Symbol" panose="05050102010706020507" pitchFamily="18" charset="2"/>
              </a:rPr>
              <a:t>a</a:t>
            </a:r>
            <a:r>
              <a:rPr lang="en-US" b="1" dirty="0" smtClean="0"/>
              <a:t>1 </a:t>
            </a:r>
            <a:r>
              <a:rPr lang="en-US" b="1" dirty="0" smtClean="0">
                <a:sym typeface="Wingdings" panose="05000000000000000000" pitchFamily="2" charset="2"/>
              </a:rPr>
              <a:t> 4 Position</a:t>
            </a:r>
            <a:endParaRPr lang="en-US" b="1" dirty="0"/>
          </a:p>
        </p:txBody>
      </p:sp>
      <p:cxnSp>
        <p:nvCxnSpPr>
          <p:cNvPr id="10" name="Straight Arrow Connector 9"/>
          <p:cNvCxnSpPr/>
          <p:nvPr/>
        </p:nvCxnSpPr>
        <p:spPr>
          <a:xfrm flipH="1" flipV="1">
            <a:off x="3588242" y="3644990"/>
            <a:ext cx="20611" cy="1350224"/>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2118234" y="1207356"/>
            <a:ext cx="2707151" cy="2872762"/>
            <a:chOff x="2118234" y="1207356"/>
            <a:chExt cx="2707151" cy="2872762"/>
          </a:xfrm>
        </p:grpSpPr>
        <p:sp>
          <p:nvSpPr>
            <p:cNvPr id="9" name="TextBox 8"/>
            <p:cNvSpPr txBox="1"/>
            <p:nvPr/>
          </p:nvSpPr>
          <p:spPr>
            <a:xfrm>
              <a:off x="2118234" y="1207356"/>
              <a:ext cx="2707151" cy="369332"/>
            </a:xfrm>
            <a:prstGeom prst="rect">
              <a:avLst/>
            </a:prstGeom>
            <a:solidFill>
              <a:schemeClr val="accent1">
                <a:lumMod val="40000"/>
                <a:lumOff val="60000"/>
              </a:schemeClr>
            </a:solidFill>
            <a:ln w="28575">
              <a:solidFill>
                <a:srgbClr val="C00000"/>
              </a:solidFill>
            </a:ln>
          </p:spPr>
          <p:txBody>
            <a:bodyPr wrap="none" rtlCol="0">
              <a:spAutoFit/>
            </a:bodyPr>
            <a:lstStyle/>
            <a:p>
              <a:r>
                <a:rPr lang="en-US" b="1" dirty="0" err="1" smtClean="0"/>
                <a:t>Acetal</a:t>
              </a:r>
              <a:r>
                <a:rPr lang="en-US" b="1" dirty="0" smtClean="0"/>
                <a:t> (Cannot Ring Open)</a:t>
              </a:r>
              <a:endParaRPr lang="en-US" b="1" dirty="0"/>
            </a:p>
          </p:txBody>
        </p:sp>
        <p:sp>
          <p:nvSpPr>
            <p:cNvPr id="11" name="Oval 10"/>
            <p:cNvSpPr/>
            <p:nvPr/>
          </p:nvSpPr>
          <p:spPr>
            <a:xfrm>
              <a:off x="2717976" y="2087356"/>
              <a:ext cx="1872944" cy="1992762"/>
            </a:xfrm>
            <a:prstGeom prst="ellipse">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2509872" y="1576688"/>
              <a:ext cx="548640" cy="7000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2" name="Group 21"/>
          <p:cNvGrpSpPr/>
          <p:nvPr/>
        </p:nvGrpSpPr>
        <p:grpSpPr>
          <a:xfrm>
            <a:off x="5062334" y="1113351"/>
            <a:ext cx="2859437" cy="3237932"/>
            <a:chOff x="5062334" y="1113351"/>
            <a:chExt cx="2859437" cy="3237932"/>
          </a:xfrm>
        </p:grpSpPr>
        <p:sp>
          <p:nvSpPr>
            <p:cNvPr id="16" name="Oval 15"/>
            <p:cNvSpPr/>
            <p:nvPr/>
          </p:nvSpPr>
          <p:spPr>
            <a:xfrm>
              <a:off x="5078811" y="2201918"/>
              <a:ext cx="1418125" cy="2149365"/>
            </a:xfrm>
            <a:prstGeom prst="ellipse">
              <a:avLst/>
            </a:prstGeom>
            <a:solidFill>
              <a:schemeClr val="accent6">
                <a:lumMod val="75000"/>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062334" y="1113351"/>
              <a:ext cx="2859437" cy="369332"/>
            </a:xfrm>
            <a:prstGeom prst="rect">
              <a:avLst/>
            </a:prstGeom>
            <a:solidFill>
              <a:schemeClr val="accent1">
                <a:lumMod val="40000"/>
                <a:lumOff val="60000"/>
              </a:schemeClr>
            </a:solidFill>
            <a:ln w="28575">
              <a:solidFill>
                <a:srgbClr val="C00000"/>
              </a:solidFill>
            </a:ln>
          </p:spPr>
          <p:txBody>
            <a:bodyPr wrap="none" rtlCol="0">
              <a:spAutoFit/>
            </a:bodyPr>
            <a:lstStyle/>
            <a:p>
              <a:r>
                <a:rPr lang="en-US" b="1" dirty="0" smtClean="0"/>
                <a:t>Hemiacetal (Can Ring Open)</a:t>
              </a:r>
              <a:endParaRPr lang="en-US" b="1" dirty="0"/>
            </a:p>
          </p:txBody>
        </p:sp>
        <p:cxnSp>
          <p:nvCxnSpPr>
            <p:cNvPr id="18" name="Straight Arrow Connector 17"/>
            <p:cNvCxnSpPr/>
            <p:nvPr/>
          </p:nvCxnSpPr>
          <p:spPr>
            <a:xfrm>
              <a:off x="5623439" y="1501918"/>
              <a:ext cx="96292" cy="7000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23" name="TextBox 22"/>
          <p:cNvSpPr txBox="1"/>
          <p:nvPr/>
        </p:nvSpPr>
        <p:spPr>
          <a:xfrm>
            <a:off x="6677833" y="2751616"/>
            <a:ext cx="1979077" cy="923330"/>
          </a:xfrm>
          <a:prstGeom prst="rect">
            <a:avLst/>
          </a:prstGeom>
          <a:solidFill>
            <a:schemeClr val="accent1">
              <a:lumMod val="40000"/>
              <a:lumOff val="60000"/>
            </a:schemeClr>
          </a:solidFill>
          <a:ln w="28575">
            <a:solidFill>
              <a:srgbClr val="C00000"/>
            </a:solidFill>
          </a:ln>
        </p:spPr>
        <p:txBody>
          <a:bodyPr wrap="square" rtlCol="0">
            <a:spAutoFit/>
          </a:bodyPr>
          <a:lstStyle/>
          <a:p>
            <a:pPr algn="ctr"/>
            <a:r>
              <a:rPr lang="en-US" b="1" dirty="0" smtClean="0"/>
              <a:t>The Hemiacetal can still behave as a reducing sugar.</a:t>
            </a:r>
            <a:endParaRPr lang="en-US" b="1" dirty="0"/>
          </a:p>
        </p:txBody>
      </p:sp>
    </p:spTree>
    <p:extLst>
      <p:ext uri="{BB962C8B-B14F-4D97-AF65-F5344CB8AC3E}">
        <p14:creationId xmlns:p14="http://schemas.microsoft.com/office/powerpoint/2010/main" val="41522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225" y="213471"/>
            <a:ext cx="5734974" cy="779462"/>
          </a:xfrm>
        </p:spPr>
        <p:txBody>
          <a:bodyPr>
            <a:normAutofit fontScale="90000"/>
          </a:bodyPr>
          <a:lstStyle/>
          <a:p>
            <a:r>
              <a:rPr lang="en-US" dirty="0" smtClean="0"/>
              <a:t>Disaccharides of D-Glucose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31849789"/>
              </p:ext>
            </p:extLst>
          </p:nvPr>
        </p:nvGraphicFramePr>
        <p:xfrm>
          <a:off x="4820144" y="1343934"/>
          <a:ext cx="3475037" cy="1612900"/>
        </p:xfrm>
        <a:graphic>
          <a:graphicData uri="http://schemas.openxmlformats.org/presentationml/2006/ole">
            <mc:AlternateContent xmlns:mc="http://schemas.openxmlformats.org/markup-compatibility/2006">
              <mc:Choice xmlns:v="urn:schemas-microsoft-com:vml" Requires="v">
                <p:oleObj spid="_x0000_s2124" name="CS ChemDraw Drawing" r:id="rId4" imgW="3474523" imgH="1612418" progId="ChemDraw.Document.6.0">
                  <p:embed/>
                </p:oleObj>
              </mc:Choice>
              <mc:Fallback>
                <p:oleObj name="CS ChemDraw Drawing" r:id="rId4" imgW="3474523" imgH="1612418" progId="ChemDraw.Document.6.0">
                  <p:embed/>
                  <p:pic>
                    <p:nvPicPr>
                      <p:cNvPr id="5" name="Object 4"/>
                      <p:cNvPicPr/>
                      <p:nvPr/>
                    </p:nvPicPr>
                    <p:blipFill>
                      <a:blip r:embed="rId5"/>
                      <a:stretch>
                        <a:fillRect/>
                      </a:stretch>
                    </p:blipFill>
                    <p:spPr>
                      <a:xfrm>
                        <a:off x="4820144" y="1343934"/>
                        <a:ext cx="3475037" cy="16129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63819321"/>
              </p:ext>
            </p:extLst>
          </p:nvPr>
        </p:nvGraphicFramePr>
        <p:xfrm>
          <a:off x="593506" y="1343934"/>
          <a:ext cx="4360863" cy="1622425"/>
        </p:xfrm>
        <a:graphic>
          <a:graphicData uri="http://schemas.openxmlformats.org/presentationml/2006/ole">
            <mc:AlternateContent xmlns:mc="http://schemas.openxmlformats.org/markup-compatibility/2006">
              <mc:Choice xmlns:v="urn:schemas-microsoft-com:vml" Requires="v">
                <p:oleObj spid="_x0000_s2125" name="CS ChemDraw Drawing" r:id="rId6" imgW="4361501" imgH="1623060" progId="ChemDraw.Document.6.0">
                  <p:embed/>
                </p:oleObj>
              </mc:Choice>
              <mc:Fallback>
                <p:oleObj name="CS ChemDraw Drawing" r:id="rId6" imgW="4361501" imgH="1623060" progId="ChemDraw.Document.6.0">
                  <p:embed/>
                  <p:pic>
                    <p:nvPicPr>
                      <p:cNvPr id="6" name="Object 5"/>
                      <p:cNvPicPr/>
                      <p:nvPr/>
                    </p:nvPicPr>
                    <p:blipFill>
                      <a:blip r:embed="rId7"/>
                      <a:stretch>
                        <a:fillRect/>
                      </a:stretch>
                    </p:blipFill>
                    <p:spPr>
                      <a:xfrm>
                        <a:off x="593506" y="1343934"/>
                        <a:ext cx="4360863" cy="1622425"/>
                      </a:xfrm>
                      <a:prstGeom prst="rect">
                        <a:avLst/>
                      </a:prstGeom>
                    </p:spPr>
                  </p:pic>
                </p:oleObj>
              </mc:Fallback>
            </mc:AlternateContent>
          </a:graphicData>
        </a:graphic>
      </p:graphicFrame>
      <p:sp>
        <p:nvSpPr>
          <p:cNvPr id="7" name="TextBox 6"/>
          <p:cNvSpPr txBox="1"/>
          <p:nvPr/>
        </p:nvSpPr>
        <p:spPr>
          <a:xfrm>
            <a:off x="3043247" y="1971271"/>
            <a:ext cx="276038" cy="307777"/>
          </a:xfrm>
          <a:prstGeom prst="rect">
            <a:avLst/>
          </a:prstGeom>
          <a:noFill/>
        </p:spPr>
        <p:txBody>
          <a:bodyPr wrap="none" rtlCol="0">
            <a:spAutoFit/>
          </a:bodyPr>
          <a:lstStyle/>
          <a:p>
            <a:r>
              <a:rPr lang="en-US" sz="1400" dirty="0">
                <a:solidFill>
                  <a:srgbClr val="C00000"/>
                </a:solidFill>
              </a:rPr>
              <a:t>4</a:t>
            </a:r>
          </a:p>
        </p:txBody>
      </p:sp>
      <p:sp>
        <p:nvSpPr>
          <p:cNvPr id="8" name="TextBox 7"/>
          <p:cNvSpPr txBox="1"/>
          <p:nvPr/>
        </p:nvSpPr>
        <p:spPr>
          <a:xfrm>
            <a:off x="1580225" y="1996495"/>
            <a:ext cx="276038" cy="307777"/>
          </a:xfrm>
          <a:prstGeom prst="rect">
            <a:avLst/>
          </a:prstGeom>
          <a:noFill/>
        </p:spPr>
        <p:txBody>
          <a:bodyPr wrap="none" rtlCol="0">
            <a:spAutoFit/>
          </a:bodyPr>
          <a:lstStyle/>
          <a:p>
            <a:r>
              <a:rPr lang="en-US" sz="1400" dirty="0" smtClean="0">
                <a:solidFill>
                  <a:srgbClr val="C00000"/>
                </a:solidFill>
              </a:rPr>
              <a:t>1</a:t>
            </a:r>
            <a:endParaRPr lang="en-US" sz="1400" dirty="0">
              <a:solidFill>
                <a:srgbClr val="C00000"/>
              </a:solidFill>
            </a:endParaRPr>
          </a:p>
        </p:txBody>
      </p:sp>
      <p:sp>
        <p:nvSpPr>
          <p:cNvPr id="9" name="TextBox 8"/>
          <p:cNvSpPr txBox="1"/>
          <p:nvPr/>
        </p:nvSpPr>
        <p:spPr>
          <a:xfrm>
            <a:off x="150211" y="3014367"/>
            <a:ext cx="6933180" cy="369332"/>
          </a:xfrm>
          <a:prstGeom prst="rect">
            <a:avLst/>
          </a:prstGeom>
          <a:noFill/>
        </p:spPr>
        <p:txBody>
          <a:bodyPr wrap="none" rtlCol="0">
            <a:spAutoFit/>
          </a:bodyPr>
          <a:lstStyle/>
          <a:p>
            <a:r>
              <a:rPr lang="en-US" dirty="0" smtClean="0"/>
              <a:t>Two </a:t>
            </a:r>
            <a:r>
              <a:rPr lang="en-US" dirty="0" smtClean="0">
                <a:latin typeface="Symbol" panose="05050102010706020507" pitchFamily="18" charset="2"/>
              </a:rPr>
              <a:t>a</a:t>
            </a:r>
            <a:r>
              <a:rPr lang="en-US" dirty="0" smtClean="0"/>
              <a:t>-D-</a:t>
            </a:r>
            <a:r>
              <a:rPr lang="en-US" dirty="0" err="1" smtClean="0"/>
              <a:t>glucopyranose</a:t>
            </a:r>
            <a:r>
              <a:rPr lang="en-US" dirty="0" smtClean="0"/>
              <a:t> monomers linked at </a:t>
            </a:r>
            <a:r>
              <a:rPr lang="en-US" dirty="0" smtClean="0">
                <a:latin typeface="Symbol" panose="05050102010706020507" pitchFamily="18" charset="2"/>
              </a:rPr>
              <a:t>a</a:t>
            </a:r>
            <a:r>
              <a:rPr lang="en-US" dirty="0" smtClean="0"/>
              <a:t>1 </a:t>
            </a:r>
            <a:r>
              <a:rPr lang="en-US" dirty="0" smtClean="0">
                <a:sym typeface="Wingdings" panose="05000000000000000000" pitchFamily="2" charset="2"/>
              </a:rPr>
              <a:t> 4 position = </a:t>
            </a:r>
            <a:r>
              <a:rPr lang="en-US" b="1" dirty="0" smtClean="0">
                <a:sym typeface="Wingdings" panose="05000000000000000000" pitchFamily="2" charset="2"/>
              </a:rPr>
              <a:t>Maltose</a:t>
            </a:r>
            <a:r>
              <a:rPr lang="en-US" dirty="0" smtClean="0"/>
              <a:t> </a:t>
            </a:r>
            <a:endParaRPr lang="en-US" dirty="0"/>
          </a:p>
        </p:txBody>
      </p:sp>
      <p:grpSp>
        <p:nvGrpSpPr>
          <p:cNvPr id="14" name="Group 13"/>
          <p:cNvGrpSpPr/>
          <p:nvPr/>
        </p:nvGrpSpPr>
        <p:grpSpPr>
          <a:xfrm>
            <a:off x="75587" y="3759255"/>
            <a:ext cx="7127785" cy="2185816"/>
            <a:chOff x="75587" y="3759255"/>
            <a:chExt cx="7127785" cy="2185816"/>
          </a:xfrm>
        </p:grpSpPr>
        <p:sp>
          <p:nvSpPr>
            <p:cNvPr id="10" name="TextBox 9"/>
            <p:cNvSpPr txBox="1"/>
            <p:nvPr/>
          </p:nvSpPr>
          <p:spPr>
            <a:xfrm>
              <a:off x="75587" y="5575739"/>
              <a:ext cx="7127785" cy="369332"/>
            </a:xfrm>
            <a:prstGeom prst="rect">
              <a:avLst/>
            </a:prstGeom>
            <a:noFill/>
          </p:spPr>
          <p:txBody>
            <a:bodyPr wrap="none" rtlCol="0">
              <a:spAutoFit/>
            </a:bodyPr>
            <a:lstStyle/>
            <a:p>
              <a:r>
                <a:rPr lang="en-US" dirty="0" smtClean="0"/>
                <a:t>Two </a:t>
              </a:r>
              <a:r>
                <a:rPr lang="en-US" dirty="0" smtClean="0">
                  <a:latin typeface="Symbol" panose="05050102010706020507" pitchFamily="18" charset="2"/>
                </a:rPr>
                <a:t>b</a:t>
              </a:r>
              <a:r>
                <a:rPr lang="en-US" dirty="0" smtClean="0"/>
                <a:t>-D-</a:t>
              </a:r>
              <a:r>
                <a:rPr lang="en-US" dirty="0" err="1" smtClean="0"/>
                <a:t>glucopyranose</a:t>
              </a:r>
              <a:r>
                <a:rPr lang="en-US" dirty="0" smtClean="0"/>
                <a:t> monomers linked at </a:t>
              </a:r>
              <a:r>
                <a:rPr lang="en-US" dirty="0" smtClean="0">
                  <a:latin typeface="Symbol" panose="05050102010706020507" pitchFamily="18" charset="2"/>
                </a:rPr>
                <a:t>b</a:t>
              </a:r>
              <a:r>
                <a:rPr lang="en-US" dirty="0" smtClean="0"/>
                <a:t>1 </a:t>
              </a:r>
              <a:r>
                <a:rPr lang="en-US" dirty="0" smtClean="0">
                  <a:sym typeface="Wingdings" panose="05000000000000000000" pitchFamily="2" charset="2"/>
                </a:rPr>
                <a:t> 4 position = </a:t>
              </a:r>
              <a:r>
                <a:rPr lang="en-US" b="1" dirty="0" err="1" smtClean="0">
                  <a:sym typeface="Wingdings" panose="05000000000000000000" pitchFamily="2" charset="2"/>
                </a:rPr>
                <a:t>Cellobiose</a:t>
              </a:r>
              <a:r>
                <a:rPr lang="en-US" dirty="0" smtClean="0"/>
                <a:t> </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66683339"/>
                </p:ext>
              </p:extLst>
            </p:nvPr>
          </p:nvGraphicFramePr>
          <p:xfrm>
            <a:off x="624550" y="3759255"/>
            <a:ext cx="1911350" cy="1609725"/>
          </p:xfrm>
          <a:graphic>
            <a:graphicData uri="http://schemas.openxmlformats.org/presentationml/2006/ole">
              <mc:AlternateContent xmlns:mc="http://schemas.openxmlformats.org/markup-compatibility/2006">
                <mc:Choice xmlns:v="urn:schemas-microsoft-com:vml" Requires="v">
                  <p:oleObj spid="_x0000_s2126" name="CS ChemDraw Drawing" r:id="rId8" imgW="1910869" imgH="1609265" progId="ChemDraw.Document.6.0">
                    <p:embed/>
                  </p:oleObj>
                </mc:Choice>
                <mc:Fallback>
                  <p:oleObj name="CS ChemDraw Drawing" r:id="rId8" imgW="1910869" imgH="1609265" progId="ChemDraw.Document.6.0">
                    <p:embed/>
                    <p:pic>
                      <p:nvPicPr>
                        <p:cNvPr id="0" name=""/>
                        <p:cNvPicPr/>
                        <p:nvPr/>
                      </p:nvPicPr>
                      <p:blipFill>
                        <a:blip r:embed="rId9"/>
                        <a:stretch>
                          <a:fillRect/>
                        </a:stretch>
                      </p:blipFill>
                      <p:spPr>
                        <a:xfrm>
                          <a:off x="624550" y="3759255"/>
                          <a:ext cx="1911350" cy="16097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62474200"/>
                </p:ext>
              </p:extLst>
            </p:nvPr>
          </p:nvGraphicFramePr>
          <p:xfrm>
            <a:off x="2535900" y="3862634"/>
            <a:ext cx="1684337" cy="1609725"/>
          </p:xfrm>
          <a:graphic>
            <a:graphicData uri="http://schemas.openxmlformats.org/presentationml/2006/ole">
              <mc:AlternateContent xmlns:mc="http://schemas.openxmlformats.org/markup-compatibility/2006">
                <mc:Choice xmlns:v="urn:schemas-microsoft-com:vml" Requires="v">
                  <p:oleObj spid="_x0000_s2127" name="CS ChemDraw Drawing" r:id="rId10" imgW="1683601" imgH="1609265" progId="ChemDraw.Document.6.0">
                    <p:embed/>
                  </p:oleObj>
                </mc:Choice>
                <mc:Fallback>
                  <p:oleObj name="CS ChemDraw Drawing" r:id="rId10" imgW="1683601" imgH="1609265" progId="ChemDraw.Document.6.0">
                    <p:embed/>
                    <p:pic>
                      <p:nvPicPr>
                        <p:cNvPr id="0" name=""/>
                        <p:cNvPicPr/>
                        <p:nvPr/>
                      </p:nvPicPr>
                      <p:blipFill>
                        <a:blip r:embed="rId11"/>
                        <a:stretch>
                          <a:fillRect/>
                        </a:stretch>
                      </p:blipFill>
                      <p:spPr>
                        <a:xfrm>
                          <a:off x="2535900" y="3862634"/>
                          <a:ext cx="1684337" cy="16097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05507862"/>
                </p:ext>
              </p:extLst>
            </p:nvPr>
          </p:nvGraphicFramePr>
          <p:xfrm>
            <a:off x="4306275" y="4595264"/>
            <a:ext cx="706437" cy="144463"/>
          </p:xfrm>
          <a:graphic>
            <a:graphicData uri="http://schemas.openxmlformats.org/presentationml/2006/ole">
              <mc:AlternateContent xmlns:mc="http://schemas.openxmlformats.org/markup-compatibility/2006">
                <mc:Choice xmlns:v="urn:schemas-microsoft-com:vml" Requires="v">
                  <p:oleObj spid="_x0000_s2128" name="CS ChemDraw Drawing" r:id="rId12" imgW="707057" imgH="144649" progId="ChemDraw.Document.6.0">
                    <p:embed/>
                  </p:oleObj>
                </mc:Choice>
                <mc:Fallback>
                  <p:oleObj name="CS ChemDraw Drawing" r:id="rId12" imgW="707057" imgH="144649" progId="ChemDraw.Document.6.0">
                    <p:embed/>
                    <p:pic>
                      <p:nvPicPr>
                        <p:cNvPr id="0" name=""/>
                        <p:cNvPicPr/>
                        <p:nvPr/>
                      </p:nvPicPr>
                      <p:blipFill>
                        <a:blip r:embed="rId13"/>
                        <a:stretch>
                          <a:fillRect/>
                        </a:stretch>
                      </p:blipFill>
                      <p:spPr>
                        <a:xfrm>
                          <a:off x="4306275" y="4595264"/>
                          <a:ext cx="706437" cy="144463"/>
                        </a:xfrm>
                        <a:prstGeom prst="rect">
                          <a:avLst/>
                        </a:prstGeom>
                      </p:spPr>
                    </p:pic>
                  </p:oleObj>
                </mc:Fallback>
              </mc:AlternateContent>
            </a:graphicData>
          </a:graphic>
        </p:graphicFrame>
      </p:grpSp>
    </p:spTree>
    <p:extLst>
      <p:ext uri="{BB962C8B-B14F-4D97-AF65-F5344CB8AC3E}">
        <p14:creationId xmlns:p14="http://schemas.microsoft.com/office/powerpoint/2010/main" val="330976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225" y="213471"/>
            <a:ext cx="5734974" cy="779462"/>
          </a:xfrm>
        </p:spPr>
        <p:txBody>
          <a:bodyPr>
            <a:normAutofit fontScale="90000"/>
          </a:bodyPr>
          <a:lstStyle/>
          <a:p>
            <a:r>
              <a:rPr lang="en-US" dirty="0" smtClean="0"/>
              <a:t>Disaccharides of D-Glucose</a:t>
            </a:r>
            <a:endParaRPr lang="en-US" dirty="0"/>
          </a:p>
        </p:txBody>
      </p:sp>
      <p:graphicFrame>
        <p:nvGraphicFramePr>
          <p:cNvPr id="5" name="Object 4"/>
          <p:cNvGraphicFramePr>
            <a:graphicFrameLocks noChangeAspect="1"/>
          </p:cNvGraphicFramePr>
          <p:nvPr/>
        </p:nvGraphicFramePr>
        <p:xfrm>
          <a:off x="4820144" y="1343934"/>
          <a:ext cx="3475037" cy="1612900"/>
        </p:xfrm>
        <a:graphic>
          <a:graphicData uri="http://schemas.openxmlformats.org/presentationml/2006/ole">
            <mc:AlternateContent xmlns:mc="http://schemas.openxmlformats.org/markup-compatibility/2006">
              <mc:Choice xmlns:v="urn:schemas-microsoft-com:vml" Requires="v">
                <p:oleObj spid="_x0000_s5206" name="CS ChemDraw Drawing" r:id="rId4" imgW="3474523" imgH="1612418" progId="ChemDraw.Document.6.0">
                  <p:embed/>
                </p:oleObj>
              </mc:Choice>
              <mc:Fallback>
                <p:oleObj name="CS ChemDraw Drawing" r:id="rId4" imgW="3474523" imgH="1612418" progId="ChemDraw.Document.6.0">
                  <p:embed/>
                  <p:pic>
                    <p:nvPicPr>
                      <p:cNvPr id="5" name="Object 4"/>
                      <p:cNvPicPr/>
                      <p:nvPr/>
                    </p:nvPicPr>
                    <p:blipFill>
                      <a:blip r:embed="rId5"/>
                      <a:stretch>
                        <a:fillRect/>
                      </a:stretch>
                    </p:blipFill>
                    <p:spPr>
                      <a:xfrm>
                        <a:off x="4820144" y="1343934"/>
                        <a:ext cx="3475037" cy="16129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593506" y="1343934"/>
          <a:ext cx="4360863" cy="1622425"/>
        </p:xfrm>
        <a:graphic>
          <a:graphicData uri="http://schemas.openxmlformats.org/presentationml/2006/ole">
            <mc:AlternateContent xmlns:mc="http://schemas.openxmlformats.org/markup-compatibility/2006">
              <mc:Choice xmlns:v="urn:schemas-microsoft-com:vml" Requires="v">
                <p:oleObj spid="_x0000_s5207" name="CS ChemDraw Drawing" r:id="rId6" imgW="4361501" imgH="1623060" progId="ChemDraw.Document.6.0">
                  <p:embed/>
                </p:oleObj>
              </mc:Choice>
              <mc:Fallback>
                <p:oleObj name="CS ChemDraw Drawing" r:id="rId6" imgW="4361501" imgH="1623060" progId="ChemDraw.Document.6.0">
                  <p:embed/>
                  <p:pic>
                    <p:nvPicPr>
                      <p:cNvPr id="6" name="Object 5"/>
                      <p:cNvPicPr/>
                      <p:nvPr/>
                    </p:nvPicPr>
                    <p:blipFill>
                      <a:blip r:embed="rId7"/>
                      <a:stretch>
                        <a:fillRect/>
                      </a:stretch>
                    </p:blipFill>
                    <p:spPr>
                      <a:xfrm>
                        <a:off x="593506" y="1343934"/>
                        <a:ext cx="4360863" cy="1622425"/>
                      </a:xfrm>
                      <a:prstGeom prst="rect">
                        <a:avLst/>
                      </a:prstGeom>
                    </p:spPr>
                  </p:pic>
                </p:oleObj>
              </mc:Fallback>
            </mc:AlternateContent>
          </a:graphicData>
        </a:graphic>
      </p:graphicFrame>
      <p:sp>
        <p:nvSpPr>
          <p:cNvPr id="7" name="TextBox 6"/>
          <p:cNvSpPr txBox="1"/>
          <p:nvPr/>
        </p:nvSpPr>
        <p:spPr>
          <a:xfrm>
            <a:off x="3043247" y="1971271"/>
            <a:ext cx="276038" cy="307777"/>
          </a:xfrm>
          <a:prstGeom prst="rect">
            <a:avLst/>
          </a:prstGeom>
          <a:noFill/>
        </p:spPr>
        <p:txBody>
          <a:bodyPr wrap="none" rtlCol="0">
            <a:spAutoFit/>
          </a:bodyPr>
          <a:lstStyle/>
          <a:p>
            <a:r>
              <a:rPr lang="en-US" sz="1400" dirty="0">
                <a:solidFill>
                  <a:srgbClr val="C00000"/>
                </a:solidFill>
              </a:rPr>
              <a:t>4</a:t>
            </a:r>
          </a:p>
        </p:txBody>
      </p:sp>
      <p:sp>
        <p:nvSpPr>
          <p:cNvPr id="8" name="TextBox 7"/>
          <p:cNvSpPr txBox="1"/>
          <p:nvPr/>
        </p:nvSpPr>
        <p:spPr>
          <a:xfrm>
            <a:off x="1580225" y="1996495"/>
            <a:ext cx="276038" cy="307777"/>
          </a:xfrm>
          <a:prstGeom prst="rect">
            <a:avLst/>
          </a:prstGeom>
          <a:noFill/>
        </p:spPr>
        <p:txBody>
          <a:bodyPr wrap="none" rtlCol="0">
            <a:spAutoFit/>
          </a:bodyPr>
          <a:lstStyle/>
          <a:p>
            <a:r>
              <a:rPr lang="en-US" sz="1400" dirty="0" smtClean="0">
                <a:solidFill>
                  <a:srgbClr val="C00000"/>
                </a:solidFill>
              </a:rPr>
              <a:t>1</a:t>
            </a:r>
            <a:endParaRPr lang="en-US" sz="1400" dirty="0">
              <a:solidFill>
                <a:srgbClr val="C00000"/>
              </a:solidFill>
            </a:endParaRPr>
          </a:p>
        </p:txBody>
      </p:sp>
      <p:sp>
        <p:nvSpPr>
          <p:cNvPr id="9" name="TextBox 8"/>
          <p:cNvSpPr txBox="1"/>
          <p:nvPr/>
        </p:nvSpPr>
        <p:spPr>
          <a:xfrm>
            <a:off x="150211" y="3014367"/>
            <a:ext cx="6933180" cy="369332"/>
          </a:xfrm>
          <a:prstGeom prst="rect">
            <a:avLst/>
          </a:prstGeom>
          <a:noFill/>
        </p:spPr>
        <p:txBody>
          <a:bodyPr wrap="none" rtlCol="0">
            <a:spAutoFit/>
          </a:bodyPr>
          <a:lstStyle/>
          <a:p>
            <a:r>
              <a:rPr lang="en-US" dirty="0" smtClean="0"/>
              <a:t>Two </a:t>
            </a:r>
            <a:r>
              <a:rPr lang="en-US" dirty="0" smtClean="0">
                <a:latin typeface="Symbol" panose="05050102010706020507" pitchFamily="18" charset="2"/>
              </a:rPr>
              <a:t>a</a:t>
            </a:r>
            <a:r>
              <a:rPr lang="en-US" dirty="0" smtClean="0"/>
              <a:t>-D-</a:t>
            </a:r>
            <a:r>
              <a:rPr lang="en-US" dirty="0" err="1" smtClean="0"/>
              <a:t>glucopyranose</a:t>
            </a:r>
            <a:r>
              <a:rPr lang="en-US" dirty="0" smtClean="0"/>
              <a:t> monomers linked at </a:t>
            </a:r>
            <a:r>
              <a:rPr lang="en-US" dirty="0" smtClean="0">
                <a:latin typeface="Symbol" panose="05050102010706020507" pitchFamily="18" charset="2"/>
              </a:rPr>
              <a:t>a</a:t>
            </a:r>
            <a:r>
              <a:rPr lang="en-US" dirty="0" smtClean="0"/>
              <a:t>1 </a:t>
            </a:r>
            <a:r>
              <a:rPr lang="en-US" dirty="0" smtClean="0">
                <a:sym typeface="Wingdings" panose="05000000000000000000" pitchFamily="2" charset="2"/>
              </a:rPr>
              <a:t> 4 position = </a:t>
            </a:r>
            <a:r>
              <a:rPr lang="en-US" b="1" dirty="0" smtClean="0">
                <a:sym typeface="Wingdings" panose="05000000000000000000" pitchFamily="2" charset="2"/>
              </a:rPr>
              <a:t>Maltose</a:t>
            </a:r>
            <a:r>
              <a:rPr lang="en-US" dirty="0" smtClean="0"/>
              <a:t> </a:t>
            </a:r>
            <a:endParaRPr lang="en-US" dirty="0"/>
          </a:p>
        </p:txBody>
      </p:sp>
      <p:sp>
        <p:nvSpPr>
          <p:cNvPr id="10" name="TextBox 9"/>
          <p:cNvSpPr txBox="1"/>
          <p:nvPr/>
        </p:nvSpPr>
        <p:spPr>
          <a:xfrm>
            <a:off x="75587" y="5575739"/>
            <a:ext cx="7127785" cy="369332"/>
          </a:xfrm>
          <a:prstGeom prst="rect">
            <a:avLst/>
          </a:prstGeom>
          <a:noFill/>
        </p:spPr>
        <p:txBody>
          <a:bodyPr wrap="none" rtlCol="0">
            <a:spAutoFit/>
          </a:bodyPr>
          <a:lstStyle/>
          <a:p>
            <a:r>
              <a:rPr lang="en-US" dirty="0" smtClean="0"/>
              <a:t>Two </a:t>
            </a:r>
            <a:r>
              <a:rPr lang="en-US" dirty="0" smtClean="0">
                <a:latin typeface="Symbol" panose="05050102010706020507" pitchFamily="18" charset="2"/>
              </a:rPr>
              <a:t>b</a:t>
            </a:r>
            <a:r>
              <a:rPr lang="en-US" dirty="0" smtClean="0"/>
              <a:t>-D-</a:t>
            </a:r>
            <a:r>
              <a:rPr lang="en-US" dirty="0" err="1" smtClean="0"/>
              <a:t>glucopyranose</a:t>
            </a:r>
            <a:r>
              <a:rPr lang="en-US" dirty="0" smtClean="0"/>
              <a:t> monomers linked at </a:t>
            </a:r>
            <a:r>
              <a:rPr lang="en-US" dirty="0" smtClean="0">
                <a:latin typeface="Symbol" panose="05050102010706020507" pitchFamily="18" charset="2"/>
              </a:rPr>
              <a:t>b</a:t>
            </a:r>
            <a:r>
              <a:rPr lang="en-US" dirty="0" smtClean="0"/>
              <a:t>1 </a:t>
            </a:r>
            <a:r>
              <a:rPr lang="en-US" dirty="0" smtClean="0">
                <a:sym typeface="Wingdings" panose="05000000000000000000" pitchFamily="2" charset="2"/>
              </a:rPr>
              <a:t> 4 position = </a:t>
            </a:r>
            <a:r>
              <a:rPr lang="en-US" b="1" dirty="0" err="1" smtClean="0">
                <a:sym typeface="Wingdings" panose="05000000000000000000" pitchFamily="2" charset="2"/>
              </a:rPr>
              <a:t>Cellobiose</a:t>
            </a:r>
            <a:r>
              <a:rPr lang="en-US" dirty="0" smtClean="0"/>
              <a:t> </a:t>
            </a:r>
            <a:endParaRPr lang="en-US" dirty="0"/>
          </a:p>
        </p:txBody>
      </p:sp>
      <p:graphicFrame>
        <p:nvGraphicFramePr>
          <p:cNvPr id="11" name="Object 10"/>
          <p:cNvGraphicFramePr>
            <a:graphicFrameLocks noChangeAspect="1"/>
          </p:cNvGraphicFramePr>
          <p:nvPr/>
        </p:nvGraphicFramePr>
        <p:xfrm>
          <a:off x="624550" y="3759255"/>
          <a:ext cx="1911350" cy="1609725"/>
        </p:xfrm>
        <a:graphic>
          <a:graphicData uri="http://schemas.openxmlformats.org/presentationml/2006/ole">
            <mc:AlternateContent xmlns:mc="http://schemas.openxmlformats.org/markup-compatibility/2006">
              <mc:Choice xmlns:v="urn:schemas-microsoft-com:vml" Requires="v">
                <p:oleObj spid="_x0000_s5208" name="CS ChemDraw Drawing" r:id="rId8" imgW="1910869" imgH="1609265" progId="ChemDraw.Document.6.0">
                  <p:embed/>
                </p:oleObj>
              </mc:Choice>
              <mc:Fallback>
                <p:oleObj name="CS ChemDraw Drawing" r:id="rId8" imgW="1910869" imgH="1609265" progId="ChemDraw.Document.6.0">
                  <p:embed/>
                  <p:pic>
                    <p:nvPicPr>
                      <p:cNvPr id="11" name="Object 10"/>
                      <p:cNvPicPr/>
                      <p:nvPr/>
                    </p:nvPicPr>
                    <p:blipFill>
                      <a:blip r:embed="rId9"/>
                      <a:stretch>
                        <a:fillRect/>
                      </a:stretch>
                    </p:blipFill>
                    <p:spPr>
                      <a:xfrm>
                        <a:off x="624550" y="3759255"/>
                        <a:ext cx="1911350" cy="1609725"/>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4306275" y="4595264"/>
          <a:ext cx="706437" cy="144463"/>
        </p:xfrm>
        <a:graphic>
          <a:graphicData uri="http://schemas.openxmlformats.org/presentationml/2006/ole">
            <mc:AlternateContent xmlns:mc="http://schemas.openxmlformats.org/markup-compatibility/2006">
              <mc:Choice xmlns:v="urn:schemas-microsoft-com:vml" Requires="v">
                <p:oleObj spid="_x0000_s5209" name="CS ChemDraw Drawing" r:id="rId10" imgW="707057" imgH="144649" progId="ChemDraw.Document.6.0">
                  <p:embed/>
                </p:oleObj>
              </mc:Choice>
              <mc:Fallback>
                <p:oleObj name="CS ChemDraw Drawing" r:id="rId10" imgW="707057" imgH="144649" progId="ChemDraw.Document.6.0">
                  <p:embed/>
                  <p:pic>
                    <p:nvPicPr>
                      <p:cNvPr id="13" name="Object 12"/>
                      <p:cNvPicPr/>
                      <p:nvPr/>
                    </p:nvPicPr>
                    <p:blipFill>
                      <a:blip r:embed="rId11"/>
                      <a:stretch>
                        <a:fillRect/>
                      </a:stretch>
                    </p:blipFill>
                    <p:spPr>
                      <a:xfrm>
                        <a:off x="4306275" y="4595264"/>
                        <a:ext cx="706437" cy="14446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545237823"/>
              </p:ext>
            </p:extLst>
          </p:nvPr>
        </p:nvGraphicFramePr>
        <p:xfrm>
          <a:off x="2470810" y="3751923"/>
          <a:ext cx="1684337" cy="1609725"/>
        </p:xfrm>
        <a:graphic>
          <a:graphicData uri="http://schemas.openxmlformats.org/presentationml/2006/ole">
            <mc:AlternateContent xmlns:mc="http://schemas.openxmlformats.org/markup-compatibility/2006">
              <mc:Choice xmlns:v="urn:schemas-microsoft-com:vml" Requires="v">
                <p:oleObj spid="_x0000_s5210" name="CS ChemDraw Drawing" r:id="rId12" imgW="1683995" imgH="1609265" progId="ChemDraw.Document.6.0">
                  <p:embed/>
                </p:oleObj>
              </mc:Choice>
              <mc:Fallback>
                <p:oleObj name="CS ChemDraw Drawing" r:id="rId12" imgW="1683995" imgH="1609265" progId="ChemDraw.Document.6.0">
                  <p:embed/>
                  <p:pic>
                    <p:nvPicPr>
                      <p:cNvPr id="0" name=""/>
                      <p:cNvPicPr/>
                      <p:nvPr/>
                    </p:nvPicPr>
                    <p:blipFill>
                      <a:blip r:embed="rId13"/>
                      <a:stretch>
                        <a:fillRect/>
                      </a:stretch>
                    </p:blipFill>
                    <p:spPr>
                      <a:xfrm>
                        <a:off x="2470810" y="3751923"/>
                        <a:ext cx="1684337" cy="16097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07008215"/>
              </p:ext>
            </p:extLst>
          </p:nvPr>
        </p:nvGraphicFramePr>
        <p:xfrm>
          <a:off x="4870516" y="3858947"/>
          <a:ext cx="3956050" cy="1612900"/>
        </p:xfrm>
        <a:graphic>
          <a:graphicData uri="http://schemas.openxmlformats.org/presentationml/2006/ole">
            <mc:AlternateContent xmlns:mc="http://schemas.openxmlformats.org/markup-compatibility/2006">
              <mc:Choice xmlns:v="urn:schemas-microsoft-com:vml" Requires="v">
                <p:oleObj spid="_x0000_s5211" name="CS ChemDraw Drawing" r:id="rId14" imgW="3955890" imgH="1613601" progId="ChemDraw.Document.6.0">
                  <p:embed/>
                </p:oleObj>
              </mc:Choice>
              <mc:Fallback>
                <p:oleObj name="CS ChemDraw Drawing" r:id="rId14" imgW="3955890" imgH="1613601" progId="ChemDraw.Document.6.0">
                  <p:embed/>
                  <p:pic>
                    <p:nvPicPr>
                      <p:cNvPr id="0" name=""/>
                      <p:cNvPicPr/>
                      <p:nvPr/>
                    </p:nvPicPr>
                    <p:blipFill>
                      <a:blip r:embed="rId15"/>
                      <a:stretch>
                        <a:fillRect/>
                      </a:stretch>
                    </p:blipFill>
                    <p:spPr>
                      <a:xfrm>
                        <a:off x="4870516" y="3858947"/>
                        <a:ext cx="3956050" cy="1612900"/>
                      </a:xfrm>
                      <a:prstGeom prst="rect">
                        <a:avLst/>
                      </a:prstGeom>
                    </p:spPr>
                  </p:pic>
                </p:oleObj>
              </mc:Fallback>
            </mc:AlternateContent>
          </a:graphicData>
        </a:graphic>
      </p:graphicFrame>
      <p:grpSp>
        <p:nvGrpSpPr>
          <p:cNvPr id="16" name="Group 15"/>
          <p:cNvGrpSpPr/>
          <p:nvPr/>
        </p:nvGrpSpPr>
        <p:grpSpPr>
          <a:xfrm>
            <a:off x="6255757" y="1098849"/>
            <a:ext cx="1444772" cy="2954005"/>
            <a:chOff x="6255757" y="1098849"/>
            <a:chExt cx="1444772" cy="2954005"/>
          </a:xfrm>
        </p:grpSpPr>
        <p:sp>
          <p:nvSpPr>
            <p:cNvPr id="14" name="TextBox 13"/>
            <p:cNvSpPr txBox="1"/>
            <p:nvPr/>
          </p:nvSpPr>
          <p:spPr>
            <a:xfrm>
              <a:off x="6255757" y="3683522"/>
              <a:ext cx="887166" cy="369332"/>
            </a:xfrm>
            <a:prstGeom prst="rect">
              <a:avLst/>
            </a:prstGeom>
            <a:solidFill>
              <a:schemeClr val="accent1">
                <a:lumMod val="40000"/>
                <a:lumOff val="60000"/>
              </a:schemeClr>
            </a:solidFill>
            <a:ln w="28575">
              <a:solidFill>
                <a:srgbClr val="C00000"/>
              </a:solidFill>
            </a:ln>
          </p:spPr>
          <p:txBody>
            <a:bodyPr wrap="none" rtlCol="0">
              <a:spAutoFit/>
            </a:bodyPr>
            <a:lstStyle/>
            <a:p>
              <a:r>
                <a:rPr lang="en-US" b="1" dirty="0" smtClean="0"/>
                <a:t>Fibrous</a:t>
              </a:r>
              <a:endParaRPr lang="en-US" b="1" dirty="0"/>
            </a:p>
          </p:txBody>
        </p:sp>
        <p:sp>
          <p:nvSpPr>
            <p:cNvPr id="15" name="TextBox 14"/>
            <p:cNvSpPr txBox="1"/>
            <p:nvPr/>
          </p:nvSpPr>
          <p:spPr>
            <a:xfrm>
              <a:off x="6929869" y="1098849"/>
              <a:ext cx="770660" cy="369332"/>
            </a:xfrm>
            <a:prstGeom prst="rect">
              <a:avLst/>
            </a:prstGeom>
            <a:solidFill>
              <a:schemeClr val="accent1">
                <a:lumMod val="40000"/>
                <a:lumOff val="60000"/>
              </a:schemeClr>
            </a:solidFill>
            <a:ln w="28575">
              <a:solidFill>
                <a:srgbClr val="C00000"/>
              </a:solidFill>
            </a:ln>
          </p:spPr>
          <p:txBody>
            <a:bodyPr wrap="none" rtlCol="0">
              <a:spAutoFit/>
            </a:bodyPr>
            <a:lstStyle/>
            <a:p>
              <a:r>
                <a:rPr lang="en-US" b="1" dirty="0" smtClean="0"/>
                <a:t>Sweet</a:t>
              </a:r>
              <a:endParaRPr lang="en-US" b="1" dirty="0"/>
            </a:p>
          </p:txBody>
        </p:sp>
      </p:grpSp>
    </p:spTree>
    <p:extLst>
      <p:ext uri="{BB962C8B-B14F-4D97-AF65-F5344CB8AC3E}">
        <p14:creationId xmlns:p14="http://schemas.microsoft.com/office/powerpoint/2010/main" val="17623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of Sucrose</a:t>
            </a:r>
          </a:p>
        </p:txBody>
      </p:sp>
      <p:sp>
        <p:nvSpPr>
          <p:cNvPr id="3" name="Content Placeholder 2"/>
          <p:cNvSpPr>
            <a:spLocks noGrp="1"/>
          </p:cNvSpPr>
          <p:nvPr>
            <p:ph idx="1"/>
          </p:nvPr>
        </p:nvSpPr>
        <p:spPr>
          <a:xfrm>
            <a:off x="341790" y="1391897"/>
            <a:ext cx="8460420" cy="493660"/>
          </a:xfrm>
        </p:spPr>
        <p:txBody>
          <a:bodyPr>
            <a:normAutofit fontScale="85000" lnSpcReduction="10000"/>
          </a:bodyPr>
          <a:lstStyle/>
          <a:p>
            <a:r>
              <a:rPr lang="en-US" dirty="0"/>
              <a:t>1 </a:t>
            </a:r>
            <a:r>
              <a:rPr lang="en-US" dirty="0">
                <a:sym typeface="Wingdings" panose="05000000000000000000" pitchFamily="2" charset="2"/>
              </a:rPr>
              <a:t> 2 linkage with</a:t>
            </a:r>
            <a:r>
              <a:rPr lang="en-US" dirty="0"/>
              <a:t> </a:t>
            </a:r>
            <a:r>
              <a:rPr lang="en-US" dirty="0">
                <a:latin typeface="Symbol" panose="05050102010706020507" pitchFamily="18" charset="2"/>
              </a:rPr>
              <a:t>a</a:t>
            </a:r>
            <a:r>
              <a:rPr lang="en-US" dirty="0"/>
              <a:t>-D-</a:t>
            </a:r>
            <a:r>
              <a:rPr lang="en-US" dirty="0" err="1"/>
              <a:t>glucopyranose</a:t>
            </a:r>
            <a:r>
              <a:rPr lang="en-US" dirty="0"/>
              <a:t> and </a:t>
            </a:r>
            <a:r>
              <a:rPr lang="en-US" dirty="0">
                <a:latin typeface="Symbol" panose="05050102010706020507" pitchFamily="18" charset="2"/>
              </a:rPr>
              <a:t>b</a:t>
            </a:r>
            <a:r>
              <a:rPr lang="en-US" dirty="0"/>
              <a:t>-D-</a:t>
            </a:r>
            <a:r>
              <a:rPr lang="en-US" dirty="0" err="1"/>
              <a:t>fructofuranose</a:t>
            </a: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65927145"/>
              </p:ext>
            </p:extLst>
          </p:nvPr>
        </p:nvGraphicFramePr>
        <p:xfrm>
          <a:off x="341790" y="2113336"/>
          <a:ext cx="2227809" cy="1917392"/>
        </p:xfrm>
        <a:graphic>
          <a:graphicData uri="http://schemas.openxmlformats.org/presentationml/2006/ole">
            <mc:AlternateContent xmlns:mc="http://schemas.openxmlformats.org/markup-compatibility/2006">
              <mc:Choice xmlns:v="urn:schemas-microsoft-com:vml" Requires="v">
                <p:oleObj spid="_x0000_s7198" name="CS ChemDraw Drawing" r:id="rId4" imgW="1867862" imgH="1608871" progId="ChemDraw.Document.6.0">
                  <p:embed/>
                </p:oleObj>
              </mc:Choice>
              <mc:Fallback>
                <p:oleObj name="CS ChemDraw Drawing" r:id="rId4" imgW="1867862" imgH="1608871" progId="ChemDraw.Document.6.0">
                  <p:embed/>
                  <p:pic>
                    <p:nvPicPr>
                      <p:cNvPr id="0" name=""/>
                      <p:cNvPicPr/>
                      <p:nvPr/>
                    </p:nvPicPr>
                    <p:blipFill>
                      <a:blip r:embed="rId5"/>
                      <a:stretch>
                        <a:fillRect/>
                      </a:stretch>
                    </p:blipFill>
                    <p:spPr>
                      <a:xfrm>
                        <a:off x="341790" y="2113336"/>
                        <a:ext cx="2227809" cy="191739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7419226"/>
              </p:ext>
            </p:extLst>
          </p:nvPr>
        </p:nvGraphicFramePr>
        <p:xfrm>
          <a:off x="2478798" y="2377442"/>
          <a:ext cx="3167505" cy="1550998"/>
        </p:xfrm>
        <a:graphic>
          <a:graphicData uri="http://schemas.openxmlformats.org/presentationml/2006/ole">
            <mc:AlternateContent xmlns:mc="http://schemas.openxmlformats.org/markup-compatibility/2006">
              <mc:Choice xmlns:v="urn:schemas-microsoft-com:vml" Requires="v">
                <p:oleObj spid="_x0000_s7199" name="CS ChemDraw Drawing" r:id="rId6" imgW="2609246" imgH="1278189" progId="ChemDraw.Document.6.0">
                  <p:embed/>
                </p:oleObj>
              </mc:Choice>
              <mc:Fallback>
                <p:oleObj name="CS ChemDraw Drawing" r:id="rId6" imgW="2609246" imgH="1278189" progId="ChemDraw.Document.6.0">
                  <p:embed/>
                  <p:pic>
                    <p:nvPicPr>
                      <p:cNvPr id="0" name=""/>
                      <p:cNvPicPr/>
                      <p:nvPr/>
                    </p:nvPicPr>
                    <p:blipFill>
                      <a:blip r:embed="rId7"/>
                      <a:stretch>
                        <a:fillRect/>
                      </a:stretch>
                    </p:blipFill>
                    <p:spPr>
                      <a:xfrm>
                        <a:off x="2478798" y="2377442"/>
                        <a:ext cx="3167505" cy="1550998"/>
                      </a:xfrm>
                      <a:prstGeom prst="rect">
                        <a:avLst/>
                      </a:prstGeom>
                    </p:spPr>
                  </p:pic>
                </p:oleObj>
              </mc:Fallback>
            </mc:AlternateContent>
          </a:graphicData>
        </a:graphic>
      </p:graphicFrame>
    </p:spTree>
    <p:extLst>
      <p:ext uri="{BB962C8B-B14F-4D97-AF65-F5344CB8AC3E}">
        <p14:creationId xmlns:p14="http://schemas.microsoft.com/office/powerpoint/2010/main" val="2391979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694" y="230761"/>
            <a:ext cx="7210332" cy="779462"/>
          </a:xfrm>
        </p:spPr>
        <p:txBody>
          <a:bodyPr/>
          <a:lstStyle/>
          <a:p>
            <a:r>
              <a:rPr lang="en-US" dirty="0" smtClean="0"/>
              <a:t>Formation of Sucrose</a:t>
            </a:r>
            <a:endParaRPr lang="en-US" dirty="0"/>
          </a:p>
        </p:txBody>
      </p:sp>
      <p:sp>
        <p:nvSpPr>
          <p:cNvPr id="3" name="Content Placeholder 2"/>
          <p:cNvSpPr>
            <a:spLocks noGrp="1"/>
          </p:cNvSpPr>
          <p:nvPr>
            <p:ph idx="1"/>
          </p:nvPr>
        </p:nvSpPr>
        <p:spPr>
          <a:xfrm>
            <a:off x="341789" y="1278385"/>
            <a:ext cx="8594105" cy="493660"/>
          </a:xfrm>
        </p:spPr>
        <p:txBody>
          <a:bodyPr>
            <a:normAutofit fontScale="85000" lnSpcReduction="10000"/>
          </a:bodyPr>
          <a:lstStyle/>
          <a:p>
            <a:r>
              <a:rPr lang="en-US" dirty="0" smtClean="0"/>
              <a:t>1 </a:t>
            </a:r>
            <a:r>
              <a:rPr lang="en-US" dirty="0" smtClean="0">
                <a:sym typeface="Wingdings" panose="05000000000000000000" pitchFamily="2" charset="2"/>
              </a:rPr>
              <a:t> 2 linkage with</a:t>
            </a:r>
            <a:r>
              <a:rPr lang="en-US" dirty="0" smtClean="0"/>
              <a:t> </a:t>
            </a:r>
            <a:r>
              <a:rPr lang="en-US" dirty="0" smtClean="0">
                <a:latin typeface="Symbol" panose="05050102010706020507" pitchFamily="18" charset="2"/>
              </a:rPr>
              <a:t>a</a:t>
            </a:r>
            <a:r>
              <a:rPr lang="en-US" dirty="0" smtClean="0"/>
              <a:t>-D-</a:t>
            </a:r>
            <a:r>
              <a:rPr lang="en-US" dirty="0" err="1" smtClean="0"/>
              <a:t>glucopyranose</a:t>
            </a:r>
            <a:r>
              <a:rPr lang="en-US" dirty="0" smtClean="0"/>
              <a:t> and </a:t>
            </a:r>
            <a:r>
              <a:rPr lang="en-US" dirty="0" smtClean="0">
                <a:latin typeface="Symbol" panose="05050102010706020507" pitchFamily="18" charset="2"/>
              </a:rPr>
              <a:t>b</a:t>
            </a:r>
            <a:r>
              <a:rPr lang="en-US" dirty="0" smtClean="0"/>
              <a:t>-D-</a:t>
            </a:r>
            <a:r>
              <a:rPr lang="en-US" dirty="0" err="1" smtClean="0"/>
              <a:t>fructofuranose</a:t>
            </a:r>
            <a:endParaRPr lang="en-US" dirty="0"/>
          </a:p>
        </p:txBody>
      </p:sp>
      <p:graphicFrame>
        <p:nvGraphicFramePr>
          <p:cNvPr id="5" name="Object 4"/>
          <p:cNvGraphicFramePr>
            <a:graphicFrameLocks noChangeAspect="1"/>
          </p:cNvGraphicFramePr>
          <p:nvPr/>
        </p:nvGraphicFramePr>
        <p:xfrm>
          <a:off x="341790" y="2113336"/>
          <a:ext cx="2227809" cy="1917392"/>
        </p:xfrm>
        <a:graphic>
          <a:graphicData uri="http://schemas.openxmlformats.org/presentationml/2006/ole">
            <mc:AlternateContent xmlns:mc="http://schemas.openxmlformats.org/markup-compatibility/2006">
              <mc:Choice xmlns:v="urn:schemas-microsoft-com:vml" Requires="v">
                <p:oleObj spid="_x0000_s8264" name="CS ChemDraw Drawing" r:id="rId4" imgW="1867862" imgH="1608871" progId="ChemDraw.Document.6.0">
                  <p:embed/>
                </p:oleObj>
              </mc:Choice>
              <mc:Fallback>
                <p:oleObj name="CS ChemDraw Drawing" r:id="rId4" imgW="1867862" imgH="1608871" progId="ChemDraw.Document.6.0">
                  <p:embed/>
                  <p:pic>
                    <p:nvPicPr>
                      <p:cNvPr id="5" name="Object 4"/>
                      <p:cNvPicPr/>
                      <p:nvPr/>
                    </p:nvPicPr>
                    <p:blipFill>
                      <a:blip r:embed="rId5"/>
                      <a:stretch>
                        <a:fillRect/>
                      </a:stretch>
                    </p:blipFill>
                    <p:spPr>
                      <a:xfrm>
                        <a:off x="341790" y="2113336"/>
                        <a:ext cx="2227809" cy="191739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39967143"/>
              </p:ext>
            </p:extLst>
          </p:nvPr>
        </p:nvGraphicFramePr>
        <p:xfrm>
          <a:off x="2672837" y="2358799"/>
          <a:ext cx="2268890" cy="1426463"/>
        </p:xfrm>
        <a:graphic>
          <a:graphicData uri="http://schemas.openxmlformats.org/presentationml/2006/ole">
            <mc:AlternateContent xmlns:mc="http://schemas.openxmlformats.org/markup-compatibility/2006">
              <mc:Choice xmlns:v="urn:schemas-microsoft-com:vml" Requires="v">
                <p:oleObj spid="_x0000_s8265" name="CS ChemDraw Drawing" r:id="rId6" imgW="2035946" imgH="1280160" progId="ChemDraw.Document.6.0">
                  <p:embed/>
                </p:oleObj>
              </mc:Choice>
              <mc:Fallback>
                <p:oleObj name="CS ChemDraw Drawing" r:id="rId6" imgW="2035946" imgH="1280160" progId="ChemDraw.Document.6.0">
                  <p:embed/>
                  <p:pic>
                    <p:nvPicPr>
                      <p:cNvPr id="0" name=""/>
                      <p:cNvPicPr/>
                      <p:nvPr/>
                    </p:nvPicPr>
                    <p:blipFill>
                      <a:blip r:embed="rId7"/>
                      <a:stretch>
                        <a:fillRect/>
                      </a:stretch>
                    </p:blipFill>
                    <p:spPr>
                      <a:xfrm>
                        <a:off x="2672837" y="2358799"/>
                        <a:ext cx="2268890" cy="14264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98322301"/>
              </p:ext>
            </p:extLst>
          </p:nvPr>
        </p:nvGraphicFramePr>
        <p:xfrm>
          <a:off x="1778407" y="3429000"/>
          <a:ext cx="2268890" cy="1426463"/>
        </p:xfrm>
        <a:graphic>
          <a:graphicData uri="http://schemas.openxmlformats.org/presentationml/2006/ole">
            <mc:AlternateContent xmlns:mc="http://schemas.openxmlformats.org/markup-compatibility/2006">
              <mc:Choice xmlns:v="urn:schemas-microsoft-com:vml" Requires="v">
                <p:oleObj spid="_x0000_s8266" name="CS ChemDraw Drawing" r:id="rId8" imgW="2035946" imgH="1280160" progId="ChemDraw.Document.6.0">
                  <p:embed/>
                </p:oleObj>
              </mc:Choice>
              <mc:Fallback>
                <p:oleObj name="CS ChemDraw Drawing" r:id="rId8" imgW="2035946" imgH="1280160" progId="ChemDraw.Document.6.0">
                  <p:embed/>
                  <p:pic>
                    <p:nvPicPr>
                      <p:cNvPr id="7" name="Object 6"/>
                      <p:cNvPicPr/>
                      <p:nvPr/>
                    </p:nvPicPr>
                    <p:blipFill>
                      <a:blip r:embed="rId7"/>
                      <a:stretch>
                        <a:fillRect/>
                      </a:stretch>
                    </p:blipFill>
                    <p:spPr>
                      <a:xfrm>
                        <a:off x="1778407" y="3429000"/>
                        <a:ext cx="2268890" cy="1426463"/>
                      </a:xfrm>
                      <a:prstGeom prst="rect">
                        <a:avLst/>
                      </a:prstGeom>
                    </p:spPr>
                  </p:pic>
                </p:oleObj>
              </mc:Fallback>
            </mc:AlternateContent>
          </a:graphicData>
        </a:graphic>
      </p:graphicFrame>
      <p:grpSp>
        <p:nvGrpSpPr>
          <p:cNvPr id="12" name="Group 11"/>
          <p:cNvGrpSpPr/>
          <p:nvPr/>
        </p:nvGrpSpPr>
        <p:grpSpPr>
          <a:xfrm>
            <a:off x="274947" y="2429938"/>
            <a:ext cx="8594105" cy="3164648"/>
            <a:chOff x="274947" y="2429938"/>
            <a:chExt cx="8594105" cy="3164648"/>
          </a:xfrm>
        </p:grpSpPr>
        <p:grpSp>
          <p:nvGrpSpPr>
            <p:cNvPr id="11" name="Group 10"/>
            <p:cNvGrpSpPr/>
            <p:nvPr/>
          </p:nvGrpSpPr>
          <p:grpSpPr>
            <a:xfrm>
              <a:off x="5044966" y="2429938"/>
              <a:ext cx="3653349" cy="2147887"/>
              <a:chOff x="5044966" y="2429938"/>
              <a:chExt cx="3653349" cy="2147887"/>
            </a:xfrm>
          </p:grpSpPr>
          <p:graphicFrame>
            <p:nvGraphicFramePr>
              <p:cNvPr id="4" name="Object 3"/>
              <p:cNvGraphicFramePr>
                <a:graphicFrameLocks noChangeAspect="1"/>
              </p:cNvGraphicFramePr>
              <p:nvPr>
                <p:extLst>
                  <p:ext uri="{D42A27DB-BD31-4B8C-83A1-F6EECF244321}">
                    <p14:modId xmlns:p14="http://schemas.microsoft.com/office/powerpoint/2010/main" val="3641843578"/>
                  </p:ext>
                </p:extLst>
              </p:nvPr>
            </p:nvGraphicFramePr>
            <p:xfrm>
              <a:off x="5044966" y="2999800"/>
              <a:ext cx="659273" cy="144463"/>
            </p:xfrm>
            <a:graphic>
              <a:graphicData uri="http://schemas.openxmlformats.org/presentationml/2006/ole">
                <mc:AlternateContent xmlns:mc="http://schemas.openxmlformats.org/markup-compatibility/2006">
                  <mc:Choice xmlns:v="urn:schemas-microsoft-com:vml" Requires="v">
                    <p:oleObj spid="_x0000_s8267" name="CS ChemDraw Drawing" r:id="rId9" imgW="537790" imgH="144649" progId="ChemDraw.Document.6.0">
                      <p:embed/>
                    </p:oleObj>
                  </mc:Choice>
                  <mc:Fallback>
                    <p:oleObj name="CS ChemDraw Drawing" r:id="rId9" imgW="537790" imgH="144649" progId="ChemDraw.Document.6.0">
                      <p:embed/>
                      <p:pic>
                        <p:nvPicPr>
                          <p:cNvPr id="0" name=""/>
                          <p:cNvPicPr/>
                          <p:nvPr/>
                        </p:nvPicPr>
                        <p:blipFill>
                          <a:blip r:embed="rId10"/>
                          <a:stretch>
                            <a:fillRect/>
                          </a:stretch>
                        </p:blipFill>
                        <p:spPr>
                          <a:xfrm>
                            <a:off x="5044966" y="2999800"/>
                            <a:ext cx="659273" cy="1444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39994503"/>
                  </p:ext>
                </p:extLst>
              </p:nvPr>
            </p:nvGraphicFramePr>
            <p:xfrm>
              <a:off x="5807478" y="2429938"/>
              <a:ext cx="2890837" cy="2147887"/>
            </p:xfrm>
            <a:graphic>
              <a:graphicData uri="http://schemas.openxmlformats.org/presentationml/2006/ole">
                <mc:AlternateContent xmlns:mc="http://schemas.openxmlformats.org/markup-compatibility/2006">
                  <mc:Choice xmlns:v="urn:schemas-microsoft-com:vml" Requires="v">
                    <p:oleObj spid="_x0000_s8268" name="CS ChemDraw Drawing" r:id="rId11" imgW="2890569" imgH="2148446" progId="ChemDraw.Document.6.0">
                      <p:embed/>
                    </p:oleObj>
                  </mc:Choice>
                  <mc:Fallback>
                    <p:oleObj name="CS ChemDraw Drawing" r:id="rId11" imgW="2890569" imgH="2148446" progId="ChemDraw.Document.6.0">
                      <p:embed/>
                      <p:pic>
                        <p:nvPicPr>
                          <p:cNvPr id="0" name=""/>
                          <p:cNvPicPr/>
                          <p:nvPr/>
                        </p:nvPicPr>
                        <p:blipFill>
                          <a:blip r:embed="rId12"/>
                          <a:stretch>
                            <a:fillRect/>
                          </a:stretch>
                        </p:blipFill>
                        <p:spPr>
                          <a:xfrm>
                            <a:off x="5807478" y="2429938"/>
                            <a:ext cx="2890837" cy="2147887"/>
                          </a:xfrm>
                          <a:prstGeom prst="rect">
                            <a:avLst/>
                          </a:prstGeom>
                        </p:spPr>
                      </p:pic>
                    </p:oleObj>
                  </mc:Fallback>
                </mc:AlternateContent>
              </a:graphicData>
            </a:graphic>
          </p:graphicFrame>
        </p:grpSp>
        <p:sp>
          <p:nvSpPr>
            <p:cNvPr id="10" name="Content Placeholder 2"/>
            <p:cNvSpPr txBox="1">
              <a:spLocks/>
            </p:cNvSpPr>
            <p:nvPr/>
          </p:nvSpPr>
          <p:spPr>
            <a:xfrm>
              <a:off x="274947" y="5100926"/>
              <a:ext cx="8594105" cy="493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Symbol" panose="05050102010706020507" pitchFamily="18" charset="2"/>
                </a:rPr>
                <a:t>a</a:t>
              </a:r>
              <a:r>
                <a:rPr lang="en-US" dirty="0" smtClean="0"/>
                <a:t>-D-</a:t>
              </a:r>
              <a:r>
                <a:rPr lang="en-US" dirty="0" err="1" smtClean="0"/>
                <a:t>glucopyranose</a:t>
              </a:r>
              <a:r>
                <a:rPr lang="en-US" dirty="0" smtClean="0"/>
                <a:t> (1 </a:t>
              </a:r>
              <a:r>
                <a:rPr lang="en-US" dirty="0" smtClean="0">
                  <a:sym typeface="Wingdings" panose="05000000000000000000" pitchFamily="2" charset="2"/>
                </a:rPr>
                <a:t> 2)</a:t>
              </a:r>
              <a:r>
                <a:rPr lang="en-US" dirty="0" smtClean="0"/>
                <a:t> </a:t>
              </a:r>
              <a:r>
                <a:rPr lang="en-US" dirty="0" smtClean="0">
                  <a:latin typeface="Symbol" panose="05050102010706020507" pitchFamily="18" charset="2"/>
                </a:rPr>
                <a:t>b</a:t>
              </a:r>
              <a:r>
                <a:rPr lang="en-US" dirty="0" smtClean="0"/>
                <a:t>-D-</a:t>
              </a:r>
              <a:r>
                <a:rPr lang="en-US" dirty="0" err="1" smtClean="0"/>
                <a:t>fructofuranose</a:t>
              </a:r>
              <a:r>
                <a:rPr lang="en-US" dirty="0" smtClean="0"/>
                <a:t> = Sucrose</a:t>
              </a:r>
              <a:endParaRPr lang="en-US" dirty="0"/>
            </a:p>
          </p:txBody>
        </p:sp>
      </p:grpSp>
    </p:spTree>
    <p:extLst>
      <p:ext uri="{BB962C8B-B14F-4D97-AF65-F5344CB8AC3E}">
        <p14:creationId xmlns:p14="http://schemas.microsoft.com/office/powerpoint/2010/main" val="418352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Lactose</a:t>
            </a:r>
            <a:endParaRPr lang="en-US" dirty="0"/>
          </a:p>
        </p:txBody>
      </p:sp>
      <p:sp>
        <p:nvSpPr>
          <p:cNvPr id="3" name="Content Placeholder 2"/>
          <p:cNvSpPr>
            <a:spLocks noGrp="1"/>
          </p:cNvSpPr>
          <p:nvPr>
            <p:ph idx="1"/>
          </p:nvPr>
        </p:nvSpPr>
        <p:spPr>
          <a:xfrm>
            <a:off x="319596" y="1278385"/>
            <a:ext cx="8460420" cy="550416"/>
          </a:xfrm>
        </p:spPr>
        <p:txBody>
          <a:bodyPr/>
          <a:lstStyle/>
          <a:p>
            <a:r>
              <a:rPr lang="en-US" dirty="0">
                <a:latin typeface="Symbol" panose="05050102010706020507" pitchFamily="18" charset="2"/>
              </a:rPr>
              <a:t>b</a:t>
            </a:r>
            <a:r>
              <a:rPr lang="en-US" dirty="0" smtClean="0"/>
              <a:t>-D-Galactose (1 </a:t>
            </a:r>
            <a:r>
              <a:rPr lang="en-US" dirty="0" smtClean="0">
                <a:sym typeface="Wingdings" panose="05000000000000000000" pitchFamily="2" charset="2"/>
              </a:rPr>
              <a:t> 4)</a:t>
            </a:r>
            <a:r>
              <a:rPr lang="en-US" dirty="0" smtClean="0"/>
              <a:t> D-</a:t>
            </a:r>
            <a:r>
              <a:rPr lang="en-US" dirty="0" err="1" smtClean="0"/>
              <a:t>Glucopyranose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84155690"/>
              </p:ext>
            </p:extLst>
          </p:nvPr>
        </p:nvGraphicFramePr>
        <p:xfrm>
          <a:off x="319596" y="3295835"/>
          <a:ext cx="2333910" cy="1870450"/>
        </p:xfrm>
        <a:graphic>
          <a:graphicData uri="http://schemas.openxmlformats.org/presentationml/2006/ole">
            <mc:AlternateContent xmlns:mc="http://schemas.openxmlformats.org/markup-compatibility/2006">
              <mc:Choice xmlns:v="urn:schemas-microsoft-com:vml" Requires="v">
                <p:oleObj spid="_x0000_s9268" name="CS ChemDraw Drawing" r:id="rId4" imgW="2006748" imgH="1607689" progId="ChemDraw.Document.6.0">
                  <p:embed/>
                </p:oleObj>
              </mc:Choice>
              <mc:Fallback>
                <p:oleObj name="CS ChemDraw Drawing" r:id="rId4" imgW="2006748" imgH="1607689" progId="ChemDraw.Document.6.0">
                  <p:embed/>
                  <p:pic>
                    <p:nvPicPr>
                      <p:cNvPr id="0" name=""/>
                      <p:cNvPicPr/>
                      <p:nvPr/>
                    </p:nvPicPr>
                    <p:blipFill>
                      <a:blip r:embed="rId5"/>
                      <a:stretch>
                        <a:fillRect/>
                      </a:stretch>
                    </p:blipFill>
                    <p:spPr>
                      <a:xfrm>
                        <a:off x="319596" y="3295835"/>
                        <a:ext cx="2333910" cy="18704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66230795"/>
              </p:ext>
            </p:extLst>
          </p:nvPr>
        </p:nvGraphicFramePr>
        <p:xfrm>
          <a:off x="2653506" y="3429000"/>
          <a:ext cx="2092280" cy="1894261"/>
        </p:xfrm>
        <a:graphic>
          <a:graphicData uri="http://schemas.openxmlformats.org/presentationml/2006/ole">
            <mc:AlternateContent xmlns:mc="http://schemas.openxmlformats.org/markup-compatibility/2006">
              <mc:Choice xmlns:v="urn:schemas-microsoft-com:vml" Requires="v">
                <p:oleObj spid="_x0000_s9269" name="CS ChemDraw Drawing" r:id="rId6" imgW="1778296" imgH="1609265" progId="ChemDraw.Document.6.0">
                  <p:embed/>
                </p:oleObj>
              </mc:Choice>
              <mc:Fallback>
                <p:oleObj name="CS ChemDraw Drawing" r:id="rId6" imgW="1778296" imgH="1609265" progId="ChemDraw.Document.6.0">
                  <p:embed/>
                  <p:pic>
                    <p:nvPicPr>
                      <p:cNvPr id="0" name=""/>
                      <p:cNvPicPr/>
                      <p:nvPr/>
                    </p:nvPicPr>
                    <p:blipFill>
                      <a:blip r:embed="rId7"/>
                      <a:stretch>
                        <a:fillRect/>
                      </a:stretch>
                    </p:blipFill>
                    <p:spPr>
                      <a:xfrm>
                        <a:off x="2653506" y="3429000"/>
                        <a:ext cx="2092280" cy="189426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01013674"/>
              </p:ext>
            </p:extLst>
          </p:nvPr>
        </p:nvGraphicFramePr>
        <p:xfrm>
          <a:off x="2055467" y="2282122"/>
          <a:ext cx="2092280" cy="1894261"/>
        </p:xfrm>
        <a:graphic>
          <a:graphicData uri="http://schemas.openxmlformats.org/presentationml/2006/ole">
            <mc:AlternateContent xmlns:mc="http://schemas.openxmlformats.org/markup-compatibility/2006">
              <mc:Choice xmlns:v="urn:schemas-microsoft-com:vml" Requires="v">
                <p:oleObj spid="_x0000_s9270" name="CS ChemDraw Drawing" r:id="rId8" imgW="1778296" imgH="1609265" progId="ChemDraw.Document.6.0">
                  <p:embed/>
                </p:oleObj>
              </mc:Choice>
              <mc:Fallback>
                <p:oleObj name="CS ChemDraw Drawing" r:id="rId8" imgW="1778296" imgH="1609265" progId="ChemDraw.Document.6.0">
                  <p:embed/>
                  <p:pic>
                    <p:nvPicPr>
                      <p:cNvPr id="5" name="Object 4"/>
                      <p:cNvPicPr/>
                      <p:nvPr/>
                    </p:nvPicPr>
                    <p:blipFill>
                      <a:blip r:embed="rId7"/>
                      <a:stretch>
                        <a:fillRect/>
                      </a:stretch>
                    </p:blipFill>
                    <p:spPr>
                      <a:xfrm>
                        <a:off x="2055467" y="2282122"/>
                        <a:ext cx="2092280" cy="1894261"/>
                      </a:xfrm>
                      <a:prstGeom prst="rect">
                        <a:avLst/>
                      </a:prstGeom>
                    </p:spPr>
                  </p:pic>
                </p:oleObj>
              </mc:Fallback>
            </mc:AlternateContent>
          </a:graphicData>
        </a:graphic>
      </p:graphicFrame>
      <p:grpSp>
        <p:nvGrpSpPr>
          <p:cNvPr id="9" name="Group 8"/>
          <p:cNvGrpSpPr/>
          <p:nvPr/>
        </p:nvGrpSpPr>
        <p:grpSpPr>
          <a:xfrm>
            <a:off x="4574427" y="2768426"/>
            <a:ext cx="4279971" cy="2619128"/>
            <a:chOff x="4574427" y="2768426"/>
            <a:chExt cx="4279971" cy="2619128"/>
          </a:xfrm>
        </p:grpSpPr>
        <p:graphicFrame>
          <p:nvGraphicFramePr>
            <p:cNvPr id="7" name="Object 6"/>
            <p:cNvGraphicFramePr>
              <a:graphicFrameLocks noChangeAspect="1"/>
            </p:cNvGraphicFramePr>
            <p:nvPr>
              <p:extLst>
                <p:ext uri="{D42A27DB-BD31-4B8C-83A1-F6EECF244321}">
                  <p14:modId xmlns:p14="http://schemas.microsoft.com/office/powerpoint/2010/main" val="2446023441"/>
                </p:ext>
              </p:extLst>
            </p:nvPr>
          </p:nvGraphicFramePr>
          <p:xfrm>
            <a:off x="4574427" y="4031920"/>
            <a:ext cx="671513" cy="144463"/>
          </p:xfrm>
          <a:graphic>
            <a:graphicData uri="http://schemas.openxmlformats.org/presentationml/2006/ole">
              <mc:AlternateContent xmlns:mc="http://schemas.openxmlformats.org/markup-compatibility/2006">
                <mc:Choice xmlns:v="urn:schemas-microsoft-com:vml" Requires="v">
                  <p:oleObj spid="_x0000_s9271" name="CS ChemDraw Drawing" r:id="rId9" imgW="671546" imgH="144649" progId="ChemDraw.Document.6.0">
                    <p:embed/>
                  </p:oleObj>
                </mc:Choice>
                <mc:Fallback>
                  <p:oleObj name="CS ChemDraw Drawing" r:id="rId9" imgW="671546" imgH="144649" progId="ChemDraw.Document.6.0">
                    <p:embed/>
                    <p:pic>
                      <p:nvPicPr>
                        <p:cNvPr id="0" name=""/>
                        <p:cNvPicPr/>
                        <p:nvPr/>
                      </p:nvPicPr>
                      <p:blipFill>
                        <a:blip r:embed="rId10"/>
                        <a:stretch>
                          <a:fillRect/>
                        </a:stretch>
                      </p:blipFill>
                      <p:spPr>
                        <a:xfrm>
                          <a:off x="4574427" y="4031920"/>
                          <a:ext cx="671513" cy="1444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62765070"/>
                </p:ext>
              </p:extLst>
            </p:nvPr>
          </p:nvGraphicFramePr>
          <p:xfrm>
            <a:off x="5498246" y="2768426"/>
            <a:ext cx="3356152" cy="2619128"/>
          </p:xfrm>
          <a:graphic>
            <a:graphicData uri="http://schemas.openxmlformats.org/presentationml/2006/ole">
              <mc:AlternateContent xmlns:mc="http://schemas.openxmlformats.org/markup-compatibility/2006">
                <mc:Choice xmlns:v="urn:schemas-microsoft-com:vml" Requires="v">
                  <p:oleObj spid="_x0000_s9272" name="CS ChemDraw Drawing" r:id="rId11" imgW="2963958" imgH="2313196" progId="ChemDraw.Document.6.0">
                    <p:embed/>
                  </p:oleObj>
                </mc:Choice>
                <mc:Fallback>
                  <p:oleObj name="CS ChemDraw Drawing" r:id="rId11" imgW="2963958" imgH="2313196" progId="ChemDraw.Document.6.0">
                    <p:embed/>
                    <p:pic>
                      <p:nvPicPr>
                        <p:cNvPr id="0" name=""/>
                        <p:cNvPicPr/>
                        <p:nvPr/>
                      </p:nvPicPr>
                      <p:blipFill>
                        <a:blip r:embed="rId12"/>
                        <a:stretch>
                          <a:fillRect/>
                        </a:stretch>
                      </p:blipFill>
                      <p:spPr>
                        <a:xfrm>
                          <a:off x="5498246" y="2768426"/>
                          <a:ext cx="3356152" cy="2619128"/>
                        </a:xfrm>
                        <a:prstGeom prst="rect">
                          <a:avLst/>
                        </a:prstGeom>
                      </p:spPr>
                    </p:pic>
                  </p:oleObj>
                </mc:Fallback>
              </mc:AlternateContent>
            </a:graphicData>
          </a:graphic>
        </p:graphicFrame>
      </p:grpSp>
    </p:spTree>
    <p:extLst>
      <p:ext uri="{BB962C8B-B14F-4D97-AF65-F5344CB8AC3E}">
        <p14:creationId xmlns:p14="http://schemas.microsoft.com/office/powerpoint/2010/main" val="112751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Theme" id="{50F0D94C-435E-4819-B693-F088EAFA6A4A}" vid="{08556F29-02E2-4811-8D71-674314244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Biochemistry Theme</Template>
  <TotalTime>4808</TotalTime>
  <Words>2161</Words>
  <Application>Microsoft Office PowerPoint</Application>
  <PresentationFormat>On-screen Show (4:3)</PresentationFormat>
  <Paragraphs>135</Paragraphs>
  <Slides>21</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Symbol</vt:lpstr>
      <vt:lpstr>Wingdings</vt:lpstr>
      <vt:lpstr>Biochemistry Theme</vt:lpstr>
      <vt:lpstr>CS ChemDraw Drawing</vt:lpstr>
      <vt:lpstr>Carbohydrates – Part 4</vt:lpstr>
      <vt:lpstr>Types of Sugar Polymers</vt:lpstr>
      <vt:lpstr>Glycosidic Bonds</vt:lpstr>
      <vt:lpstr>Glycosidic Bonds</vt:lpstr>
      <vt:lpstr>Disaccharides of D-Glucose</vt:lpstr>
      <vt:lpstr>Disaccharides of D-Glucose</vt:lpstr>
      <vt:lpstr>Formation of Sucrose</vt:lpstr>
      <vt:lpstr>Formation of Sucrose</vt:lpstr>
      <vt:lpstr>Formation of Lactose</vt:lpstr>
      <vt:lpstr>Oligosaccharides</vt:lpstr>
      <vt:lpstr>Polysaccharides</vt:lpstr>
      <vt:lpstr>Amylose</vt:lpstr>
      <vt:lpstr>Amylopectin</vt:lpstr>
      <vt:lpstr>Glycogen</vt:lpstr>
      <vt:lpstr>Glycogen Polymers</vt:lpstr>
      <vt:lpstr>Glycogen Polymers</vt:lpstr>
      <vt:lpstr>Glycogen in Spermatozoa</vt:lpstr>
      <vt:lpstr>Cellulose</vt:lpstr>
      <vt:lpstr>Cellulose Structure</vt:lpstr>
      <vt:lpstr>Cellulose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 – Part 3</dc:title>
  <dc:creator>Patricia Flatt</dc:creator>
  <cp:lastModifiedBy>Patricia Flatt</cp:lastModifiedBy>
  <cp:revision>38</cp:revision>
  <dcterms:created xsi:type="dcterms:W3CDTF">2019-12-20T23:40:18Z</dcterms:created>
  <dcterms:modified xsi:type="dcterms:W3CDTF">2020-01-03T00:58:02Z</dcterms:modified>
</cp:coreProperties>
</file>