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420" r:id="rId2"/>
    <p:sldId id="422" r:id="rId3"/>
    <p:sldId id="421" r:id="rId4"/>
    <p:sldId id="423" r:id="rId5"/>
    <p:sldId id="424" r:id="rId6"/>
    <p:sldId id="425" r:id="rId7"/>
    <p:sldId id="426" r:id="rId8"/>
    <p:sldId id="427" r:id="rId9"/>
    <p:sldId id="436" r:id="rId10"/>
    <p:sldId id="430" r:id="rId11"/>
    <p:sldId id="431" r:id="rId12"/>
    <p:sldId id="432" r:id="rId13"/>
    <p:sldId id="435" r:id="rId14"/>
    <p:sldId id="434" r:id="rId15"/>
    <p:sldId id="428" r:id="rId16"/>
    <p:sldId id="429" r:id="rId17"/>
    <p:sldId id="448" r:id="rId18"/>
    <p:sldId id="454" r:id="rId19"/>
    <p:sldId id="455" r:id="rId2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5997" autoAdjust="0"/>
  </p:normalViewPr>
  <p:slideViewPr>
    <p:cSldViewPr snapToGrid="0" showGuides="1">
      <p:cViewPr varScale="1">
        <p:scale>
          <a:sx n="118" d="100"/>
          <a:sy n="118" d="100"/>
        </p:scale>
        <p:origin x="286" y="41"/>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one of our lecture series on </a:t>
            </a:r>
            <a:r>
              <a:rPr lang="en-US" dirty="0" err="1"/>
              <a:t>Gluconeogensis</a:t>
            </a:r>
            <a:r>
              <a:rPr lang="en-US" dirty="0"/>
              <a:t>. This tutorial will cover the four novel enzymatic reactions that can reverse the process of glycolysis and generate glucose from non-carbohydrate precursors</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Biotin is a water soluble vitamin (known as D-biotin or vitamin B7) and is a cofactor in many enzymatic reactions, especially those involving carboxylation (or carbon fixation reactions).  It is part of the vitamin B2 complex and is an essential vitamin for mammals. Deficiency results in dermatitis, loss of hair, and neurologic symptoms. Different structural models for biotin are shown here.</a:t>
            </a:r>
            <a:br>
              <a:rPr lang="en-US" sz="1200" b="0" i="0" u="none" strike="noStrike" kern="1200" dirty="0">
                <a:solidFill>
                  <a:schemeClr val="tx1"/>
                </a:solidFill>
                <a:effectLst/>
                <a:latin typeface="+mn-lt"/>
                <a:ea typeface="+mn-ea"/>
                <a:cs typeface="+mn-cs"/>
              </a:rPr>
            </a:br>
            <a:br>
              <a:rPr lang="en-US" sz="1200" b="0" i="0" u="none" strike="noStrike"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135714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biotin cofactor forms an amide linkage with the pyruvate carboxylase enzyme at a lysine residue. This creates a flexible linker region within the pyruvate carboxylase that is capable of dipping the biotin cofactor into the different catalytic domains of the enzyme to obtain the biological activity of the protein. Attaching the biotin to the enzyme, requires the energy of ATP.</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9608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mediate the formation of oxaloacetate from pyruvate, the pyruvate carboxylase (PC) enzyme has two major catalytic properties. First, PC needs to fix carbon dioxide (or bicarbonate when in solution) to the biotin cofactor.  The enzyme reaction in the first part of the mechanism is the biotin carboxylase activity and it requires the energy of ATP.  Here you can see that an oxygen from bicarbonate mediated nucleophilic attack on the outer phosphate group of the ATP molecule forming the carbonyl-phosphate intermediate + ADP. The Biotin cofactor that is bound to the enzyme is then able to mediate nucleophilic attack on the carbon of the carbonyl-phosphate intermediate. This forms the </a:t>
            </a:r>
            <a:r>
              <a:rPr lang="en-US" dirty="0" err="1"/>
              <a:t>Carboxybiotinyl</a:t>
            </a:r>
            <a:r>
              <a:rPr lang="en-US" dirty="0"/>
              <a:t>-Enzyme complex and releases the inorganic phosphate group harvested from the ATP molecule.  The biotin is now loaded for the second enzymatic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77122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carboxyltransferase activity is housed in a separate domain of the enzyme and requires the formation of a carbanion intermediate to occur on the pyruvate molecule to make it reactive enough to cause the addition of the carboxyl group. A base from the enzyme eliminates a proton from the C3 position of pyruvate causing the formation of an </a:t>
            </a:r>
            <a:r>
              <a:rPr lang="en-US" dirty="0" err="1"/>
              <a:t>ene-ol</a:t>
            </a:r>
            <a:r>
              <a:rPr lang="en-US" dirty="0"/>
              <a:t> reaction intermediate. As the electrons on the oxygen from the pyruvate molecule reform the carbonyl group, the electrons from the carbon-carbon double bond shift onto the carbon, creating a reactive carbanion intermediate.</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130298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a:t>
            </a:r>
            <a:r>
              <a:rPr lang="en-US" dirty="0" err="1"/>
              <a:t>carboxybiotinyl</a:t>
            </a:r>
            <a:r>
              <a:rPr lang="en-US" dirty="0"/>
              <a:t> complex swings into the </a:t>
            </a:r>
            <a:r>
              <a:rPr lang="en-US" dirty="0" err="1"/>
              <a:t>Carboxytransferase</a:t>
            </a:r>
            <a:r>
              <a:rPr lang="en-US" dirty="0"/>
              <a:t> domain, providing the carboxyl group that will be incorporated into pyruvate. The carbanion intermediate mediates a nucleophilic attack onto the carboxyl carbon from the BCCP complex, and carbon dioxide is transferred to the pyruvate, creating oxaloacetate. The biotin cofactor is restored by the donation of the proton from the basic residue in the enzyme. This also restores the Pyruvate Carboxylase enzyme for another round of activity.</a:t>
            </a:r>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202459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To make things even more complicated, the overall structure of the Pyruvate Carboxylase is a tetramer that contains four functional protein subunits. Two subunits are shown in color, with the other two indicated in gray at the back of the structure. Each subunit contains a biotin carboxylase (BC) domain shown in blue, a carboxyltransferase (CT) domain shown in yellow, and the biotin-carboxyl carrier protein (BCCP) domain shown in red and green.</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1695050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Biotin-Carboxyl Carrier Protein Domain (BCCP) is a flexible arm of the protein structure that can swing from one catalytic domain to the other during the reaction process. As shown in the diagram, the BCCP domain of subunit 1 will be fixed with carbon dioxide at the biotin carboxylase domain from subunit 1 (BC1). The BCCP will then translocate to the carboxyltransferase domain from subunit 2 (CT2) where it will create one molecule of oxaloacetate and reset the biotin cofactor. The BCCP will then swing into the BC2 domain where carbon fixation will occur. BCCP then shifts to the CT1 domain where it creates a second oxaloacetate molecule and resets the biotin. While this is going on with the BCCP from subunit 1, the other BCCP arms from subunits 2, 3, and 4 are also active.  Thus, one full sequence of the enzyme activity will produce 8 molecules of oxaloacetate.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02515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In looking at the space filling diagram of Pyruvate Carboxylase, the central region of the protein that extends to the BCCP domain is also an allosteric region of the protein. When Pyruvate enters into the </a:t>
            </a:r>
            <a:r>
              <a:rPr lang="en-US" sz="1200" b="0" i="0" u="none" strike="noStrike" kern="1200" dirty="0" err="1">
                <a:solidFill>
                  <a:schemeClr val="tx1"/>
                </a:solidFill>
                <a:effectLst/>
                <a:latin typeface="+mn-lt"/>
                <a:ea typeface="+mn-ea"/>
                <a:cs typeface="+mn-cs"/>
              </a:rPr>
              <a:t>Kreb</a:t>
            </a:r>
            <a:r>
              <a:rPr lang="en-US" sz="1200" b="0" i="0" u="none" strike="noStrike" kern="1200" dirty="0">
                <a:solidFill>
                  <a:schemeClr val="tx1"/>
                </a:solidFill>
                <a:effectLst/>
                <a:latin typeface="+mn-lt"/>
                <a:ea typeface="+mn-ea"/>
                <a:cs typeface="+mn-cs"/>
              </a:rPr>
              <a:t> Cycle, it is first converted to Acetyl-CoA. If abundant Pyruvate is present, then ample supply of Acetyl-CoA will also be available, indicating a high energy load for the cell. Acetyl-CoA, can bind with Pyruvate Carboxylase and act as an activator of the protein, stimulating the production of oxaloacetate. ADP, on the other hand, is a low energy indicator and an inhibitor of the enzyme. In the next section, we will discover how the oxaloacetate finds its way into the cytoplasm.</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3726271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final two novel reactions in the gluconeogenic pathway are both hydrolase reactions involving the hydrolysis of the phosphate group from the sugar. This is notable, as it does not produce energy, the way the reverse kinase reactions do in the second half of the glycolytic pathway. Thus, there is no substrate level phosphorylation that occurs in the gluconeogenic pathway.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2705243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Overall, there are approximately 6 molar equivalents of ATP required to make 1 mole of glucose.  Over 3 times as much energy is consumed during glucose formation than is generated from glycolysis during the breakdown of glucose. Per glucose molecule made, 2 ATP are used in the Pyruvate Carboxylase step, 2 GTP are used in the Phosphoenolpyruvate </a:t>
            </a:r>
            <a:r>
              <a:rPr lang="en-US" baseline="0" dirty="0" err="1"/>
              <a:t>Carboxykinase</a:t>
            </a:r>
            <a:r>
              <a:rPr lang="en-US" baseline="0" dirty="0"/>
              <a:t> step, and 2 ATP are used in the kinase reaction to create 1,3-bisphosphoglycerate from 3-phosphoglycerate.  There is also the loss of 2 moles of NADH during the reverse reaction to create Glyceraldehyde 3-phosphate from 1,3-Bisphosphoglycerate, which reduces energy potential through oxidative phosphorylation in the mitochondria. Plus there are energy costs to changing the metabolite pools in the matrix of the mitochondria and for transporting molecules across the mitochondrial membrane that we have not considered here. With that, we will now leave our discussions of glycolysis and gluconeogenesis. In the next lecture series, we will move into the matrix of the mitochondria and focus on the </a:t>
            </a:r>
            <a:r>
              <a:rPr lang="en-US" baseline="0" dirty="0" err="1"/>
              <a:t>Kreb</a:t>
            </a:r>
            <a:r>
              <a:rPr lang="en-US" baseline="0" dirty="0"/>
              <a:t> Cycle and Electron Transport Chain.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16153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production of glucose from non-carbohydrate precursors is an energetically expensive process for mammalian systems.  It is only engaged during long term fasting or starvation, and is only engaged in a small subset of tissues.  Specifically the liver is the predominant location for gluconeogenesis, although the kidneys can also produce small amounts. During long term fasting or starvation, glycogen stores within the liver are depleted, causing the liver to no longer be able to </a:t>
            </a:r>
            <a:r>
              <a:rPr lang="en-US" dirty="0" err="1"/>
              <a:t>homeostatically</a:t>
            </a:r>
            <a:r>
              <a:rPr lang="en-US" dirty="0"/>
              <a:t> regulate blood glucose levels from this source. This is when gluconeogenesis kicks into gear. The liver will expend large quantities of energy from fat to produce glucose and release it into the blood stream. In this way, the brain and skeletal muscles can be supplied with quick energy. Recall that glucose is the primary energy source for brain tissue, as lipids do not cross the blood-brain barrier.</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43076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Chemically, gluconeogenesis is the process of converting pyruvate (or a few other precursors) into glucose. Seven of the ten enzymatic steps from the glycolytic pathway are used in this process. Three steps of the glycolytic pathway are irreversible. Thus, gluconeogenesis must use novel enzymes to mediate these reaction steps.</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84385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major non-carbohydrate precursors used to make glucose are lactate, glycerol and alanine. After you learn the primary pathway of gluconeogenesis from pyruvate, we will explore how these other precursors enter into the pathway.</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616580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three irreversible steps of glycolysis are also the three key regulatory steps within the pathway: The hexokinase step, the phosphofructokinase-1 step, and the pyruvate kinase step.</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10561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overview, the glycolytic pathway is outlined in green.  The key regulatory steps that cannot be reversed during the gluconeogenic pathway shown in red, include the pyruvate kinase step. To reconvert pyruvate back into phosphoenolpyruvate, pyruvate must first be transported into the matrix of the mitochondria where in can be converted into the 4 carbon molecule, oxaloacetate. </a:t>
            </a:r>
            <a:r>
              <a:rPr lang="en-US" dirty="0" err="1"/>
              <a:t>Oxoloacetate</a:t>
            </a:r>
            <a:r>
              <a:rPr lang="en-US" dirty="0"/>
              <a:t> can then be transported (a bit laboriously) back into the cytosol where it can be converted into the 3 carbon molecule, phosphoenolpyruvate. If you count transporting the oxaloacetate out of the mitochondria, three enzymes are required for this process! Two novel enzymes are also required to convert fructose 1,6-bisposphate back into fructose 6-phosphate, and glucose 6-phosphate back into free glucose.  (Note that you have already learned about this last step in our section on glycogen metabolism! Yay!) That means there are only four new enzymatic steps to learn.</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60700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complicated part of gluconeogenesis is converting pyruvate back into phosphoenolpyruvate. So let us take a look at this process in a little more detail. This process takes the action of three enzymes, pyruvate carboxylase (PC) located in the mitochondrial matrix, aspartate aminotransferase (AAT), located in the matrix and the cytosol, and the phosphoenolpyruvate </a:t>
            </a:r>
            <a:r>
              <a:rPr lang="en-US" dirty="0" err="1"/>
              <a:t>carboxykinase</a:t>
            </a:r>
            <a:r>
              <a:rPr lang="en-US" dirty="0"/>
              <a:t> (PCK) located in the cytosol. Oxaloacetate and aspartate are intermediate compounds formed in the process.</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65078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convert pyruvate back to </a:t>
            </a:r>
            <a:r>
              <a:rPr lang="en-US" dirty="0" err="1"/>
              <a:t>phosphoenopyruvate</a:t>
            </a:r>
            <a:r>
              <a:rPr lang="en-US" dirty="0"/>
              <a:t>, you will need to use 1 molecule of ATP and 1 molecule of GTP in the process. This reaction series will have to happen twice for each glucose molecule that will be made.</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953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Pyruvate Carboxylase enzyme is required for the first step. This enzyme converts pyruvate into oxaloacetate. Note that oxaloacetate is a normal intermediate formed in the </a:t>
            </a:r>
            <a:r>
              <a:rPr lang="en-US" dirty="0" err="1"/>
              <a:t>Kreb</a:t>
            </a:r>
            <a:r>
              <a:rPr lang="en-US" dirty="0"/>
              <a:t> Cycle. Thus, you will see this compound again. The Pyruvate Carboxylase enzyme requires biotin as a cofactor and has two major enzymatic functions: 1) The first is carbon fixation, from carbon dioxide, and the 2) is carbon transferase activity, placing the carbon dioxide that has been fixed, onto the molecule of pyruvate to create oxaloacetate.</a:t>
            </a:r>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1708449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iosyn.com/tew/biotin-a-water-soluble-vitamin.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iosyn.com/tew/biotin-a-water-soluble-vitamin.aspx"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ommons.wikimedia.org/wiki/File:Acetyl-CoA-Carboxylase.sv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commons.wikimedia.org/wiki/File:Acetyl-CoA-Carboxylase.svg" TargetMode="Externa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4.xml"/><Relationship Id="rId7" Type="http://schemas.openxmlformats.org/officeDocument/2006/relationships/image" Target="../media/image14.emf"/><Relationship Id="rId12" Type="http://schemas.openxmlformats.org/officeDocument/2006/relationships/hyperlink" Target="https://commons.wikimedia.org/wiki/File:Acetyl-CoA-Carboxylase.svg" TargetMode="Externa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16.emf"/><Relationship Id="rId5" Type="http://schemas.openxmlformats.org/officeDocument/2006/relationships/image" Target="../media/image12.svg"/><Relationship Id="rId10" Type="http://schemas.openxmlformats.org/officeDocument/2006/relationships/oleObject" Target="../embeddings/oleObject4.bin"/><Relationship Id="rId4" Type="http://schemas.openxmlformats.org/officeDocument/2006/relationships/image" Target="../media/image11.png"/><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hyperlink" Target="https://www.nature.com/articles/s41467-018-03814-8#rightslin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nature.com/articles/s41467-018-03814-8#rightslin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nature.com/articles/s41467-018-03814-8#rightsli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imgres?imgurl=https%3A%2F%2Fqph.fs.quoracdn.net%2Fmain-qimg-8052d9775f0f32df43b4ecb002ec89a8&amp;imgrefurl=https%3A%2F%2Fwww.quora.com%2FWhat-is-the-meaning-of-pyruvate&amp;docid=sUpJKVgMX5X--M&amp;tbnid=FOv9f1j6qUQZKM%3A&amp;vet=10ahUKEwj3-ufG1q7nAhVHpZ4KHTqaD38QMwh8KAIwAg..i&amp;w=602&amp;h=453&amp;bih=1327&amp;biw=2560&amp;q=pyruvate&amp;ved=0ahUKEwj3-ufG1q7nAhVHpZ4KHTqaD38QMwh8KAIwAg&amp;iact=mrc&amp;uact=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rontiersin.org/articles/10.3389/fphar.2016.00521/fu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rontiersin.org/articles/10.3389/fphar.2016.00521/ful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books.org/wiki/Principles_of_Biochemistry/Gluconeogenesis_and_Glycogenes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n.wikibooks.org/wiki/Principles_of_Biochemistry/Gluconeogenesis_and_Glycogenes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Gluconeogenesis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1: Overview and Pyruvate Carboxylase Activity</a:t>
            </a:r>
          </a:p>
        </p:txBody>
      </p:sp>
    </p:spTree>
    <p:extLst>
      <p:ext uri="{BB962C8B-B14F-4D97-AF65-F5344CB8AC3E}">
        <p14:creationId xmlns:p14="http://schemas.microsoft.com/office/powerpoint/2010/main" val="7086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4160-0FBF-4D77-84C7-1D138B78AA06}"/>
              </a:ext>
            </a:extLst>
          </p:cNvPr>
          <p:cNvSpPr>
            <a:spLocks noGrp="1"/>
          </p:cNvSpPr>
          <p:nvPr>
            <p:ph type="title"/>
          </p:nvPr>
        </p:nvSpPr>
        <p:spPr>
          <a:xfrm>
            <a:off x="1570131" y="252627"/>
            <a:ext cx="7210332" cy="779462"/>
          </a:xfrm>
        </p:spPr>
        <p:txBody>
          <a:bodyPr/>
          <a:lstStyle/>
          <a:p>
            <a:r>
              <a:rPr lang="en-US" dirty="0"/>
              <a:t>Biotin Cofactor</a:t>
            </a:r>
          </a:p>
        </p:txBody>
      </p:sp>
      <p:pic>
        <p:nvPicPr>
          <p:cNvPr id="5" name="Content Placeholder 4" descr="A close up of a logo&#10;&#10;Description automatically generated">
            <a:extLst>
              <a:ext uri="{FF2B5EF4-FFF2-40B4-BE49-F238E27FC236}">
                <a16:creationId xmlns:a16="http://schemas.microsoft.com/office/drawing/2014/main" id="{2B2D0FC3-84A5-4C2A-9DAB-109DB13274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088" y="2375749"/>
            <a:ext cx="8461375" cy="2316052"/>
          </a:xfrm>
        </p:spPr>
      </p:pic>
      <p:sp>
        <p:nvSpPr>
          <p:cNvPr id="6" name="TextBox 5">
            <a:extLst>
              <a:ext uri="{FF2B5EF4-FFF2-40B4-BE49-F238E27FC236}">
                <a16:creationId xmlns:a16="http://schemas.microsoft.com/office/drawing/2014/main" id="{06896331-EBCF-4993-BA87-018A6072D3FE}"/>
              </a:ext>
            </a:extLst>
          </p:cNvPr>
          <p:cNvSpPr txBox="1"/>
          <p:nvPr/>
        </p:nvSpPr>
        <p:spPr>
          <a:xfrm>
            <a:off x="3473631" y="5649409"/>
            <a:ext cx="2015616" cy="307777"/>
          </a:xfrm>
          <a:prstGeom prst="rect">
            <a:avLst/>
          </a:prstGeom>
          <a:noFill/>
        </p:spPr>
        <p:txBody>
          <a:bodyPr wrap="none" rtlCol="0">
            <a:spAutoFit/>
          </a:bodyPr>
          <a:lstStyle/>
          <a:p>
            <a:r>
              <a:rPr lang="en-US" sz="1400" dirty="0"/>
              <a:t>Image from: </a:t>
            </a:r>
            <a:r>
              <a:rPr lang="en-US" sz="1400" dirty="0">
                <a:hlinkClick r:id="rId4"/>
              </a:rPr>
              <a:t>Biosynthesis</a:t>
            </a:r>
            <a:endParaRPr lang="en-US" sz="1400" dirty="0"/>
          </a:p>
        </p:txBody>
      </p:sp>
    </p:spTree>
    <p:extLst>
      <p:ext uri="{BB962C8B-B14F-4D97-AF65-F5344CB8AC3E}">
        <p14:creationId xmlns:p14="http://schemas.microsoft.com/office/powerpoint/2010/main" val="299121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9E8D-9A06-422D-9EB8-E7110EB92495}"/>
              </a:ext>
            </a:extLst>
          </p:cNvPr>
          <p:cNvSpPr>
            <a:spLocks noGrp="1"/>
          </p:cNvSpPr>
          <p:nvPr>
            <p:ph type="title"/>
          </p:nvPr>
        </p:nvSpPr>
        <p:spPr/>
        <p:txBody>
          <a:bodyPr/>
          <a:lstStyle/>
          <a:p>
            <a:r>
              <a:rPr lang="en-US" dirty="0"/>
              <a:t>Biotin attaches to Lysine </a:t>
            </a:r>
          </a:p>
        </p:txBody>
      </p:sp>
      <p:sp>
        <p:nvSpPr>
          <p:cNvPr id="3" name="Content Placeholder 2">
            <a:extLst>
              <a:ext uri="{FF2B5EF4-FFF2-40B4-BE49-F238E27FC236}">
                <a16:creationId xmlns:a16="http://schemas.microsoft.com/office/drawing/2014/main" id="{4472E9AD-AE58-4030-B335-64CE5C31B538}"/>
              </a:ext>
            </a:extLst>
          </p:cNvPr>
          <p:cNvSpPr>
            <a:spLocks noGrp="1"/>
          </p:cNvSpPr>
          <p:nvPr>
            <p:ph idx="1"/>
          </p:nvPr>
        </p:nvSpPr>
        <p:spPr/>
        <p:txBody>
          <a:bodyPr/>
          <a:lstStyle/>
          <a:p>
            <a:r>
              <a:rPr lang="en-US" dirty="0"/>
              <a:t>Forms an amide linkage with the Enzyme</a:t>
            </a:r>
          </a:p>
        </p:txBody>
      </p:sp>
      <p:pic>
        <p:nvPicPr>
          <p:cNvPr id="5" name="Picture 4" descr="A close up of a map&#10;&#10;Description automatically generated">
            <a:extLst>
              <a:ext uri="{FF2B5EF4-FFF2-40B4-BE49-F238E27FC236}">
                <a16:creationId xmlns:a16="http://schemas.microsoft.com/office/drawing/2014/main" id="{9F0D8F87-3F8B-44D5-9FA7-C226475E2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256" y="2072367"/>
            <a:ext cx="6055099" cy="3763620"/>
          </a:xfrm>
          <a:prstGeom prst="rect">
            <a:avLst/>
          </a:prstGeom>
        </p:spPr>
      </p:pic>
      <p:sp>
        <p:nvSpPr>
          <p:cNvPr id="6" name="TextBox 5">
            <a:extLst>
              <a:ext uri="{FF2B5EF4-FFF2-40B4-BE49-F238E27FC236}">
                <a16:creationId xmlns:a16="http://schemas.microsoft.com/office/drawing/2014/main" id="{6ACA58ED-74B3-4776-8A0F-B713310EAD61}"/>
              </a:ext>
            </a:extLst>
          </p:cNvPr>
          <p:cNvSpPr txBox="1"/>
          <p:nvPr/>
        </p:nvSpPr>
        <p:spPr>
          <a:xfrm>
            <a:off x="3473631" y="5649409"/>
            <a:ext cx="2015616" cy="307777"/>
          </a:xfrm>
          <a:prstGeom prst="rect">
            <a:avLst/>
          </a:prstGeom>
          <a:noFill/>
        </p:spPr>
        <p:txBody>
          <a:bodyPr wrap="none" rtlCol="0">
            <a:spAutoFit/>
          </a:bodyPr>
          <a:lstStyle/>
          <a:p>
            <a:r>
              <a:rPr lang="en-US" sz="1400" dirty="0"/>
              <a:t>Image from: </a:t>
            </a:r>
            <a:r>
              <a:rPr lang="en-US" sz="1400" dirty="0">
                <a:hlinkClick r:id="rId4"/>
              </a:rPr>
              <a:t>Biosynthesis</a:t>
            </a:r>
            <a:endParaRPr lang="en-US" sz="1400" dirty="0"/>
          </a:p>
        </p:txBody>
      </p:sp>
    </p:spTree>
    <p:extLst>
      <p:ext uri="{BB962C8B-B14F-4D97-AF65-F5344CB8AC3E}">
        <p14:creationId xmlns:p14="http://schemas.microsoft.com/office/powerpoint/2010/main" val="149402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1E3FF3E7-D9FD-4AEC-825C-1AB81E48E711}"/>
              </a:ext>
            </a:extLst>
          </p:cNvPr>
          <p:cNvSpPr/>
          <p:nvPr/>
        </p:nvSpPr>
        <p:spPr>
          <a:xfrm>
            <a:off x="-599507" y="-384041"/>
            <a:ext cx="11154469" cy="685497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BF17C-3887-4BCE-8FB7-3209EC7E3D60}"/>
              </a:ext>
            </a:extLst>
          </p:cNvPr>
          <p:cNvSpPr>
            <a:spLocks noGrp="1"/>
          </p:cNvSpPr>
          <p:nvPr>
            <p:ph type="title"/>
          </p:nvPr>
        </p:nvSpPr>
        <p:spPr>
          <a:xfrm>
            <a:off x="1853208" y="202549"/>
            <a:ext cx="7210332" cy="779462"/>
          </a:xfrm>
        </p:spPr>
        <p:txBody>
          <a:bodyPr/>
          <a:lstStyle/>
          <a:p>
            <a:r>
              <a:rPr lang="en-US" b="1" dirty="0"/>
              <a:t>Biotin Carboxylase Activity</a:t>
            </a:r>
          </a:p>
        </p:txBody>
      </p:sp>
      <p:sp>
        <p:nvSpPr>
          <p:cNvPr id="6" name="TextBox 5">
            <a:extLst>
              <a:ext uri="{FF2B5EF4-FFF2-40B4-BE49-F238E27FC236}">
                <a16:creationId xmlns:a16="http://schemas.microsoft.com/office/drawing/2014/main" id="{C59ED6A6-4F1C-478A-AADC-EE9E24DFB036}"/>
              </a:ext>
            </a:extLst>
          </p:cNvPr>
          <p:cNvSpPr txBox="1"/>
          <p:nvPr/>
        </p:nvSpPr>
        <p:spPr>
          <a:xfrm>
            <a:off x="3473631" y="5649409"/>
            <a:ext cx="2499852" cy="307777"/>
          </a:xfrm>
          <a:prstGeom prst="rect">
            <a:avLst/>
          </a:prstGeom>
          <a:noFill/>
        </p:spPr>
        <p:txBody>
          <a:bodyPr wrap="none" rtlCol="0">
            <a:spAutoFit/>
          </a:bodyPr>
          <a:lstStyle/>
          <a:p>
            <a:r>
              <a:rPr lang="en-US" sz="1400" dirty="0"/>
              <a:t>Image modified from: </a:t>
            </a:r>
            <a:r>
              <a:rPr lang="en-US" sz="1400" dirty="0">
                <a:hlinkClick r:id="rId3"/>
              </a:rPr>
              <a:t>Boris, TM</a:t>
            </a:r>
            <a:endParaRPr lang="en-US" sz="1400" dirty="0"/>
          </a:p>
        </p:txBody>
      </p:sp>
      <p:sp>
        <p:nvSpPr>
          <p:cNvPr id="24" name="Diagonal Stripe 23">
            <a:extLst>
              <a:ext uri="{FF2B5EF4-FFF2-40B4-BE49-F238E27FC236}">
                <a16:creationId xmlns:a16="http://schemas.microsoft.com/office/drawing/2014/main" id="{DF83CB2B-B20B-46D9-A9BB-11EE8EAA700E}"/>
              </a:ext>
            </a:extLst>
          </p:cNvPr>
          <p:cNvSpPr/>
          <p:nvPr/>
        </p:nvSpPr>
        <p:spPr>
          <a:xfrm>
            <a:off x="495680" y="5018059"/>
            <a:ext cx="869579" cy="483006"/>
          </a:xfrm>
          <a:prstGeom prst="diagStri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a:extLst>
              <a:ext uri="{FF2B5EF4-FFF2-40B4-BE49-F238E27FC236}">
                <a16:creationId xmlns:a16="http://schemas.microsoft.com/office/drawing/2014/main" id="{1C19283F-8F12-4F9F-83D4-B2024E89AD3D}"/>
              </a:ext>
            </a:extLst>
          </p:cNvPr>
          <p:cNvGrpSpPr/>
          <p:nvPr/>
        </p:nvGrpSpPr>
        <p:grpSpPr>
          <a:xfrm>
            <a:off x="178455" y="1341556"/>
            <a:ext cx="8727983" cy="4174887"/>
            <a:chOff x="-22770" y="1341556"/>
            <a:chExt cx="8727983" cy="4174887"/>
          </a:xfrm>
        </p:grpSpPr>
        <p:pic>
          <p:nvPicPr>
            <p:cNvPr id="4" name="Graphic 3">
              <a:extLst>
                <a:ext uri="{FF2B5EF4-FFF2-40B4-BE49-F238E27FC236}">
                  <a16:creationId xmlns:a16="http://schemas.microsoft.com/office/drawing/2014/main" id="{D105B562-603D-4FC2-B5C4-7F33CF27653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r="41515"/>
            <a:stretch/>
          </p:blipFill>
          <p:spPr>
            <a:xfrm>
              <a:off x="166174" y="1470665"/>
              <a:ext cx="6137787" cy="3916669"/>
            </a:xfrm>
            <a:prstGeom prst="rect">
              <a:avLst/>
            </a:prstGeom>
          </p:spPr>
        </p:pic>
        <p:pic>
          <p:nvPicPr>
            <p:cNvPr id="5" name="Graphic 4">
              <a:extLst>
                <a:ext uri="{FF2B5EF4-FFF2-40B4-BE49-F238E27FC236}">
                  <a16:creationId xmlns:a16="http://schemas.microsoft.com/office/drawing/2014/main" id="{E7AADFC4-5AB9-4B02-BAC6-7D67B20EF4F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3586" t="49950" r="24284"/>
            <a:stretch/>
          </p:blipFill>
          <p:spPr>
            <a:xfrm>
              <a:off x="6207020" y="2217780"/>
              <a:ext cx="2454033" cy="2071372"/>
            </a:xfrm>
            <a:prstGeom prst="rect">
              <a:avLst/>
            </a:prstGeom>
          </p:spPr>
        </p:pic>
        <p:sp>
          <p:nvSpPr>
            <p:cNvPr id="7" name="Rectangle 6">
              <a:extLst>
                <a:ext uri="{FF2B5EF4-FFF2-40B4-BE49-F238E27FC236}">
                  <a16:creationId xmlns:a16="http://schemas.microsoft.com/office/drawing/2014/main" id="{388F2E9F-2C10-41C5-842C-46CC18EC98F7}"/>
                </a:ext>
              </a:extLst>
            </p:cNvPr>
            <p:cNvSpPr/>
            <p:nvPr/>
          </p:nvSpPr>
          <p:spPr>
            <a:xfrm>
              <a:off x="5764959" y="4148106"/>
              <a:ext cx="793287" cy="11142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D2B2504-CFAE-4162-9D48-F2D134FD04C0}"/>
                </a:ext>
              </a:extLst>
            </p:cNvPr>
            <p:cNvSpPr/>
            <p:nvPr/>
          </p:nvSpPr>
          <p:spPr>
            <a:xfrm>
              <a:off x="5637816" y="1470665"/>
              <a:ext cx="793287" cy="1114236"/>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0A7538-04FC-4B4B-9E8E-1CCE31E4703D}"/>
                </a:ext>
              </a:extLst>
            </p:cNvPr>
            <p:cNvSpPr/>
            <p:nvPr/>
          </p:nvSpPr>
          <p:spPr>
            <a:xfrm>
              <a:off x="6162858" y="3633798"/>
              <a:ext cx="2542355" cy="73576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B94C735-2EDB-45EA-89AF-B471DF9A9975}"/>
                </a:ext>
              </a:extLst>
            </p:cNvPr>
            <p:cNvSpPr txBox="1"/>
            <p:nvPr/>
          </p:nvSpPr>
          <p:spPr>
            <a:xfrm>
              <a:off x="5913954" y="3738984"/>
              <a:ext cx="2747099" cy="707886"/>
            </a:xfrm>
            <a:prstGeom prst="rect">
              <a:avLst/>
            </a:prstGeom>
            <a:noFill/>
          </p:spPr>
          <p:txBody>
            <a:bodyPr wrap="none" rtlCol="0">
              <a:spAutoFit/>
            </a:bodyPr>
            <a:lstStyle/>
            <a:p>
              <a:pPr algn="ctr"/>
              <a:r>
                <a:rPr lang="en-US" sz="2000" dirty="0" err="1"/>
                <a:t>Carboxybiotinyl</a:t>
              </a:r>
              <a:r>
                <a:rPr lang="en-US" sz="2000" dirty="0"/>
                <a:t>-Enzyme </a:t>
              </a:r>
            </a:p>
            <a:p>
              <a:pPr algn="ctr"/>
              <a:r>
                <a:rPr lang="en-US" sz="2000" dirty="0"/>
                <a:t>Complex</a:t>
              </a:r>
            </a:p>
          </p:txBody>
        </p:sp>
        <p:sp>
          <p:nvSpPr>
            <p:cNvPr id="11" name="Rectangle 10">
              <a:extLst>
                <a:ext uri="{FF2B5EF4-FFF2-40B4-BE49-F238E27FC236}">
                  <a16:creationId xmlns:a16="http://schemas.microsoft.com/office/drawing/2014/main" id="{B2D8C58A-ADA3-445A-97E7-EDC29A06EC3F}"/>
                </a:ext>
              </a:extLst>
            </p:cNvPr>
            <p:cNvSpPr/>
            <p:nvPr/>
          </p:nvSpPr>
          <p:spPr>
            <a:xfrm>
              <a:off x="2693992" y="4782610"/>
              <a:ext cx="1690283" cy="34650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70096B5-6696-4EBE-B27B-75E188611FDF}"/>
                </a:ext>
              </a:extLst>
            </p:cNvPr>
            <p:cNvSpPr txBox="1"/>
            <p:nvPr/>
          </p:nvSpPr>
          <p:spPr>
            <a:xfrm>
              <a:off x="2706088" y="4808557"/>
              <a:ext cx="1912127" cy="707886"/>
            </a:xfrm>
            <a:prstGeom prst="rect">
              <a:avLst/>
            </a:prstGeom>
            <a:noFill/>
          </p:spPr>
          <p:txBody>
            <a:bodyPr wrap="none" rtlCol="0">
              <a:spAutoFit/>
            </a:bodyPr>
            <a:lstStyle/>
            <a:p>
              <a:pPr algn="ctr"/>
              <a:r>
                <a:rPr lang="en-US" sz="2000" dirty="0" err="1"/>
                <a:t>Biotinyl</a:t>
              </a:r>
              <a:r>
                <a:rPr lang="en-US" sz="2000" dirty="0"/>
                <a:t>-Enzyme </a:t>
              </a:r>
            </a:p>
            <a:p>
              <a:pPr algn="ctr"/>
              <a:r>
                <a:rPr lang="en-US" sz="2000" dirty="0"/>
                <a:t>Complex</a:t>
              </a:r>
            </a:p>
          </p:txBody>
        </p:sp>
        <p:sp>
          <p:nvSpPr>
            <p:cNvPr id="13" name="Rectangle 12">
              <a:extLst>
                <a:ext uri="{FF2B5EF4-FFF2-40B4-BE49-F238E27FC236}">
                  <a16:creationId xmlns:a16="http://schemas.microsoft.com/office/drawing/2014/main" id="{781185C5-C3C4-46CF-802D-63C194B8792D}"/>
                </a:ext>
              </a:extLst>
            </p:cNvPr>
            <p:cNvSpPr/>
            <p:nvPr/>
          </p:nvSpPr>
          <p:spPr>
            <a:xfrm>
              <a:off x="36336" y="3705382"/>
              <a:ext cx="2176123" cy="3678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53EC4E-3C17-4CD2-8895-62EEB4D22ECF}"/>
                </a:ext>
              </a:extLst>
            </p:cNvPr>
            <p:cNvSpPr/>
            <p:nvPr/>
          </p:nvSpPr>
          <p:spPr>
            <a:xfrm>
              <a:off x="188736" y="3857782"/>
              <a:ext cx="2176123" cy="3678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1E89D-603A-42F7-89E7-807AFDC99C31}"/>
                </a:ext>
              </a:extLst>
            </p:cNvPr>
            <p:cNvSpPr/>
            <p:nvPr/>
          </p:nvSpPr>
          <p:spPr>
            <a:xfrm>
              <a:off x="3136914" y="1341556"/>
              <a:ext cx="2176123" cy="36788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FD0B682-3721-47E4-9202-EF996A2AF088}"/>
                </a:ext>
              </a:extLst>
            </p:cNvPr>
            <p:cNvSpPr txBox="1"/>
            <p:nvPr/>
          </p:nvSpPr>
          <p:spPr>
            <a:xfrm>
              <a:off x="3057387" y="1373882"/>
              <a:ext cx="2292359" cy="400110"/>
            </a:xfrm>
            <a:prstGeom prst="rect">
              <a:avLst/>
            </a:prstGeom>
            <a:noFill/>
          </p:spPr>
          <p:txBody>
            <a:bodyPr wrap="none" rtlCol="0">
              <a:spAutoFit/>
            </a:bodyPr>
            <a:lstStyle/>
            <a:p>
              <a:pPr algn="ctr"/>
              <a:r>
                <a:rPr lang="en-US" sz="2000" dirty="0"/>
                <a:t>Carbonyl-Phosphate</a:t>
              </a:r>
            </a:p>
          </p:txBody>
        </p:sp>
        <p:sp>
          <p:nvSpPr>
            <p:cNvPr id="17" name="TextBox 16">
              <a:extLst>
                <a:ext uri="{FF2B5EF4-FFF2-40B4-BE49-F238E27FC236}">
                  <a16:creationId xmlns:a16="http://schemas.microsoft.com/office/drawing/2014/main" id="{5CC76CC2-14C4-4DAC-BC73-A3275B3EC178}"/>
                </a:ext>
              </a:extLst>
            </p:cNvPr>
            <p:cNvSpPr txBox="1"/>
            <p:nvPr/>
          </p:nvSpPr>
          <p:spPr>
            <a:xfrm>
              <a:off x="796276" y="3738984"/>
              <a:ext cx="1440587" cy="400110"/>
            </a:xfrm>
            <a:prstGeom prst="rect">
              <a:avLst/>
            </a:prstGeom>
            <a:noFill/>
          </p:spPr>
          <p:txBody>
            <a:bodyPr wrap="none" rtlCol="0">
              <a:spAutoFit/>
            </a:bodyPr>
            <a:lstStyle/>
            <a:p>
              <a:pPr algn="ctr"/>
              <a:r>
                <a:rPr lang="en-US" sz="2000" dirty="0"/>
                <a:t>Bicarbonate</a:t>
              </a:r>
            </a:p>
          </p:txBody>
        </p:sp>
        <p:sp>
          <p:nvSpPr>
            <p:cNvPr id="18" name="TextBox 17">
              <a:extLst>
                <a:ext uri="{FF2B5EF4-FFF2-40B4-BE49-F238E27FC236}">
                  <a16:creationId xmlns:a16="http://schemas.microsoft.com/office/drawing/2014/main" id="{CBC55022-E507-475F-8FBB-AB0CCCCD025C}"/>
                </a:ext>
              </a:extLst>
            </p:cNvPr>
            <p:cNvSpPr txBox="1"/>
            <p:nvPr/>
          </p:nvSpPr>
          <p:spPr>
            <a:xfrm>
              <a:off x="331471" y="2027783"/>
              <a:ext cx="571759" cy="1015663"/>
            </a:xfrm>
            <a:prstGeom prst="rect">
              <a:avLst/>
            </a:prstGeom>
            <a:solidFill>
              <a:schemeClr val="accent1">
                <a:lumMod val="20000"/>
                <a:lumOff val="80000"/>
              </a:schemeClr>
            </a:solidFill>
            <a:ln>
              <a:solidFill>
                <a:schemeClr val="accent1">
                  <a:lumMod val="20000"/>
                  <a:lumOff val="80000"/>
                </a:schemeClr>
              </a:solidFill>
            </a:ln>
          </p:spPr>
          <p:txBody>
            <a:bodyPr wrap="none" rtlCol="0">
              <a:spAutoFit/>
            </a:bodyPr>
            <a:lstStyle/>
            <a:p>
              <a:pPr algn="ctr"/>
              <a:r>
                <a:rPr lang="en-US" sz="2000" dirty="0"/>
                <a:t>ATP</a:t>
              </a:r>
            </a:p>
            <a:p>
              <a:pPr algn="ctr"/>
              <a:endParaRPr lang="en-US" sz="2000" dirty="0"/>
            </a:p>
            <a:p>
              <a:pPr algn="ctr"/>
              <a:r>
                <a:rPr lang="en-US" sz="2000" dirty="0"/>
                <a:t>+</a:t>
              </a:r>
            </a:p>
          </p:txBody>
        </p:sp>
        <p:sp>
          <p:nvSpPr>
            <p:cNvPr id="19" name="Rectangle 18">
              <a:extLst>
                <a:ext uri="{FF2B5EF4-FFF2-40B4-BE49-F238E27FC236}">
                  <a16:creationId xmlns:a16="http://schemas.microsoft.com/office/drawing/2014/main" id="{A5BA981E-471A-4FC4-B0B8-41011F580395}"/>
                </a:ext>
              </a:extLst>
            </p:cNvPr>
            <p:cNvSpPr/>
            <p:nvPr/>
          </p:nvSpPr>
          <p:spPr>
            <a:xfrm>
              <a:off x="430142" y="4434694"/>
              <a:ext cx="1690283" cy="346507"/>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6B68FFB-E150-4B80-88F6-8F7679730A44}"/>
                </a:ext>
              </a:extLst>
            </p:cNvPr>
            <p:cNvSpPr txBox="1"/>
            <p:nvPr/>
          </p:nvSpPr>
          <p:spPr>
            <a:xfrm>
              <a:off x="4916035" y="4720655"/>
              <a:ext cx="3632213" cy="523220"/>
            </a:xfrm>
            <a:prstGeom prst="rect">
              <a:avLst/>
            </a:prstGeom>
            <a:noFill/>
          </p:spPr>
          <p:txBody>
            <a:bodyPr wrap="none" rtlCol="0">
              <a:spAutoFit/>
            </a:bodyPr>
            <a:lstStyle/>
            <a:p>
              <a:r>
                <a:rPr lang="en-US" sz="2800" b="1" i="1" dirty="0"/>
                <a:t>1. Carbon Fixation Step</a:t>
              </a:r>
            </a:p>
          </p:txBody>
        </p:sp>
        <p:sp>
          <p:nvSpPr>
            <p:cNvPr id="22" name="Rectangle 21">
              <a:extLst>
                <a:ext uri="{FF2B5EF4-FFF2-40B4-BE49-F238E27FC236}">
                  <a16:creationId xmlns:a16="http://schemas.microsoft.com/office/drawing/2014/main" id="{9F2B2EDF-7377-489F-8BC7-651394B377DB}"/>
                </a:ext>
              </a:extLst>
            </p:cNvPr>
            <p:cNvSpPr/>
            <p:nvPr/>
          </p:nvSpPr>
          <p:spPr>
            <a:xfrm>
              <a:off x="7250349" y="1800524"/>
              <a:ext cx="294966" cy="96084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06177E-6E64-45FA-8E3A-8427B3C1097B}"/>
                </a:ext>
              </a:extLst>
            </p:cNvPr>
            <p:cNvSpPr/>
            <p:nvPr/>
          </p:nvSpPr>
          <p:spPr>
            <a:xfrm>
              <a:off x="-22770" y="4363448"/>
              <a:ext cx="2373608" cy="79239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Biotin Carboxyl Carrier Protein</a:t>
              </a:r>
            </a:p>
          </p:txBody>
        </p:sp>
      </p:grpSp>
    </p:spTree>
    <p:extLst>
      <p:ext uri="{BB962C8B-B14F-4D97-AF65-F5344CB8AC3E}">
        <p14:creationId xmlns:p14="http://schemas.microsoft.com/office/powerpoint/2010/main" val="1439917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AFCEE62B-6DD8-4398-8CFA-071B4ABF9DE4}"/>
              </a:ext>
            </a:extLst>
          </p:cNvPr>
          <p:cNvSpPr/>
          <p:nvPr/>
        </p:nvSpPr>
        <p:spPr>
          <a:xfrm>
            <a:off x="-756954" y="-702453"/>
            <a:ext cx="11069690" cy="6818638"/>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AF5FC5-2E8E-4E82-8FD8-81B178A3C26F}"/>
              </a:ext>
            </a:extLst>
          </p:cNvPr>
          <p:cNvSpPr>
            <a:spLocks noGrp="1"/>
          </p:cNvSpPr>
          <p:nvPr>
            <p:ph type="title"/>
          </p:nvPr>
        </p:nvSpPr>
        <p:spPr>
          <a:xfrm>
            <a:off x="1442140" y="167848"/>
            <a:ext cx="7210332" cy="779462"/>
          </a:xfrm>
        </p:spPr>
        <p:txBody>
          <a:bodyPr>
            <a:normAutofit/>
          </a:bodyPr>
          <a:lstStyle/>
          <a:p>
            <a:r>
              <a:rPr lang="en-US" sz="3600" b="1" dirty="0"/>
              <a:t>Pyruvate Carboxyltransferase Activity</a:t>
            </a:r>
          </a:p>
        </p:txBody>
      </p:sp>
      <p:sp>
        <p:nvSpPr>
          <p:cNvPr id="3" name="Content Placeholder 2">
            <a:extLst>
              <a:ext uri="{FF2B5EF4-FFF2-40B4-BE49-F238E27FC236}">
                <a16:creationId xmlns:a16="http://schemas.microsoft.com/office/drawing/2014/main" id="{C091FC97-86E1-485B-9D5A-033087872D92}"/>
              </a:ext>
            </a:extLst>
          </p:cNvPr>
          <p:cNvSpPr>
            <a:spLocks noGrp="1"/>
          </p:cNvSpPr>
          <p:nvPr>
            <p:ph idx="1"/>
          </p:nvPr>
        </p:nvSpPr>
        <p:spPr>
          <a:xfrm>
            <a:off x="319596" y="1278384"/>
            <a:ext cx="8460420" cy="665473"/>
          </a:xfrm>
        </p:spPr>
        <p:txBody>
          <a:bodyPr>
            <a:normAutofit fontScale="92500"/>
          </a:bodyPr>
          <a:lstStyle/>
          <a:p>
            <a:r>
              <a:rPr lang="en-US" b="1" i="1" dirty="0"/>
              <a:t>Step 2: Formation of a pyruvate carbanion intermediate</a:t>
            </a:r>
          </a:p>
        </p:txBody>
      </p:sp>
      <p:graphicFrame>
        <p:nvGraphicFramePr>
          <p:cNvPr id="4" name="Object 3">
            <a:extLst>
              <a:ext uri="{FF2B5EF4-FFF2-40B4-BE49-F238E27FC236}">
                <a16:creationId xmlns:a16="http://schemas.microsoft.com/office/drawing/2014/main" id="{9F92DA7B-CE08-4B83-BC19-52C58E252FA2}"/>
              </a:ext>
            </a:extLst>
          </p:cNvPr>
          <p:cNvGraphicFramePr>
            <a:graphicFrameLocks noChangeAspect="1"/>
          </p:cNvGraphicFramePr>
          <p:nvPr>
            <p:extLst>
              <p:ext uri="{D42A27DB-BD31-4B8C-83A1-F6EECF244321}">
                <p14:modId xmlns:p14="http://schemas.microsoft.com/office/powerpoint/2010/main" val="1622352262"/>
              </p:ext>
            </p:extLst>
          </p:nvPr>
        </p:nvGraphicFramePr>
        <p:xfrm>
          <a:off x="709533" y="2147270"/>
          <a:ext cx="8160944" cy="2448955"/>
        </p:xfrm>
        <a:graphic>
          <a:graphicData uri="http://schemas.openxmlformats.org/presentationml/2006/ole">
            <mc:AlternateContent xmlns:mc="http://schemas.openxmlformats.org/markup-compatibility/2006">
              <mc:Choice xmlns:v="urn:schemas-microsoft-com:vml" Requires="v">
                <p:oleObj spid="_x0000_s4147" name="CS ChemDraw Drawing" r:id="rId4" imgW="5793468" imgH="1737973" progId="ChemDraw.Document.6.0">
                  <p:embed/>
                </p:oleObj>
              </mc:Choice>
              <mc:Fallback>
                <p:oleObj name="CS ChemDraw Drawing" r:id="rId4" imgW="5793468" imgH="1737973" progId="ChemDraw.Document.6.0">
                  <p:embed/>
                  <p:pic>
                    <p:nvPicPr>
                      <p:cNvPr id="0" name=""/>
                      <p:cNvPicPr/>
                      <p:nvPr/>
                    </p:nvPicPr>
                    <p:blipFill>
                      <a:blip r:embed="rId5"/>
                      <a:stretch>
                        <a:fillRect/>
                      </a:stretch>
                    </p:blipFill>
                    <p:spPr>
                      <a:xfrm>
                        <a:off x="709533" y="2147270"/>
                        <a:ext cx="8160944" cy="244895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FA126708-456A-4E54-B7F1-4999F581EAD5}"/>
              </a:ext>
            </a:extLst>
          </p:cNvPr>
          <p:cNvSpPr txBox="1"/>
          <p:nvPr/>
        </p:nvSpPr>
        <p:spPr>
          <a:xfrm>
            <a:off x="1224125" y="4596225"/>
            <a:ext cx="1103764" cy="400110"/>
          </a:xfrm>
          <a:prstGeom prst="rect">
            <a:avLst/>
          </a:prstGeom>
          <a:noFill/>
        </p:spPr>
        <p:txBody>
          <a:bodyPr wrap="none" rtlCol="0">
            <a:spAutoFit/>
          </a:bodyPr>
          <a:lstStyle/>
          <a:p>
            <a:pPr algn="ctr"/>
            <a:r>
              <a:rPr lang="en-US" sz="2000" dirty="0"/>
              <a:t>Pyruvate</a:t>
            </a:r>
          </a:p>
        </p:txBody>
      </p:sp>
      <p:sp>
        <p:nvSpPr>
          <p:cNvPr id="6" name="TextBox 5">
            <a:extLst>
              <a:ext uri="{FF2B5EF4-FFF2-40B4-BE49-F238E27FC236}">
                <a16:creationId xmlns:a16="http://schemas.microsoft.com/office/drawing/2014/main" id="{7C36C535-70AD-4A44-9848-DFCB11366A95}"/>
              </a:ext>
            </a:extLst>
          </p:cNvPr>
          <p:cNvSpPr txBox="1"/>
          <p:nvPr/>
        </p:nvSpPr>
        <p:spPr>
          <a:xfrm>
            <a:off x="6638199" y="4696909"/>
            <a:ext cx="2232278" cy="400110"/>
          </a:xfrm>
          <a:prstGeom prst="rect">
            <a:avLst/>
          </a:prstGeom>
          <a:noFill/>
        </p:spPr>
        <p:txBody>
          <a:bodyPr wrap="none" rtlCol="0">
            <a:spAutoFit/>
          </a:bodyPr>
          <a:lstStyle/>
          <a:p>
            <a:pPr algn="ctr"/>
            <a:r>
              <a:rPr lang="en-US" sz="2000" dirty="0"/>
              <a:t>Pyruvate Carbanion</a:t>
            </a:r>
          </a:p>
        </p:txBody>
      </p:sp>
      <p:sp>
        <p:nvSpPr>
          <p:cNvPr id="7" name="TextBox 6">
            <a:extLst>
              <a:ext uri="{FF2B5EF4-FFF2-40B4-BE49-F238E27FC236}">
                <a16:creationId xmlns:a16="http://schemas.microsoft.com/office/drawing/2014/main" id="{1BAC6EE6-ECB0-4CB2-9BC9-161F3EA54C38}"/>
              </a:ext>
            </a:extLst>
          </p:cNvPr>
          <p:cNvSpPr txBox="1"/>
          <p:nvPr/>
        </p:nvSpPr>
        <p:spPr>
          <a:xfrm>
            <a:off x="401734" y="1846531"/>
            <a:ext cx="991939" cy="400110"/>
          </a:xfrm>
          <a:prstGeom prst="rect">
            <a:avLst/>
          </a:prstGeom>
          <a:noFill/>
        </p:spPr>
        <p:txBody>
          <a:bodyPr wrap="none" rtlCol="0">
            <a:spAutoFit/>
          </a:bodyPr>
          <a:lstStyle/>
          <a:p>
            <a:pPr algn="ctr"/>
            <a:r>
              <a:rPr lang="en-US" sz="2000" dirty="0"/>
              <a:t>Enzyme</a:t>
            </a:r>
          </a:p>
        </p:txBody>
      </p:sp>
      <p:sp>
        <p:nvSpPr>
          <p:cNvPr id="8" name="TextBox 7">
            <a:extLst>
              <a:ext uri="{FF2B5EF4-FFF2-40B4-BE49-F238E27FC236}">
                <a16:creationId xmlns:a16="http://schemas.microsoft.com/office/drawing/2014/main" id="{07F436CE-14E7-4882-A791-22C8B53D58F3}"/>
              </a:ext>
            </a:extLst>
          </p:cNvPr>
          <p:cNvSpPr txBox="1"/>
          <p:nvPr/>
        </p:nvSpPr>
        <p:spPr>
          <a:xfrm>
            <a:off x="3460836" y="1868768"/>
            <a:ext cx="991939" cy="400110"/>
          </a:xfrm>
          <a:prstGeom prst="rect">
            <a:avLst/>
          </a:prstGeom>
          <a:noFill/>
        </p:spPr>
        <p:txBody>
          <a:bodyPr wrap="none" rtlCol="0">
            <a:spAutoFit/>
          </a:bodyPr>
          <a:lstStyle/>
          <a:p>
            <a:pPr algn="ctr"/>
            <a:r>
              <a:rPr lang="en-US" sz="2000" dirty="0"/>
              <a:t>Enzyme</a:t>
            </a:r>
          </a:p>
        </p:txBody>
      </p:sp>
      <p:sp>
        <p:nvSpPr>
          <p:cNvPr id="9" name="TextBox 8">
            <a:extLst>
              <a:ext uri="{FF2B5EF4-FFF2-40B4-BE49-F238E27FC236}">
                <a16:creationId xmlns:a16="http://schemas.microsoft.com/office/drawing/2014/main" id="{2A64A451-C136-4F5B-8E2A-41A89B0D719A}"/>
              </a:ext>
            </a:extLst>
          </p:cNvPr>
          <p:cNvSpPr txBox="1"/>
          <p:nvPr/>
        </p:nvSpPr>
        <p:spPr>
          <a:xfrm>
            <a:off x="6519938" y="1895107"/>
            <a:ext cx="991939" cy="400110"/>
          </a:xfrm>
          <a:prstGeom prst="rect">
            <a:avLst/>
          </a:prstGeom>
          <a:noFill/>
        </p:spPr>
        <p:txBody>
          <a:bodyPr wrap="none" rtlCol="0">
            <a:spAutoFit/>
          </a:bodyPr>
          <a:lstStyle/>
          <a:p>
            <a:pPr algn="ctr"/>
            <a:r>
              <a:rPr lang="en-US" sz="2000" dirty="0"/>
              <a:t>Enzyme</a:t>
            </a:r>
          </a:p>
        </p:txBody>
      </p:sp>
      <p:sp>
        <p:nvSpPr>
          <p:cNvPr id="12" name="TextBox 11">
            <a:extLst>
              <a:ext uri="{FF2B5EF4-FFF2-40B4-BE49-F238E27FC236}">
                <a16:creationId xmlns:a16="http://schemas.microsoft.com/office/drawing/2014/main" id="{F63C5F54-48D3-447F-9BF8-6234389EF0AE}"/>
              </a:ext>
            </a:extLst>
          </p:cNvPr>
          <p:cNvSpPr txBox="1"/>
          <p:nvPr/>
        </p:nvSpPr>
        <p:spPr>
          <a:xfrm>
            <a:off x="3473631" y="5649409"/>
            <a:ext cx="2499852" cy="307777"/>
          </a:xfrm>
          <a:prstGeom prst="rect">
            <a:avLst/>
          </a:prstGeom>
          <a:noFill/>
        </p:spPr>
        <p:txBody>
          <a:bodyPr wrap="none" rtlCol="0">
            <a:spAutoFit/>
          </a:bodyPr>
          <a:lstStyle/>
          <a:p>
            <a:r>
              <a:rPr lang="en-US" sz="1400" dirty="0"/>
              <a:t>Image modified from: </a:t>
            </a:r>
            <a:r>
              <a:rPr lang="en-US" sz="1400" dirty="0">
                <a:hlinkClick r:id="rId6"/>
              </a:rPr>
              <a:t>Boris, TM</a:t>
            </a:r>
            <a:endParaRPr lang="en-US" sz="1400" dirty="0"/>
          </a:p>
        </p:txBody>
      </p:sp>
    </p:spTree>
    <p:extLst>
      <p:ext uri="{BB962C8B-B14F-4D97-AF65-F5344CB8AC3E}">
        <p14:creationId xmlns:p14="http://schemas.microsoft.com/office/powerpoint/2010/main" val="3524807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4DC6E34E-8BB1-4297-85A1-9CB5756BEB7B}"/>
              </a:ext>
            </a:extLst>
          </p:cNvPr>
          <p:cNvSpPr/>
          <p:nvPr/>
        </p:nvSpPr>
        <p:spPr>
          <a:xfrm>
            <a:off x="-756954" y="-702453"/>
            <a:ext cx="11069690" cy="81327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9F684E5-DAD2-4362-ABB0-756537352134}"/>
              </a:ext>
            </a:extLst>
          </p:cNvPr>
          <p:cNvGrpSpPr/>
          <p:nvPr/>
        </p:nvGrpSpPr>
        <p:grpSpPr>
          <a:xfrm>
            <a:off x="3860230" y="3248354"/>
            <a:ext cx="4519784" cy="2132407"/>
            <a:chOff x="3772657" y="3568700"/>
            <a:chExt cx="4519784" cy="2132407"/>
          </a:xfrm>
        </p:grpSpPr>
        <p:pic>
          <p:nvPicPr>
            <p:cNvPr id="14" name="Graphic 13">
              <a:extLst>
                <a:ext uri="{FF2B5EF4-FFF2-40B4-BE49-F238E27FC236}">
                  <a16:creationId xmlns:a16="http://schemas.microsoft.com/office/drawing/2014/main" id="{54F9203F-214F-4083-8EAE-48327105D26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48343" r="58386"/>
            <a:stretch/>
          </p:blipFill>
          <p:spPr>
            <a:xfrm>
              <a:off x="3925214" y="3677858"/>
              <a:ext cx="4367227" cy="2023249"/>
            </a:xfrm>
            <a:prstGeom prst="rect">
              <a:avLst/>
            </a:prstGeom>
          </p:spPr>
        </p:pic>
        <p:sp>
          <p:nvSpPr>
            <p:cNvPr id="18" name="Rectangle 17">
              <a:extLst>
                <a:ext uri="{FF2B5EF4-FFF2-40B4-BE49-F238E27FC236}">
                  <a16:creationId xmlns:a16="http://schemas.microsoft.com/office/drawing/2014/main" id="{2C7E5EC2-0D32-4764-9067-9BE7297353BA}"/>
                </a:ext>
              </a:extLst>
            </p:cNvPr>
            <p:cNvSpPr/>
            <p:nvPr/>
          </p:nvSpPr>
          <p:spPr>
            <a:xfrm>
              <a:off x="3772657" y="3568700"/>
              <a:ext cx="3276095" cy="83979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a:extLst>
              <a:ext uri="{FF2B5EF4-FFF2-40B4-BE49-F238E27FC236}">
                <a16:creationId xmlns:a16="http://schemas.microsoft.com/office/drawing/2014/main" id="{4F54DA5A-416F-40C9-8372-9536944A54B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3586" t="49950" r="24284"/>
          <a:stretch/>
        </p:blipFill>
        <p:spPr>
          <a:xfrm>
            <a:off x="851965" y="2898540"/>
            <a:ext cx="2454033" cy="2071372"/>
          </a:xfrm>
          <a:prstGeom prst="rect">
            <a:avLst/>
          </a:prstGeom>
        </p:spPr>
      </p:pic>
      <p:sp>
        <p:nvSpPr>
          <p:cNvPr id="5" name="Rectangle 4">
            <a:extLst>
              <a:ext uri="{FF2B5EF4-FFF2-40B4-BE49-F238E27FC236}">
                <a16:creationId xmlns:a16="http://schemas.microsoft.com/office/drawing/2014/main" id="{DE85E369-0C95-498E-9EDC-B7557D7F84C7}"/>
              </a:ext>
            </a:extLst>
          </p:cNvPr>
          <p:cNvSpPr/>
          <p:nvPr/>
        </p:nvSpPr>
        <p:spPr>
          <a:xfrm>
            <a:off x="769699" y="4314558"/>
            <a:ext cx="2542355" cy="735761"/>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A70D84F-10A8-4213-8C26-7BFFA61BEC24}"/>
              </a:ext>
            </a:extLst>
          </p:cNvPr>
          <p:cNvSpPr txBox="1"/>
          <p:nvPr/>
        </p:nvSpPr>
        <p:spPr>
          <a:xfrm>
            <a:off x="6120122" y="2394294"/>
            <a:ext cx="1552349" cy="400110"/>
          </a:xfrm>
          <a:prstGeom prst="rect">
            <a:avLst/>
          </a:prstGeom>
          <a:noFill/>
        </p:spPr>
        <p:txBody>
          <a:bodyPr wrap="none" rtlCol="0">
            <a:spAutoFit/>
          </a:bodyPr>
          <a:lstStyle/>
          <a:p>
            <a:pPr algn="ctr"/>
            <a:r>
              <a:rPr lang="en-US" sz="2000" dirty="0"/>
              <a:t>Oxaloacetate</a:t>
            </a:r>
          </a:p>
        </p:txBody>
      </p:sp>
      <p:sp>
        <p:nvSpPr>
          <p:cNvPr id="7" name="Rectangle 6">
            <a:extLst>
              <a:ext uri="{FF2B5EF4-FFF2-40B4-BE49-F238E27FC236}">
                <a16:creationId xmlns:a16="http://schemas.microsoft.com/office/drawing/2014/main" id="{7A84BED9-05DC-4BCF-BDD2-BAD510B83E33}"/>
              </a:ext>
            </a:extLst>
          </p:cNvPr>
          <p:cNvSpPr/>
          <p:nvPr/>
        </p:nvSpPr>
        <p:spPr>
          <a:xfrm>
            <a:off x="1893393" y="2478674"/>
            <a:ext cx="294966" cy="960843"/>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a:extLst>
              <a:ext uri="{FF2B5EF4-FFF2-40B4-BE49-F238E27FC236}">
                <a16:creationId xmlns:a16="http://schemas.microsoft.com/office/drawing/2014/main" id="{4074D11B-5324-4D3B-9BB5-7517E38D19B1}"/>
              </a:ext>
            </a:extLst>
          </p:cNvPr>
          <p:cNvGraphicFramePr>
            <a:graphicFrameLocks noChangeAspect="1"/>
          </p:cNvGraphicFramePr>
          <p:nvPr>
            <p:extLst>
              <p:ext uri="{D42A27DB-BD31-4B8C-83A1-F6EECF244321}">
                <p14:modId xmlns:p14="http://schemas.microsoft.com/office/powerpoint/2010/main" val="393571786"/>
              </p:ext>
            </p:extLst>
          </p:nvPr>
        </p:nvGraphicFramePr>
        <p:xfrm>
          <a:off x="2079720" y="1312863"/>
          <a:ext cx="3695700" cy="2255837"/>
        </p:xfrm>
        <a:graphic>
          <a:graphicData uri="http://schemas.openxmlformats.org/presentationml/2006/ole">
            <mc:AlternateContent xmlns:mc="http://schemas.openxmlformats.org/markup-compatibility/2006">
              <mc:Choice xmlns:v="urn:schemas-microsoft-com:vml" Requires="v">
                <p:oleObj spid="_x0000_s5264" name="CS ChemDraw Drawing" r:id="rId6" imgW="2564148" imgH="1564472" progId="ChemDraw.Document.6.0">
                  <p:embed/>
                </p:oleObj>
              </mc:Choice>
              <mc:Fallback>
                <p:oleObj name="CS ChemDraw Drawing" r:id="rId6" imgW="2564148" imgH="1564472" progId="ChemDraw.Document.6.0">
                  <p:embed/>
                  <p:pic>
                    <p:nvPicPr>
                      <p:cNvPr id="0" name=""/>
                      <p:cNvPicPr/>
                      <p:nvPr/>
                    </p:nvPicPr>
                    <p:blipFill>
                      <a:blip r:embed="rId7"/>
                      <a:stretch>
                        <a:fillRect/>
                      </a:stretch>
                    </p:blipFill>
                    <p:spPr>
                      <a:xfrm>
                        <a:off x="2079720" y="1312863"/>
                        <a:ext cx="3695700" cy="22558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0447A954-2E6B-4090-9B5F-98ECC74590D2}"/>
              </a:ext>
            </a:extLst>
          </p:cNvPr>
          <p:cNvSpPr txBox="1"/>
          <p:nvPr/>
        </p:nvSpPr>
        <p:spPr>
          <a:xfrm>
            <a:off x="1065313" y="1832080"/>
            <a:ext cx="1656160" cy="707886"/>
          </a:xfrm>
          <a:prstGeom prst="rect">
            <a:avLst/>
          </a:prstGeom>
          <a:noFill/>
        </p:spPr>
        <p:txBody>
          <a:bodyPr wrap="square" rtlCol="0">
            <a:spAutoFit/>
          </a:bodyPr>
          <a:lstStyle/>
          <a:p>
            <a:pPr algn="ctr"/>
            <a:r>
              <a:rPr lang="en-US" sz="2000" dirty="0"/>
              <a:t>Pyruvate Carbanion</a:t>
            </a:r>
          </a:p>
        </p:txBody>
      </p:sp>
      <p:sp>
        <p:nvSpPr>
          <p:cNvPr id="11" name="TextBox 10">
            <a:extLst>
              <a:ext uri="{FF2B5EF4-FFF2-40B4-BE49-F238E27FC236}">
                <a16:creationId xmlns:a16="http://schemas.microsoft.com/office/drawing/2014/main" id="{D28A0A5C-1448-463C-9662-F44333589A9A}"/>
              </a:ext>
            </a:extLst>
          </p:cNvPr>
          <p:cNvSpPr txBox="1"/>
          <p:nvPr/>
        </p:nvSpPr>
        <p:spPr>
          <a:xfrm>
            <a:off x="2314059" y="1048118"/>
            <a:ext cx="991939" cy="400110"/>
          </a:xfrm>
          <a:prstGeom prst="rect">
            <a:avLst/>
          </a:prstGeom>
          <a:noFill/>
        </p:spPr>
        <p:txBody>
          <a:bodyPr wrap="none" rtlCol="0">
            <a:spAutoFit/>
          </a:bodyPr>
          <a:lstStyle/>
          <a:p>
            <a:pPr algn="ctr"/>
            <a:r>
              <a:rPr lang="en-US" sz="2000" dirty="0"/>
              <a:t>Enzyme</a:t>
            </a:r>
          </a:p>
        </p:txBody>
      </p:sp>
      <p:graphicFrame>
        <p:nvGraphicFramePr>
          <p:cNvPr id="12" name="Object 11">
            <a:extLst>
              <a:ext uri="{FF2B5EF4-FFF2-40B4-BE49-F238E27FC236}">
                <a16:creationId xmlns:a16="http://schemas.microsoft.com/office/drawing/2014/main" id="{8554AAF4-287E-43A2-B45A-D216A3E52B95}"/>
              </a:ext>
            </a:extLst>
          </p:cNvPr>
          <p:cNvGraphicFramePr>
            <a:graphicFrameLocks noChangeAspect="1"/>
          </p:cNvGraphicFramePr>
          <p:nvPr>
            <p:extLst>
              <p:ext uri="{D42A27DB-BD31-4B8C-83A1-F6EECF244321}">
                <p14:modId xmlns:p14="http://schemas.microsoft.com/office/powerpoint/2010/main" val="3404361816"/>
              </p:ext>
            </p:extLst>
          </p:nvPr>
        </p:nvGraphicFramePr>
        <p:xfrm>
          <a:off x="5928061" y="1156893"/>
          <a:ext cx="2747924" cy="1637511"/>
        </p:xfrm>
        <a:graphic>
          <a:graphicData uri="http://schemas.openxmlformats.org/presentationml/2006/ole">
            <mc:AlternateContent xmlns:mc="http://schemas.openxmlformats.org/markup-compatibility/2006">
              <mc:Choice xmlns:v="urn:schemas-microsoft-com:vml" Requires="v">
                <p:oleObj spid="_x0000_s5265" name="CS ChemDraw Drawing" r:id="rId8" imgW="1861548" imgH="1110148" progId="ChemDraw.Document.6.0">
                  <p:embed/>
                </p:oleObj>
              </mc:Choice>
              <mc:Fallback>
                <p:oleObj name="CS ChemDraw Drawing" r:id="rId8" imgW="1861548" imgH="1110148" progId="ChemDraw.Document.6.0">
                  <p:embed/>
                  <p:pic>
                    <p:nvPicPr>
                      <p:cNvPr id="0" name=""/>
                      <p:cNvPicPr/>
                      <p:nvPr/>
                    </p:nvPicPr>
                    <p:blipFill>
                      <a:blip r:embed="rId9"/>
                      <a:stretch>
                        <a:fillRect/>
                      </a:stretch>
                    </p:blipFill>
                    <p:spPr>
                      <a:xfrm>
                        <a:off x="5928061" y="1156893"/>
                        <a:ext cx="2747924" cy="1637511"/>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242F4568-E07D-4CEC-8020-141CEF26AC1C}"/>
              </a:ext>
            </a:extLst>
          </p:cNvPr>
          <p:cNvSpPr txBox="1"/>
          <p:nvPr/>
        </p:nvSpPr>
        <p:spPr>
          <a:xfrm>
            <a:off x="673195" y="4572144"/>
            <a:ext cx="2747099" cy="707886"/>
          </a:xfrm>
          <a:prstGeom prst="rect">
            <a:avLst/>
          </a:prstGeom>
          <a:noFill/>
        </p:spPr>
        <p:txBody>
          <a:bodyPr wrap="none" rtlCol="0">
            <a:spAutoFit/>
          </a:bodyPr>
          <a:lstStyle/>
          <a:p>
            <a:pPr algn="ctr"/>
            <a:r>
              <a:rPr lang="en-US" sz="2000" dirty="0" err="1"/>
              <a:t>Carboxybiotinyl</a:t>
            </a:r>
            <a:r>
              <a:rPr lang="en-US" sz="2000" dirty="0"/>
              <a:t>-Enzyme </a:t>
            </a:r>
          </a:p>
          <a:p>
            <a:pPr algn="ctr"/>
            <a:r>
              <a:rPr lang="en-US" sz="2000" dirty="0"/>
              <a:t>Complex</a:t>
            </a:r>
          </a:p>
        </p:txBody>
      </p:sp>
      <p:graphicFrame>
        <p:nvGraphicFramePr>
          <p:cNvPr id="17" name="Object 16">
            <a:extLst>
              <a:ext uri="{FF2B5EF4-FFF2-40B4-BE49-F238E27FC236}">
                <a16:creationId xmlns:a16="http://schemas.microsoft.com/office/drawing/2014/main" id="{9E6CDFE6-3FE1-4E44-99A0-EF4644E79DCD}"/>
              </a:ext>
            </a:extLst>
          </p:cNvPr>
          <p:cNvGraphicFramePr>
            <a:graphicFrameLocks noChangeAspect="1"/>
          </p:cNvGraphicFramePr>
          <p:nvPr>
            <p:extLst>
              <p:ext uri="{D42A27DB-BD31-4B8C-83A1-F6EECF244321}">
                <p14:modId xmlns:p14="http://schemas.microsoft.com/office/powerpoint/2010/main" val="1888472439"/>
              </p:ext>
            </p:extLst>
          </p:nvPr>
        </p:nvGraphicFramePr>
        <p:xfrm>
          <a:off x="6270008" y="3248354"/>
          <a:ext cx="195810" cy="799558"/>
        </p:xfrm>
        <a:graphic>
          <a:graphicData uri="http://schemas.openxmlformats.org/presentationml/2006/ole">
            <mc:AlternateContent xmlns:mc="http://schemas.openxmlformats.org/markup-compatibility/2006">
              <mc:Choice xmlns:v="urn:schemas-microsoft-com:vml" Requires="v">
                <p:oleObj spid="_x0000_s5266" name="CS ChemDraw Drawing" r:id="rId10" imgW="133545" imgH="544681" progId="ChemDraw.Document.6.0">
                  <p:embed/>
                </p:oleObj>
              </mc:Choice>
              <mc:Fallback>
                <p:oleObj name="CS ChemDraw Drawing" r:id="rId10" imgW="133545" imgH="544681" progId="ChemDraw.Document.6.0">
                  <p:embed/>
                  <p:pic>
                    <p:nvPicPr>
                      <p:cNvPr id="0" name=""/>
                      <p:cNvPicPr/>
                      <p:nvPr/>
                    </p:nvPicPr>
                    <p:blipFill>
                      <a:blip r:embed="rId11"/>
                      <a:stretch>
                        <a:fillRect/>
                      </a:stretch>
                    </p:blipFill>
                    <p:spPr>
                      <a:xfrm>
                        <a:off x="6270008" y="3248354"/>
                        <a:ext cx="195810" cy="799558"/>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4F967702-3AB7-4AE2-B510-4B72B3FC202D}"/>
              </a:ext>
            </a:extLst>
          </p:cNvPr>
          <p:cNvSpPr txBox="1"/>
          <p:nvPr/>
        </p:nvSpPr>
        <p:spPr>
          <a:xfrm>
            <a:off x="5797888" y="2926729"/>
            <a:ext cx="991939" cy="400110"/>
          </a:xfrm>
          <a:prstGeom prst="rect">
            <a:avLst/>
          </a:prstGeom>
          <a:noFill/>
        </p:spPr>
        <p:txBody>
          <a:bodyPr wrap="none" rtlCol="0">
            <a:spAutoFit/>
          </a:bodyPr>
          <a:lstStyle/>
          <a:p>
            <a:pPr algn="ctr"/>
            <a:r>
              <a:rPr lang="en-US" sz="2000" dirty="0"/>
              <a:t>Enzyme</a:t>
            </a:r>
          </a:p>
        </p:txBody>
      </p:sp>
      <p:sp>
        <p:nvSpPr>
          <p:cNvPr id="21" name="Rectangle 20">
            <a:extLst>
              <a:ext uri="{FF2B5EF4-FFF2-40B4-BE49-F238E27FC236}">
                <a16:creationId xmlns:a16="http://schemas.microsoft.com/office/drawing/2014/main" id="{629EFFAE-A935-4A15-8ADF-FFA3A9082705}"/>
              </a:ext>
            </a:extLst>
          </p:cNvPr>
          <p:cNvSpPr/>
          <p:nvPr/>
        </p:nvSpPr>
        <p:spPr>
          <a:xfrm>
            <a:off x="6631911" y="4816875"/>
            <a:ext cx="2227485" cy="30607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563890B-FB5C-4351-8B44-F060BCE11F6B}"/>
              </a:ext>
            </a:extLst>
          </p:cNvPr>
          <p:cNvSpPr/>
          <p:nvPr/>
        </p:nvSpPr>
        <p:spPr>
          <a:xfrm>
            <a:off x="7902607" y="3290746"/>
            <a:ext cx="203263" cy="57880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07894-8C3E-4A60-AA5F-E516873F7302}"/>
              </a:ext>
            </a:extLst>
          </p:cNvPr>
          <p:cNvSpPr>
            <a:spLocks noGrp="1"/>
          </p:cNvSpPr>
          <p:nvPr>
            <p:ph type="title"/>
          </p:nvPr>
        </p:nvSpPr>
        <p:spPr>
          <a:xfrm>
            <a:off x="1529080" y="222349"/>
            <a:ext cx="7596753" cy="779462"/>
          </a:xfrm>
        </p:spPr>
        <p:txBody>
          <a:bodyPr>
            <a:normAutofit/>
          </a:bodyPr>
          <a:lstStyle/>
          <a:p>
            <a:r>
              <a:rPr lang="en-US" sz="3600" b="1" dirty="0"/>
              <a:t>Pyruvate Carboxyltransferase Activity</a:t>
            </a:r>
            <a:endParaRPr lang="en-US" sz="3600" dirty="0"/>
          </a:p>
        </p:txBody>
      </p:sp>
      <p:sp>
        <p:nvSpPr>
          <p:cNvPr id="23" name="Rectangle 22">
            <a:extLst>
              <a:ext uri="{FF2B5EF4-FFF2-40B4-BE49-F238E27FC236}">
                <a16:creationId xmlns:a16="http://schemas.microsoft.com/office/drawing/2014/main" id="{C507635F-203A-4244-8B79-29593D7CD136}"/>
              </a:ext>
            </a:extLst>
          </p:cNvPr>
          <p:cNvSpPr/>
          <p:nvPr/>
        </p:nvSpPr>
        <p:spPr>
          <a:xfrm>
            <a:off x="3762552" y="4428382"/>
            <a:ext cx="2227485" cy="30607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71D296A-51AA-4309-B03A-9038F309C6F2}"/>
              </a:ext>
            </a:extLst>
          </p:cNvPr>
          <p:cNvSpPr txBox="1"/>
          <p:nvPr/>
        </p:nvSpPr>
        <p:spPr>
          <a:xfrm>
            <a:off x="4207995" y="4380513"/>
            <a:ext cx="1912127" cy="707886"/>
          </a:xfrm>
          <a:prstGeom prst="rect">
            <a:avLst/>
          </a:prstGeom>
          <a:noFill/>
        </p:spPr>
        <p:txBody>
          <a:bodyPr wrap="none" rtlCol="0">
            <a:spAutoFit/>
          </a:bodyPr>
          <a:lstStyle/>
          <a:p>
            <a:pPr algn="ctr"/>
            <a:r>
              <a:rPr lang="en-US" sz="2000" dirty="0" err="1"/>
              <a:t>Biotinyl</a:t>
            </a:r>
            <a:r>
              <a:rPr lang="en-US" sz="2000" dirty="0"/>
              <a:t>-Enzyme </a:t>
            </a:r>
          </a:p>
          <a:p>
            <a:pPr algn="ctr"/>
            <a:r>
              <a:rPr lang="en-US" sz="2000" dirty="0"/>
              <a:t>Complex</a:t>
            </a:r>
          </a:p>
        </p:txBody>
      </p:sp>
      <p:sp>
        <p:nvSpPr>
          <p:cNvPr id="24" name="Content Placeholder 2">
            <a:extLst>
              <a:ext uri="{FF2B5EF4-FFF2-40B4-BE49-F238E27FC236}">
                <a16:creationId xmlns:a16="http://schemas.microsoft.com/office/drawing/2014/main" id="{26088D75-6E5A-4DB7-9EDF-181ABDCB9572}"/>
              </a:ext>
            </a:extLst>
          </p:cNvPr>
          <p:cNvSpPr>
            <a:spLocks noGrp="1"/>
          </p:cNvSpPr>
          <p:nvPr>
            <p:ph idx="1"/>
          </p:nvPr>
        </p:nvSpPr>
        <p:spPr>
          <a:xfrm>
            <a:off x="334328" y="5371177"/>
            <a:ext cx="8730947" cy="665473"/>
          </a:xfrm>
        </p:spPr>
        <p:txBody>
          <a:bodyPr>
            <a:normAutofit/>
          </a:bodyPr>
          <a:lstStyle/>
          <a:p>
            <a:r>
              <a:rPr lang="en-US" b="1" i="1" dirty="0"/>
              <a:t>Step 3: Formation oxaloacetate and restoration of biotin</a:t>
            </a:r>
          </a:p>
        </p:txBody>
      </p:sp>
      <p:sp>
        <p:nvSpPr>
          <p:cNvPr id="26" name="Diagonal Stripe 25">
            <a:extLst>
              <a:ext uri="{FF2B5EF4-FFF2-40B4-BE49-F238E27FC236}">
                <a16:creationId xmlns:a16="http://schemas.microsoft.com/office/drawing/2014/main" id="{2362DB74-87FF-42F8-8694-F2D4AC304AD3}"/>
              </a:ext>
            </a:extLst>
          </p:cNvPr>
          <p:cNvSpPr/>
          <p:nvPr/>
        </p:nvSpPr>
        <p:spPr>
          <a:xfrm>
            <a:off x="0" y="4181018"/>
            <a:ext cx="1065314" cy="417291"/>
          </a:xfrm>
          <a:prstGeom prst="diagStrip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Oval 26">
            <a:extLst>
              <a:ext uri="{FF2B5EF4-FFF2-40B4-BE49-F238E27FC236}">
                <a16:creationId xmlns:a16="http://schemas.microsoft.com/office/drawing/2014/main" id="{EE39178E-378C-4A11-8F10-4BBDCFEF4323}"/>
              </a:ext>
            </a:extLst>
          </p:cNvPr>
          <p:cNvSpPr/>
          <p:nvPr/>
        </p:nvSpPr>
        <p:spPr>
          <a:xfrm>
            <a:off x="439624" y="3698428"/>
            <a:ext cx="1002393" cy="5837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BCCP</a:t>
            </a:r>
          </a:p>
        </p:txBody>
      </p:sp>
      <p:sp>
        <p:nvSpPr>
          <p:cNvPr id="28" name="TextBox 27">
            <a:extLst>
              <a:ext uri="{FF2B5EF4-FFF2-40B4-BE49-F238E27FC236}">
                <a16:creationId xmlns:a16="http://schemas.microsoft.com/office/drawing/2014/main" id="{EE7A715D-86D4-4DAE-82D1-DEC0DE585FA0}"/>
              </a:ext>
            </a:extLst>
          </p:cNvPr>
          <p:cNvSpPr txBox="1"/>
          <p:nvPr/>
        </p:nvSpPr>
        <p:spPr>
          <a:xfrm>
            <a:off x="6565423" y="816663"/>
            <a:ext cx="2499852" cy="307777"/>
          </a:xfrm>
          <a:prstGeom prst="rect">
            <a:avLst/>
          </a:prstGeom>
          <a:noFill/>
        </p:spPr>
        <p:txBody>
          <a:bodyPr wrap="none" rtlCol="0">
            <a:spAutoFit/>
          </a:bodyPr>
          <a:lstStyle/>
          <a:p>
            <a:r>
              <a:rPr lang="en-US" sz="1400" dirty="0"/>
              <a:t>Image modified from: </a:t>
            </a:r>
            <a:r>
              <a:rPr lang="en-US" sz="1400" dirty="0">
                <a:hlinkClick r:id="rId12"/>
              </a:rPr>
              <a:t>Boris, TM</a:t>
            </a:r>
            <a:endParaRPr lang="en-US" sz="1400" dirty="0"/>
          </a:p>
        </p:txBody>
      </p:sp>
    </p:spTree>
    <p:extLst>
      <p:ext uri="{BB962C8B-B14F-4D97-AF65-F5344CB8AC3E}">
        <p14:creationId xmlns:p14="http://schemas.microsoft.com/office/powerpoint/2010/main" val="2324255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242D-15D8-4DC7-97E1-9C828F61C929}"/>
              </a:ext>
            </a:extLst>
          </p:cNvPr>
          <p:cNvSpPr>
            <a:spLocks noGrp="1"/>
          </p:cNvSpPr>
          <p:nvPr>
            <p:ph type="title"/>
          </p:nvPr>
        </p:nvSpPr>
        <p:spPr/>
        <p:txBody>
          <a:bodyPr/>
          <a:lstStyle/>
          <a:p>
            <a:r>
              <a:rPr lang="en-US" dirty="0"/>
              <a:t>Pyruvate Carboxylase</a:t>
            </a:r>
          </a:p>
        </p:txBody>
      </p:sp>
      <p:sp>
        <p:nvSpPr>
          <p:cNvPr id="4" name="TextBox 3">
            <a:extLst>
              <a:ext uri="{FF2B5EF4-FFF2-40B4-BE49-F238E27FC236}">
                <a16:creationId xmlns:a16="http://schemas.microsoft.com/office/drawing/2014/main" id="{5C842EBF-63A8-4C73-BFA7-6D88E7144322}"/>
              </a:ext>
            </a:extLst>
          </p:cNvPr>
          <p:cNvSpPr txBox="1"/>
          <p:nvPr/>
        </p:nvSpPr>
        <p:spPr>
          <a:xfrm>
            <a:off x="3473631" y="5649409"/>
            <a:ext cx="4729372" cy="307777"/>
          </a:xfrm>
          <a:prstGeom prst="rect">
            <a:avLst/>
          </a:prstGeom>
          <a:noFill/>
        </p:spPr>
        <p:txBody>
          <a:bodyPr wrap="none" rtlCol="0">
            <a:spAutoFit/>
          </a:bodyPr>
          <a:lstStyle/>
          <a:p>
            <a:r>
              <a:rPr lang="en-US" sz="1400" dirty="0"/>
              <a:t>Figure modified  from: </a:t>
            </a:r>
            <a:r>
              <a:rPr lang="en-US" sz="1400" dirty="0">
                <a:hlinkClick r:id="rId3"/>
              </a:rPr>
              <a:t>Liu, Y., et al (2018) Nat </a:t>
            </a:r>
            <a:r>
              <a:rPr lang="en-US" sz="1400" dirty="0" err="1">
                <a:hlinkClick r:id="rId3"/>
              </a:rPr>
              <a:t>Commun</a:t>
            </a:r>
            <a:r>
              <a:rPr lang="en-US" sz="1400" dirty="0">
                <a:hlinkClick r:id="rId3"/>
              </a:rPr>
              <a:t> 9:1384</a:t>
            </a:r>
            <a:endParaRPr lang="en-US" sz="1400" dirty="0"/>
          </a:p>
        </p:txBody>
      </p:sp>
      <p:sp>
        <p:nvSpPr>
          <p:cNvPr id="5" name="AutoShape 2" descr="Fig. 1">
            <a:extLst>
              <a:ext uri="{FF2B5EF4-FFF2-40B4-BE49-F238E27FC236}">
                <a16:creationId xmlns:a16="http://schemas.microsoft.com/office/drawing/2014/main" id="{25126205-9152-43A9-9F9A-36ED9F738E4E}"/>
              </a:ext>
            </a:extLst>
          </p:cNvPr>
          <p:cNvSpPr>
            <a:spLocks noChangeAspect="1" noChangeArrowheads="1"/>
          </p:cNvSpPr>
          <p:nvPr/>
        </p:nvSpPr>
        <p:spPr bwMode="auto">
          <a:xfrm>
            <a:off x="2738438" y="0"/>
            <a:ext cx="366712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36679CA-0098-4085-84C8-8CC349DEA521}"/>
              </a:ext>
            </a:extLst>
          </p:cNvPr>
          <p:cNvPicPr>
            <a:picLocks noChangeAspect="1"/>
          </p:cNvPicPr>
          <p:nvPr/>
        </p:nvPicPr>
        <p:blipFill>
          <a:blip r:embed="rId4"/>
          <a:stretch>
            <a:fillRect/>
          </a:stretch>
        </p:blipFill>
        <p:spPr>
          <a:xfrm>
            <a:off x="451248" y="1224160"/>
            <a:ext cx="4161121" cy="3941833"/>
          </a:xfrm>
          <a:prstGeom prst="rect">
            <a:avLst/>
          </a:prstGeom>
        </p:spPr>
      </p:pic>
      <p:pic>
        <p:nvPicPr>
          <p:cNvPr id="8" name="Picture 7">
            <a:extLst>
              <a:ext uri="{FF2B5EF4-FFF2-40B4-BE49-F238E27FC236}">
                <a16:creationId xmlns:a16="http://schemas.microsoft.com/office/drawing/2014/main" id="{3F76BB82-8AAA-4275-8F27-9A72CE64FE52}"/>
              </a:ext>
            </a:extLst>
          </p:cNvPr>
          <p:cNvPicPr>
            <a:picLocks noChangeAspect="1"/>
          </p:cNvPicPr>
          <p:nvPr/>
        </p:nvPicPr>
        <p:blipFill>
          <a:blip r:embed="rId5"/>
          <a:stretch>
            <a:fillRect/>
          </a:stretch>
        </p:blipFill>
        <p:spPr>
          <a:xfrm>
            <a:off x="4712876" y="1224160"/>
            <a:ext cx="4116762" cy="3634393"/>
          </a:xfrm>
          <a:prstGeom prst="rect">
            <a:avLst/>
          </a:prstGeom>
        </p:spPr>
      </p:pic>
      <p:sp>
        <p:nvSpPr>
          <p:cNvPr id="3" name="Content Placeholder 2">
            <a:extLst>
              <a:ext uri="{FF2B5EF4-FFF2-40B4-BE49-F238E27FC236}">
                <a16:creationId xmlns:a16="http://schemas.microsoft.com/office/drawing/2014/main" id="{F02DBA7A-3282-449A-A0D2-B991660A9186}"/>
              </a:ext>
            </a:extLst>
          </p:cNvPr>
          <p:cNvSpPr>
            <a:spLocks noGrp="1"/>
          </p:cNvSpPr>
          <p:nvPr>
            <p:ph idx="1"/>
          </p:nvPr>
        </p:nvSpPr>
        <p:spPr>
          <a:xfrm>
            <a:off x="482666" y="5080902"/>
            <a:ext cx="8460420" cy="483416"/>
          </a:xfrm>
        </p:spPr>
        <p:txBody>
          <a:bodyPr/>
          <a:lstStyle/>
          <a:p>
            <a:r>
              <a:rPr lang="en-US" dirty="0"/>
              <a:t>Is a tetrameric protein</a:t>
            </a:r>
          </a:p>
        </p:txBody>
      </p:sp>
    </p:spTree>
    <p:extLst>
      <p:ext uri="{BB962C8B-B14F-4D97-AF65-F5344CB8AC3E}">
        <p14:creationId xmlns:p14="http://schemas.microsoft.com/office/powerpoint/2010/main" val="132575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5D4E-A830-4A27-B62F-72BFFCECD703}"/>
              </a:ext>
            </a:extLst>
          </p:cNvPr>
          <p:cNvSpPr>
            <a:spLocks noGrp="1"/>
          </p:cNvSpPr>
          <p:nvPr>
            <p:ph type="title"/>
          </p:nvPr>
        </p:nvSpPr>
        <p:spPr/>
        <p:txBody>
          <a:bodyPr>
            <a:normAutofit fontScale="90000"/>
          </a:bodyPr>
          <a:lstStyle/>
          <a:p>
            <a:r>
              <a:rPr lang="en-US" dirty="0"/>
              <a:t>Pyruvate Carboxylase Mechanism</a:t>
            </a:r>
          </a:p>
        </p:txBody>
      </p:sp>
      <p:pic>
        <p:nvPicPr>
          <p:cNvPr id="5" name="Content Placeholder 4">
            <a:extLst>
              <a:ext uri="{FF2B5EF4-FFF2-40B4-BE49-F238E27FC236}">
                <a16:creationId xmlns:a16="http://schemas.microsoft.com/office/drawing/2014/main" id="{78A1EC2E-D19D-4CE0-8C28-9D34321AB3F7}"/>
              </a:ext>
            </a:extLst>
          </p:cNvPr>
          <p:cNvPicPr>
            <a:picLocks noGrp="1" noChangeAspect="1"/>
          </p:cNvPicPr>
          <p:nvPr>
            <p:ph idx="1"/>
          </p:nvPr>
        </p:nvPicPr>
        <p:blipFill>
          <a:blip r:embed="rId3"/>
          <a:stretch>
            <a:fillRect/>
          </a:stretch>
        </p:blipFill>
        <p:spPr>
          <a:xfrm>
            <a:off x="2048383" y="1193055"/>
            <a:ext cx="5047233" cy="4511675"/>
          </a:xfrm>
          <a:prstGeom prst="rect">
            <a:avLst/>
          </a:prstGeom>
        </p:spPr>
      </p:pic>
      <p:sp>
        <p:nvSpPr>
          <p:cNvPr id="4" name="AutoShape 2" descr="figure2">
            <a:extLst>
              <a:ext uri="{FF2B5EF4-FFF2-40B4-BE49-F238E27FC236}">
                <a16:creationId xmlns:a16="http://schemas.microsoft.com/office/drawing/2014/main" id="{77BAD9C2-3AE4-4EC8-9752-3EFA51BD47C9}"/>
              </a:ext>
            </a:extLst>
          </p:cNvPr>
          <p:cNvSpPr>
            <a:spLocks noChangeAspect="1" noChangeArrowheads="1"/>
          </p:cNvSpPr>
          <p:nvPr/>
        </p:nvSpPr>
        <p:spPr bwMode="auto">
          <a:xfrm>
            <a:off x="1847850" y="962025"/>
            <a:ext cx="5448300" cy="493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7D3CA76B-ABFC-4191-B4E8-EFED88EFF85E}"/>
              </a:ext>
            </a:extLst>
          </p:cNvPr>
          <p:cNvSpPr txBox="1"/>
          <p:nvPr/>
        </p:nvSpPr>
        <p:spPr>
          <a:xfrm>
            <a:off x="3473631" y="5649409"/>
            <a:ext cx="4729372" cy="307777"/>
          </a:xfrm>
          <a:prstGeom prst="rect">
            <a:avLst/>
          </a:prstGeom>
          <a:noFill/>
        </p:spPr>
        <p:txBody>
          <a:bodyPr wrap="none" rtlCol="0">
            <a:spAutoFit/>
          </a:bodyPr>
          <a:lstStyle/>
          <a:p>
            <a:r>
              <a:rPr lang="en-US" sz="1400" dirty="0"/>
              <a:t>Figure modified  from: </a:t>
            </a:r>
            <a:r>
              <a:rPr lang="en-US" sz="1400" dirty="0">
                <a:hlinkClick r:id="rId4"/>
              </a:rPr>
              <a:t>Liu, Y., et al (2018) Nat </a:t>
            </a:r>
            <a:r>
              <a:rPr lang="en-US" sz="1400" dirty="0" err="1">
                <a:hlinkClick r:id="rId4"/>
              </a:rPr>
              <a:t>Commun</a:t>
            </a:r>
            <a:r>
              <a:rPr lang="en-US" sz="1400" dirty="0">
                <a:hlinkClick r:id="rId4"/>
              </a:rPr>
              <a:t> 9:1384</a:t>
            </a:r>
            <a:endParaRPr lang="en-US" sz="1400" dirty="0"/>
          </a:p>
        </p:txBody>
      </p:sp>
    </p:spTree>
    <p:extLst>
      <p:ext uri="{BB962C8B-B14F-4D97-AF65-F5344CB8AC3E}">
        <p14:creationId xmlns:p14="http://schemas.microsoft.com/office/powerpoint/2010/main" val="8520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242D-15D8-4DC7-97E1-9C828F61C929}"/>
              </a:ext>
            </a:extLst>
          </p:cNvPr>
          <p:cNvSpPr>
            <a:spLocks noGrp="1"/>
          </p:cNvSpPr>
          <p:nvPr>
            <p:ph type="title"/>
          </p:nvPr>
        </p:nvSpPr>
        <p:spPr/>
        <p:txBody>
          <a:bodyPr/>
          <a:lstStyle/>
          <a:p>
            <a:r>
              <a:rPr lang="en-US" dirty="0"/>
              <a:t>Pyruvate Carboxylase</a:t>
            </a:r>
          </a:p>
        </p:txBody>
      </p:sp>
      <p:sp>
        <p:nvSpPr>
          <p:cNvPr id="4" name="TextBox 3">
            <a:extLst>
              <a:ext uri="{FF2B5EF4-FFF2-40B4-BE49-F238E27FC236}">
                <a16:creationId xmlns:a16="http://schemas.microsoft.com/office/drawing/2014/main" id="{5C842EBF-63A8-4C73-BFA7-6D88E7144322}"/>
              </a:ext>
            </a:extLst>
          </p:cNvPr>
          <p:cNvSpPr txBox="1"/>
          <p:nvPr/>
        </p:nvSpPr>
        <p:spPr>
          <a:xfrm>
            <a:off x="3473631" y="5649409"/>
            <a:ext cx="4729372" cy="307777"/>
          </a:xfrm>
          <a:prstGeom prst="rect">
            <a:avLst/>
          </a:prstGeom>
          <a:noFill/>
        </p:spPr>
        <p:txBody>
          <a:bodyPr wrap="none" rtlCol="0">
            <a:spAutoFit/>
          </a:bodyPr>
          <a:lstStyle/>
          <a:p>
            <a:r>
              <a:rPr lang="en-US" sz="1400" dirty="0"/>
              <a:t>Figure modified  from: </a:t>
            </a:r>
            <a:r>
              <a:rPr lang="en-US" sz="1400" dirty="0">
                <a:hlinkClick r:id="rId3"/>
              </a:rPr>
              <a:t>Liu, Y., et al (2018) Nat </a:t>
            </a:r>
            <a:r>
              <a:rPr lang="en-US" sz="1400" dirty="0" err="1">
                <a:hlinkClick r:id="rId3"/>
              </a:rPr>
              <a:t>Commun</a:t>
            </a:r>
            <a:r>
              <a:rPr lang="en-US" sz="1400" dirty="0">
                <a:hlinkClick r:id="rId3"/>
              </a:rPr>
              <a:t> 9:1384</a:t>
            </a:r>
            <a:endParaRPr lang="en-US" sz="1400" dirty="0"/>
          </a:p>
        </p:txBody>
      </p:sp>
      <p:sp>
        <p:nvSpPr>
          <p:cNvPr id="5" name="AutoShape 2" descr="Fig. 1">
            <a:extLst>
              <a:ext uri="{FF2B5EF4-FFF2-40B4-BE49-F238E27FC236}">
                <a16:creationId xmlns:a16="http://schemas.microsoft.com/office/drawing/2014/main" id="{25126205-9152-43A9-9F9A-36ED9F738E4E}"/>
              </a:ext>
            </a:extLst>
          </p:cNvPr>
          <p:cNvSpPr>
            <a:spLocks noChangeAspect="1" noChangeArrowheads="1"/>
          </p:cNvSpPr>
          <p:nvPr/>
        </p:nvSpPr>
        <p:spPr bwMode="auto">
          <a:xfrm>
            <a:off x="2738438" y="0"/>
            <a:ext cx="3667125" cy="685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36679CA-0098-4085-84C8-8CC349DEA521}"/>
              </a:ext>
            </a:extLst>
          </p:cNvPr>
          <p:cNvPicPr>
            <a:picLocks noChangeAspect="1"/>
          </p:cNvPicPr>
          <p:nvPr/>
        </p:nvPicPr>
        <p:blipFill>
          <a:blip r:embed="rId4"/>
          <a:stretch>
            <a:fillRect/>
          </a:stretch>
        </p:blipFill>
        <p:spPr>
          <a:xfrm>
            <a:off x="4910184" y="1134734"/>
            <a:ext cx="4161121" cy="3941833"/>
          </a:xfrm>
          <a:prstGeom prst="rect">
            <a:avLst/>
          </a:prstGeom>
        </p:spPr>
      </p:pic>
      <p:sp>
        <p:nvSpPr>
          <p:cNvPr id="3" name="Content Placeholder 2">
            <a:extLst>
              <a:ext uri="{FF2B5EF4-FFF2-40B4-BE49-F238E27FC236}">
                <a16:creationId xmlns:a16="http://schemas.microsoft.com/office/drawing/2014/main" id="{F02DBA7A-3282-449A-A0D2-B991660A9186}"/>
              </a:ext>
            </a:extLst>
          </p:cNvPr>
          <p:cNvSpPr>
            <a:spLocks noGrp="1"/>
          </p:cNvSpPr>
          <p:nvPr>
            <p:ph idx="1"/>
          </p:nvPr>
        </p:nvSpPr>
        <p:spPr>
          <a:xfrm>
            <a:off x="180812" y="2233686"/>
            <a:ext cx="4729372" cy="1743928"/>
          </a:xfrm>
        </p:spPr>
        <p:txBody>
          <a:bodyPr>
            <a:normAutofit/>
          </a:bodyPr>
          <a:lstStyle/>
          <a:p>
            <a:r>
              <a:rPr lang="en-US" dirty="0"/>
              <a:t>Is an allosteric protein</a:t>
            </a:r>
          </a:p>
          <a:p>
            <a:pPr lvl="1"/>
            <a:r>
              <a:rPr lang="en-US" sz="2800" b="1" dirty="0">
                <a:solidFill>
                  <a:schemeClr val="accent6">
                    <a:lumMod val="75000"/>
                  </a:schemeClr>
                </a:solidFill>
              </a:rPr>
              <a:t>Acetyl-CoA is an activator</a:t>
            </a:r>
          </a:p>
          <a:p>
            <a:pPr lvl="1"/>
            <a:r>
              <a:rPr lang="en-US" sz="2800" b="1" dirty="0">
                <a:solidFill>
                  <a:srgbClr val="C00000"/>
                </a:solidFill>
              </a:rPr>
              <a:t>ADP in an inhibitor </a:t>
            </a:r>
          </a:p>
        </p:txBody>
      </p:sp>
    </p:spTree>
    <p:extLst>
      <p:ext uri="{BB962C8B-B14F-4D97-AF65-F5344CB8AC3E}">
        <p14:creationId xmlns:p14="http://schemas.microsoft.com/office/powerpoint/2010/main" val="293402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2381-C386-4377-9D1D-36574F6D5B9F}"/>
              </a:ext>
            </a:extLst>
          </p:cNvPr>
          <p:cNvSpPr>
            <a:spLocks noGrp="1"/>
          </p:cNvSpPr>
          <p:nvPr>
            <p:ph type="title"/>
          </p:nvPr>
        </p:nvSpPr>
        <p:spPr>
          <a:xfrm>
            <a:off x="1499890" y="223886"/>
            <a:ext cx="7210332" cy="779462"/>
          </a:xfrm>
        </p:spPr>
        <p:txBody>
          <a:bodyPr/>
          <a:lstStyle/>
          <a:p>
            <a:r>
              <a:rPr lang="en-US" dirty="0"/>
              <a:t>Sugar Phosphate Reactions</a:t>
            </a:r>
          </a:p>
        </p:txBody>
      </p:sp>
      <p:sp>
        <p:nvSpPr>
          <p:cNvPr id="4" name="TextBox 3">
            <a:extLst>
              <a:ext uri="{FF2B5EF4-FFF2-40B4-BE49-F238E27FC236}">
                <a16:creationId xmlns:a16="http://schemas.microsoft.com/office/drawing/2014/main" id="{F10190F0-4A7E-41FC-B90E-0CA676D897F4}"/>
              </a:ext>
            </a:extLst>
          </p:cNvPr>
          <p:cNvSpPr txBox="1"/>
          <p:nvPr/>
        </p:nvSpPr>
        <p:spPr>
          <a:xfrm>
            <a:off x="3983021" y="1336970"/>
            <a:ext cx="1191480" cy="461665"/>
          </a:xfrm>
          <a:prstGeom prst="rect">
            <a:avLst/>
          </a:prstGeom>
          <a:noFill/>
        </p:spPr>
        <p:txBody>
          <a:bodyPr wrap="none" rtlCol="0">
            <a:spAutoFit/>
          </a:bodyPr>
          <a:lstStyle/>
          <a:p>
            <a:r>
              <a:rPr lang="en-US" sz="2400" b="1" dirty="0"/>
              <a:t>Glucose</a:t>
            </a:r>
          </a:p>
        </p:txBody>
      </p:sp>
      <p:sp>
        <p:nvSpPr>
          <p:cNvPr id="5" name="TextBox 4">
            <a:extLst>
              <a:ext uri="{FF2B5EF4-FFF2-40B4-BE49-F238E27FC236}">
                <a16:creationId xmlns:a16="http://schemas.microsoft.com/office/drawing/2014/main" id="{387B867A-7CD1-45FC-96B3-7BC3347AB9EB}"/>
              </a:ext>
            </a:extLst>
          </p:cNvPr>
          <p:cNvSpPr txBox="1"/>
          <p:nvPr/>
        </p:nvSpPr>
        <p:spPr>
          <a:xfrm>
            <a:off x="3113154" y="2377591"/>
            <a:ext cx="2867965" cy="461665"/>
          </a:xfrm>
          <a:prstGeom prst="rect">
            <a:avLst/>
          </a:prstGeom>
          <a:noFill/>
        </p:spPr>
        <p:txBody>
          <a:bodyPr wrap="none" rtlCol="0">
            <a:spAutoFit/>
          </a:bodyPr>
          <a:lstStyle/>
          <a:p>
            <a:r>
              <a:rPr lang="en-US" sz="2400" b="1" dirty="0"/>
              <a:t>Glucose 6-phosphate</a:t>
            </a:r>
          </a:p>
        </p:txBody>
      </p:sp>
      <p:sp>
        <p:nvSpPr>
          <p:cNvPr id="6" name="TextBox 5">
            <a:extLst>
              <a:ext uri="{FF2B5EF4-FFF2-40B4-BE49-F238E27FC236}">
                <a16:creationId xmlns:a16="http://schemas.microsoft.com/office/drawing/2014/main" id="{6F1E62C4-DEEE-4E5D-9560-5E033CE48D9D}"/>
              </a:ext>
            </a:extLst>
          </p:cNvPr>
          <p:cNvSpPr txBox="1"/>
          <p:nvPr/>
        </p:nvSpPr>
        <p:spPr>
          <a:xfrm>
            <a:off x="3027041" y="3329240"/>
            <a:ext cx="2952988" cy="461665"/>
          </a:xfrm>
          <a:prstGeom prst="rect">
            <a:avLst/>
          </a:prstGeom>
          <a:noFill/>
        </p:spPr>
        <p:txBody>
          <a:bodyPr wrap="none" rtlCol="0">
            <a:spAutoFit/>
          </a:bodyPr>
          <a:lstStyle/>
          <a:p>
            <a:r>
              <a:rPr lang="en-US" sz="2400" b="1" dirty="0"/>
              <a:t>Fructose 6-phosphate</a:t>
            </a:r>
          </a:p>
        </p:txBody>
      </p:sp>
      <p:sp>
        <p:nvSpPr>
          <p:cNvPr id="7" name="TextBox 6">
            <a:extLst>
              <a:ext uri="{FF2B5EF4-FFF2-40B4-BE49-F238E27FC236}">
                <a16:creationId xmlns:a16="http://schemas.microsoft.com/office/drawing/2014/main" id="{A9598328-7BD5-49B8-A08D-13D0C3096F39}"/>
              </a:ext>
            </a:extLst>
          </p:cNvPr>
          <p:cNvSpPr txBox="1"/>
          <p:nvPr/>
        </p:nvSpPr>
        <p:spPr>
          <a:xfrm>
            <a:off x="2734493" y="4443993"/>
            <a:ext cx="3552511" cy="461665"/>
          </a:xfrm>
          <a:prstGeom prst="rect">
            <a:avLst/>
          </a:prstGeom>
          <a:noFill/>
        </p:spPr>
        <p:txBody>
          <a:bodyPr wrap="none" rtlCol="0">
            <a:spAutoFit/>
          </a:bodyPr>
          <a:lstStyle/>
          <a:p>
            <a:r>
              <a:rPr lang="en-US" sz="2400" b="1" dirty="0"/>
              <a:t>Fructose 1,6-bisphosphate</a:t>
            </a:r>
          </a:p>
        </p:txBody>
      </p:sp>
      <p:sp>
        <p:nvSpPr>
          <p:cNvPr id="9" name="Arc 8">
            <a:extLst>
              <a:ext uri="{FF2B5EF4-FFF2-40B4-BE49-F238E27FC236}">
                <a16:creationId xmlns:a16="http://schemas.microsoft.com/office/drawing/2014/main" id="{FF03700D-053B-4C5F-B246-B86382FAD883}"/>
              </a:ext>
            </a:extLst>
          </p:cNvPr>
          <p:cNvSpPr/>
          <p:nvPr/>
        </p:nvSpPr>
        <p:spPr>
          <a:xfrm rot="16200000" flipH="1" flipV="1">
            <a:off x="5383556" y="1349220"/>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39E6EDCE-02BC-48DE-9446-CBC25F10B10D}"/>
              </a:ext>
            </a:extLst>
          </p:cNvPr>
          <p:cNvSpPr/>
          <p:nvPr/>
        </p:nvSpPr>
        <p:spPr>
          <a:xfrm rot="5400000" flipH="1" flipV="1">
            <a:off x="2410825" y="1309548"/>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9DC0EC06-92D1-4101-8960-5EFCD7842AB1}"/>
              </a:ext>
            </a:extLst>
          </p:cNvPr>
          <p:cNvSpPr/>
          <p:nvPr/>
        </p:nvSpPr>
        <p:spPr>
          <a:xfrm rot="5400000" flipH="1" flipV="1">
            <a:off x="2053501" y="3341011"/>
            <a:ext cx="1100868" cy="1546019"/>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6C55081C-2EE0-4F0D-AF99-813946AFB3B6}"/>
              </a:ext>
            </a:extLst>
          </p:cNvPr>
          <p:cNvSpPr/>
          <p:nvPr/>
        </p:nvSpPr>
        <p:spPr>
          <a:xfrm rot="16200000" flipH="1" flipV="1">
            <a:off x="5790789" y="3341011"/>
            <a:ext cx="1100868" cy="1546019"/>
          </a:xfrm>
          <a:prstGeom prst="arc">
            <a:avLst>
              <a:gd name="adj1" fmla="val 10138800"/>
              <a:gd name="adj2" fmla="val 0"/>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24183702-C2CC-4B0F-AB39-A42D6437F90F}"/>
              </a:ext>
            </a:extLst>
          </p:cNvPr>
          <p:cNvSpPr/>
          <p:nvPr/>
        </p:nvSpPr>
        <p:spPr>
          <a:xfrm rot="5400000" flipV="1">
            <a:off x="6685668" y="1686848"/>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a:extLst>
              <a:ext uri="{FF2B5EF4-FFF2-40B4-BE49-F238E27FC236}">
                <a16:creationId xmlns:a16="http://schemas.microsoft.com/office/drawing/2014/main" id="{57FAC13E-9D51-404F-BB63-18107B2DCE75}"/>
              </a:ext>
            </a:extLst>
          </p:cNvPr>
          <p:cNvSpPr/>
          <p:nvPr/>
        </p:nvSpPr>
        <p:spPr>
          <a:xfrm rot="5400000" flipV="1">
            <a:off x="7105709" y="3632444"/>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278B9B0-17B8-4F06-9FD0-4DA115D2DD7A}"/>
              </a:ext>
            </a:extLst>
          </p:cNvPr>
          <p:cNvSpPr/>
          <p:nvPr/>
        </p:nvSpPr>
        <p:spPr>
          <a:xfrm rot="15909013" flipV="1">
            <a:off x="1320997" y="172884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481B24E9-9B80-4F2A-99AA-50A71FF76CE5}"/>
              </a:ext>
            </a:extLst>
          </p:cNvPr>
          <p:cNvSpPr/>
          <p:nvPr/>
        </p:nvSpPr>
        <p:spPr>
          <a:xfrm rot="15909013" flipV="1">
            <a:off x="946248" y="3693979"/>
            <a:ext cx="888879" cy="840082"/>
          </a:xfrm>
          <a:prstGeom prst="arc">
            <a:avLst>
              <a:gd name="adj1" fmla="val 10138800"/>
              <a:gd name="adj2" fmla="val 0"/>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D06CE004-0DF5-4ED2-A9B1-951C4AF69132}"/>
              </a:ext>
            </a:extLst>
          </p:cNvPr>
          <p:cNvCxnSpPr>
            <a:cxnSpLocks/>
          </p:cNvCxnSpPr>
          <p:nvPr/>
        </p:nvCxnSpPr>
        <p:spPr>
          <a:xfrm flipH="1">
            <a:off x="5160980" y="1571795"/>
            <a:ext cx="69579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3D2AE5-5555-400D-A66C-9FCC1716EE30}"/>
              </a:ext>
            </a:extLst>
          </p:cNvPr>
          <p:cNvCxnSpPr>
            <a:cxnSpLocks/>
            <a:endCxn id="10" idx="2"/>
          </p:cNvCxnSpPr>
          <p:nvPr/>
        </p:nvCxnSpPr>
        <p:spPr>
          <a:xfrm flipH="1" flipV="1">
            <a:off x="2961260" y="1532124"/>
            <a:ext cx="1021762" cy="782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6A746C-7BEC-4C2A-A5DE-6F5B92C7B2DF}"/>
              </a:ext>
            </a:extLst>
          </p:cNvPr>
          <p:cNvCxnSpPr>
            <a:cxnSpLocks/>
          </p:cNvCxnSpPr>
          <p:nvPr/>
        </p:nvCxnSpPr>
        <p:spPr>
          <a:xfrm flipH="1">
            <a:off x="2603935" y="3557845"/>
            <a:ext cx="423106" cy="0"/>
          </a:xfrm>
          <a:prstGeom prst="straightConnector1">
            <a:avLst/>
          </a:prstGeom>
          <a:ln w="571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B1FC840-8CE4-4F7E-A1C2-D3915728EA59}"/>
              </a:ext>
            </a:extLst>
          </p:cNvPr>
          <p:cNvCxnSpPr>
            <a:cxnSpLocks/>
          </p:cNvCxnSpPr>
          <p:nvPr/>
        </p:nvCxnSpPr>
        <p:spPr>
          <a:xfrm flipH="1">
            <a:off x="5961436" y="3557845"/>
            <a:ext cx="32556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A6FFE9E-0BFF-4DB1-9D49-5FE6A42671BF}"/>
              </a:ext>
            </a:extLst>
          </p:cNvPr>
          <p:cNvSpPr txBox="1"/>
          <p:nvPr/>
        </p:nvSpPr>
        <p:spPr>
          <a:xfrm>
            <a:off x="2281307" y="1774527"/>
            <a:ext cx="1398460" cy="400110"/>
          </a:xfrm>
          <a:prstGeom prst="rect">
            <a:avLst/>
          </a:prstGeom>
          <a:noFill/>
        </p:spPr>
        <p:txBody>
          <a:bodyPr wrap="none" rtlCol="0">
            <a:spAutoFit/>
          </a:bodyPr>
          <a:lstStyle/>
          <a:p>
            <a:r>
              <a:rPr lang="en-US" sz="2000" b="1" i="1" dirty="0">
                <a:solidFill>
                  <a:srgbClr val="C00000"/>
                </a:solidFill>
              </a:rPr>
              <a:t>Hexokinase</a:t>
            </a:r>
          </a:p>
        </p:txBody>
      </p:sp>
      <p:sp>
        <p:nvSpPr>
          <p:cNvPr id="30" name="TextBox 29">
            <a:extLst>
              <a:ext uri="{FF2B5EF4-FFF2-40B4-BE49-F238E27FC236}">
                <a16:creationId xmlns:a16="http://schemas.microsoft.com/office/drawing/2014/main" id="{28C61B2E-DBB0-4DAC-B991-3FEED25360FE}"/>
              </a:ext>
            </a:extLst>
          </p:cNvPr>
          <p:cNvSpPr txBox="1"/>
          <p:nvPr/>
        </p:nvSpPr>
        <p:spPr>
          <a:xfrm>
            <a:off x="1952803" y="3865155"/>
            <a:ext cx="787395" cy="400110"/>
          </a:xfrm>
          <a:prstGeom prst="rect">
            <a:avLst/>
          </a:prstGeom>
          <a:noFill/>
        </p:spPr>
        <p:txBody>
          <a:bodyPr wrap="none" rtlCol="0">
            <a:spAutoFit/>
          </a:bodyPr>
          <a:lstStyle/>
          <a:p>
            <a:r>
              <a:rPr lang="en-US" sz="2000" b="1" i="1" dirty="0">
                <a:solidFill>
                  <a:srgbClr val="C00000"/>
                </a:solidFill>
              </a:rPr>
              <a:t>PFK-1</a:t>
            </a:r>
          </a:p>
        </p:txBody>
      </p:sp>
      <p:sp>
        <p:nvSpPr>
          <p:cNvPr id="31" name="TextBox 30">
            <a:extLst>
              <a:ext uri="{FF2B5EF4-FFF2-40B4-BE49-F238E27FC236}">
                <a16:creationId xmlns:a16="http://schemas.microsoft.com/office/drawing/2014/main" id="{48032729-6B03-4981-96F5-48EC7D54553E}"/>
              </a:ext>
            </a:extLst>
          </p:cNvPr>
          <p:cNvSpPr txBox="1"/>
          <p:nvPr/>
        </p:nvSpPr>
        <p:spPr>
          <a:xfrm>
            <a:off x="4851823" y="1651416"/>
            <a:ext cx="1749389" cy="707886"/>
          </a:xfrm>
          <a:prstGeom prst="rect">
            <a:avLst/>
          </a:prstGeom>
          <a:noFill/>
        </p:spPr>
        <p:txBody>
          <a:bodyPr wrap="none" rtlCol="0">
            <a:spAutoFit/>
          </a:bodyPr>
          <a:lstStyle/>
          <a:p>
            <a:pPr algn="ctr"/>
            <a:r>
              <a:rPr lang="en-US" sz="2000" b="1" i="1" dirty="0">
                <a:solidFill>
                  <a:srgbClr val="C00000"/>
                </a:solidFill>
              </a:rPr>
              <a:t>Glucose</a:t>
            </a:r>
          </a:p>
          <a:p>
            <a:pPr algn="ctr"/>
            <a:r>
              <a:rPr lang="en-US" sz="2000" b="1" i="1" dirty="0">
                <a:solidFill>
                  <a:srgbClr val="C00000"/>
                </a:solidFill>
              </a:rPr>
              <a:t>6-phosphatase</a:t>
            </a:r>
          </a:p>
        </p:txBody>
      </p:sp>
      <p:sp>
        <p:nvSpPr>
          <p:cNvPr id="32" name="TextBox 31">
            <a:extLst>
              <a:ext uri="{FF2B5EF4-FFF2-40B4-BE49-F238E27FC236}">
                <a16:creationId xmlns:a16="http://schemas.microsoft.com/office/drawing/2014/main" id="{5364AF9B-841D-49B4-B95E-6B88DAD0CFF2}"/>
              </a:ext>
            </a:extLst>
          </p:cNvPr>
          <p:cNvSpPr txBox="1"/>
          <p:nvPr/>
        </p:nvSpPr>
        <p:spPr>
          <a:xfrm>
            <a:off x="5856775" y="3876325"/>
            <a:ext cx="1149482" cy="400110"/>
          </a:xfrm>
          <a:prstGeom prst="rect">
            <a:avLst/>
          </a:prstGeom>
          <a:noFill/>
        </p:spPr>
        <p:txBody>
          <a:bodyPr wrap="none" rtlCol="0">
            <a:spAutoFit/>
          </a:bodyPr>
          <a:lstStyle/>
          <a:p>
            <a:r>
              <a:rPr lang="en-US" sz="2000" b="1" i="1" dirty="0">
                <a:solidFill>
                  <a:srgbClr val="C00000"/>
                </a:solidFill>
              </a:rPr>
              <a:t>FBPase-1</a:t>
            </a:r>
          </a:p>
        </p:txBody>
      </p:sp>
      <p:sp>
        <p:nvSpPr>
          <p:cNvPr id="33" name="TextBox 32">
            <a:extLst>
              <a:ext uri="{FF2B5EF4-FFF2-40B4-BE49-F238E27FC236}">
                <a16:creationId xmlns:a16="http://schemas.microsoft.com/office/drawing/2014/main" id="{94956092-F900-41A6-8AC1-516881EAAAF9}"/>
              </a:ext>
            </a:extLst>
          </p:cNvPr>
          <p:cNvSpPr txBox="1"/>
          <p:nvPr/>
        </p:nvSpPr>
        <p:spPr>
          <a:xfrm>
            <a:off x="5478434" y="5090751"/>
            <a:ext cx="3055645" cy="584775"/>
          </a:xfrm>
          <a:prstGeom prst="rect">
            <a:avLst/>
          </a:prstGeom>
          <a:noFill/>
        </p:spPr>
        <p:txBody>
          <a:bodyPr wrap="none" rtlCol="0">
            <a:spAutoFit/>
          </a:bodyPr>
          <a:lstStyle/>
          <a:p>
            <a:r>
              <a:rPr lang="en-US" sz="3200" b="1" dirty="0"/>
              <a:t>Gluconeogenesis</a:t>
            </a:r>
          </a:p>
        </p:txBody>
      </p:sp>
      <p:sp>
        <p:nvSpPr>
          <p:cNvPr id="34" name="TextBox 33">
            <a:extLst>
              <a:ext uri="{FF2B5EF4-FFF2-40B4-BE49-F238E27FC236}">
                <a16:creationId xmlns:a16="http://schemas.microsoft.com/office/drawing/2014/main" id="{F7010B92-A0A2-41DA-8D3D-EFA08D213014}"/>
              </a:ext>
            </a:extLst>
          </p:cNvPr>
          <p:cNvSpPr txBox="1"/>
          <p:nvPr/>
        </p:nvSpPr>
        <p:spPr>
          <a:xfrm>
            <a:off x="1029409" y="5084386"/>
            <a:ext cx="1846788" cy="584775"/>
          </a:xfrm>
          <a:prstGeom prst="rect">
            <a:avLst/>
          </a:prstGeom>
          <a:noFill/>
        </p:spPr>
        <p:txBody>
          <a:bodyPr wrap="none" rtlCol="0">
            <a:spAutoFit/>
          </a:bodyPr>
          <a:lstStyle/>
          <a:p>
            <a:r>
              <a:rPr lang="en-US" sz="3200" b="1" dirty="0"/>
              <a:t>Glycolysis</a:t>
            </a:r>
          </a:p>
        </p:txBody>
      </p:sp>
      <p:sp>
        <p:nvSpPr>
          <p:cNvPr id="35" name="TextBox 34">
            <a:extLst>
              <a:ext uri="{FF2B5EF4-FFF2-40B4-BE49-F238E27FC236}">
                <a16:creationId xmlns:a16="http://schemas.microsoft.com/office/drawing/2014/main" id="{FEF445FE-7619-4A19-8272-A7B5A8CE7F6E}"/>
              </a:ext>
            </a:extLst>
          </p:cNvPr>
          <p:cNvSpPr txBox="1"/>
          <p:nvPr/>
        </p:nvSpPr>
        <p:spPr>
          <a:xfrm>
            <a:off x="1040129" y="1495353"/>
            <a:ext cx="662361" cy="461665"/>
          </a:xfrm>
          <a:prstGeom prst="rect">
            <a:avLst/>
          </a:prstGeom>
          <a:noFill/>
        </p:spPr>
        <p:txBody>
          <a:bodyPr wrap="none" rtlCol="0">
            <a:spAutoFit/>
          </a:bodyPr>
          <a:lstStyle/>
          <a:p>
            <a:r>
              <a:rPr lang="en-US" sz="2400" b="1" dirty="0"/>
              <a:t>ATP</a:t>
            </a:r>
          </a:p>
        </p:txBody>
      </p:sp>
      <p:sp>
        <p:nvSpPr>
          <p:cNvPr id="36" name="TextBox 35">
            <a:extLst>
              <a:ext uri="{FF2B5EF4-FFF2-40B4-BE49-F238E27FC236}">
                <a16:creationId xmlns:a16="http://schemas.microsoft.com/office/drawing/2014/main" id="{8C52D91F-9E65-4B3A-9F78-8E200022BF5D}"/>
              </a:ext>
            </a:extLst>
          </p:cNvPr>
          <p:cNvSpPr txBox="1"/>
          <p:nvPr/>
        </p:nvSpPr>
        <p:spPr>
          <a:xfrm>
            <a:off x="1044352" y="2363474"/>
            <a:ext cx="728084" cy="461665"/>
          </a:xfrm>
          <a:prstGeom prst="rect">
            <a:avLst/>
          </a:prstGeom>
          <a:noFill/>
        </p:spPr>
        <p:txBody>
          <a:bodyPr wrap="none" rtlCol="0">
            <a:spAutoFit/>
          </a:bodyPr>
          <a:lstStyle/>
          <a:p>
            <a:r>
              <a:rPr lang="en-US" sz="2400" b="1" dirty="0"/>
              <a:t>ADP</a:t>
            </a:r>
          </a:p>
        </p:txBody>
      </p:sp>
      <p:sp>
        <p:nvSpPr>
          <p:cNvPr id="37" name="TextBox 36">
            <a:extLst>
              <a:ext uri="{FF2B5EF4-FFF2-40B4-BE49-F238E27FC236}">
                <a16:creationId xmlns:a16="http://schemas.microsoft.com/office/drawing/2014/main" id="{CD3E5D3E-2900-4A89-8A01-985B2C60364C}"/>
              </a:ext>
            </a:extLst>
          </p:cNvPr>
          <p:cNvSpPr txBox="1"/>
          <p:nvPr/>
        </p:nvSpPr>
        <p:spPr>
          <a:xfrm>
            <a:off x="664082" y="3463204"/>
            <a:ext cx="662361" cy="461665"/>
          </a:xfrm>
          <a:prstGeom prst="rect">
            <a:avLst/>
          </a:prstGeom>
          <a:noFill/>
        </p:spPr>
        <p:txBody>
          <a:bodyPr wrap="none" rtlCol="0">
            <a:spAutoFit/>
          </a:bodyPr>
          <a:lstStyle/>
          <a:p>
            <a:r>
              <a:rPr lang="en-US" sz="2400" b="1" dirty="0"/>
              <a:t>ATP</a:t>
            </a:r>
          </a:p>
        </p:txBody>
      </p:sp>
      <p:sp>
        <p:nvSpPr>
          <p:cNvPr id="38" name="TextBox 37">
            <a:extLst>
              <a:ext uri="{FF2B5EF4-FFF2-40B4-BE49-F238E27FC236}">
                <a16:creationId xmlns:a16="http://schemas.microsoft.com/office/drawing/2014/main" id="{92830A49-0DBE-49F7-82AF-83260B0BD173}"/>
              </a:ext>
            </a:extLst>
          </p:cNvPr>
          <p:cNvSpPr txBox="1"/>
          <p:nvPr/>
        </p:nvSpPr>
        <p:spPr>
          <a:xfrm>
            <a:off x="618983" y="4331325"/>
            <a:ext cx="728084" cy="461665"/>
          </a:xfrm>
          <a:prstGeom prst="rect">
            <a:avLst/>
          </a:prstGeom>
          <a:noFill/>
        </p:spPr>
        <p:txBody>
          <a:bodyPr wrap="none" rtlCol="0">
            <a:spAutoFit/>
          </a:bodyPr>
          <a:lstStyle/>
          <a:p>
            <a:r>
              <a:rPr lang="en-US" sz="2400" b="1" dirty="0"/>
              <a:t>ADP</a:t>
            </a:r>
          </a:p>
        </p:txBody>
      </p:sp>
      <p:sp>
        <p:nvSpPr>
          <p:cNvPr id="39" name="TextBox 38">
            <a:extLst>
              <a:ext uri="{FF2B5EF4-FFF2-40B4-BE49-F238E27FC236}">
                <a16:creationId xmlns:a16="http://schemas.microsoft.com/office/drawing/2014/main" id="{D8C507F4-C320-4B69-8E82-AA6A445F093F}"/>
              </a:ext>
            </a:extLst>
          </p:cNvPr>
          <p:cNvSpPr txBox="1"/>
          <p:nvPr/>
        </p:nvSpPr>
        <p:spPr>
          <a:xfrm>
            <a:off x="7613177" y="3358691"/>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0" name="TextBox 39">
            <a:extLst>
              <a:ext uri="{FF2B5EF4-FFF2-40B4-BE49-F238E27FC236}">
                <a16:creationId xmlns:a16="http://schemas.microsoft.com/office/drawing/2014/main" id="{AA2F9733-4C95-4C53-8891-8A910D5EFB77}"/>
              </a:ext>
            </a:extLst>
          </p:cNvPr>
          <p:cNvSpPr txBox="1"/>
          <p:nvPr/>
        </p:nvSpPr>
        <p:spPr>
          <a:xfrm>
            <a:off x="7550148" y="4265265"/>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sp>
        <p:nvSpPr>
          <p:cNvPr id="41" name="TextBox 40">
            <a:extLst>
              <a:ext uri="{FF2B5EF4-FFF2-40B4-BE49-F238E27FC236}">
                <a16:creationId xmlns:a16="http://schemas.microsoft.com/office/drawing/2014/main" id="{727133A4-2704-4DB5-A263-0DEA45CBD36C}"/>
              </a:ext>
            </a:extLst>
          </p:cNvPr>
          <p:cNvSpPr txBox="1"/>
          <p:nvPr/>
        </p:nvSpPr>
        <p:spPr>
          <a:xfrm>
            <a:off x="7193136" y="1379439"/>
            <a:ext cx="397866" cy="461665"/>
          </a:xfrm>
          <a:prstGeom prst="rect">
            <a:avLst/>
          </a:prstGeom>
          <a:noFill/>
        </p:spPr>
        <p:txBody>
          <a:bodyPr wrap="none" rtlCol="0">
            <a:spAutoFit/>
          </a:bodyPr>
          <a:lstStyle/>
          <a:p>
            <a:r>
              <a:rPr lang="en-US" sz="2400" b="1" dirty="0"/>
              <a:t>P</a:t>
            </a:r>
            <a:r>
              <a:rPr lang="en-US" sz="2400" b="1" baseline="-25000" dirty="0"/>
              <a:t>i</a:t>
            </a:r>
            <a:endParaRPr lang="en-US" sz="2400" b="1" dirty="0"/>
          </a:p>
        </p:txBody>
      </p:sp>
      <p:sp>
        <p:nvSpPr>
          <p:cNvPr id="42" name="TextBox 41">
            <a:extLst>
              <a:ext uri="{FF2B5EF4-FFF2-40B4-BE49-F238E27FC236}">
                <a16:creationId xmlns:a16="http://schemas.microsoft.com/office/drawing/2014/main" id="{72BADA93-6CA3-445F-9D9E-1C94102021FA}"/>
              </a:ext>
            </a:extLst>
          </p:cNvPr>
          <p:cNvSpPr txBox="1"/>
          <p:nvPr/>
        </p:nvSpPr>
        <p:spPr>
          <a:xfrm>
            <a:off x="7130107" y="2286013"/>
            <a:ext cx="691215" cy="461665"/>
          </a:xfrm>
          <a:prstGeom prst="rect">
            <a:avLst/>
          </a:prstGeom>
          <a:noFill/>
        </p:spPr>
        <p:txBody>
          <a:bodyPr wrap="none" rtlCol="0">
            <a:spAutoFit/>
          </a:bodyPr>
          <a:lstStyle/>
          <a:p>
            <a:r>
              <a:rPr lang="en-US" sz="2400" b="1" dirty="0"/>
              <a:t>H</a:t>
            </a:r>
            <a:r>
              <a:rPr lang="en-US" sz="2400" b="1" baseline="-25000" dirty="0"/>
              <a:t>2</a:t>
            </a:r>
            <a:r>
              <a:rPr lang="en-US" sz="2400" b="1" dirty="0"/>
              <a:t>O</a:t>
            </a:r>
          </a:p>
        </p:txBody>
      </p:sp>
      <p:cxnSp>
        <p:nvCxnSpPr>
          <p:cNvPr id="44" name="Straight Arrow Connector 43">
            <a:extLst>
              <a:ext uri="{FF2B5EF4-FFF2-40B4-BE49-F238E27FC236}">
                <a16:creationId xmlns:a16="http://schemas.microsoft.com/office/drawing/2014/main" id="{F91F9D30-0BAE-4274-B0A4-C1EE377827F4}"/>
              </a:ext>
            </a:extLst>
          </p:cNvPr>
          <p:cNvCxnSpPr>
            <a:cxnSpLocks/>
          </p:cNvCxnSpPr>
          <p:nvPr/>
        </p:nvCxnSpPr>
        <p:spPr>
          <a:xfrm>
            <a:off x="4373900" y="2747678"/>
            <a:ext cx="0" cy="653586"/>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A6DC6FA-BDEE-457B-AE3D-5BD4907EC096}"/>
              </a:ext>
            </a:extLst>
          </p:cNvPr>
          <p:cNvSpPr txBox="1"/>
          <p:nvPr/>
        </p:nvSpPr>
        <p:spPr>
          <a:xfrm>
            <a:off x="732353" y="4812257"/>
            <a:ext cx="2540247" cy="400110"/>
          </a:xfrm>
          <a:prstGeom prst="rect">
            <a:avLst/>
          </a:prstGeom>
          <a:noFill/>
        </p:spPr>
        <p:txBody>
          <a:bodyPr wrap="none" rtlCol="0">
            <a:spAutoFit/>
          </a:bodyPr>
          <a:lstStyle/>
          <a:p>
            <a:r>
              <a:rPr lang="en-US" sz="2000" b="1" i="1" dirty="0">
                <a:solidFill>
                  <a:srgbClr val="C00000"/>
                </a:solidFill>
              </a:rPr>
              <a:t>Kinases (Transferases)</a:t>
            </a:r>
          </a:p>
        </p:txBody>
      </p:sp>
      <p:sp>
        <p:nvSpPr>
          <p:cNvPr id="47" name="TextBox 46">
            <a:extLst>
              <a:ext uri="{FF2B5EF4-FFF2-40B4-BE49-F238E27FC236}">
                <a16:creationId xmlns:a16="http://schemas.microsoft.com/office/drawing/2014/main" id="{C713762C-5D48-4B10-A32D-906B4E770374}"/>
              </a:ext>
            </a:extLst>
          </p:cNvPr>
          <p:cNvSpPr txBox="1"/>
          <p:nvPr/>
        </p:nvSpPr>
        <p:spPr>
          <a:xfrm>
            <a:off x="6287004" y="4792990"/>
            <a:ext cx="1351652" cy="400110"/>
          </a:xfrm>
          <a:prstGeom prst="rect">
            <a:avLst/>
          </a:prstGeom>
          <a:noFill/>
        </p:spPr>
        <p:txBody>
          <a:bodyPr wrap="none" rtlCol="0">
            <a:spAutoFit/>
          </a:bodyPr>
          <a:lstStyle/>
          <a:p>
            <a:r>
              <a:rPr lang="en-US" sz="2000" b="1" i="1" dirty="0">
                <a:solidFill>
                  <a:srgbClr val="C00000"/>
                </a:solidFill>
              </a:rPr>
              <a:t>Hydrolases</a:t>
            </a:r>
          </a:p>
        </p:txBody>
      </p:sp>
    </p:spTree>
    <p:extLst>
      <p:ext uri="{BB962C8B-B14F-4D97-AF65-F5344CB8AC3E}">
        <p14:creationId xmlns:p14="http://schemas.microsoft.com/office/powerpoint/2010/main" val="241766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FAFD-663E-4513-B17E-66BD9ADB257C}"/>
              </a:ext>
            </a:extLst>
          </p:cNvPr>
          <p:cNvSpPr>
            <a:spLocks noGrp="1"/>
          </p:cNvSpPr>
          <p:nvPr>
            <p:ph type="title"/>
          </p:nvPr>
        </p:nvSpPr>
        <p:spPr>
          <a:xfrm>
            <a:off x="1305017" y="222349"/>
            <a:ext cx="7636615" cy="779462"/>
          </a:xfrm>
        </p:spPr>
        <p:txBody>
          <a:bodyPr>
            <a:normAutofit/>
          </a:bodyPr>
          <a:lstStyle/>
          <a:p>
            <a:r>
              <a:rPr lang="en-US" sz="3600" dirty="0"/>
              <a:t>Energy Demands of Gluconeogenesis</a:t>
            </a:r>
          </a:p>
        </p:txBody>
      </p:sp>
      <p:sp>
        <p:nvSpPr>
          <p:cNvPr id="3" name="Content Placeholder 2">
            <a:extLst>
              <a:ext uri="{FF2B5EF4-FFF2-40B4-BE49-F238E27FC236}">
                <a16:creationId xmlns:a16="http://schemas.microsoft.com/office/drawing/2014/main" id="{41CE8830-3C76-4B15-96FA-AF1FDFD126A7}"/>
              </a:ext>
            </a:extLst>
          </p:cNvPr>
          <p:cNvSpPr>
            <a:spLocks noGrp="1"/>
          </p:cNvSpPr>
          <p:nvPr>
            <p:ph idx="1"/>
          </p:nvPr>
        </p:nvSpPr>
        <p:spPr>
          <a:xfrm>
            <a:off x="341790" y="1458251"/>
            <a:ext cx="8460420" cy="685327"/>
          </a:xfrm>
        </p:spPr>
        <p:txBody>
          <a:bodyPr>
            <a:normAutofit fontScale="92500" lnSpcReduction="20000"/>
          </a:bodyPr>
          <a:lstStyle/>
          <a:p>
            <a:r>
              <a:rPr lang="en-US" b="1" i="1" dirty="0">
                <a:solidFill>
                  <a:srgbClr val="C00000"/>
                </a:solidFill>
              </a:rPr>
              <a:t>6 moles of ATP equivalents required to make 1 mole of Glucose</a:t>
            </a:r>
          </a:p>
        </p:txBody>
      </p:sp>
      <p:sp>
        <p:nvSpPr>
          <p:cNvPr id="4" name="Content Placeholder 2">
            <a:extLst>
              <a:ext uri="{FF2B5EF4-FFF2-40B4-BE49-F238E27FC236}">
                <a16:creationId xmlns:a16="http://schemas.microsoft.com/office/drawing/2014/main" id="{A7F87C38-1A0B-47D3-A814-B1C18133533F}"/>
              </a:ext>
            </a:extLst>
          </p:cNvPr>
          <p:cNvSpPr txBox="1">
            <a:spLocks/>
          </p:cNvSpPr>
          <p:nvPr/>
        </p:nvSpPr>
        <p:spPr>
          <a:xfrm>
            <a:off x="29980" y="2221903"/>
            <a:ext cx="9114020" cy="241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2 ATP  + 2 Pyruvate </a:t>
            </a:r>
            <a:r>
              <a:rPr lang="en-US" sz="2400" dirty="0">
                <a:sym typeface="Wingdings" panose="05000000000000000000" pitchFamily="2" charset="2"/>
              </a:rPr>
              <a:t> 2 Oxaloacetate + 2 ADP</a:t>
            </a:r>
          </a:p>
          <a:p>
            <a:pPr marL="0" indent="0">
              <a:buNone/>
            </a:pPr>
            <a:r>
              <a:rPr lang="en-US" sz="2400" dirty="0">
                <a:sym typeface="Wingdings" panose="05000000000000000000" pitchFamily="2" charset="2"/>
              </a:rPr>
              <a:t>2 GTP + Oxaloacetate  2 Phosphoenolpyruvate + 2 GDP</a:t>
            </a:r>
          </a:p>
          <a:p>
            <a:pPr marL="0" indent="0">
              <a:buNone/>
            </a:pPr>
            <a:r>
              <a:rPr lang="en-US" sz="2400" dirty="0">
                <a:sym typeface="Wingdings" panose="05000000000000000000" pitchFamily="2" charset="2"/>
              </a:rPr>
              <a:t>2 ATP + 2 (3-Phosphoglycerate)   2 (1,3-Bisphosphoglycerate) + 2 ADP</a:t>
            </a:r>
          </a:p>
          <a:p>
            <a:pPr marL="0" indent="0">
              <a:buNone/>
            </a:pPr>
            <a:r>
              <a:rPr lang="en-US" sz="2400" dirty="0">
                <a:sym typeface="Wingdings" panose="05000000000000000000" pitchFamily="2" charset="2"/>
              </a:rPr>
              <a:t>2 NADH + 2 (1,3 </a:t>
            </a:r>
            <a:r>
              <a:rPr lang="en-US" sz="2400" dirty="0" err="1">
                <a:sym typeface="Wingdings" panose="05000000000000000000" pitchFamily="2" charset="2"/>
              </a:rPr>
              <a:t>Bisphosphoglycerate</a:t>
            </a:r>
            <a:r>
              <a:rPr lang="en-US" sz="2400" dirty="0">
                <a:sym typeface="Wingdings" panose="05000000000000000000" pitchFamily="2" charset="2"/>
              </a:rPr>
              <a:t>)  2 Glyceraldehyde 3-P + 2 NAD</a:t>
            </a:r>
            <a:r>
              <a:rPr lang="en-US" sz="2400" baseline="30000" dirty="0">
                <a:sym typeface="Wingdings" panose="05000000000000000000" pitchFamily="2" charset="2"/>
              </a:rPr>
              <a:t>+</a:t>
            </a:r>
            <a:r>
              <a:rPr lang="en-US" sz="2400" dirty="0">
                <a:sym typeface="Wingdings" panose="05000000000000000000" pitchFamily="2" charset="2"/>
              </a:rPr>
              <a:t> </a:t>
            </a:r>
            <a:endParaRPr lang="en-US" sz="2400" dirty="0"/>
          </a:p>
        </p:txBody>
      </p:sp>
      <p:sp>
        <p:nvSpPr>
          <p:cNvPr id="5" name="Content Placeholder 2">
            <a:extLst>
              <a:ext uri="{FF2B5EF4-FFF2-40B4-BE49-F238E27FC236}">
                <a16:creationId xmlns:a16="http://schemas.microsoft.com/office/drawing/2014/main" id="{487A28C5-66A3-4724-9886-2B51B124CF43}"/>
              </a:ext>
            </a:extLst>
          </p:cNvPr>
          <p:cNvSpPr txBox="1">
            <a:spLocks/>
          </p:cNvSpPr>
          <p:nvPr/>
        </p:nvSpPr>
        <p:spPr>
          <a:xfrm>
            <a:off x="341790" y="4223812"/>
            <a:ext cx="8460420" cy="1459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solidFill>
                  <a:srgbClr val="C00000"/>
                </a:solidFill>
              </a:rPr>
              <a:t>Over 3 times as much energy required to make glucose from pyruvate than you generate breaking glucose down into pyruvate</a:t>
            </a:r>
          </a:p>
        </p:txBody>
      </p:sp>
    </p:spTree>
    <p:extLst>
      <p:ext uri="{BB962C8B-B14F-4D97-AF65-F5344CB8AC3E}">
        <p14:creationId xmlns:p14="http://schemas.microsoft.com/office/powerpoint/2010/main" val="3045649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53DE-97F8-453F-AD62-CDBCD9189F76}"/>
              </a:ext>
            </a:extLst>
          </p:cNvPr>
          <p:cNvSpPr>
            <a:spLocks noGrp="1"/>
          </p:cNvSpPr>
          <p:nvPr>
            <p:ph type="title"/>
          </p:nvPr>
        </p:nvSpPr>
        <p:spPr/>
        <p:txBody>
          <a:bodyPr/>
          <a:lstStyle/>
          <a:p>
            <a:r>
              <a:rPr lang="en-US" dirty="0"/>
              <a:t>Gluconeogenesis</a:t>
            </a:r>
          </a:p>
        </p:txBody>
      </p:sp>
      <p:sp>
        <p:nvSpPr>
          <p:cNvPr id="3" name="Content Placeholder 2">
            <a:extLst>
              <a:ext uri="{FF2B5EF4-FFF2-40B4-BE49-F238E27FC236}">
                <a16:creationId xmlns:a16="http://schemas.microsoft.com/office/drawing/2014/main" id="{6B92964C-389E-48F3-B648-86F55F7B83FB}"/>
              </a:ext>
            </a:extLst>
          </p:cNvPr>
          <p:cNvSpPr>
            <a:spLocks noGrp="1"/>
          </p:cNvSpPr>
          <p:nvPr>
            <p:ph idx="1"/>
          </p:nvPr>
        </p:nvSpPr>
        <p:spPr/>
        <p:txBody>
          <a:bodyPr/>
          <a:lstStyle/>
          <a:p>
            <a:r>
              <a:rPr lang="en-US" dirty="0"/>
              <a:t>Is the production of glucose from non-carbohydrate precursors</a:t>
            </a:r>
          </a:p>
          <a:p>
            <a:r>
              <a:rPr lang="en-US" dirty="0"/>
              <a:t>It is expensive! Costs a lot of ATP to make glucose</a:t>
            </a:r>
          </a:p>
          <a:p>
            <a:r>
              <a:rPr lang="en-US" dirty="0"/>
              <a:t>Only done by the body during long term fasting or starvation</a:t>
            </a:r>
          </a:p>
          <a:p>
            <a:r>
              <a:rPr lang="en-US" dirty="0"/>
              <a:t>Brain relies on ~120 g glucose/day</a:t>
            </a:r>
          </a:p>
          <a:p>
            <a:r>
              <a:rPr lang="en-US" dirty="0"/>
              <a:t>The liver can make glucose, release it into the blood stream and feed the brain and/or muscle tissue</a:t>
            </a:r>
          </a:p>
        </p:txBody>
      </p:sp>
    </p:spTree>
    <p:extLst>
      <p:ext uri="{BB962C8B-B14F-4D97-AF65-F5344CB8AC3E}">
        <p14:creationId xmlns:p14="http://schemas.microsoft.com/office/powerpoint/2010/main" val="4046544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53DE-97F8-453F-AD62-CDBCD9189F76}"/>
              </a:ext>
            </a:extLst>
          </p:cNvPr>
          <p:cNvSpPr>
            <a:spLocks noGrp="1"/>
          </p:cNvSpPr>
          <p:nvPr>
            <p:ph type="title"/>
          </p:nvPr>
        </p:nvSpPr>
        <p:spPr/>
        <p:txBody>
          <a:bodyPr/>
          <a:lstStyle/>
          <a:p>
            <a:r>
              <a:rPr lang="en-US" dirty="0"/>
              <a:t>Gluconeogenesis</a:t>
            </a:r>
          </a:p>
        </p:txBody>
      </p:sp>
      <p:sp>
        <p:nvSpPr>
          <p:cNvPr id="3" name="Content Placeholder 2">
            <a:extLst>
              <a:ext uri="{FF2B5EF4-FFF2-40B4-BE49-F238E27FC236}">
                <a16:creationId xmlns:a16="http://schemas.microsoft.com/office/drawing/2014/main" id="{6B92964C-389E-48F3-B648-86F55F7B83FB}"/>
              </a:ext>
            </a:extLst>
          </p:cNvPr>
          <p:cNvSpPr>
            <a:spLocks noGrp="1"/>
          </p:cNvSpPr>
          <p:nvPr>
            <p:ph idx="1"/>
          </p:nvPr>
        </p:nvSpPr>
        <p:spPr>
          <a:xfrm>
            <a:off x="1995738" y="1605835"/>
            <a:ext cx="5624262" cy="532831"/>
          </a:xfrm>
        </p:spPr>
        <p:txBody>
          <a:bodyPr>
            <a:normAutofit/>
          </a:bodyPr>
          <a:lstStyle/>
          <a:p>
            <a:pPr marL="0" indent="0">
              <a:buNone/>
            </a:pPr>
            <a:r>
              <a:rPr lang="en-US" dirty="0"/>
              <a:t>Pyruvate      </a:t>
            </a:r>
            <a:r>
              <a:rPr lang="en-US" dirty="0">
                <a:sym typeface="Wingdings" panose="05000000000000000000" pitchFamily="2" charset="2"/>
              </a:rPr>
              <a:t>          Glucose</a:t>
            </a:r>
            <a:endParaRPr lang="en-US" dirty="0"/>
          </a:p>
        </p:txBody>
      </p:sp>
      <p:pic>
        <p:nvPicPr>
          <p:cNvPr id="1027" name="Picture 3" descr="Image result for pyruvate">
            <a:hlinkClick r:id="rId3"/>
            <a:extLst>
              <a:ext uri="{FF2B5EF4-FFF2-40B4-BE49-F238E27FC236}">
                <a16:creationId xmlns:a16="http://schemas.microsoft.com/office/drawing/2014/main" id="{6652E9B3-C97B-4F39-85E7-FCC3F13F35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7993" y="2459972"/>
            <a:ext cx="2466134" cy="185674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Image result for glucose">
            <a:extLst>
              <a:ext uri="{FF2B5EF4-FFF2-40B4-BE49-F238E27FC236}">
                <a16:creationId xmlns:a16="http://schemas.microsoft.com/office/drawing/2014/main" id="{7F54A3EC-EB4C-4DDF-92FC-B26C27FBD2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9722" y="2311915"/>
            <a:ext cx="2109157" cy="228263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7AB23EFF-A8B7-4912-A3FA-497E70CE93FA}"/>
              </a:ext>
            </a:extLst>
          </p:cNvPr>
          <p:cNvSpPr txBox="1">
            <a:spLocks/>
          </p:cNvSpPr>
          <p:nvPr/>
        </p:nvSpPr>
        <p:spPr>
          <a:xfrm>
            <a:off x="3833880" y="3275522"/>
            <a:ext cx="4032596" cy="532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ym typeface="Wingdings" panose="05000000000000000000" pitchFamily="2" charset="2"/>
              </a:rPr>
              <a:t>  </a:t>
            </a:r>
            <a:endParaRPr lang="en-US" dirty="0"/>
          </a:p>
        </p:txBody>
      </p:sp>
    </p:spTree>
    <p:extLst>
      <p:ext uri="{BB962C8B-B14F-4D97-AF65-F5344CB8AC3E}">
        <p14:creationId xmlns:p14="http://schemas.microsoft.com/office/powerpoint/2010/main" val="1167550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0412-8339-4BE7-B41B-558D1E6E7856}"/>
              </a:ext>
            </a:extLst>
          </p:cNvPr>
          <p:cNvSpPr>
            <a:spLocks noGrp="1"/>
          </p:cNvSpPr>
          <p:nvPr>
            <p:ph type="title"/>
          </p:nvPr>
        </p:nvSpPr>
        <p:spPr>
          <a:xfrm>
            <a:off x="1511637" y="165199"/>
            <a:ext cx="7210332" cy="779462"/>
          </a:xfrm>
        </p:spPr>
        <p:txBody>
          <a:bodyPr/>
          <a:lstStyle/>
          <a:p>
            <a:r>
              <a:rPr lang="en-US" dirty="0"/>
              <a:t>Glucogenic Molecules</a:t>
            </a:r>
          </a:p>
        </p:txBody>
      </p:sp>
      <p:sp>
        <p:nvSpPr>
          <p:cNvPr id="3" name="Content Placeholder 2">
            <a:extLst>
              <a:ext uri="{FF2B5EF4-FFF2-40B4-BE49-F238E27FC236}">
                <a16:creationId xmlns:a16="http://schemas.microsoft.com/office/drawing/2014/main" id="{2CF5BE60-4E9D-40AC-943B-2B64604A45D4}"/>
              </a:ext>
            </a:extLst>
          </p:cNvPr>
          <p:cNvSpPr>
            <a:spLocks noGrp="1"/>
          </p:cNvSpPr>
          <p:nvPr>
            <p:ph idx="1"/>
          </p:nvPr>
        </p:nvSpPr>
        <p:spPr>
          <a:xfrm>
            <a:off x="3647484" y="2003750"/>
            <a:ext cx="1926839" cy="2308878"/>
          </a:xfrm>
        </p:spPr>
        <p:txBody>
          <a:bodyPr/>
          <a:lstStyle/>
          <a:p>
            <a:r>
              <a:rPr lang="en-US" dirty="0"/>
              <a:t>Pyruvate</a:t>
            </a:r>
          </a:p>
          <a:p>
            <a:r>
              <a:rPr lang="en-US" dirty="0"/>
              <a:t>Lactate</a:t>
            </a:r>
          </a:p>
          <a:p>
            <a:r>
              <a:rPr lang="en-US" dirty="0"/>
              <a:t>Glycerol</a:t>
            </a:r>
          </a:p>
          <a:p>
            <a:r>
              <a:rPr lang="en-US" dirty="0"/>
              <a:t>Alanine</a:t>
            </a:r>
          </a:p>
        </p:txBody>
      </p:sp>
    </p:spTree>
    <p:extLst>
      <p:ext uri="{BB962C8B-B14F-4D97-AF65-F5344CB8AC3E}">
        <p14:creationId xmlns:p14="http://schemas.microsoft.com/office/powerpoint/2010/main" val="2452999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5FF0-9A3B-479E-B71A-F72976BDE452}"/>
              </a:ext>
            </a:extLst>
          </p:cNvPr>
          <p:cNvSpPr>
            <a:spLocks noGrp="1"/>
          </p:cNvSpPr>
          <p:nvPr>
            <p:ph type="title"/>
          </p:nvPr>
        </p:nvSpPr>
        <p:spPr/>
        <p:txBody>
          <a:bodyPr/>
          <a:lstStyle/>
          <a:p>
            <a:r>
              <a:rPr lang="en-US" dirty="0"/>
              <a:t>Gluconeogenesis</a:t>
            </a:r>
          </a:p>
        </p:txBody>
      </p:sp>
      <p:sp>
        <p:nvSpPr>
          <p:cNvPr id="3" name="Content Placeholder 2">
            <a:extLst>
              <a:ext uri="{FF2B5EF4-FFF2-40B4-BE49-F238E27FC236}">
                <a16:creationId xmlns:a16="http://schemas.microsoft.com/office/drawing/2014/main" id="{6253306B-D923-41F6-AC39-0E791C954F9C}"/>
              </a:ext>
            </a:extLst>
          </p:cNvPr>
          <p:cNvSpPr>
            <a:spLocks noGrp="1"/>
          </p:cNvSpPr>
          <p:nvPr>
            <p:ph idx="1"/>
          </p:nvPr>
        </p:nvSpPr>
        <p:spPr/>
        <p:txBody>
          <a:bodyPr/>
          <a:lstStyle/>
          <a:p>
            <a:r>
              <a:rPr lang="en-US" dirty="0"/>
              <a:t>Uses many of the same enzymes as glycolysis, but in the reverse direction</a:t>
            </a:r>
          </a:p>
          <a:p>
            <a:r>
              <a:rPr lang="en-US" dirty="0"/>
              <a:t>The irreversible steps in glycolysis are:</a:t>
            </a:r>
          </a:p>
          <a:p>
            <a:pPr lvl="1"/>
            <a:r>
              <a:rPr lang="en-US" dirty="0"/>
              <a:t>Hexokinase Step</a:t>
            </a:r>
          </a:p>
          <a:p>
            <a:pPr lvl="1"/>
            <a:r>
              <a:rPr lang="en-US" dirty="0"/>
              <a:t>Phosphofructokinase-1 Step</a:t>
            </a:r>
          </a:p>
          <a:p>
            <a:pPr lvl="1"/>
            <a:r>
              <a:rPr lang="en-US" dirty="0"/>
              <a:t>Pyruvate Kinase Step</a:t>
            </a:r>
          </a:p>
          <a:p>
            <a:pPr lvl="1"/>
            <a:endParaRPr lang="en-US" dirty="0"/>
          </a:p>
          <a:p>
            <a:pPr marL="457200" lvl="1" indent="0">
              <a:buNone/>
            </a:pPr>
            <a:r>
              <a:rPr lang="en-US" b="1" i="1" dirty="0">
                <a:solidFill>
                  <a:srgbClr val="C00000"/>
                </a:solidFill>
              </a:rPr>
              <a:t>The Three Regulatory Steps!!</a:t>
            </a:r>
          </a:p>
        </p:txBody>
      </p:sp>
    </p:spTree>
    <p:extLst>
      <p:ext uri="{BB962C8B-B14F-4D97-AF65-F5344CB8AC3E}">
        <p14:creationId xmlns:p14="http://schemas.microsoft.com/office/powerpoint/2010/main" val="306568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321-A468-4AD5-9F30-404B415E1F09}"/>
              </a:ext>
            </a:extLst>
          </p:cNvPr>
          <p:cNvSpPr>
            <a:spLocks noGrp="1"/>
          </p:cNvSpPr>
          <p:nvPr>
            <p:ph type="title"/>
          </p:nvPr>
        </p:nvSpPr>
        <p:spPr>
          <a:xfrm>
            <a:off x="272562" y="1708249"/>
            <a:ext cx="4985878" cy="779462"/>
          </a:xfrm>
        </p:spPr>
        <p:txBody>
          <a:bodyPr>
            <a:normAutofit fontScale="90000"/>
          </a:bodyPr>
          <a:lstStyle/>
          <a:p>
            <a:r>
              <a:rPr lang="en-US" dirty="0"/>
              <a:t>Gluconeogenesis Overview</a:t>
            </a:r>
          </a:p>
        </p:txBody>
      </p:sp>
      <p:pic>
        <p:nvPicPr>
          <p:cNvPr id="5" name="Content Placeholder 4" descr="A picture containing map, text&#10;&#10;Description automatically generated">
            <a:extLst>
              <a:ext uri="{FF2B5EF4-FFF2-40B4-BE49-F238E27FC236}">
                <a16:creationId xmlns:a16="http://schemas.microsoft.com/office/drawing/2014/main" id="{42058281-5077-41EB-90CC-F76180DE9B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2289" y="142874"/>
            <a:ext cx="4629150" cy="5554980"/>
          </a:xfrm>
        </p:spPr>
      </p:pic>
      <p:sp>
        <p:nvSpPr>
          <p:cNvPr id="6" name="TextBox 5">
            <a:extLst>
              <a:ext uri="{FF2B5EF4-FFF2-40B4-BE49-F238E27FC236}">
                <a16:creationId xmlns:a16="http://schemas.microsoft.com/office/drawing/2014/main" id="{2EC62A05-14AE-4354-B406-743051E34776}"/>
              </a:ext>
            </a:extLst>
          </p:cNvPr>
          <p:cNvSpPr txBox="1"/>
          <p:nvPr/>
        </p:nvSpPr>
        <p:spPr>
          <a:xfrm>
            <a:off x="4321419" y="5697854"/>
            <a:ext cx="4365490" cy="307777"/>
          </a:xfrm>
          <a:prstGeom prst="rect">
            <a:avLst/>
          </a:prstGeom>
          <a:noFill/>
        </p:spPr>
        <p:txBody>
          <a:bodyPr wrap="none" rtlCol="0">
            <a:spAutoFit/>
          </a:bodyPr>
          <a:lstStyle/>
          <a:p>
            <a:r>
              <a:rPr lang="en-US" sz="1400" dirty="0"/>
              <a:t>Figure from: </a:t>
            </a:r>
            <a:r>
              <a:rPr lang="en-US" sz="1400" dirty="0">
                <a:hlinkClick r:id="rId4"/>
              </a:rPr>
              <a:t>Yip, J, et al (2017) Front. </a:t>
            </a:r>
            <a:r>
              <a:rPr lang="en-US" sz="1400" dirty="0" err="1">
                <a:hlinkClick r:id="rId4"/>
              </a:rPr>
              <a:t>Pharmacol</a:t>
            </a:r>
            <a:r>
              <a:rPr lang="en-US" sz="1400" dirty="0">
                <a:hlinkClick r:id="rId4"/>
              </a:rPr>
              <a:t>. 10.3389</a:t>
            </a:r>
            <a:endParaRPr lang="en-US" sz="1400" dirty="0"/>
          </a:p>
        </p:txBody>
      </p:sp>
      <p:sp>
        <p:nvSpPr>
          <p:cNvPr id="7" name="TextBox 6">
            <a:extLst>
              <a:ext uri="{FF2B5EF4-FFF2-40B4-BE49-F238E27FC236}">
                <a16:creationId xmlns:a16="http://schemas.microsoft.com/office/drawing/2014/main" id="{FC3B54CD-9848-4CBF-AE6A-F7AA0F562216}"/>
              </a:ext>
            </a:extLst>
          </p:cNvPr>
          <p:cNvSpPr txBox="1"/>
          <p:nvPr/>
        </p:nvSpPr>
        <p:spPr>
          <a:xfrm>
            <a:off x="457199" y="3011366"/>
            <a:ext cx="2488117" cy="954107"/>
          </a:xfrm>
          <a:prstGeom prst="rect">
            <a:avLst/>
          </a:prstGeom>
          <a:noFill/>
        </p:spPr>
        <p:txBody>
          <a:bodyPr wrap="none" rtlCol="0">
            <a:spAutoFit/>
          </a:bodyPr>
          <a:lstStyle/>
          <a:p>
            <a:pPr marL="285750" indent="-285750">
              <a:buFont typeface="Arial" panose="020B0604020202020204" pitchFamily="34" charset="0"/>
              <a:buChar char="•"/>
            </a:pPr>
            <a:r>
              <a:rPr lang="en-US" sz="2800" dirty="0"/>
              <a:t>Three Steps</a:t>
            </a:r>
          </a:p>
          <a:p>
            <a:pPr marL="285750" indent="-285750">
              <a:buFont typeface="Arial" panose="020B0604020202020204" pitchFamily="34" charset="0"/>
              <a:buChar char="•"/>
            </a:pPr>
            <a:r>
              <a:rPr lang="en-US" sz="2800" dirty="0"/>
              <a:t>Four Enzymes</a:t>
            </a:r>
          </a:p>
        </p:txBody>
      </p:sp>
    </p:spTree>
    <p:extLst>
      <p:ext uri="{BB962C8B-B14F-4D97-AF65-F5344CB8AC3E}">
        <p14:creationId xmlns:p14="http://schemas.microsoft.com/office/powerpoint/2010/main" val="131888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A321-A468-4AD5-9F30-404B415E1F09}"/>
              </a:ext>
            </a:extLst>
          </p:cNvPr>
          <p:cNvSpPr>
            <a:spLocks noGrp="1"/>
          </p:cNvSpPr>
          <p:nvPr>
            <p:ph type="title"/>
          </p:nvPr>
        </p:nvSpPr>
        <p:spPr>
          <a:xfrm>
            <a:off x="272562" y="1708249"/>
            <a:ext cx="4985878" cy="779462"/>
          </a:xfrm>
        </p:spPr>
        <p:txBody>
          <a:bodyPr>
            <a:normAutofit fontScale="90000"/>
          </a:bodyPr>
          <a:lstStyle/>
          <a:p>
            <a:r>
              <a:rPr lang="en-US" dirty="0"/>
              <a:t>Gluconeogenesis Overview</a:t>
            </a:r>
          </a:p>
        </p:txBody>
      </p:sp>
      <p:pic>
        <p:nvPicPr>
          <p:cNvPr id="5" name="Content Placeholder 4" descr="A picture containing map, text&#10;&#10;Description automatically generated">
            <a:extLst>
              <a:ext uri="{FF2B5EF4-FFF2-40B4-BE49-F238E27FC236}">
                <a16:creationId xmlns:a16="http://schemas.microsoft.com/office/drawing/2014/main" id="{42058281-5077-41EB-90CC-F76180DE9BD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42289" y="142874"/>
            <a:ext cx="4629150" cy="5554980"/>
          </a:xfrm>
        </p:spPr>
      </p:pic>
      <p:sp>
        <p:nvSpPr>
          <p:cNvPr id="6" name="TextBox 5">
            <a:extLst>
              <a:ext uri="{FF2B5EF4-FFF2-40B4-BE49-F238E27FC236}">
                <a16:creationId xmlns:a16="http://schemas.microsoft.com/office/drawing/2014/main" id="{2EC62A05-14AE-4354-B406-743051E34776}"/>
              </a:ext>
            </a:extLst>
          </p:cNvPr>
          <p:cNvSpPr txBox="1"/>
          <p:nvPr/>
        </p:nvSpPr>
        <p:spPr>
          <a:xfrm>
            <a:off x="4321419" y="5697854"/>
            <a:ext cx="4365490" cy="307777"/>
          </a:xfrm>
          <a:prstGeom prst="rect">
            <a:avLst/>
          </a:prstGeom>
          <a:noFill/>
        </p:spPr>
        <p:txBody>
          <a:bodyPr wrap="none" rtlCol="0">
            <a:spAutoFit/>
          </a:bodyPr>
          <a:lstStyle/>
          <a:p>
            <a:r>
              <a:rPr lang="en-US" sz="1400" dirty="0"/>
              <a:t>Figure from: </a:t>
            </a:r>
            <a:r>
              <a:rPr lang="en-US" sz="1400" dirty="0">
                <a:hlinkClick r:id="rId4"/>
              </a:rPr>
              <a:t>Yip, J, et al (2017) Front. </a:t>
            </a:r>
            <a:r>
              <a:rPr lang="en-US" sz="1400" dirty="0" err="1">
                <a:hlinkClick r:id="rId4"/>
              </a:rPr>
              <a:t>Pharmacol</a:t>
            </a:r>
            <a:r>
              <a:rPr lang="en-US" sz="1400" dirty="0">
                <a:hlinkClick r:id="rId4"/>
              </a:rPr>
              <a:t>. 10.3389</a:t>
            </a:r>
            <a:endParaRPr lang="en-US" sz="1400" dirty="0"/>
          </a:p>
        </p:txBody>
      </p:sp>
      <p:sp>
        <p:nvSpPr>
          <p:cNvPr id="7" name="TextBox 6">
            <a:extLst>
              <a:ext uri="{FF2B5EF4-FFF2-40B4-BE49-F238E27FC236}">
                <a16:creationId xmlns:a16="http://schemas.microsoft.com/office/drawing/2014/main" id="{FC3B54CD-9848-4CBF-AE6A-F7AA0F562216}"/>
              </a:ext>
            </a:extLst>
          </p:cNvPr>
          <p:cNvSpPr txBox="1"/>
          <p:nvPr/>
        </p:nvSpPr>
        <p:spPr>
          <a:xfrm>
            <a:off x="-52755" y="4854463"/>
            <a:ext cx="4335546" cy="830997"/>
          </a:xfrm>
          <a:prstGeom prst="rect">
            <a:avLst/>
          </a:prstGeom>
          <a:noFill/>
        </p:spPr>
        <p:txBody>
          <a:bodyPr wrap="none" rtlCol="0">
            <a:spAutoFit/>
          </a:bodyPr>
          <a:lstStyle/>
          <a:p>
            <a:pPr marL="285750" indent="-285750">
              <a:buFont typeface="Arial" panose="020B0604020202020204" pitchFamily="34" charset="0"/>
              <a:buChar char="•"/>
            </a:pPr>
            <a:r>
              <a:rPr lang="en-US" sz="2800" dirty="0"/>
              <a:t>Step 1</a:t>
            </a:r>
          </a:p>
          <a:p>
            <a:pPr marL="742950" lvl="1" indent="-285750">
              <a:buFont typeface="Arial" panose="020B0604020202020204" pitchFamily="34" charset="0"/>
              <a:buChar char="•"/>
            </a:pPr>
            <a:r>
              <a:rPr lang="en-US" sz="2000" dirty="0"/>
              <a:t>Pyruvate to </a:t>
            </a:r>
            <a:r>
              <a:rPr lang="en-US" sz="2000" dirty="0" err="1"/>
              <a:t>Phosphenolpyruvate</a:t>
            </a:r>
            <a:endParaRPr lang="en-US" sz="2000" dirty="0"/>
          </a:p>
        </p:txBody>
      </p:sp>
      <p:pic>
        <p:nvPicPr>
          <p:cNvPr id="8" name="Content Placeholder 4" descr="A picture containing map, text&#10;&#10;Description automatically generated">
            <a:extLst>
              <a:ext uri="{FF2B5EF4-FFF2-40B4-BE49-F238E27FC236}">
                <a16:creationId xmlns:a16="http://schemas.microsoft.com/office/drawing/2014/main" id="{37539244-9346-4C01-9C46-94CA3457FC61}"/>
              </a:ext>
            </a:extLst>
          </p:cNvPr>
          <p:cNvPicPr>
            <a:picLocks noChangeAspect="1"/>
          </p:cNvPicPr>
          <p:nvPr/>
        </p:nvPicPr>
        <p:blipFill rotWithShape="1">
          <a:blip r:embed="rId3">
            <a:extLst>
              <a:ext uri="{28A0092B-C50C-407E-A947-70E740481C1C}">
                <a14:useLocalDpi xmlns:a14="http://schemas.microsoft.com/office/drawing/2010/main" val="0"/>
              </a:ext>
            </a:extLst>
          </a:blip>
          <a:srcRect t="44067"/>
          <a:stretch/>
        </p:blipFill>
        <p:spPr>
          <a:xfrm>
            <a:off x="2202473" y="647248"/>
            <a:ext cx="6887308" cy="4622714"/>
          </a:xfrm>
          <a:prstGeom prst="rect">
            <a:avLst/>
          </a:prstGeom>
        </p:spPr>
      </p:pic>
    </p:spTree>
    <p:extLst>
      <p:ext uri="{BB962C8B-B14F-4D97-AF65-F5344CB8AC3E}">
        <p14:creationId xmlns:p14="http://schemas.microsoft.com/office/powerpoint/2010/main" val="139135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3083-7F8F-4FEE-B87B-208304D1871D}"/>
              </a:ext>
            </a:extLst>
          </p:cNvPr>
          <p:cNvSpPr>
            <a:spLocks noGrp="1"/>
          </p:cNvSpPr>
          <p:nvPr>
            <p:ph type="title"/>
          </p:nvPr>
        </p:nvSpPr>
        <p:spPr>
          <a:xfrm>
            <a:off x="1480631" y="198126"/>
            <a:ext cx="7210332" cy="779462"/>
          </a:xfrm>
        </p:spPr>
        <p:txBody>
          <a:bodyPr>
            <a:normAutofit fontScale="90000"/>
          </a:bodyPr>
          <a:lstStyle/>
          <a:p>
            <a:r>
              <a:rPr lang="en-US" dirty="0"/>
              <a:t>Pyruvate to Phosphoenolpyruvate</a:t>
            </a:r>
          </a:p>
        </p:txBody>
      </p:sp>
      <p:sp>
        <p:nvSpPr>
          <p:cNvPr id="3" name="Content Placeholder 2">
            <a:extLst>
              <a:ext uri="{FF2B5EF4-FFF2-40B4-BE49-F238E27FC236}">
                <a16:creationId xmlns:a16="http://schemas.microsoft.com/office/drawing/2014/main" id="{D1AD374E-2813-4595-ACBA-21A4D074A8FD}"/>
              </a:ext>
            </a:extLst>
          </p:cNvPr>
          <p:cNvSpPr>
            <a:spLocks noGrp="1"/>
          </p:cNvSpPr>
          <p:nvPr>
            <p:ph idx="1"/>
          </p:nvPr>
        </p:nvSpPr>
        <p:spPr>
          <a:xfrm>
            <a:off x="254336" y="1278385"/>
            <a:ext cx="8756860" cy="1228646"/>
          </a:xfrm>
        </p:spPr>
        <p:txBody>
          <a:bodyPr/>
          <a:lstStyle/>
          <a:p>
            <a:r>
              <a:rPr lang="en-US" dirty="0"/>
              <a:t>Here you can see some of the energy intensive steps required during gluconeogenesis.</a:t>
            </a:r>
          </a:p>
        </p:txBody>
      </p:sp>
      <p:pic>
        <p:nvPicPr>
          <p:cNvPr id="4" name="Picture 3">
            <a:extLst>
              <a:ext uri="{FF2B5EF4-FFF2-40B4-BE49-F238E27FC236}">
                <a16:creationId xmlns:a16="http://schemas.microsoft.com/office/drawing/2014/main" id="{FC5AF8A4-6455-4E2D-875F-DB0D4409E8EB}"/>
              </a:ext>
            </a:extLst>
          </p:cNvPr>
          <p:cNvPicPr>
            <a:picLocks noChangeAspect="1"/>
          </p:cNvPicPr>
          <p:nvPr/>
        </p:nvPicPr>
        <p:blipFill rotWithShape="1">
          <a:blip r:embed="rId3"/>
          <a:srcRect l="1094"/>
          <a:stretch/>
        </p:blipFill>
        <p:spPr>
          <a:xfrm>
            <a:off x="254336" y="2287144"/>
            <a:ext cx="8756860" cy="3199255"/>
          </a:xfrm>
          <a:prstGeom prst="rect">
            <a:avLst/>
          </a:prstGeom>
        </p:spPr>
      </p:pic>
      <p:sp>
        <p:nvSpPr>
          <p:cNvPr id="5" name="TextBox 4">
            <a:extLst>
              <a:ext uri="{FF2B5EF4-FFF2-40B4-BE49-F238E27FC236}">
                <a16:creationId xmlns:a16="http://schemas.microsoft.com/office/drawing/2014/main" id="{8595E086-2DC7-41A3-8D83-15440BF16CBC}"/>
              </a:ext>
            </a:extLst>
          </p:cNvPr>
          <p:cNvSpPr txBox="1"/>
          <p:nvPr/>
        </p:nvSpPr>
        <p:spPr>
          <a:xfrm>
            <a:off x="3473631" y="5649409"/>
            <a:ext cx="5052986" cy="307777"/>
          </a:xfrm>
          <a:prstGeom prst="rect">
            <a:avLst/>
          </a:prstGeom>
          <a:noFill/>
        </p:spPr>
        <p:txBody>
          <a:bodyPr wrap="none" rtlCol="0">
            <a:spAutoFit/>
          </a:bodyPr>
          <a:lstStyle/>
          <a:p>
            <a:r>
              <a:rPr lang="en-US" sz="1400" dirty="0"/>
              <a:t>Figure modified  from</a:t>
            </a:r>
            <a:r>
              <a:rPr lang="en-US" sz="1400" dirty="0">
                <a:hlinkClick r:id="rId4"/>
              </a:rPr>
              <a:t>: Principles of Biochemistry (2019) </a:t>
            </a:r>
            <a:r>
              <a:rPr lang="en-US" sz="1400" dirty="0" err="1">
                <a:hlinkClick r:id="rId4"/>
              </a:rPr>
              <a:t>Wikibooks</a:t>
            </a:r>
            <a:endParaRPr lang="en-US" sz="1400" dirty="0"/>
          </a:p>
        </p:txBody>
      </p:sp>
    </p:spTree>
    <p:extLst>
      <p:ext uri="{BB962C8B-B14F-4D97-AF65-F5344CB8AC3E}">
        <p14:creationId xmlns:p14="http://schemas.microsoft.com/office/powerpoint/2010/main" val="26442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8FA0-A23F-4866-BF8D-D18CAFFAA3CC}"/>
              </a:ext>
            </a:extLst>
          </p:cNvPr>
          <p:cNvSpPr>
            <a:spLocks noGrp="1"/>
          </p:cNvSpPr>
          <p:nvPr>
            <p:ph type="title"/>
          </p:nvPr>
        </p:nvSpPr>
        <p:spPr/>
        <p:txBody>
          <a:bodyPr/>
          <a:lstStyle/>
          <a:p>
            <a:r>
              <a:rPr lang="en-US" dirty="0"/>
              <a:t>Pyruvate Carboxylase Enzyme</a:t>
            </a:r>
          </a:p>
        </p:txBody>
      </p:sp>
      <p:sp>
        <p:nvSpPr>
          <p:cNvPr id="3" name="Content Placeholder 2">
            <a:extLst>
              <a:ext uri="{FF2B5EF4-FFF2-40B4-BE49-F238E27FC236}">
                <a16:creationId xmlns:a16="http://schemas.microsoft.com/office/drawing/2014/main" id="{D5B1BD2C-A0DB-4FBB-B4A8-D7C43D52E41E}"/>
              </a:ext>
            </a:extLst>
          </p:cNvPr>
          <p:cNvSpPr>
            <a:spLocks noGrp="1"/>
          </p:cNvSpPr>
          <p:nvPr>
            <p:ph idx="1"/>
          </p:nvPr>
        </p:nvSpPr>
        <p:spPr>
          <a:xfrm>
            <a:off x="1945286" y="3296849"/>
            <a:ext cx="5808701" cy="2681997"/>
          </a:xfrm>
        </p:spPr>
        <p:txBody>
          <a:bodyPr>
            <a:normAutofit/>
          </a:bodyPr>
          <a:lstStyle/>
          <a:p>
            <a:r>
              <a:rPr lang="en-US" dirty="0"/>
              <a:t>Converts Pyruvate to Oxaloacetate </a:t>
            </a:r>
          </a:p>
          <a:p>
            <a:r>
              <a:rPr lang="en-US" dirty="0"/>
              <a:t>Requires a Biotin Cofactor</a:t>
            </a:r>
          </a:p>
          <a:p>
            <a:r>
              <a:rPr lang="en-US" dirty="0"/>
              <a:t>Has two enzymatic reactions</a:t>
            </a:r>
          </a:p>
          <a:p>
            <a:pPr lvl="1"/>
            <a:r>
              <a:rPr lang="en-US" sz="2800" dirty="0"/>
              <a:t>Carbon Fixation </a:t>
            </a:r>
          </a:p>
          <a:p>
            <a:pPr lvl="1"/>
            <a:r>
              <a:rPr lang="en-US" sz="2800" dirty="0"/>
              <a:t>Carbon Transfer</a:t>
            </a:r>
          </a:p>
        </p:txBody>
      </p:sp>
      <p:pic>
        <p:nvPicPr>
          <p:cNvPr id="4" name="Picture 3">
            <a:extLst>
              <a:ext uri="{FF2B5EF4-FFF2-40B4-BE49-F238E27FC236}">
                <a16:creationId xmlns:a16="http://schemas.microsoft.com/office/drawing/2014/main" id="{5B285A2E-AB96-45E6-B88E-641CB8CDC36A}"/>
              </a:ext>
            </a:extLst>
          </p:cNvPr>
          <p:cNvPicPr>
            <a:picLocks noChangeAspect="1"/>
          </p:cNvPicPr>
          <p:nvPr/>
        </p:nvPicPr>
        <p:blipFill rotWithShape="1">
          <a:blip r:embed="rId3"/>
          <a:srcRect l="1094" r="46104" b="24228"/>
          <a:stretch/>
        </p:blipFill>
        <p:spPr>
          <a:xfrm>
            <a:off x="2234527" y="872714"/>
            <a:ext cx="4674946" cy="2424135"/>
          </a:xfrm>
          <a:prstGeom prst="rect">
            <a:avLst/>
          </a:prstGeom>
        </p:spPr>
      </p:pic>
      <p:sp>
        <p:nvSpPr>
          <p:cNvPr id="5" name="TextBox 4">
            <a:extLst>
              <a:ext uri="{FF2B5EF4-FFF2-40B4-BE49-F238E27FC236}">
                <a16:creationId xmlns:a16="http://schemas.microsoft.com/office/drawing/2014/main" id="{216110A6-74AC-440B-9CED-6E50E67EF7CC}"/>
              </a:ext>
            </a:extLst>
          </p:cNvPr>
          <p:cNvSpPr txBox="1"/>
          <p:nvPr/>
        </p:nvSpPr>
        <p:spPr>
          <a:xfrm>
            <a:off x="3794580" y="5677509"/>
            <a:ext cx="5052986" cy="307777"/>
          </a:xfrm>
          <a:prstGeom prst="rect">
            <a:avLst/>
          </a:prstGeom>
          <a:noFill/>
        </p:spPr>
        <p:txBody>
          <a:bodyPr wrap="none" rtlCol="0">
            <a:spAutoFit/>
          </a:bodyPr>
          <a:lstStyle/>
          <a:p>
            <a:r>
              <a:rPr lang="en-US" sz="1400" dirty="0"/>
              <a:t>Figure modified  from</a:t>
            </a:r>
            <a:r>
              <a:rPr lang="en-US" sz="1400" dirty="0">
                <a:hlinkClick r:id="rId4"/>
              </a:rPr>
              <a:t>: Principles of Biochemistry (2019) </a:t>
            </a:r>
            <a:r>
              <a:rPr lang="en-US" sz="1400" dirty="0" err="1">
                <a:hlinkClick r:id="rId4"/>
              </a:rPr>
              <a:t>Wikibooks</a:t>
            </a:r>
            <a:endParaRPr lang="en-US" sz="1400" dirty="0"/>
          </a:p>
        </p:txBody>
      </p:sp>
    </p:spTree>
    <p:extLst>
      <p:ext uri="{BB962C8B-B14F-4D97-AF65-F5344CB8AC3E}">
        <p14:creationId xmlns:p14="http://schemas.microsoft.com/office/powerpoint/2010/main" val="1834680245"/>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28661</TotalTime>
  <Words>2332</Words>
  <Application>Microsoft Office PowerPoint</Application>
  <PresentationFormat>On-screen Show (4:3)</PresentationFormat>
  <Paragraphs>157</Paragraphs>
  <Slides>19</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Calibri</vt:lpstr>
      <vt:lpstr>Calibri Light</vt:lpstr>
      <vt:lpstr>Biochemistry Theme</vt:lpstr>
      <vt:lpstr>CS ChemDraw Drawing</vt:lpstr>
      <vt:lpstr>Gluconeogenesis</vt:lpstr>
      <vt:lpstr>Gluconeogenesis</vt:lpstr>
      <vt:lpstr>Gluconeogenesis</vt:lpstr>
      <vt:lpstr>Glucogenic Molecules</vt:lpstr>
      <vt:lpstr>Gluconeogenesis</vt:lpstr>
      <vt:lpstr>Gluconeogenesis Overview</vt:lpstr>
      <vt:lpstr>Gluconeogenesis Overview</vt:lpstr>
      <vt:lpstr>Pyruvate to Phosphoenolpyruvate</vt:lpstr>
      <vt:lpstr>Pyruvate Carboxylase Enzyme</vt:lpstr>
      <vt:lpstr>Biotin Cofactor</vt:lpstr>
      <vt:lpstr>Biotin attaches to Lysine </vt:lpstr>
      <vt:lpstr>Biotin Carboxylase Activity</vt:lpstr>
      <vt:lpstr>Pyruvate Carboxyltransferase Activity</vt:lpstr>
      <vt:lpstr>Pyruvate Carboxyltransferase Activity</vt:lpstr>
      <vt:lpstr>Pyruvate Carboxylase</vt:lpstr>
      <vt:lpstr>Pyruvate Carboxylase Mechanism</vt:lpstr>
      <vt:lpstr>Pyruvate Carboxylase</vt:lpstr>
      <vt:lpstr>Sugar Phosphate Reactions</vt:lpstr>
      <vt:lpstr>Energy Demands of Gluconeogenesis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368</cp:revision>
  <cp:lastPrinted>2020-02-03T00:38:34Z</cp:lastPrinted>
  <dcterms:created xsi:type="dcterms:W3CDTF">2020-01-06T19:40:53Z</dcterms:created>
  <dcterms:modified xsi:type="dcterms:W3CDTF">2020-03-14T20:17:47Z</dcterms:modified>
</cp:coreProperties>
</file>