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442" r:id="rId2"/>
    <p:sldId id="449" r:id="rId3"/>
    <p:sldId id="450" r:id="rId4"/>
    <p:sldId id="451" r:id="rId5"/>
    <p:sldId id="452" r:id="rId6"/>
    <p:sldId id="453" r:id="rId7"/>
    <p:sldId id="327" r:id="rId8"/>
    <p:sldId id="454" r:id="rId9"/>
    <p:sldId id="455" r:id="rId10"/>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36D9C"/>
    <a:srgbClr val="54C2DC"/>
    <a:srgbClr val="E6B0CE"/>
    <a:srgbClr val="D35617"/>
    <a:srgbClr val="FFD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7" autoAdjust="0"/>
    <p:restoredTop sz="85997" autoAdjust="0"/>
  </p:normalViewPr>
  <p:slideViewPr>
    <p:cSldViewPr snapToGrid="0" showGuides="1">
      <p:cViewPr varScale="1">
        <p:scale>
          <a:sx n="118" d="100"/>
          <a:sy n="118" d="100"/>
        </p:scale>
        <p:origin x="286" y="41"/>
      </p:cViewPr>
      <p:guideLst>
        <p:guide orient="horz" pos="2184"/>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8EB9FD24-5F17-4DC0-8DB8-BA44608A6F77}" type="datetimeFigureOut">
              <a:rPr lang="en-US" smtClean="0"/>
              <a:t>3/14/2020</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2ED13A92-1542-4DD8-9582-4F65BF3293BF}" type="slidenum">
              <a:rPr lang="en-US" smtClean="0"/>
              <a:t>‹#›</a:t>
            </a:fld>
            <a:endParaRPr lang="en-US"/>
          </a:p>
        </p:txBody>
      </p:sp>
    </p:spTree>
    <p:extLst>
      <p:ext uri="{BB962C8B-B14F-4D97-AF65-F5344CB8AC3E}">
        <p14:creationId xmlns:p14="http://schemas.microsoft.com/office/powerpoint/2010/main" val="14310608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part 3 in our lecture series on </a:t>
            </a:r>
            <a:r>
              <a:rPr lang="en-US" dirty="0" err="1"/>
              <a:t>Gluconeogensis</a:t>
            </a:r>
            <a:r>
              <a:rPr lang="en-US" dirty="0"/>
              <a:t>. This tutorial will cover the final three enzymatic reactions that differ in gluconeogenesis.</a:t>
            </a:r>
          </a:p>
        </p:txBody>
      </p:sp>
      <p:sp>
        <p:nvSpPr>
          <p:cNvPr id="4" name="Slide Number Placeholder 3"/>
          <p:cNvSpPr>
            <a:spLocks noGrp="1"/>
          </p:cNvSpPr>
          <p:nvPr>
            <p:ph type="sldNum" sz="quarter" idx="5"/>
          </p:nvPr>
        </p:nvSpPr>
        <p:spPr/>
        <p:txBody>
          <a:bodyPr/>
          <a:lstStyle/>
          <a:p>
            <a:fld id="{2ED13A92-1542-4DD8-9582-4F65BF3293BF}" type="slidenum">
              <a:rPr lang="en-US" smtClean="0"/>
              <a:t>1</a:t>
            </a:fld>
            <a:endParaRPr lang="en-US"/>
          </a:p>
        </p:txBody>
      </p:sp>
    </p:spTree>
    <p:extLst>
      <p:ext uri="{BB962C8B-B14F-4D97-AF65-F5344CB8AC3E}">
        <p14:creationId xmlns:p14="http://schemas.microsoft.com/office/powerpoint/2010/main" val="37978553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Phosphoenolpyruvate </a:t>
            </a:r>
            <a:r>
              <a:rPr lang="en-US" dirty="0" err="1"/>
              <a:t>carboxykinase</a:t>
            </a:r>
            <a:r>
              <a:rPr lang="en-US" dirty="0"/>
              <a:t> is classified as a lyase enzyme and exists in two isozymes, a cytoplasmic PEPCK and a mitochondrial PEPCK. The cytoplasmic form is the one that is predominantly used in the gluconeogenic pathway. However, small amounts of PEP can be transported across the mitochondrial membrane. </a:t>
            </a:r>
          </a:p>
        </p:txBody>
      </p:sp>
      <p:sp>
        <p:nvSpPr>
          <p:cNvPr id="4" name="Slide Number Placeholder 3"/>
          <p:cNvSpPr>
            <a:spLocks noGrp="1"/>
          </p:cNvSpPr>
          <p:nvPr>
            <p:ph type="sldNum" sz="quarter" idx="5"/>
          </p:nvPr>
        </p:nvSpPr>
        <p:spPr/>
        <p:txBody>
          <a:bodyPr/>
          <a:lstStyle/>
          <a:p>
            <a:fld id="{2ED13A92-1542-4DD8-9582-4F65BF3293BF}" type="slidenum">
              <a:rPr lang="en-US" smtClean="0"/>
              <a:t>2</a:t>
            </a:fld>
            <a:endParaRPr lang="en-US"/>
          </a:p>
        </p:txBody>
      </p:sp>
    </p:spTree>
    <p:extLst>
      <p:ext uri="{BB962C8B-B14F-4D97-AF65-F5344CB8AC3E}">
        <p14:creationId xmlns:p14="http://schemas.microsoft.com/office/powerpoint/2010/main" val="1945136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reaction mediated by PEPCK is the conversion of oxaloacetate to phosphoenolpyruvate using GTP as the phosphate donor. The enzyme also releases carbon dioxide.</a:t>
            </a:r>
          </a:p>
        </p:txBody>
      </p:sp>
      <p:sp>
        <p:nvSpPr>
          <p:cNvPr id="4" name="Slide Number Placeholder 3"/>
          <p:cNvSpPr>
            <a:spLocks noGrp="1"/>
          </p:cNvSpPr>
          <p:nvPr>
            <p:ph type="sldNum" sz="quarter" idx="5"/>
          </p:nvPr>
        </p:nvSpPr>
        <p:spPr/>
        <p:txBody>
          <a:bodyPr/>
          <a:lstStyle/>
          <a:p>
            <a:fld id="{2ED13A92-1542-4DD8-9582-4F65BF3293BF}" type="slidenum">
              <a:rPr lang="en-US" smtClean="0"/>
              <a:t>3</a:t>
            </a:fld>
            <a:endParaRPr lang="en-US"/>
          </a:p>
        </p:txBody>
      </p:sp>
    </p:spTree>
    <p:extLst>
      <p:ext uri="{BB962C8B-B14F-4D97-AF65-F5344CB8AC3E}">
        <p14:creationId xmlns:p14="http://schemas.microsoft.com/office/powerpoint/2010/main" val="5705527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Cytoplasmic PEPCK is largely regulated at the transcriptional level where increases in gene expression are seen in response to elevated cAMP levels, increased glucocorticoids, and increased thyroid hormone levels. Decreased gene expression was caused by insulin signaling. ADP also acts as an allosteric effector of the protein, causing it to have lower activity. </a:t>
            </a:r>
          </a:p>
        </p:txBody>
      </p:sp>
      <p:sp>
        <p:nvSpPr>
          <p:cNvPr id="4" name="Slide Number Placeholder 3"/>
          <p:cNvSpPr>
            <a:spLocks noGrp="1"/>
          </p:cNvSpPr>
          <p:nvPr>
            <p:ph type="sldNum" sz="quarter" idx="5"/>
          </p:nvPr>
        </p:nvSpPr>
        <p:spPr/>
        <p:txBody>
          <a:bodyPr/>
          <a:lstStyle/>
          <a:p>
            <a:fld id="{2ED13A92-1542-4DD8-9582-4F65BF3293BF}" type="slidenum">
              <a:rPr lang="en-US" smtClean="0"/>
              <a:t>4</a:t>
            </a:fld>
            <a:endParaRPr lang="en-US"/>
          </a:p>
        </p:txBody>
      </p:sp>
    </p:spTree>
    <p:extLst>
      <p:ext uri="{BB962C8B-B14F-4D97-AF65-F5344CB8AC3E}">
        <p14:creationId xmlns:p14="http://schemas.microsoft.com/office/powerpoint/2010/main" val="2282352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last two unique enzymes of the gluconeogenic pathway are both phosphatase enzymes.  Fructose 1,6-bisphosphatase converts fructose 1,6-bisphosphate to fructose 6-phosphate, and glucose 6-phosphatase, converts glucose 6-phosphate to free glucose. </a:t>
            </a:r>
          </a:p>
        </p:txBody>
      </p:sp>
      <p:sp>
        <p:nvSpPr>
          <p:cNvPr id="4" name="Slide Number Placeholder 3"/>
          <p:cNvSpPr>
            <a:spLocks noGrp="1"/>
          </p:cNvSpPr>
          <p:nvPr>
            <p:ph type="sldNum" sz="quarter" idx="5"/>
          </p:nvPr>
        </p:nvSpPr>
        <p:spPr/>
        <p:txBody>
          <a:bodyPr/>
          <a:lstStyle/>
          <a:p>
            <a:fld id="{2ED13A92-1542-4DD8-9582-4F65BF3293BF}" type="slidenum">
              <a:rPr lang="en-US" smtClean="0"/>
              <a:t>5</a:t>
            </a:fld>
            <a:endParaRPr lang="en-US"/>
          </a:p>
        </p:txBody>
      </p:sp>
    </p:spTree>
    <p:extLst>
      <p:ext uri="{BB962C8B-B14F-4D97-AF65-F5344CB8AC3E}">
        <p14:creationId xmlns:p14="http://schemas.microsoft.com/office/powerpoint/2010/main" val="37050894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Fructose 1,6-bisphosphatase requires a metal cofactor and is competitively and allosterically regulated. Fructose 2,6-bisphosphate and low energy load (AMP and ADP) inhibit the enzyme. </a:t>
            </a:r>
          </a:p>
        </p:txBody>
      </p:sp>
      <p:sp>
        <p:nvSpPr>
          <p:cNvPr id="4" name="Slide Number Placeholder 3"/>
          <p:cNvSpPr>
            <a:spLocks noGrp="1"/>
          </p:cNvSpPr>
          <p:nvPr>
            <p:ph type="sldNum" sz="quarter" idx="5"/>
          </p:nvPr>
        </p:nvSpPr>
        <p:spPr/>
        <p:txBody>
          <a:bodyPr/>
          <a:lstStyle/>
          <a:p>
            <a:fld id="{2ED13A92-1542-4DD8-9582-4F65BF3293BF}" type="slidenum">
              <a:rPr lang="en-US" smtClean="0"/>
              <a:t>6</a:t>
            </a:fld>
            <a:endParaRPr lang="en-US"/>
          </a:p>
        </p:txBody>
      </p:sp>
    </p:spTree>
    <p:extLst>
      <p:ext uri="{BB962C8B-B14F-4D97-AF65-F5344CB8AC3E}">
        <p14:creationId xmlns:p14="http://schemas.microsoft.com/office/powerpoint/2010/main" val="36558047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lThe</a:t>
            </a:r>
            <a:r>
              <a:rPr lang="en-US" dirty="0"/>
              <a:t> dephosphorylation of glucose, as we learned previously in our glycogen metabolism lectures, only occurs appreciably in liver cells, as this is the primary</a:t>
            </a:r>
            <a:r>
              <a:rPr lang="en-US" baseline="0" dirty="0"/>
              <a:t> location for the regulation of blood glucose levels. This serves as the final step in the gluconeogenic pathway. Glucose 6-phosphate is transported from the cytoplasm into the lumen of the endoplasmic reticulum (ER) through transporter 1 (T1). The glucose 6-phosphatase (G-6-Pase) then cleaves the phosphate from the substrate, releasing inorganic phosphate (P) and glucose (red molecule). The inorganic phosphate is then transported back into the cytoplasm through transporter 2 (T2) and glucose is transported through Transporter 3 (T3). Free glucose is then transported back into the bloodstream through a glucose (GLUT) transporter (not shown). </a:t>
            </a:r>
            <a:endParaRPr lang="en-US" dirty="0"/>
          </a:p>
        </p:txBody>
      </p:sp>
      <p:sp>
        <p:nvSpPr>
          <p:cNvPr id="4" name="Slide Number Placeholder 3"/>
          <p:cNvSpPr>
            <a:spLocks noGrp="1"/>
          </p:cNvSpPr>
          <p:nvPr>
            <p:ph type="sldNum" sz="quarter" idx="10"/>
          </p:nvPr>
        </p:nvSpPr>
        <p:spPr/>
        <p:txBody>
          <a:bodyPr/>
          <a:lstStyle/>
          <a:p>
            <a:fld id="{5C1DEA26-E21A-4AC2-916A-8754B5D869F2}" type="slidenum">
              <a:rPr lang="en-US" smtClean="0"/>
              <a:t>7</a:t>
            </a:fld>
            <a:endParaRPr lang="en-US"/>
          </a:p>
        </p:txBody>
      </p:sp>
    </p:spTree>
    <p:extLst>
      <p:ext uri="{BB962C8B-B14F-4D97-AF65-F5344CB8AC3E}">
        <p14:creationId xmlns:p14="http://schemas.microsoft.com/office/powerpoint/2010/main" val="22505239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final two novel reactions in the gluconeogenic pathway are both hydrolase reactions involving the hydrolysis of the phosphate group from the sugar. This is notable, as it does not produce energy, the way the reverse kinase reactions do in the second half of the glycolytic pathway. Thus, there is no substrate level phosphorylation that occurs in the gluconeogenic pathway. </a:t>
            </a:r>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8</a:t>
            </a:fld>
            <a:endParaRPr lang="en-US"/>
          </a:p>
        </p:txBody>
      </p:sp>
    </p:spTree>
    <p:extLst>
      <p:ext uri="{BB962C8B-B14F-4D97-AF65-F5344CB8AC3E}">
        <p14:creationId xmlns:p14="http://schemas.microsoft.com/office/powerpoint/2010/main" val="27052436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Overall, there are approximately 6 molar equivalents of ATP required to make 1 mole of glucose.  Over 3 times as much energy is consumed during glucose formation than is generated from glycolysis during the breakdown of glucose. Per glucose molecule made, 2 ATP are used in the Pyruvate Carboxylase step, 2 GTP are used in the Phosphoenolpyruvate </a:t>
            </a:r>
            <a:r>
              <a:rPr lang="en-US" baseline="0" dirty="0" err="1"/>
              <a:t>Carboxykinase</a:t>
            </a:r>
            <a:r>
              <a:rPr lang="en-US" baseline="0" dirty="0"/>
              <a:t> step, and 2 ATP are used in the kinase reaction to create 1,3-bisphosphoglycerate from 3-phosphoglycerate.  There is also the loss of 2 moles of NADH during the reverse reaction to create Glyceraldehyde 3-phosphate from 1,3-Bisphosphoglycerate, which reduces energy potential through oxidative phosphorylation in the mitochondria. Plus there are energy costs to changing the metabolite pools in the matrix of the mitochondria and for transporting molecules across the mitochondrial membrane that we have not considered here. With that, we will now leave our discussions of glycolysis and gluconeogenesis. In the next lecture series, we will move into the matrix of the mitochondria and focus on the </a:t>
            </a:r>
            <a:r>
              <a:rPr lang="en-US" baseline="0" dirty="0" err="1"/>
              <a:t>Kreb</a:t>
            </a:r>
            <a:r>
              <a:rPr lang="en-US" baseline="0" dirty="0"/>
              <a:t> Cycle and Electron Transport Chain.</a:t>
            </a:r>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9</a:t>
            </a:fld>
            <a:endParaRPr lang="en-US"/>
          </a:p>
        </p:txBody>
      </p:sp>
    </p:spTree>
    <p:extLst>
      <p:ext uri="{BB962C8B-B14F-4D97-AF65-F5344CB8AC3E}">
        <p14:creationId xmlns:p14="http://schemas.microsoft.com/office/powerpoint/2010/main" val="11615343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iochemistry Backgroun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096000"/>
          </a:xfrm>
          <a:prstGeom prst="rect">
            <a:avLst/>
          </a:prstGeom>
        </p:spPr>
      </p:pic>
      <p:sp>
        <p:nvSpPr>
          <p:cNvPr id="2" name="Title 1"/>
          <p:cNvSpPr>
            <a:spLocks noGrp="1"/>
          </p:cNvSpPr>
          <p:nvPr>
            <p:ph type="ctrTitle"/>
          </p:nvPr>
        </p:nvSpPr>
        <p:spPr>
          <a:xfrm>
            <a:off x="577516" y="1431922"/>
            <a:ext cx="7772400" cy="1849437"/>
          </a:xfrm>
          <a:solidFill>
            <a:schemeClr val="accent6">
              <a:lumMod val="60000"/>
              <a:lumOff val="40000"/>
              <a:alpha val="68000"/>
            </a:schemeClr>
          </a:solidFill>
        </p:spPr>
        <p:txBody>
          <a:bodyPr anchor="b"/>
          <a:lstStyle>
            <a:lvl1pPr algn="ctr">
              <a:defRPr sz="6000" b="1">
                <a:solidFill>
                  <a:schemeClr val="tx1"/>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1106904" y="3891270"/>
            <a:ext cx="6858000" cy="999293"/>
          </a:xfrm>
          <a:solidFill>
            <a:schemeClr val="accent6">
              <a:lumMod val="60000"/>
              <a:lumOff val="40000"/>
              <a:alpha val="68000"/>
            </a:schemeClr>
          </a:solidFill>
        </p:spPr>
        <p:txBody>
          <a:bodyPr>
            <a:normAutofit/>
          </a:bodyPr>
          <a:lstStyle>
            <a:lvl1pPr marL="0" indent="0" algn="ctr">
              <a:buNone/>
              <a:defRPr sz="32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spTree>
    <p:extLst>
      <p:ext uri="{BB962C8B-B14F-4D97-AF65-F5344CB8AC3E}">
        <p14:creationId xmlns:p14="http://schemas.microsoft.com/office/powerpoint/2010/main" val="180376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iochem Title content">
    <p:spTree>
      <p:nvGrpSpPr>
        <p:cNvPr id="1" name=""/>
        <p:cNvGrpSpPr/>
        <p:nvPr/>
      </p:nvGrpSpPr>
      <p:grpSpPr>
        <a:xfrm>
          <a:off x="0" y="0"/>
          <a:ext cx="0" cy="0"/>
          <a:chOff x="0" y="0"/>
          <a:chExt cx="0" cy="0"/>
        </a:xfrm>
      </p:grpSpPr>
      <p:sp>
        <p:nvSpPr>
          <p:cNvPr id="2" name="Title 1"/>
          <p:cNvSpPr>
            <a:spLocks noGrp="1"/>
          </p:cNvSpPr>
          <p:nvPr>
            <p:ph type="title"/>
          </p:nvPr>
        </p:nvSpPr>
        <p:spPr>
          <a:xfrm>
            <a:off x="1305018" y="222349"/>
            <a:ext cx="7210332" cy="779462"/>
          </a:xfrm>
        </p:spPr>
        <p:txBody>
          <a:bodyPr/>
          <a:lstStyle/>
          <a:p>
            <a:r>
              <a:rPr lang="en-US"/>
              <a:t>Click to edit Master title style</a:t>
            </a:r>
            <a:endParaRPr lang="en-US" dirty="0"/>
          </a:p>
        </p:txBody>
      </p:sp>
      <p:sp>
        <p:nvSpPr>
          <p:cNvPr id="3" name="Content Placeholder 2"/>
          <p:cNvSpPr>
            <a:spLocks noGrp="1"/>
          </p:cNvSpPr>
          <p:nvPr>
            <p:ph idx="1"/>
          </p:nvPr>
        </p:nvSpPr>
        <p:spPr>
          <a:xfrm>
            <a:off x="319596" y="1278384"/>
            <a:ext cx="8460420" cy="451135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002"/>
            <a:ext cx="1305018" cy="1182157"/>
          </a:xfrm>
          <a:prstGeom prst="rect">
            <a:avLst/>
          </a:prstGeom>
          <a:effectLst>
            <a:softEdge rad="0"/>
          </a:effectLst>
        </p:spPr>
      </p:pic>
    </p:spTree>
    <p:extLst>
      <p:ext uri="{BB962C8B-B14F-4D97-AF65-F5344CB8AC3E}">
        <p14:creationId xmlns:p14="http://schemas.microsoft.com/office/powerpoint/2010/main" val="3763824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Biochem 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07363" y="193064"/>
            <a:ext cx="7307987" cy="8380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57452" y="1203159"/>
            <a:ext cx="4257398" cy="46802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49" y="1203159"/>
            <a:ext cx="4230765" cy="46802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002"/>
            <a:ext cx="1305018" cy="1182157"/>
          </a:xfrm>
          <a:prstGeom prst="rect">
            <a:avLst/>
          </a:prstGeom>
          <a:effectLst>
            <a:softEdge rad="0"/>
          </a:effectLst>
        </p:spPr>
      </p:pic>
    </p:spTree>
    <p:extLst>
      <p:ext uri="{BB962C8B-B14F-4D97-AF65-F5344CB8AC3E}">
        <p14:creationId xmlns:p14="http://schemas.microsoft.com/office/powerpoint/2010/main" val="108763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Biochem 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25117" y="98796"/>
            <a:ext cx="7661430" cy="850063"/>
          </a:xfrm>
        </p:spPr>
        <p:txBody>
          <a:bodyPr/>
          <a:lstStyle/>
          <a:p>
            <a:r>
              <a:rPr lang="en-US"/>
              <a:t>Click to edit Master title style</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002"/>
            <a:ext cx="1305018" cy="1182157"/>
          </a:xfrm>
          <a:prstGeom prst="rect">
            <a:avLst/>
          </a:prstGeom>
          <a:effectLst>
            <a:softEdge rad="0"/>
          </a:effectLst>
        </p:spPr>
      </p:pic>
    </p:spTree>
    <p:extLst>
      <p:ext uri="{BB962C8B-B14F-4D97-AF65-F5344CB8AC3E}">
        <p14:creationId xmlns:p14="http://schemas.microsoft.com/office/powerpoint/2010/main" val="3709738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biochem 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87426"/>
            <a:ext cx="2949178" cy="1069974"/>
          </a:xfrm>
        </p:spPr>
        <p:txBody>
          <a:bodyPr anchor="b"/>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7379" b="37476"/>
          <a:stretch/>
        </p:blipFill>
        <p:spPr>
          <a:xfrm>
            <a:off x="-97654" y="-64655"/>
            <a:ext cx="9352490" cy="1079790"/>
          </a:xfrm>
          <a:prstGeom prst="rect">
            <a:avLst/>
          </a:prstGeom>
          <a:ln>
            <a:noFill/>
          </a:ln>
          <a:effectLst>
            <a:softEdge rad="112500"/>
          </a:effectLst>
        </p:spPr>
      </p:pic>
    </p:spTree>
    <p:extLst>
      <p:ext uri="{BB962C8B-B14F-4D97-AF65-F5344CB8AC3E}">
        <p14:creationId xmlns:p14="http://schemas.microsoft.com/office/powerpoint/2010/main" val="2961420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biochem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1015134"/>
            <a:ext cx="2949178" cy="1042265"/>
          </a:xfrm>
        </p:spPr>
        <p:txBody>
          <a:bodyPr anchor="b"/>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7379" b="37476"/>
          <a:stretch/>
        </p:blipFill>
        <p:spPr>
          <a:xfrm>
            <a:off x="-97654" y="-64655"/>
            <a:ext cx="9352490" cy="1079790"/>
          </a:xfrm>
          <a:prstGeom prst="rect">
            <a:avLst/>
          </a:prstGeom>
          <a:ln>
            <a:noFill/>
          </a:ln>
          <a:effectLst>
            <a:softEdge rad="112500"/>
          </a:effectLst>
        </p:spPr>
      </p:pic>
    </p:spTree>
    <p:extLst>
      <p:ext uri="{BB962C8B-B14F-4D97-AF65-F5344CB8AC3E}">
        <p14:creationId xmlns:p14="http://schemas.microsoft.com/office/powerpoint/2010/main" val="421665002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30CD00-9995-4470-B1CF-DB9B98189CB1}" type="datetimeFigureOut">
              <a:rPr lang="en-US" smtClean="0"/>
              <a:t>3/14/2020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5CB677-C75E-4884-8358-F53262ACFD19}" type="slidenum">
              <a:rPr lang="en-US" smtClean="0"/>
              <a:t>‹#›</a:t>
            </a:fld>
            <a:endParaRPr lang="en-US"/>
          </a:p>
        </p:txBody>
      </p:sp>
    </p:spTree>
    <p:extLst>
      <p:ext uri="{BB962C8B-B14F-4D97-AF65-F5344CB8AC3E}">
        <p14:creationId xmlns:p14="http://schemas.microsoft.com/office/powerpoint/2010/main" val="28917289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6" r:id="rId4"/>
    <p:sldLayoutId id="2147483668" r:id="rId5"/>
    <p:sldLayoutId id="2147483669"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en.wikipedia.org/wiki/Phosphoenolpyruvate_carboxykinase#/media/File:PBB_Protein_PCK1_image.jp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en.wikibooks.org/wiki/Principles_of_Biochemistry/Gluconeogenesis_and_Glycogenesis"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frontiersin.org/articles/10.3389/fphar.2016.00521/full"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en.wikipedia.org/wiki/Fructose_1,6-bisphosphatase#/media/File:Fructose-1.6-bisphosphatase-pdb-3FBP.png" TargetMode="Externa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9.emf"/><Relationship Id="rId5" Type="http://schemas.openxmlformats.org/officeDocument/2006/relationships/oleObject" Target="../embeddings/oleObject1.bin"/><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C7F54E7-DD40-49F8-9248-2F3252A89CC0}"/>
              </a:ext>
            </a:extLst>
          </p:cNvPr>
          <p:cNvSpPr>
            <a:spLocks noGrp="1"/>
          </p:cNvSpPr>
          <p:nvPr>
            <p:ph type="ctrTitle"/>
          </p:nvPr>
        </p:nvSpPr>
        <p:spPr>
          <a:xfrm>
            <a:off x="609266" y="2140062"/>
            <a:ext cx="7772400" cy="1217307"/>
          </a:xfrm>
        </p:spPr>
        <p:txBody>
          <a:bodyPr/>
          <a:lstStyle/>
          <a:p>
            <a:r>
              <a:rPr lang="en-US" dirty="0"/>
              <a:t>Gluconeogenesis</a:t>
            </a:r>
          </a:p>
        </p:txBody>
      </p:sp>
      <p:sp>
        <p:nvSpPr>
          <p:cNvPr id="5" name="Subtitle 4">
            <a:extLst>
              <a:ext uri="{FF2B5EF4-FFF2-40B4-BE49-F238E27FC236}">
                <a16:creationId xmlns:a16="http://schemas.microsoft.com/office/drawing/2014/main" id="{CCDE68B7-E00F-4C9D-928B-A533FAD8714B}"/>
              </a:ext>
            </a:extLst>
          </p:cNvPr>
          <p:cNvSpPr>
            <a:spLocks noGrp="1"/>
          </p:cNvSpPr>
          <p:nvPr>
            <p:ph type="subTitle" idx="1"/>
          </p:nvPr>
        </p:nvSpPr>
        <p:spPr>
          <a:xfrm>
            <a:off x="1130300" y="3357369"/>
            <a:ext cx="6858000" cy="999293"/>
          </a:xfrm>
        </p:spPr>
        <p:txBody>
          <a:bodyPr/>
          <a:lstStyle/>
          <a:p>
            <a:r>
              <a:rPr lang="en-US" dirty="0"/>
              <a:t>Part 3: PEPCK and the Production of Glucose</a:t>
            </a:r>
          </a:p>
        </p:txBody>
      </p:sp>
    </p:spTree>
    <p:extLst>
      <p:ext uri="{BB962C8B-B14F-4D97-AF65-F5344CB8AC3E}">
        <p14:creationId xmlns:p14="http://schemas.microsoft.com/office/powerpoint/2010/main" val="5147543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D3C25-135A-4A9A-94DD-E7FFE94E9E8B}"/>
              </a:ext>
            </a:extLst>
          </p:cNvPr>
          <p:cNvSpPr>
            <a:spLocks noGrp="1"/>
          </p:cNvSpPr>
          <p:nvPr>
            <p:ph type="title"/>
          </p:nvPr>
        </p:nvSpPr>
        <p:spPr/>
        <p:txBody>
          <a:bodyPr>
            <a:normAutofit/>
          </a:bodyPr>
          <a:lstStyle/>
          <a:p>
            <a:r>
              <a:rPr lang="en-US" sz="3600" dirty="0"/>
              <a:t>Phosphoenolpyruvate </a:t>
            </a:r>
            <a:r>
              <a:rPr lang="en-US" sz="3600" dirty="0" err="1"/>
              <a:t>Carboxykinase</a:t>
            </a:r>
            <a:endParaRPr lang="en-US" sz="3600" dirty="0"/>
          </a:p>
        </p:txBody>
      </p:sp>
      <p:sp>
        <p:nvSpPr>
          <p:cNvPr id="3" name="Content Placeholder 2">
            <a:extLst>
              <a:ext uri="{FF2B5EF4-FFF2-40B4-BE49-F238E27FC236}">
                <a16:creationId xmlns:a16="http://schemas.microsoft.com/office/drawing/2014/main" id="{0B316129-F695-4924-812A-21F230C91419}"/>
              </a:ext>
            </a:extLst>
          </p:cNvPr>
          <p:cNvSpPr>
            <a:spLocks noGrp="1"/>
          </p:cNvSpPr>
          <p:nvPr>
            <p:ph idx="1"/>
          </p:nvPr>
        </p:nvSpPr>
        <p:spPr>
          <a:xfrm>
            <a:off x="319596" y="1278384"/>
            <a:ext cx="4789433" cy="4511353"/>
          </a:xfrm>
        </p:spPr>
        <p:txBody>
          <a:bodyPr/>
          <a:lstStyle/>
          <a:p>
            <a:r>
              <a:rPr lang="en-US" dirty="0"/>
              <a:t>Is a lyase </a:t>
            </a:r>
          </a:p>
          <a:p>
            <a:r>
              <a:rPr lang="en-US" dirty="0"/>
              <a:t>Exists in two isoforms (a cytoplasmic and </a:t>
            </a:r>
            <a:r>
              <a:rPr lang="en-US" dirty="0" err="1"/>
              <a:t>mitochrondrial</a:t>
            </a:r>
            <a:r>
              <a:rPr lang="en-US" dirty="0"/>
              <a:t> form)</a:t>
            </a:r>
          </a:p>
          <a:p>
            <a:r>
              <a:rPr lang="en-US" dirty="0"/>
              <a:t>Cytosolic form predominantly used for gluconeogenesis</a:t>
            </a:r>
          </a:p>
          <a:p>
            <a:r>
              <a:rPr lang="en-US" dirty="0"/>
              <a:t>But phosphoenolpyruvate CAN be transported across the inner mitochondrial membrane</a:t>
            </a:r>
          </a:p>
        </p:txBody>
      </p:sp>
      <p:pic>
        <p:nvPicPr>
          <p:cNvPr id="6" name="Picture 5" descr="A close up of a flower&#10;&#10;Description automatically generated">
            <a:extLst>
              <a:ext uri="{FF2B5EF4-FFF2-40B4-BE49-F238E27FC236}">
                <a16:creationId xmlns:a16="http://schemas.microsoft.com/office/drawing/2014/main" id="{C43E17C4-DF99-4938-A29D-37130DB1FB52}"/>
              </a:ext>
            </a:extLst>
          </p:cNvPr>
          <p:cNvPicPr>
            <a:picLocks noChangeAspect="1"/>
          </p:cNvPicPr>
          <p:nvPr/>
        </p:nvPicPr>
        <p:blipFill rotWithShape="1">
          <a:blip r:embed="rId3">
            <a:extLst>
              <a:ext uri="{28A0092B-C50C-407E-A947-70E740481C1C}">
                <a14:useLocalDpi xmlns:a14="http://schemas.microsoft.com/office/drawing/2010/main" val="0"/>
              </a:ext>
            </a:extLst>
          </a:blip>
          <a:srcRect l="12869" r="13777"/>
          <a:stretch/>
        </p:blipFill>
        <p:spPr>
          <a:xfrm>
            <a:off x="5384800" y="827640"/>
            <a:ext cx="3309258" cy="4511353"/>
          </a:xfrm>
          <a:prstGeom prst="rect">
            <a:avLst/>
          </a:prstGeom>
        </p:spPr>
      </p:pic>
      <p:sp>
        <p:nvSpPr>
          <p:cNvPr id="7" name="TextBox 6">
            <a:extLst>
              <a:ext uri="{FF2B5EF4-FFF2-40B4-BE49-F238E27FC236}">
                <a16:creationId xmlns:a16="http://schemas.microsoft.com/office/drawing/2014/main" id="{AF7DD117-167A-45F2-9468-5F9E099FD370}"/>
              </a:ext>
            </a:extLst>
          </p:cNvPr>
          <p:cNvSpPr txBox="1"/>
          <p:nvPr/>
        </p:nvSpPr>
        <p:spPr>
          <a:xfrm>
            <a:off x="5954420" y="5301580"/>
            <a:ext cx="2170018" cy="307777"/>
          </a:xfrm>
          <a:prstGeom prst="rect">
            <a:avLst/>
          </a:prstGeom>
          <a:noFill/>
        </p:spPr>
        <p:txBody>
          <a:bodyPr wrap="none" rtlCol="0">
            <a:spAutoFit/>
          </a:bodyPr>
          <a:lstStyle/>
          <a:p>
            <a:r>
              <a:rPr lang="en-US" sz="1400" dirty="0"/>
              <a:t>Figure from: </a:t>
            </a:r>
            <a:r>
              <a:rPr lang="en-US" sz="1400" dirty="0" err="1">
                <a:hlinkClick r:id="rId4"/>
              </a:rPr>
              <a:t>ProteinBoxBot</a:t>
            </a:r>
            <a:endParaRPr lang="en-US" sz="1400" dirty="0"/>
          </a:p>
        </p:txBody>
      </p:sp>
    </p:spTree>
    <p:extLst>
      <p:ext uri="{BB962C8B-B14F-4D97-AF65-F5344CB8AC3E}">
        <p14:creationId xmlns:p14="http://schemas.microsoft.com/office/powerpoint/2010/main" val="23379832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946B3-1B88-47EC-85E1-90BCD5301413}"/>
              </a:ext>
            </a:extLst>
          </p:cNvPr>
          <p:cNvSpPr>
            <a:spLocks noGrp="1"/>
          </p:cNvSpPr>
          <p:nvPr>
            <p:ph type="title"/>
          </p:nvPr>
        </p:nvSpPr>
        <p:spPr>
          <a:xfrm>
            <a:off x="1434520" y="260701"/>
            <a:ext cx="7345496" cy="779462"/>
          </a:xfrm>
        </p:spPr>
        <p:txBody>
          <a:bodyPr>
            <a:normAutofit/>
          </a:bodyPr>
          <a:lstStyle/>
          <a:p>
            <a:r>
              <a:rPr lang="en-US" sz="3600" dirty="0"/>
              <a:t>Phosphoenolpyruvate </a:t>
            </a:r>
            <a:r>
              <a:rPr lang="en-US" sz="3600" dirty="0" err="1"/>
              <a:t>Carboxykinase</a:t>
            </a:r>
            <a:endParaRPr lang="en-US" sz="3600" dirty="0"/>
          </a:p>
        </p:txBody>
      </p:sp>
      <p:pic>
        <p:nvPicPr>
          <p:cNvPr id="4" name="Picture 3">
            <a:extLst>
              <a:ext uri="{FF2B5EF4-FFF2-40B4-BE49-F238E27FC236}">
                <a16:creationId xmlns:a16="http://schemas.microsoft.com/office/drawing/2014/main" id="{D2D37F6E-1F60-42CA-B73D-4B50B8F1C425}"/>
              </a:ext>
            </a:extLst>
          </p:cNvPr>
          <p:cNvPicPr>
            <a:picLocks noChangeAspect="1"/>
          </p:cNvPicPr>
          <p:nvPr/>
        </p:nvPicPr>
        <p:blipFill rotWithShape="1">
          <a:blip r:embed="rId3"/>
          <a:srcRect l="37455"/>
          <a:stretch/>
        </p:blipFill>
        <p:spPr>
          <a:xfrm>
            <a:off x="1803217" y="1665581"/>
            <a:ext cx="5537565" cy="3199255"/>
          </a:xfrm>
          <a:prstGeom prst="rect">
            <a:avLst/>
          </a:prstGeom>
        </p:spPr>
      </p:pic>
      <p:sp>
        <p:nvSpPr>
          <p:cNvPr id="5" name="TextBox 4">
            <a:extLst>
              <a:ext uri="{FF2B5EF4-FFF2-40B4-BE49-F238E27FC236}">
                <a16:creationId xmlns:a16="http://schemas.microsoft.com/office/drawing/2014/main" id="{203A23B1-1FC2-4C2B-8801-78C278DA03D4}"/>
              </a:ext>
            </a:extLst>
          </p:cNvPr>
          <p:cNvSpPr txBox="1"/>
          <p:nvPr/>
        </p:nvSpPr>
        <p:spPr>
          <a:xfrm>
            <a:off x="3473631" y="5649409"/>
            <a:ext cx="5052986" cy="307777"/>
          </a:xfrm>
          <a:prstGeom prst="rect">
            <a:avLst/>
          </a:prstGeom>
          <a:noFill/>
        </p:spPr>
        <p:txBody>
          <a:bodyPr wrap="none" rtlCol="0">
            <a:spAutoFit/>
          </a:bodyPr>
          <a:lstStyle/>
          <a:p>
            <a:r>
              <a:rPr lang="en-US" sz="1400" dirty="0"/>
              <a:t>Figure modified  from</a:t>
            </a:r>
            <a:r>
              <a:rPr lang="en-US" sz="1400" dirty="0">
                <a:hlinkClick r:id="rId4"/>
              </a:rPr>
              <a:t>: Principles of Biochemistry (2019) </a:t>
            </a:r>
            <a:r>
              <a:rPr lang="en-US" sz="1400" dirty="0" err="1">
                <a:hlinkClick r:id="rId4"/>
              </a:rPr>
              <a:t>Wikibooks</a:t>
            </a:r>
            <a:endParaRPr lang="en-US" sz="1400" dirty="0"/>
          </a:p>
        </p:txBody>
      </p:sp>
    </p:spTree>
    <p:extLst>
      <p:ext uri="{BB962C8B-B14F-4D97-AF65-F5344CB8AC3E}">
        <p14:creationId xmlns:p14="http://schemas.microsoft.com/office/powerpoint/2010/main" val="27864446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FBFA7-925F-4182-86F5-57B45C967F66}"/>
              </a:ext>
            </a:extLst>
          </p:cNvPr>
          <p:cNvSpPr>
            <a:spLocks noGrp="1"/>
          </p:cNvSpPr>
          <p:nvPr>
            <p:ph type="title"/>
          </p:nvPr>
        </p:nvSpPr>
        <p:spPr/>
        <p:txBody>
          <a:bodyPr/>
          <a:lstStyle/>
          <a:p>
            <a:r>
              <a:rPr lang="en-US" dirty="0"/>
              <a:t>PEPCK Regulation</a:t>
            </a:r>
          </a:p>
        </p:txBody>
      </p:sp>
      <p:sp>
        <p:nvSpPr>
          <p:cNvPr id="3" name="Content Placeholder 2">
            <a:extLst>
              <a:ext uri="{FF2B5EF4-FFF2-40B4-BE49-F238E27FC236}">
                <a16:creationId xmlns:a16="http://schemas.microsoft.com/office/drawing/2014/main" id="{E3609B17-88F6-47AA-8ADC-67ABA3B0550C}"/>
              </a:ext>
            </a:extLst>
          </p:cNvPr>
          <p:cNvSpPr>
            <a:spLocks noGrp="1"/>
          </p:cNvSpPr>
          <p:nvPr>
            <p:ph idx="1"/>
          </p:nvPr>
        </p:nvSpPr>
        <p:spPr>
          <a:xfrm>
            <a:off x="341790" y="1815414"/>
            <a:ext cx="8460420" cy="1885730"/>
          </a:xfrm>
        </p:spPr>
        <p:txBody>
          <a:bodyPr/>
          <a:lstStyle/>
          <a:p>
            <a:r>
              <a:rPr lang="en-US" dirty="0"/>
              <a:t>Transcriptional Level</a:t>
            </a:r>
          </a:p>
          <a:p>
            <a:pPr lvl="1"/>
            <a:r>
              <a:rPr lang="en-US" b="1" dirty="0">
                <a:solidFill>
                  <a:schemeClr val="accent6">
                    <a:lumMod val="75000"/>
                  </a:schemeClr>
                </a:solidFill>
              </a:rPr>
              <a:t>Increased expression with increased cAMP levels, increased glucocorticoids, and increased thyroid hormone. </a:t>
            </a:r>
          </a:p>
          <a:p>
            <a:pPr lvl="1"/>
            <a:r>
              <a:rPr lang="en-US" b="1" dirty="0">
                <a:solidFill>
                  <a:srgbClr val="C00000"/>
                </a:solidFill>
              </a:rPr>
              <a:t>Decreased expression in response to insulin signaling</a:t>
            </a:r>
          </a:p>
        </p:txBody>
      </p:sp>
      <p:sp>
        <p:nvSpPr>
          <p:cNvPr id="4" name="Content Placeholder 2">
            <a:extLst>
              <a:ext uri="{FF2B5EF4-FFF2-40B4-BE49-F238E27FC236}">
                <a16:creationId xmlns:a16="http://schemas.microsoft.com/office/drawing/2014/main" id="{9BE5A3E4-477B-47E2-A092-3EEBA0F9BC5E}"/>
              </a:ext>
            </a:extLst>
          </p:cNvPr>
          <p:cNvSpPr txBox="1">
            <a:spLocks/>
          </p:cNvSpPr>
          <p:nvPr/>
        </p:nvSpPr>
        <p:spPr>
          <a:xfrm>
            <a:off x="218419" y="3571882"/>
            <a:ext cx="8460420" cy="18857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Allosteric Level</a:t>
            </a:r>
          </a:p>
          <a:p>
            <a:pPr lvl="1"/>
            <a:r>
              <a:rPr lang="en-US" b="1" dirty="0">
                <a:solidFill>
                  <a:srgbClr val="C00000"/>
                </a:solidFill>
              </a:rPr>
              <a:t>High levels of ADP (low energy load) decreases PEPCK activity</a:t>
            </a:r>
          </a:p>
        </p:txBody>
      </p:sp>
    </p:spTree>
    <p:extLst>
      <p:ext uri="{BB962C8B-B14F-4D97-AF65-F5344CB8AC3E}">
        <p14:creationId xmlns:p14="http://schemas.microsoft.com/office/powerpoint/2010/main" val="15866197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6A321-A468-4AD5-9F30-404B415E1F09}"/>
              </a:ext>
            </a:extLst>
          </p:cNvPr>
          <p:cNvSpPr>
            <a:spLocks noGrp="1"/>
          </p:cNvSpPr>
          <p:nvPr>
            <p:ph type="title"/>
          </p:nvPr>
        </p:nvSpPr>
        <p:spPr>
          <a:xfrm>
            <a:off x="272562" y="1708249"/>
            <a:ext cx="4985878" cy="779462"/>
          </a:xfrm>
        </p:spPr>
        <p:txBody>
          <a:bodyPr>
            <a:normAutofit fontScale="90000"/>
          </a:bodyPr>
          <a:lstStyle/>
          <a:p>
            <a:r>
              <a:rPr lang="en-US" dirty="0"/>
              <a:t>Gluconeogenesis Overview</a:t>
            </a:r>
          </a:p>
        </p:txBody>
      </p:sp>
      <p:pic>
        <p:nvPicPr>
          <p:cNvPr id="5" name="Content Placeholder 4" descr="A picture containing map, text&#10;&#10;Description automatically generated">
            <a:extLst>
              <a:ext uri="{FF2B5EF4-FFF2-40B4-BE49-F238E27FC236}">
                <a16:creationId xmlns:a16="http://schemas.microsoft.com/office/drawing/2014/main" id="{42058281-5077-41EB-90CC-F76180DE9BD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242289" y="142874"/>
            <a:ext cx="4629150" cy="5554980"/>
          </a:xfrm>
        </p:spPr>
      </p:pic>
      <p:sp>
        <p:nvSpPr>
          <p:cNvPr id="6" name="TextBox 5">
            <a:extLst>
              <a:ext uri="{FF2B5EF4-FFF2-40B4-BE49-F238E27FC236}">
                <a16:creationId xmlns:a16="http://schemas.microsoft.com/office/drawing/2014/main" id="{2EC62A05-14AE-4354-B406-743051E34776}"/>
              </a:ext>
            </a:extLst>
          </p:cNvPr>
          <p:cNvSpPr txBox="1"/>
          <p:nvPr/>
        </p:nvSpPr>
        <p:spPr>
          <a:xfrm>
            <a:off x="4321419" y="5697854"/>
            <a:ext cx="4365490" cy="307777"/>
          </a:xfrm>
          <a:prstGeom prst="rect">
            <a:avLst/>
          </a:prstGeom>
          <a:noFill/>
        </p:spPr>
        <p:txBody>
          <a:bodyPr wrap="none" rtlCol="0">
            <a:spAutoFit/>
          </a:bodyPr>
          <a:lstStyle/>
          <a:p>
            <a:r>
              <a:rPr lang="en-US" sz="1400" dirty="0"/>
              <a:t>Figure from: </a:t>
            </a:r>
            <a:r>
              <a:rPr lang="en-US" sz="1400" dirty="0">
                <a:hlinkClick r:id="rId4"/>
              </a:rPr>
              <a:t>Yip, J, et al (2017) Front. </a:t>
            </a:r>
            <a:r>
              <a:rPr lang="en-US" sz="1400" dirty="0" err="1">
                <a:hlinkClick r:id="rId4"/>
              </a:rPr>
              <a:t>Pharmacol</a:t>
            </a:r>
            <a:r>
              <a:rPr lang="en-US" sz="1400" dirty="0">
                <a:hlinkClick r:id="rId4"/>
              </a:rPr>
              <a:t>. 10.3389</a:t>
            </a:r>
            <a:endParaRPr lang="en-US" sz="1400" dirty="0"/>
          </a:p>
        </p:txBody>
      </p:sp>
      <p:sp>
        <p:nvSpPr>
          <p:cNvPr id="7" name="TextBox 6">
            <a:extLst>
              <a:ext uri="{FF2B5EF4-FFF2-40B4-BE49-F238E27FC236}">
                <a16:creationId xmlns:a16="http://schemas.microsoft.com/office/drawing/2014/main" id="{FC3B54CD-9848-4CBF-AE6A-F7AA0F562216}"/>
              </a:ext>
            </a:extLst>
          </p:cNvPr>
          <p:cNvSpPr txBox="1"/>
          <p:nvPr/>
        </p:nvSpPr>
        <p:spPr>
          <a:xfrm>
            <a:off x="166913" y="3167390"/>
            <a:ext cx="3868058" cy="1815882"/>
          </a:xfrm>
          <a:prstGeom prst="rect">
            <a:avLst/>
          </a:prstGeom>
          <a:noFill/>
        </p:spPr>
        <p:txBody>
          <a:bodyPr wrap="square" rtlCol="0">
            <a:spAutoFit/>
          </a:bodyPr>
          <a:lstStyle/>
          <a:p>
            <a:pPr marL="285750" indent="-285750">
              <a:buFont typeface="Arial" panose="020B0604020202020204" pitchFamily="34" charset="0"/>
              <a:buChar char="•"/>
            </a:pPr>
            <a:r>
              <a:rPr lang="en-US" sz="2800" dirty="0"/>
              <a:t>Last two unique enzymes of gluconeogenesis are phosphatases.</a:t>
            </a:r>
          </a:p>
        </p:txBody>
      </p:sp>
    </p:spTree>
    <p:extLst>
      <p:ext uri="{BB962C8B-B14F-4D97-AF65-F5344CB8AC3E}">
        <p14:creationId xmlns:p14="http://schemas.microsoft.com/office/powerpoint/2010/main" val="24924029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616AC-6826-419F-9C9D-042CADC415C9}"/>
              </a:ext>
            </a:extLst>
          </p:cNvPr>
          <p:cNvSpPr>
            <a:spLocks noGrp="1"/>
          </p:cNvSpPr>
          <p:nvPr>
            <p:ph type="title"/>
          </p:nvPr>
        </p:nvSpPr>
        <p:spPr/>
        <p:txBody>
          <a:bodyPr/>
          <a:lstStyle/>
          <a:p>
            <a:r>
              <a:rPr lang="en-US" dirty="0"/>
              <a:t>Fructose 1,6 </a:t>
            </a:r>
            <a:r>
              <a:rPr lang="en-US" dirty="0" err="1"/>
              <a:t>Bisphosphatase</a:t>
            </a:r>
            <a:endParaRPr lang="en-US" dirty="0"/>
          </a:p>
        </p:txBody>
      </p:sp>
      <p:pic>
        <p:nvPicPr>
          <p:cNvPr id="5" name="Content Placeholder 4" descr="A close up of a blackboard&#10;&#10;Description automatically generated">
            <a:extLst>
              <a:ext uri="{FF2B5EF4-FFF2-40B4-BE49-F238E27FC236}">
                <a16:creationId xmlns:a16="http://schemas.microsoft.com/office/drawing/2014/main" id="{808AFA42-598C-43B8-9409-DB5FE2B7DF7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238852" y="1173162"/>
            <a:ext cx="4511675" cy="4511675"/>
          </a:xfrm>
        </p:spPr>
      </p:pic>
      <p:sp>
        <p:nvSpPr>
          <p:cNvPr id="7" name="TextBox 6">
            <a:extLst>
              <a:ext uri="{FF2B5EF4-FFF2-40B4-BE49-F238E27FC236}">
                <a16:creationId xmlns:a16="http://schemas.microsoft.com/office/drawing/2014/main" id="{FA6B7E81-1231-4490-A018-4E1201AAE9E4}"/>
              </a:ext>
            </a:extLst>
          </p:cNvPr>
          <p:cNvSpPr txBox="1"/>
          <p:nvPr/>
        </p:nvSpPr>
        <p:spPr>
          <a:xfrm>
            <a:off x="6580509" y="5684837"/>
            <a:ext cx="1898661" cy="307777"/>
          </a:xfrm>
          <a:prstGeom prst="rect">
            <a:avLst/>
          </a:prstGeom>
          <a:noFill/>
        </p:spPr>
        <p:txBody>
          <a:bodyPr wrap="none" rtlCol="0">
            <a:spAutoFit/>
          </a:bodyPr>
          <a:lstStyle/>
          <a:p>
            <a:r>
              <a:rPr lang="en-US" sz="1400" dirty="0"/>
              <a:t>Figure from: </a:t>
            </a:r>
            <a:r>
              <a:rPr lang="en-US" sz="1400" dirty="0" err="1">
                <a:hlinkClick r:id="rId4"/>
              </a:rPr>
              <a:t>Jslipscomb</a:t>
            </a:r>
            <a:endParaRPr lang="en-US" sz="1400" dirty="0"/>
          </a:p>
        </p:txBody>
      </p:sp>
      <p:sp>
        <p:nvSpPr>
          <p:cNvPr id="8" name="TextBox 7">
            <a:extLst>
              <a:ext uri="{FF2B5EF4-FFF2-40B4-BE49-F238E27FC236}">
                <a16:creationId xmlns:a16="http://schemas.microsoft.com/office/drawing/2014/main" id="{760CF3B5-A1A8-4E62-ACEE-7D81FBB1B667}"/>
              </a:ext>
            </a:extLst>
          </p:cNvPr>
          <p:cNvSpPr txBox="1"/>
          <p:nvPr/>
        </p:nvSpPr>
        <p:spPr>
          <a:xfrm>
            <a:off x="142407" y="1349115"/>
            <a:ext cx="3672954" cy="4154984"/>
          </a:xfrm>
          <a:prstGeom prst="rect">
            <a:avLst/>
          </a:prstGeom>
          <a:noFill/>
        </p:spPr>
        <p:txBody>
          <a:bodyPr wrap="square" rtlCol="0">
            <a:spAutoFit/>
          </a:bodyPr>
          <a:lstStyle/>
          <a:p>
            <a:pPr marL="285750" indent="-285750">
              <a:buFont typeface="Arial" panose="020B0604020202020204" pitchFamily="34" charset="0"/>
              <a:buChar char="•"/>
            </a:pPr>
            <a:r>
              <a:rPr lang="en-US" sz="2400" dirty="0"/>
              <a:t>Converts Fructose 1,6-bisphosphate to fructose 6-phsopahte</a:t>
            </a:r>
          </a:p>
          <a:p>
            <a:pPr marL="285750" indent="-285750">
              <a:buFont typeface="Arial" panose="020B0604020202020204" pitchFamily="34" charset="0"/>
              <a:buChar char="•"/>
            </a:pPr>
            <a:r>
              <a:rPr lang="en-US" sz="2400" dirty="0"/>
              <a:t>Requires Mg</a:t>
            </a:r>
            <a:r>
              <a:rPr lang="en-US" sz="2400" baseline="30000" dirty="0"/>
              <a:t>2+ </a:t>
            </a:r>
            <a:r>
              <a:rPr lang="en-US" sz="2400" dirty="0"/>
              <a:t>or Mn</a:t>
            </a:r>
            <a:r>
              <a:rPr lang="en-US" sz="2400" baseline="30000" dirty="0"/>
              <a:t>2+ </a:t>
            </a:r>
            <a:r>
              <a:rPr lang="en-US" sz="2400" dirty="0"/>
              <a:t>for activity</a:t>
            </a:r>
          </a:p>
          <a:p>
            <a:pPr marL="285750" indent="-285750">
              <a:buFont typeface="Arial" panose="020B0604020202020204" pitchFamily="34" charset="0"/>
              <a:buChar char="•"/>
            </a:pPr>
            <a:r>
              <a:rPr lang="en-US" sz="2400" b="1" dirty="0">
                <a:solidFill>
                  <a:srgbClr val="C00000"/>
                </a:solidFill>
              </a:rPr>
              <a:t>Competitively inhibited by fructose 2,6-bisphosphate</a:t>
            </a:r>
          </a:p>
          <a:p>
            <a:pPr marL="285750" indent="-285750">
              <a:buFont typeface="Arial" panose="020B0604020202020204" pitchFamily="34" charset="0"/>
              <a:buChar char="•"/>
            </a:pPr>
            <a:r>
              <a:rPr lang="en-US" sz="2400" dirty="0"/>
              <a:t>Allosterically regulated</a:t>
            </a:r>
          </a:p>
          <a:p>
            <a:pPr marL="742950" lvl="1" indent="-285750">
              <a:buFont typeface="Arial" panose="020B0604020202020204" pitchFamily="34" charset="0"/>
              <a:buChar char="•"/>
            </a:pPr>
            <a:r>
              <a:rPr lang="en-US" sz="2400" b="1" dirty="0">
                <a:solidFill>
                  <a:srgbClr val="C00000"/>
                </a:solidFill>
              </a:rPr>
              <a:t>Inhibited by AMP (low energy load)</a:t>
            </a:r>
          </a:p>
        </p:txBody>
      </p:sp>
    </p:spTree>
    <p:extLst>
      <p:ext uri="{BB962C8B-B14F-4D97-AF65-F5344CB8AC3E}">
        <p14:creationId xmlns:p14="http://schemas.microsoft.com/office/powerpoint/2010/main" val="34136831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3991" y="130913"/>
            <a:ext cx="7210332" cy="779462"/>
          </a:xfrm>
        </p:spPr>
        <p:txBody>
          <a:bodyPr>
            <a:normAutofit/>
          </a:bodyPr>
          <a:lstStyle/>
          <a:p>
            <a:r>
              <a:rPr lang="en-US" sz="3600" b="1" dirty="0"/>
              <a:t>Glucose 6-Phosphatase Enzyme</a:t>
            </a:r>
          </a:p>
        </p:txBody>
      </p:sp>
      <p:pic>
        <p:nvPicPr>
          <p:cNvPr id="7" name="Picture 6"/>
          <p:cNvPicPr>
            <a:picLocks noChangeAspect="1"/>
          </p:cNvPicPr>
          <p:nvPr/>
        </p:nvPicPr>
        <p:blipFill>
          <a:blip r:embed="rId4"/>
          <a:stretch>
            <a:fillRect/>
          </a:stretch>
        </p:blipFill>
        <p:spPr>
          <a:xfrm>
            <a:off x="1498760" y="2605364"/>
            <a:ext cx="571580" cy="590632"/>
          </a:xfrm>
          <a:prstGeom prst="rect">
            <a:avLst/>
          </a:prstGeom>
        </p:spPr>
      </p:pic>
      <p:pic>
        <p:nvPicPr>
          <p:cNvPr id="8" name="Picture 7"/>
          <p:cNvPicPr>
            <a:picLocks noChangeAspect="1"/>
          </p:cNvPicPr>
          <p:nvPr/>
        </p:nvPicPr>
        <p:blipFill>
          <a:blip r:embed="rId4"/>
          <a:stretch>
            <a:fillRect/>
          </a:stretch>
        </p:blipFill>
        <p:spPr>
          <a:xfrm>
            <a:off x="2050020" y="2595204"/>
            <a:ext cx="571580" cy="590632"/>
          </a:xfrm>
          <a:prstGeom prst="rect">
            <a:avLst/>
          </a:prstGeom>
        </p:spPr>
      </p:pic>
      <p:pic>
        <p:nvPicPr>
          <p:cNvPr id="9" name="Picture 8"/>
          <p:cNvPicPr>
            <a:picLocks noChangeAspect="1"/>
          </p:cNvPicPr>
          <p:nvPr/>
        </p:nvPicPr>
        <p:blipFill>
          <a:blip r:embed="rId4"/>
          <a:stretch>
            <a:fillRect/>
          </a:stretch>
        </p:blipFill>
        <p:spPr>
          <a:xfrm>
            <a:off x="2592430" y="2595204"/>
            <a:ext cx="571580" cy="590632"/>
          </a:xfrm>
          <a:prstGeom prst="rect">
            <a:avLst/>
          </a:prstGeom>
        </p:spPr>
      </p:pic>
      <p:pic>
        <p:nvPicPr>
          <p:cNvPr id="16" name="Picture 15"/>
          <p:cNvPicPr>
            <a:picLocks noChangeAspect="1"/>
          </p:cNvPicPr>
          <p:nvPr/>
        </p:nvPicPr>
        <p:blipFill>
          <a:blip r:embed="rId4"/>
          <a:stretch>
            <a:fillRect/>
          </a:stretch>
        </p:blipFill>
        <p:spPr>
          <a:xfrm>
            <a:off x="3083720" y="2595204"/>
            <a:ext cx="571580" cy="590632"/>
          </a:xfrm>
          <a:prstGeom prst="rect">
            <a:avLst/>
          </a:prstGeom>
        </p:spPr>
      </p:pic>
      <p:pic>
        <p:nvPicPr>
          <p:cNvPr id="17" name="Picture 16"/>
          <p:cNvPicPr>
            <a:picLocks noChangeAspect="1"/>
          </p:cNvPicPr>
          <p:nvPr/>
        </p:nvPicPr>
        <p:blipFill>
          <a:blip r:embed="rId4"/>
          <a:stretch>
            <a:fillRect/>
          </a:stretch>
        </p:blipFill>
        <p:spPr>
          <a:xfrm>
            <a:off x="3634980" y="2585044"/>
            <a:ext cx="571580" cy="590632"/>
          </a:xfrm>
          <a:prstGeom prst="rect">
            <a:avLst/>
          </a:prstGeom>
        </p:spPr>
      </p:pic>
      <p:pic>
        <p:nvPicPr>
          <p:cNvPr id="18" name="Picture 17"/>
          <p:cNvPicPr>
            <a:picLocks noChangeAspect="1"/>
          </p:cNvPicPr>
          <p:nvPr/>
        </p:nvPicPr>
        <p:blipFill>
          <a:blip r:embed="rId4"/>
          <a:stretch>
            <a:fillRect/>
          </a:stretch>
        </p:blipFill>
        <p:spPr>
          <a:xfrm>
            <a:off x="4177390" y="2585044"/>
            <a:ext cx="571580" cy="590632"/>
          </a:xfrm>
          <a:prstGeom prst="rect">
            <a:avLst/>
          </a:prstGeom>
        </p:spPr>
      </p:pic>
      <p:pic>
        <p:nvPicPr>
          <p:cNvPr id="19" name="Picture 18"/>
          <p:cNvPicPr>
            <a:picLocks noChangeAspect="1"/>
          </p:cNvPicPr>
          <p:nvPr/>
        </p:nvPicPr>
        <p:blipFill>
          <a:blip r:embed="rId4"/>
          <a:stretch>
            <a:fillRect/>
          </a:stretch>
        </p:blipFill>
        <p:spPr>
          <a:xfrm>
            <a:off x="4728650" y="2585044"/>
            <a:ext cx="571580" cy="590632"/>
          </a:xfrm>
          <a:prstGeom prst="rect">
            <a:avLst/>
          </a:prstGeom>
        </p:spPr>
      </p:pic>
      <p:pic>
        <p:nvPicPr>
          <p:cNvPr id="20" name="Picture 19"/>
          <p:cNvPicPr>
            <a:picLocks noChangeAspect="1"/>
          </p:cNvPicPr>
          <p:nvPr/>
        </p:nvPicPr>
        <p:blipFill>
          <a:blip r:embed="rId4"/>
          <a:stretch>
            <a:fillRect/>
          </a:stretch>
        </p:blipFill>
        <p:spPr>
          <a:xfrm>
            <a:off x="5279910" y="2574884"/>
            <a:ext cx="571580" cy="590632"/>
          </a:xfrm>
          <a:prstGeom prst="rect">
            <a:avLst/>
          </a:prstGeom>
        </p:spPr>
      </p:pic>
      <p:pic>
        <p:nvPicPr>
          <p:cNvPr id="21" name="Picture 20"/>
          <p:cNvPicPr>
            <a:picLocks noChangeAspect="1"/>
          </p:cNvPicPr>
          <p:nvPr/>
        </p:nvPicPr>
        <p:blipFill>
          <a:blip r:embed="rId4"/>
          <a:stretch>
            <a:fillRect/>
          </a:stretch>
        </p:blipFill>
        <p:spPr>
          <a:xfrm>
            <a:off x="5822320" y="2574884"/>
            <a:ext cx="571580" cy="590632"/>
          </a:xfrm>
          <a:prstGeom prst="rect">
            <a:avLst/>
          </a:prstGeom>
        </p:spPr>
      </p:pic>
      <p:pic>
        <p:nvPicPr>
          <p:cNvPr id="4" name="Picture 3"/>
          <p:cNvPicPr>
            <a:picLocks noChangeAspect="1"/>
          </p:cNvPicPr>
          <p:nvPr/>
        </p:nvPicPr>
        <p:blipFill>
          <a:blip r:embed="rId4"/>
          <a:stretch>
            <a:fillRect/>
          </a:stretch>
        </p:blipFill>
        <p:spPr>
          <a:xfrm>
            <a:off x="6364730" y="2574884"/>
            <a:ext cx="571580" cy="590632"/>
          </a:xfrm>
          <a:prstGeom prst="rect">
            <a:avLst/>
          </a:prstGeom>
        </p:spPr>
      </p:pic>
      <p:pic>
        <p:nvPicPr>
          <p:cNvPr id="5" name="Picture 4"/>
          <p:cNvPicPr>
            <a:picLocks noChangeAspect="1"/>
          </p:cNvPicPr>
          <p:nvPr/>
        </p:nvPicPr>
        <p:blipFill>
          <a:blip r:embed="rId4"/>
          <a:stretch>
            <a:fillRect/>
          </a:stretch>
        </p:blipFill>
        <p:spPr>
          <a:xfrm>
            <a:off x="6915990" y="2564724"/>
            <a:ext cx="571580" cy="590632"/>
          </a:xfrm>
          <a:prstGeom prst="rect">
            <a:avLst/>
          </a:prstGeom>
        </p:spPr>
      </p:pic>
      <p:pic>
        <p:nvPicPr>
          <p:cNvPr id="6" name="Picture 5"/>
          <p:cNvPicPr>
            <a:picLocks noChangeAspect="1"/>
          </p:cNvPicPr>
          <p:nvPr/>
        </p:nvPicPr>
        <p:blipFill>
          <a:blip r:embed="rId4"/>
          <a:stretch>
            <a:fillRect/>
          </a:stretch>
        </p:blipFill>
        <p:spPr>
          <a:xfrm>
            <a:off x="7458400" y="2564724"/>
            <a:ext cx="571580" cy="590632"/>
          </a:xfrm>
          <a:prstGeom prst="rect">
            <a:avLst/>
          </a:prstGeom>
        </p:spPr>
      </p:pic>
      <p:sp>
        <p:nvSpPr>
          <p:cNvPr id="22" name="TextBox 21"/>
          <p:cNvSpPr txBox="1"/>
          <p:nvPr/>
        </p:nvSpPr>
        <p:spPr>
          <a:xfrm>
            <a:off x="642441" y="2169160"/>
            <a:ext cx="1190262" cy="369332"/>
          </a:xfrm>
          <a:prstGeom prst="rect">
            <a:avLst/>
          </a:prstGeom>
          <a:noFill/>
        </p:spPr>
        <p:txBody>
          <a:bodyPr wrap="none" rtlCol="0">
            <a:spAutoFit/>
          </a:bodyPr>
          <a:lstStyle/>
          <a:p>
            <a:r>
              <a:rPr lang="en-US" b="1" dirty="0"/>
              <a:t>Cytoplasm</a:t>
            </a:r>
          </a:p>
        </p:txBody>
      </p:sp>
      <p:sp>
        <p:nvSpPr>
          <p:cNvPr id="23" name="TextBox 22"/>
          <p:cNvSpPr txBox="1"/>
          <p:nvPr/>
        </p:nvSpPr>
        <p:spPr>
          <a:xfrm>
            <a:off x="634581" y="3262868"/>
            <a:ext cx="1749197" cy="369332"/>
          </a:xfrm>
          <a:prstGeom prst="rect">
            <a:avLst/>
          </a:prstGeom>
          <a:noFill/>
        </p:spPr>
        <p:txBody>
          <a:bodyPr wrap="none" rtlCol="0">
            <a:spAutoFit/>
          </a:bodyPr>
          <a:lstStyle/>
          <a:p>
            <a:r>
              <a:rPr lang="en-US" b="1" dirty="0"/>
              <a:t>Lumen of the ER</a:t>
            </a:r>
          </a:p>
        </p:txBody>
      </p:sp>
      <p:sp>
        <p:nvSpPr>
          <p:cNvPr id="29" name="Rounded Rectangle 28"/>
          <p:cNvSpPr/>
          <p:nvPr/>
        </p:nvSpPr>
        <p:spPr>
          <a:xfrm>
            <a:off x="3046340" y="2467968"/>
            <a:ext cx="823630" cy="1239520"/>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T1</a:t>
            </a:r>
          </a:p>
        </p:txBody>
      </p:sp>
      <p:sp>
        <p:nvSpPr>
          <p:cNvPr id="24" name="Pie 23"/>
          <p:cNvSpPr/>
          <p:nvPr/>
        </p:nvSpPr>
        <p:spPr>
          <a:xfrm rot="9314998">
            <a:off x="3810829" y="2796335"/>
            <a:ext cx="1342720" cy="1037592"/>
          </a:xfrm>
          <a:prstGeom prst="pi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Oval 24"/>
          <p:cNvSpPr/>
          <p:nvPr/>
        </p:nvSpPr>
        <p:spPr>
          <a:xfrm>
            <a:off x="4080040" y="2407244"/>
            <a:ext cx="629920" cy="4876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SP</a:t>
            </a:r>
          </a:p>
        </p:txBody>
      </p:sp>
      <p:sp>
        <p:nvSpPr>
          <p:cNvPr id="30" name="Oval 29"/>
          <p:cNvSpPr/>
          <p:nvPr/>
        </p:nvSpPr>
        <p:spPr>
          <a:xfrm>
            <a:off x="5068530" y="2467968"/>
            <a:ext cx="681254" cy="1057552"/>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T2</a:t>
            </a:r>
          </a:p>
        </p:txBody>
      </p:sp>
      <p:sp>
        <p:nvSpPr>
          <p:cNvPr id="31" name="Rounded Rectangle 30"/>
          <p:cNvSpPr/>
          <p:nvPr/>
        </p:nvSpPr>
        <p:spPr>
          <a:xfrm>
            <a:off x="5716789" y="2355768"/>
            <a:ext cx="737108" cy="1093708"/>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T3</a:t>
            </a:r>
          </a:p>
        </p:txBody>
      </p:sp>
      <p:sp>
        <p:nvSpPr>
          <p:cNvPr id="32" name="Oval 31"/>
          <p:cNvSpPr/>
          <p:nvPr/>
        </p:nvSpPr>
        <p:spPr>
          <a:xfrm>
            <a:off x="5628640" y="3234174"/>
            <a:ext cx="203200" cy="311666"/>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Arrow Connector 33"/>
          <p:cNvCxnSpPr/>
          <p:nvPr/>
        </p:nvCxnSpPr>
        <p:spPr>
          <a:xfrm>
            <a:off x="3483349" y="1931076"/>
            <a:ext cx="0" cy="476168"/>
          </a:xfrm>
          <a:prstGeom prst="straightConnector1">
            <a:avLst/>
          </a:prstGeom>
          <a:ln w="5715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3464165" y="3707488"/>
            <a:ext cx="11472" cy="590192"/>
          </a:xfrm>
          <a:prstGeom prst="straightConnector1">
            <a:avLst/>
          </a:prstGeom>
          <a:ln w="5715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37" name="Object 36"/>
          <p:cNvGraphicFramePr>
            <a:graphicFrameLocks noChangeAspect="1"/>
          </p:cNvGraphicFramePr>
          <p:nvPr/>
        </p:nvGraphicFramePr>
        <p:xfrm>
          <a:off x="3820121" y="3779155"/>
          <a:ext cx="958758" cy="568996"/>
        </p:xfrm>
        <a:graphic>
          <a:graphicData uri="http://schemas.openxmlformats.org/presentationml/2006/ole">
            <mc:AlternateContent xmlns:mc="http://schemas.openxmlformats.org/markup-compatibility/2006">
              <mc:Choice xmlns:v="urn:schemas-microsoft-com:vml" Requires="v">
                <p:oleObj spid="_x0000_s6172" name="CS ChemDraw Drawing" r:id="rId5" imgW="534633" imgH="316887" progId="ChemDraw.Document.6.0">
                  <p:embed/>
                </p:oleObj>
              </mc:Choice>
              <mc:Fallback>
                <p:oleObj name="CS ChemDraw Drawing" r:id="rId5" imgW="534633" imgH="316887" progId="ChemDraw.Document.6.0">
                  <p:embed/>
                  <p:pic>
                    <p:nvPicPr>
                      <p:cNvPr id="37" name="Object 36"/>
                      <p:cNvPicPr/>
                      <p:nvPr/>
                    </p:nvPicPr>
                    <p:blipFill>
                      <a:blip r:embed="rId6"/>
                      <a:stretch>
                        <a:fillRect/>
                      </a:stretch>
                    </p:blipFill>
                    <p:spPr>
                      <a:xfrm>
                        <a:off x="3820121" y="3779155"/>
                        <a:ext cx="958758" cy="568996"/>
                      </a:xfrm>
                      <a:prstGeom prst="rect">
                        <a:avLst/>
                      </a:prstGeom>
                    </p:spPr>
                  </p:pic>
                </p:oleObj>
              </mc:Fallback>
            </mc:AlternateContent>
          </a:graphicData>
        </a:graphic>
      </p:graphicFrame>
      <p:sp>
        <p:nvSpPr>
          <p:cNvPr id="26" name="TextBox 25"/>
          <p:cNvSpPr txBox="1"/>
          <p:nvPr/>
        </p:nvSpPr>
        <p:spPr>
          <a:xfrm>
            <a:off x="4002037" y="2941845"/>
            <a:ext cx="1029769" cy="369332"/>
          </a:xfrm>
          <a:prstGeom prst="rect">
            <a:avLst/>
          </a:prstGeom>
          <a:noFill/>
        </p:spPr>
        <p:txBody>
          <a:bodyPr wrap="none" rtlCol="0">
            <a:spAutoFit/>
          </a:bodyPr>
          <a:lstStyle/>
          <a:p>
            <a:pPr algn="ctr"/>
            <a:r>
              <a:rPr lang="en-US" b="1" dirty="0">
                <a:solidFill>
                  <a:schemeClr val="bg1"/>
                </a:solidFill>
              </a:rPr>
              <a:t>G-6-Pase</a:t>
            </a:r>
          </a:p>
        </p:txBody>
      </p:sp>
      <p:cxnSp>
        <p:nvCxnSpPr>
          <p:cNvPr id="40" name="Straight Arrow Connector 39"/>
          <p:cNvCxnSpPr/>
          <p:nvPr/>
        </p:nvCxnSpPr>
        <p:spPr>
          <a:xfrm flipV="1">
            <a:off x="5373418" y="3537209"/>
            <a:ext cx="11472" cy="590192"/>
          </a:xfrm>
          <a:prstGeom prst="straightConnector1">
            <a:avLst/>
          </a:prstGeom>
          <a:ln w="5715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V="1">
            <a:off x="5434724" y="1871793"/>
            <a:ext cx="11472" cy="590192"/>
          </a:xfrm>
          <a:prstGeom prst="straightConnector1">
            <a:avLst/>
          </a:prstGeom>
          <a:ln w="5715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V="1">
            <a:off x="6073633" y="1758220"/>
            <a:ext cx="11472" cy="590192"/>
          </a:xfrm>
          <a:prstGeom prst="straightConnector1">
            <a:avLst/>
          </a:prstGeom>
          <a:ln w="5715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V="1">
            <a:off x="6062161" y="3456832"/>
            <a:ext cx="11472" cy="590192"/>
          </a:xfrm>
          <a:prstGeom prst="straightConnector1">
            <a:avLst/>
          </a:prstGeom>
          <a:ln w="5715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3062327" y="1054900"/>
            <a:ext cx="704206" cy="773946"/>
            <a:chOff x="1602434" y="4844534"/>
            <a:chExt cx="704206" cy="773946"/>
          </a:xfrm>
        </p:grpSpPr>
        <p:sp>
          <p:nvSpPr>
            <p:cNvPr id="44" name="Oval 43"/>
            <p:cNvSpPr/>
            <p:nvPr/>
          </p:nvSpPr>
          <p:spPr>
            <a:xfrm>
              <a:off x="1735060" y="5029200"/>
              <a:ext cx="571580" cy="5892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p:cNvGrpSpPr/>
            <p:nvPr/>
          </p:nvGrpSpPr>
          <p:grpSpPr>
            <a:xfrm>
              <a:off x="1602434" y="4844534"/>
              <a:ext cx="305891" cy="369332"/>
              <a:chOff x="820610" y="4632410"/>
              <a:chExt cx="305891" cy="369332"/>
            </a:xfrm>
          </p:grpSpPr>
          <p:sp>
            <p:nvSpPr>
              <p:cNvPr id="46" name="Oval 45"/>
              <p:cNvSpPr/>
              <p:nvPr/>
            </p:nvSpPr>
            <p:spPr>
              <a:xfrm>
                <a:off x="832022" y="4687330"/>
                <a:ext cx="255373" cy="25949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820610" y="4632410"/>
                <a:ext cx="305891" cy="369332"/>
              </a:xfrm>
              <a:prstGeom prst="rect">
                <a:avLst/>
              </a:prstGeom>
              <a:noFill/>
            </p:spPr>
            <p:txBody>
              <a:bodyPr wrap="square" rtlCol="0">
                <a:spAutoFit/>
              </a:bodyPr>
              <a:lstStyle/>
              <a:p>
                <a:r>
                  <a:rPr lang="en-US" b="1" dirty="0"/>
                  <a:t>P</a:t>
                </a:r>
              </a:p>
            </p:txBody>
          </p:sp>
        </p:grpSp>
      </p:grpSp>
      <p:sp>
        <p:nvSpPr>
          <p:cNvPr id="49" name="TextBox 48"/>
          <p:cNvSpPr txBox="1"/>
          <p:nvPr/>
        </p:nvSpPr>
        <p:spPr>
          <a:xfrm>
            <a:off x="3805361" y="1160420"/>
            <a:ext cx="1724348" cy="646331"/>
          </a:xfrm>
          <a:prstGeom prst="rect">
            <a:avLst/>
          </a:prstGeom>
          <a:noFill/>
        </p:spPr>
        <p:txBody>
          <a:bodyPr wrap="square" rtlCol="0">
            <a:spAutoFit/>
          </a:bodyPr>
          <a:lstStyle/>
          <a:p>
            <a:r>
              <a:rPr lang="en-US" b="1" dirty="0"/>
              <a:t>Glucose </a:t>
            </a:r>
          </a:p>
          <a:p>
            <a:r>
              <a:rPr lang="en-US" b="1" dirty="0"/>
              <a:t>6-phosphate</a:t>
            </a:r>
          </a:p>
        </p:txBody>
      </p:sp>
      <p:grpSp>
        <p:nvGrpSpPr>
          <p:cNvPr id="50" name="Group 49"/>
          <p:cNvGrpSpPr/>
          <p:nvPr/>
        </p:nvGrpSpPr>
        <p:grpSpPr>
          <a:xfrm>
            <a:off x="3282877" y="4381366"/>
            <a:ext cx="704206" cy="773946"/>
            <a:chOff x="1602434" y="4844534"/>
            <a:chExt cx="704206" cy="773946"/>
          </a:xfrm>
        </p:grpSpPr>
        <p:sp>
          <p:nvSpPr>
            <p:cNvPr id="51" name="Oval 50"/>
            <p:cNvSpPr/>
            <p:nvPr/>
          </p:nvSpPr>
          <p:spPr>
            <a:xfrm>
              <a:off x="1735060" y="5029200"/>
              <a:ext cx="571580" cy="5892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p:cNvGrpSpPr/>
            <p:nvPr/>
          </p:nvGrpSpPr>
          <p:grpSpPr>
            <a:xfrm>
              <a:off x="1602434" y="4844534"/>
              <a:ext cx="305891" cy="369332"/>
              <a:chOff x="820610" y="4632410"/>
              <a:chExt cx="305891" cy="369332"/>
            </a:xfrm>
          </p:grpSpPr>
          <p:sp>
            <p:nvSpPr>
              <p:cNvPr id="53" name="Oval 52"/>
              <p:cNvSpPr/>
              <p:nvPr/>
            </p:nvSpPr>
            <p:spPr>
              <a:xfrm>
                <a:off x="832022" y="4687330"/>
                <a:ext cx="255373" cy="25949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20610" y="4632410"/>
                <a:ext cx="305891" cy="369332"/>
              </a:xfrm>
              <a:prstGeom prst="rect">
                <a:avLst/>
              </a:prstGeom>
              <a:noFill/>
            </p:spPr>
            <p:txBody>
              <a:bodyPr wrap="square" rtlCol="0">
                <a:spAutoFit/>
              </a:bodyPr>
              <a:lstStyle/>
              <a:p>
                <a:r>
                  <a:rPr lang="en-US" b="1" dirty="0"/>
                  <a:t>P</a:t>
                </a:r>
              </a:p>
            </p:txBody>
          </p:sp>
        </p:grpSp>
      </p:grpSp>
      <p:sp>
        <p:nvSpPr>
          <p:cNvPr id="55" name="Oval 54"/>
          <p:cNvSpPr/>
          <p:nvPr/>
        </p:nvSpPr>
        <p:spPr>
          <a:xfrm>
            <a:off x="3101424" y="2414942"/>
            <a:ext cx="747179" cy="162962"/>
          </a:xfrm>
          <a:prstGeom prst="ellipse">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5201044" y="2478565"/>
            <a:ext cx="388789" cy="182216"/>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5740400" y="2305689"/>
            <a:ext cx="663660" cy="242963"/>
          </a:xfrm>
          <a:prstGeom prst="ellipse">
            <a:avLst/>
          </a:prstGeom>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5716789" y="4423462"/>
            <a:ext cx="571580" cy="5892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p:cNvGrpSpPr/>
          <p:nvPr/>
        </p:nvGrpSpPr>
        <p:grpSpPr>
          <a:xfrm>
            <a:off x="4970417" y="4226647"/>
            <a:ext cx="305891" cy="369332"/>
            <a:chOff x="820610" y="4632410"/>
            <a:chExt cx="305891" cy="369332"/>
          </a:xfrm>
        </p:grpSpPr>
        <p:sp>
          <p:nvSpPr>
            <p:cNvPr id="61" name="Oval 60"/>
            <p:cNvSpPr/>
            <p:nvPr/>
          </p:nvSpPr>
          <p:spPr>
            <a:xfrm>
              <a:off x="832022" y="4687330"/>
              <a:ext cx="255373" cy="25949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820610" y="4632410"/>
              <a:ext cx="305891" cy="369332"/>
            </a:xfrm>
            <a:prstGeom prst="rect">
              <a:avLst/>
            </a:prstGeom>
            <a:noFill/>
          </p:spPr>
          <p:txBody>
            <a:bodyPr wrap="square" rtlCol="0">
              <a:spAutoFit/>
            </a:bodyPr>
            <a:lstStyle/>
            <a:p>
              <a:r>
                <a:rPr lang="en-US" b="1" dirty="0"/>
                <a:t>P</a:t>
              </a:r>
            </a:p>
          </p:txBody>
        </p:sp>
      </p:grpSp>
      <p:grpSp>
        <p:nvGrpSpPr>
          <p:cNvPr id="63" name="Group 62"/>
          <p:cNvGrpSpPr/>
          <p:nvPr/>
        </p:nvGrpSpPr>
        <p:grpSpPr>
          <a:xfrm>
            <a:off x="5313117" y="1329969"/>
            <a:ext cx="305891" cy="369332"/>
            <a:chOff x="820610" y="4632410"/>
            <a:chExt cx="305891" cy="369332"/>
          </a:xfrm>
        </p:grpSpPr>
        <p:sp>
          <p:nvSpPr>
            <p:cNvPr id="64" name="Oval 63"/>
            <p:cNvSpPr/>
            <p:nvPr/>
          </p:nvSpPr>
          <p:spPr>
            <a:xfrm>
              <a:off x="832022" y="4687330"/>
              <a:ext cx="255373" cy="25949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p:cNvSpPr txBox="1"/>
            <p:nvPr/>
          </p:nvSpPr>
          <p:spPr>
            <a:xfrm>
              <a:off x="820610" y="4632410"/>
              <a:ext cx="305891" cy="369332"/>
            </a:xfrm>
            <a:prstGeom prst="rect">
              <a:avLst/>
            </a:prstGeom>
            <a:noFill/>
          </p:spPr>
          <p:txBody>
            <a:bodyPr wrap="square" rtlCol="0">
              <a:spAutoFit/>
            </a:bodyPr>
            <a:lstStyle/>
            <a:p>
              <a:r>
                <a:rPr lang="en-US" b="1" dirty="0"/>
                <a:t>P</a:t>
              </a:r>
            </a:p>
          </p:txBody>
        </p:sp>
      </p:grpSp>
      <p:sp>
        <p:nvSpPr>
          <p:cNvPr id="66" name="Oval 65"/>
          <p:cNvSpPr/>
          <p:nvPr/>
        </p:nvSpPr>
        <p:spPr>
          <a:xfrm>
            <a:off x="5820339" y="1008535"/>
            <a:ext cx="571580" cy="5892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7" name="Straight Arrow Connector 66"/>
          <p:cNvCxnSpPr/>
          <p:nvPr/>
        </p:nvCxnSpPr>
        <p:spPr>
          <a:xfrm flipV="1">
            <a:off x="6581778" y="1254080"/>
            <a:ext cx="509902" cy="57864"/>
          </a:xfrm>
          <a:prstGeom prst="straightConnector1">
            <a:avLst/>
          </a:prstGeom>
          <a:ln w="5715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7201780" y="1054900"/>
            <a:ext cx="1376595" cy="369332"/>
          </a:xfrm>
          <a:prstGeom prst="rect">
            <a:avLst/>
          </a:prstGeom>
          <a:noFill/>
        </p:spPr>
        <p:txBody>
          <a:bodyPr wrap="none" rtlCol="0">
            <a:spAutoFit/>
          </a:bodyPr>
          <a:lstStyle/>
          <a:p>
            <a:r>
              <a:rPr lang="en-US" b="1" dirty="0"/>
              <a:t>To the blood</a:t>
            </a:r>
          </a:p>
        </p:txBody>
      </p:sp>
    </p:spTree>
    <p:extLst>
      <p:ext uri="{BB962C8B-B14F-4D97-AF65-F5344CB8AC3E}">
        <p14:creationId xmlns:p14="http://schemas.microsoft.com/office/powerpoint/2010/main" val="33686417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F2381-C386-4377-9D1D-36574F6D5B9F}"/>
              </a:ext>
            </a:extLst>
          </p:cNvPr>
          <p:cNvSpPr>
            <a:spLocks noGrp="1"/>
          </p:cNvSpPr>
          <p:nvPr>
            <p:ph type="title"/>
          </p:nvPr>
        </p:nvSpPr>
        <p:spPr>
          <a:xfrm>
            <a:off x="1499890" y="223886"/>
            <a:ext cx="7210332" cy="779462"/>
          </a:xfrm>
        </p:spPr>
        <p:txBody>
          <a:bodyPr/>
          <a:lstStyle/>
          <a:p>
            <a:r>
              <a:rPr lang="en-US" dirty="0"/>
              <a:t>Sugar Phosphate Reactions</a:t>
            </a:r>
          </a:p>
        </p:txBody>
      </p:sp>
      <p:sp>
        <p:nvSpPr>
          <p:cNvPr id="4" name="TextBox 3">
            <a:extLst>
              <a:ext uri="{FF2B5EF4-FFF2-40B4-BE49-F238E27FC236}">
                <a16:creationId xmlns:a16="http://schemas.microsoft.com/office/drawing/2014/main" id="{F10190F0-4A7E-41FC-B90E-0CA676D897F4}"/>
              </a:ext>
            </a:extLst>
          </p:cNvPr>
          <p:cNvSpPr txBox="1"/>
          <p:nvPr/>
        </p:nvSpPr>
        <p:spPr>
          <a:xfrm>
            <a:off x="3983021" y="1336970"/>
            <a:ext cx="1191480" cy="461665"/>
          </a:xfrm>
          <a:prstGeom prst="rect">
            <a:avLst/>
          </a:prstGeom>
          <a:noFill/>
        </p:spPr>
        <p:txBody>
          <a:bodyPr wrap="none" rtlCol="0">
            <a:spAutoFit/>
          </a:bodyPr>
          <a:lstStyle/>
          <a:p>
            <a:r>
              <a:rPr lang="en-US" sz="2400" b="1" dirty="0"/>
              <a:t>Glucose</a:t>
            </a:r>
          </a:p>
        </p:txBody>
      </p:sp>
      <p:sp>
        <p:nvSpPr>
          <p:cNvPr id="5" name="TextBox 4">
            <a:extLst>
              <a:ext uri="{FF2B5EF4-FFF2-40B4-BE49-F238E27FC236}">
                <a16:creationId xmlns:a16="http://schemas.microsoft.com/office/drawing/2014/main" id="{387B867A-7CD1-45FC-96B3-7BC3347AB9EB}"/>
              </a:ext>
            </a:extLst>
          </p:cNvPr>
          <p:cNvSpPr txBox="1"/>
          <p:nvPr/>
        </p:nvSpPr>
        <p:spPr>
          <a:xfrm>
            <a:off x="3113154" y="2377591"/>
            <a:ext cx="2867965" cy="461665"/>
          </a:xfrm>
          <a:prstGeom prst="rect">
            <a:avLst/>
          </a:prstGeom>
          <a:noFill/>
        </p:spPr>
        <p:txBody>
          <a:bodyPr wrap="none" rtlCol="0">
            <a:spAutoFit/>
          </a:bodyPr>
          <a:lstStyle/>
          <a:p>
            <a:r>
              <a:rPr lang="en-US" sz="2400" b="1" dirty="0"/>
              <a:t>Glucose 6-phosphate</a:t>
            </a:r>
          </a:p>
        </p:txBody>
      </p:sp>
      <p:sp>
        <p:nvSpPr>
          <p:cNvPr id="6" name="TextBox 5">
            <a:extLst>
              <a:ext uri="{FF2B5EF4-FFF2-40B4-BE49-F238E27FC236}">
                <a16:creationId xmlns:a16="http://schemas.microsoft.com/office/drawing/2014/main" id="{6F1E62C4-DEEE-4E5D-9560-5E033CE48D9D}"/>
              </a:ext>
            </a:extLst>
          </p:cNvPr>
          <p:cNvSpPr txBox="1"/>
          <p:nvPr/>
        </p:nvSpPr>
        <p:spPr>
          <a:xfrm>
            <a:off x="3027041" y="3329240"/>
            <a:ext cx="2952988" cy="461665"/>
          </a:xfrm>
          <a:prstGeom prst="rect">
            <a:avLst/>
          </a:prstGeom>
          <a:noFill/>
        </p:spPr>
        <p:txBody>
          <a:bodyPr wrap="none" rtlCol="0">
            <a:spAutoFit/>
          </a:bodyPr>
          <a:lstStyle/>
          <a:p>
            <a:r>
              <a:rPr lang="en-US" sz="2400" b="1" dirty="0"/>
              <a:t>Fructose 6-phosphate</a:t>
            </a:r>
          </a:p>
        </p:txBody>
      </p:sp>
      <p:sp>
        <p:nvSpPr>
          <p:cNvPr id="7" name="TextBox 6">
            <a:extLst>
              <a:ext uri="{FF2B5EF4-FFF2-40B4-BE49-F238E27FC236}">
                <a16:creationId xmlns:a16="http://schemas.microsoft.com/office/drawing/2014/main" id="{A9598328-7BD5-49B8-A08D-13D0C3096F39}"/>
              </a:ext>
            </a:extLst>
          </p:cNvPr>
          <p:cNvSpPr txBox="1"/>
          <p:nvPr/>
        </p:nvSpPr>
        <p:spPr>
          <a:xfrm>
            <a:off x="2734493" y="4443993"/>
            <a:ext cx="3552511" cy="461665"/>
          </a:xfrm>
          <a:prstGeom prst="rect">
            <a:avLst/>
          </a:prstGeom>
          <a:noFill/>
        </p:spPr>
        <p:txBody>
          <a:bodyPr wrap="none" rtlCol="0">
            <a:spAutoFit/>
          </a:bodyPr>
          <a:lstStyle/>
          <a:p>
            <a:r>
              <a:rPr lang="en-US" sz="2400" b="1" dirty="0"/>
              <a:t>Fructose 1,6-bisphosphate</a:t>
            </a:r>
          </a:p>
        </p:txBody>
      </p:sp>
      <p:sp>
        <p:nvSpPr>
          <p:cNvPr id="9" name="Arc 8">
            <a:extLst>
              <a:ext uri="{FF2B5EF4-FFF2-40B4-BE49-F238E27FC236}">
                <a16:creationId xmlns:a16="http://schemas.microsoft.com/office/drawing/2014/main" id="{FF03700D-053B-4C5F-B246-B86382FAD883}"/>
              </a:ext>
            </a:extLst>
          </p:cNvPr>
          <p:cNvSpPr/>
          <p:nvPr/>
        </p:nvSpPr>
        <p:spPr>
          <a:xfrm rot="16200000" flipH="1" flipV="1">
            <a:off x="5383556" y="1349220"/>
            <a:ext cx="1100868" cy="1546019"/>
          </a:xfrm>
          <a:prstGeom prst="arc">
            <a:avLst>
              <a:gd name="adj1" fmla="val 10138800"/>
              <a:gd name="adj2" fmla="val 0"/>
            </a:avLst>
          </a:prstGeom>
          <a:ln w="571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Arc 9">
            <a:extLst>
              <a:ext uri="{FF2B5EF4-FFF2-40B4-BE49-F238E27FC236}">
                <a16:creationId xmlns:a16="http://schemas.microsoft.com/office/drawing/2014/main" id="{39E6EDCE-02BC-48DE-9446-CBC25F10B10D}"/>
              </a:ext>
            </a:extLst>
          </p:cNvPr>
          <p:cNvSpPr/>
          <p:nvPr/>
        </p:nvSpPr>
        <p:spPr>
          <a:xfrm rot="5400000" flipH="1" flipV="1">
            <a:off x="2410825" y="1309548"/>
            <a:ext cx="1100868" cy="1546019"/>
          </a:xfrm>
          <a:prstGeom prst="arc">
            <a:avLst>
              <a:gd name="adj1" fmla="val 10138800"/>
              <a:gd name="adj2" fmla="val 0"/>
            </a:avLst>
          </a:prstGeom>
          <a:ln w="571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Arc 10">
            <a:extLst>
              <a:ext uri="{FF2B5EF4-FFF2-40B4-BE49-F238E27FC236}">
                <a16:creationId xmlns:a16="http://schemas.microsoft.com/office/drawing/2014/main" id="{9DC0EC06-92D1-4101-8960-5EFCD7842AB1}"/>
              </a:ext>
            </a:extLst>
          </p:cNvPr>
          <p:cNvSpPr/>
          <p:nvPr/>
        </p:nvSpPr>
        <p:spPr>
          <a:xfrm rot="5400000" flipH="1" flipV="1">
            <a:off x="2053501" y="3341011"/>
            <a:ext cx="1100868" cy="1546019"/>
          </a:xfrm>
          <a:prstGeom prst="arc">
            <a:avLst>
              <a:gd name="adj1" fmla="val 10138800"/>
              <a:gd name="adj2" fmla="val 0"/>
            </a:avLst>
          </a:prstGeom>
          <a:ln w="571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Arc 11">
            <a:extLst>
              <a:ext uri="{FF2B5EF4-FFF2-40B4-BE49-F238E27FC236}">
                <a16:creationId xmlns:a16="http://schemas.microsoft.com/office/drawing/2014/main" id="{6C55081C-2EE0-4F0D-AF99-813946AFB3B6}"/>
              </a:ext>
            </a:extLst>
          </p:cNvPr>
          <p:cNvSpPr/>
          <p:nvPr/>
        </p:nvSpPr>
        <p:spPr>
          <a:xfrm rot="16200000" flipH="1" flipV="1">
            <a:off x="5790789" y="3341011"/>
            <a:ext cx="1100868" cy="1546019"/>
          </a:xfrm>
          <a:prstGeom prst="arc">
            <a:avLst>
              <a:gd name="adj1" fmla="val 10138800"/>
              <a:gd name="adj2" fmla="val 0"/>
            </a:avLst>
          </a:prstGeom>
          <a:ln w="571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Arc 12">
            <a:extLst>
              <a:ext uri="{FF2B5EF4-FFF2-40B4-BE49-F238E27FC236}">
                <a16:creationId xmlns:a16="http://schemas.microsoft.com/office/drawing/2014/main" id="{24183702-C2CC-4B0F-AB39-A42D6437F90F}"/>
              </a:ext>
            </a:extLst>
          </p:cNvPr>
          <p:cNvSpPr/>
          <p:nvPr/>
        </p:nvSpPr>
        <p:spPr>
          <a:xfrm rot="5400000" flipV="1">
            <a:off x="6685668" y="1686848"/>
            <a:ext cx="888879" cy="840082"/>
          </a:xfrm>
          <a:prstGeom prst="arc">
            <a:avLst>
              <a:gd name="adj1" fmla="val 10138800"/>
              <a:gd name="adj2" fmla="val 0"/>
            </a:avLst>
          </a:prstGeom>
          <a:ln w="571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Arc 13">
            <a:extLst>
              <a:ext uri="{FF2B5EF4-FFF2-40B4-BE49-F238E27FC236}">
                <a16:creationId xmlns:a16="http://schemas.microsoft.com/office/drawing/2014/main" id="{57FAC13E-9D51-404F-BB63-18107B2DCE75}"/>
              </a:ext>
            </a:extLst>
          </p:cNvPr>
          <p:cNvSpPr/>
          <p:nvPr/>
        </p:nvSpPr>
        <p:spPr>
          <a:xfrm rot="5400000" flipV="1">
            <a:off x="7105709" y="3632444"/>
            <a:ext cx="888879" cy="840082"/>
          </a:xfrm>
          <a:prstGeom prst="arc">
            <a:avLst>
              <a:gd name="adj1" fmla="val 10138800"/>
              <a:gd name="adj2" fmla="val 0"/>
            </a:avLst>
          </a:prstGeom>
          <a:ln w="571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Arc 14">
            <a:extLst>
              <a:ext uri="{FF2B5EF4-FFF2-40B4-BE49-F238E27FC236}">
                <a16:creationId xmlns:a16="http://schemas.microsoft.com/office/drawing/2014/main" id="{B278B9B0-17B8-4F06-9FD0-4DA115D2DD7A}"/>
              </a:ext>
            </a:extLst>
          </p:cNvPr>
          <p:cNvSpPr/>
          <p:nvPr/>
        </p:nvSpPr>
        <p:spPr>
          <a:xfrm rot="15909013" flipV="1">
            <a:off x="1320997" y="1728849"/>
            <a:ext cx="888879" cy="840082"/>
          </a:xfrm>
          <a:prstGeom prst="arc">
            <a:avLst>
              <a:gd name="adj1" fmla="val 10138800"/>
              <a:gd name="adj2" fmla="val 0"/>
            </a:avLst>
          </a:prstGeom>
          <a:ln w="571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Arc 15">
            <a:extLst>
              <a:ext uri="{FF2B5EF4-FFF2-40B4-BE49-F238E27FC236}">
                <a16:creationId xmlns:a16="http://schemas.microsoft.com/office/drawing/2014/main" id="{481B24E9-9B80-4F2A-99AA-50A71FF76CE5}"/>
              </a:ext>
            </a:extLst>
          </p:cNvPr>
          <p:cNvSpPr/>
          <p:nvPr/>
        </p:nvSpPr>
        <p:spPr>
          <a:xfrm rot="15909013" flipV="1">
            <a:off x="946248" y="3693979"/>
            <a:ext cx="888879" cy="840082"/>
          </a:xfrm>
          <a:prstGeom prst="arc">
            <a:avLst>
              <a:gd name="adj1" fmla="val 10138800"/>
              <a:gd name="adj2" fmla="val 0"/>
            </a:avLst>
          </a:prstGeom>
          <a:ln w="571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8" name="Straight Arrow Connector 17">
            <a:extLst>
              <a:ext uri="{FF2B5EF4-FFF2-40B4-BE49-F238E27FC236}">
                <a16:creationId xmlns:a16="http://schemas.microsoft.com/office/drawing/2014/main" id="{D06CE004-0DF5-4ED2-A9B1-951C4AF69132}"/>
              </a:ext>
            </a:extLst>
          </p:cNvPr>
          <p:cNvCxnSpPr>
            <a:cxnSpLocks/>
          </p:cNvCxnSpPr>
          <p:nvPr/>
        </p:nvCxnSpPr>
        <p:spPr>
          <a:xfrm flipH="1">
            <a:off x="5160980" y="1571795"/>
            <a:ext cx="695795"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1B3D2AE5-5555-400D-A66C-9FCC1716EE30}"/>
              </a:ext>
            </a:extLst>
          </p:cNvPr>
          <p:cNvCxnSpPr>
            <a:cxnSpLocks/>
            <a:endCxn id="10" idx="2"/>
          </p:cNvCxnSpPr>
          <p:nvPr/>
        </p:nvCxnSpPr>
        <p:spPr>
          <a:xfrm flipH="1" flipV="1">
            <a:off x="2961260" y="1532124"/>
            <a:ext cx="1021762" cy="7820"/>
          </a:xfrm>
          <a:prstGeom prst="straightConnector1">
            <a:avLst/>
          </a:prstGeom>
          <a:ln w="571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436A746C-7BEC-4C2A-A5DE-6F5B92C7B2DF}"/>
              </a:ext>
            </a:extLst>
          </p:cNvPr>
          <p:cNvCxnSpPr>
            <a:cxnSpLocks/>
          </p:cNvCxnSpPr>
          <p:nvPr/>
        </p:nvCxnSpPr>
        <p:spPr>
          <a:xfrm flipH="1">
            <a:off x="2603935" y="3557845"/>
            <a:ext cx="423106" cy="0"/>
          </a:xfrm>
          <a:prstGeom prst="straightConnector1">
            <a:avLst/>
          </a:prstGeom>
          <a:ln w="571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AB1FC840-8CE4-4F7E-A1C2-D3915728EA59}"/>
              </a:ext>
            </a:extLst>
          </p:cNvPr>
          <p:cNvCxnSpPr>
            <a:cxnSpLocks/>
          </p:cNvCxnSpPr>
          <p:nvPr/>
        </p:nvCxnSpPr>
        <p:spPr>
          <a:xfrm flipH="1">
            <a:off x="5961436" y="3557845"/>
            <a:ext cx="325568"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9A6FFE9E-0BFF-4DB1-9D49-5FE6A42671BF}"/>
              </a:ext>
            </a:extLst>
          </p:cNvPr>
          <p:cNvSpPr txBox="1"/>
          <p:nvPr/>
        </p:nvSpPr>
        <p:spPr>
          <a:xfrm>
            <a:off x="2281307" y="1774527"/>
            <a:ext cx="1398460" cy="400110"/>
          </a:xfrm>
          <a:prstGeom prst="rect">
            <a:avLst/>
          </a:prstGeom>
          <a:noFill/>
        </p:spPr>
        <p:txBody>
          <a:bodyPr wrap="none" rtlCol="0">
            <a:spAutoFit/>
          </a:bodyPr>
          <a:lstStyle/>
          <a:p>
            <a:r>
              <a:rPr lang="en-US" sz="2000" b="1" i="1" dirty="0">
                <a:solidFill>
                  <a:srgbClr val="C00000"/>
                </a:solidFill>
              </a:rPr>
              <a:t>Hexokinase</a:t>
            </a:r>
          </a:p>
        </p:txBody>
      </p:sp>
      <p:sp>
        <p:nvSpPr>
          <p:cNvPr id="30" name="TextBox 29">
            <a:extLst>
              <a:ext uri="{FF2B5EF4-FFF2-40B4-BE49-F238E27FC236}">
                <a16:creationId xmlns:a16="http://schemas.microsoft.com/office/drawing/2014/main" id="{28C61B2E-DBB0-4DAC-B991-3FEED25360FE}"/>
              </a:ext>
            </a:extLst>
          </p:cNvPr>
          <p:cNvSpPr txBox="1"/>
          <p:nvPr/>
        </p:nvSpPr>
        <p:spPr>
          <a:xfrm>
            <a:off x="1952803" y="3865155"/>
            <a:ext cx="787395" cy="400110"/>
          </a:xfrm>
          <a:prstGeom prst="rect">
            <a:avLst/>
          </a:prstGeom>
          <a:noFill/>
        </p:spPr>
        <p:txBody>
          <a:bodyPr wrap="none" rtlCol="0">
            <a:spAutoFit/>
          </a:bodyPr>
          <a:lstStyle/>
          <a:p>
            <a:r>
              <a:rPr lang="en-US" sz="2000" b="1" i="1" dirty="0">
                <a:solidFill>
                  <a:srgbClr val="C00000"/>
                </a:solidFill>
              </a:rPr>
              <a:t>PFK-1</a:t>
            </a:r>
          </a:p>
        </p:txBody>
      </p:sp>
      <p:sp>
        <p:nvSpPr>
          <p:cNvPr id="31" name="TextBox 30">
            <a:extLst>
              <a:ext uri="{FF2B5EF4-FFF2-40B4-BE49-F238E27FC236}">
                <a16:creationId xmlns:a16="http://schemas.microsoft.com/office/drawing/2014/main" id="{48032729-6B03-4981-96F5-48EC7D54553E}"/>
              </a:ext>
            </a:extLst>
          </p:cNvPr>
          <p:cNvSpPr txBox="1"/>
          <p:nvPr/>
        </p:nvSpPr>
        <p:spPr>
          <a:xfrm>
            <a:off x="4851823" y="1651416"/>
            <a:ext cx="1749389" cy="707886"/>
          </a:xfrm>
          <a:prstGeom prst="rect">
            <a:avLst/>
          </a:prstGeom>
          <a:noFill/>
        </p:spPr>
        <p:txBody>
          <a:bodyPr wrap="none" rtlCol="0">
            <a:spAutoFit/>
          </a:bodyPr>
          <a:lstStyle/>
          <a:p>
            <a:pPr algn="ctr"/>
            <a:r>
              <a:rPr lang="en-US" sz="2000" b="1" i="1" dirty="0">
                <a:solidFill>
                  <a:srgbClr val="C00000"/>
                </a:solidFill>
              </a:rPr>
              <a:t>Glucose</a:t>
            </a:r>
          </a:p>
          <a:p>
            <a:pPr algn="ctr"/>
            <a:r>
              <a:rPr lang="en-US" sz="2000" b="1" i="1" dirty="0">
                <a:solidFill>
                  <a:srgbClr val="C00000"/>
                </a:solidFill>
              </a:rPr>
              <a:t>6-phosphatase</a:t>
            </a:r>
          </a:p>
        </p:txBody>
      </p:sp>
      <p:sp>
        <p:nvSpPr>
          <p:cNvPr id="32" name="TextBox 31">
            <a:extLst>
              <a:ext uri="{FF2B5EF4-FFF2-40B4-BE49-F238E27FC236}">
                <a16:creationId xmlns:a16="http://schemas.microsoft.com/office/drawing/2014/main" id="{5364AF9B-841D-49B4-B95E-6B88DAD0CFF2}"/>
              </a:ext>
            </a:extLst>
          </p:cNvPr>
          <p:cNvSpPr txBox="1"/>
          <p:nvPr/>
        </p:nvSpPr>
        <p:spPr>
          <a:xfrm>
            <a:off x="5856775" y="3876325"/>
            <a:ext cx="1149482" cy="400110"/>
          </a:xfrm>
          <a:prstGeom prst="rect">
            <a:avLst/>
          </a:prstGeom>
          <a:noFill/>
        </p:spPr>
        <p:txBody>
          <a:bodyPr wrap="none" rtlCol="0">
            <a:spAutoFit/>
          </a:bodyPr>
          <a:lstStyle/>
          <a:p>
            <a:r>
              <a:rPr lang="en-US" sz="2000" b="1" i="1" dirty="0">
                <a:solidFill>
                  <a:srgbClr val="C00000"/>
                </a:solidFill>
              </a:rPr>
              <a:t>FBPase-1</a:t>
            </a:r>
          </a:p>
        </p:txBody>
      </p:sp>
      <p:sp>
        <p:nvSpPr>
          <p:cNvPr id="33" name="TextBox 32">
            <a:extLst>
              <a:ext uri="{FF2B5EF4-FFF2-40B4-BE49-F238E27FC236}">
                <a16:creationId xmlns:a16="http://schemas.microsoft.com/office/drawing/2014/main" id="{94956092-F900-41A6-8AC1-516881EAAAF9}"/>
              </a:ext>
            </a:extLst>
          </p:cNvPr>
          <p:cNvSpPr txBox="1"/>
          <p:nvPr/>
        </p:nvSpPr>
        <p:spPr>
          <a:xfrm>
            <a:off x="5478434" y="5090751"/>
            <a:ext cx="3055645" cy="584775"/>
          </a:xfrm>
          <a:prstGeom prst="rect">
            <a:avLst/>
          </a:prstGeom>
          <a:noFill/>
        </p:spPr>
        <p:txBody>
          <a:bodyPr wrap="none" rtlCol="0">
            <a:spAutoFit/>
          </a:bodyPr>
          <a:lstStyle/>
          <a:p>
            <a:r>
              <a:rPr lang="en-US" sz="3200" b="1" dirty="0"/>
              <a:t>Gluconeogenesis</a:t>
            </a:r>
          </a:p>
        </p:txBody>
      </p:sp>
      <p:sp>
        <p:nvSpPr>
          <p:cNvPr id="34" name="TextBox 33">
            <a:extLst>
              <a:ext uri="{FF2B5EF4-FFF2-40B4-BE49-F238E27FC236}">
                <a16:creationId xmlns:a16="http://schemas.microsoft.com/office/drawing/2014/main" id="{F7010B92-A0A2-41DA-8D3D-EFA08D213014}"/>
              </a:ext>
            </a:extLst>
          </p:cNvPr>
          <p:cNvSpPr txBox="1"/>
          <p:nvPr/>
        </p:nvSpPr>
        <p:spPr>
          <a:xfrm>
            <a:off x="1029409" y="5084386"/>
            <a:ext cx="1846788" cy="584775"/>
          </a:xfrm>
          <a:prstGeom prst="rect">
            <a:avLst/>
          </a:prstGeom>
          <a:noFill/>
        </p:spPr>
        <p:txBody>
          <a:bodyPr wrap="none" rtlCol="0">
            <a:spAutoFit/>
          </a:bodyPr>
          <a:lstStyle/>
          <a:p>
            <a:r>
              <a:rPr lang="en-US" sz="3200" b="1" dirty="0"/>
              <a:t>Glycolysis</a:t>
            </a:r>
          </a:p>
        </p:txBody>
      </p:sp>
      <p:sp>
        <p:nvSpPr>
          <p:cNvPr id="35" name="TextBox 34">
            <a:extLst>
              <a:ext uri="{FF2B5EF4-FFF2-40B4-BE49-F238E27FC236}">
                <a16:creationId xmlns:a16="http://schemas.microsoft.com/office/drawing/2014/main" id="{FEF445FE-7619-4A19-8272-A7B5A8CE7F6E}"/>
              </a:ext>
            </a:extLst>
          </p:cNvPr>
          <p:cNvSpPr txBox="1"/>
          <p:nvPr/>
        </p:nvSpPr>
        <p:spPr>
          <a:xfrm>
            <a:off x="1040129" y="1495353"/>
            <a:ext cx="662361" cy="461665"/>
          </a:xfrm>
          <a:prstGeom prst="rect">
            <a:avLst/>
          </a:prstGeom>
          <a:noFill/>
        </p:spPr>
        <p:txBody>
          <a:bodyPr wrap="none" rtlCol="0">
            <a:spAutoFit/>
          </a:bodyPr>
          <a:lstStyle/>
          <a:p>
            <a:r>
              <a:rPr lang="en-US" sz="2400" b="1" dirty="0"/>
              <a:t>ATP</a:t>
            </a:r>
          </a:p>
        </p:txBody>
      </p:sp>
      <p:sp>
        <p:nvSpPr>
          <p:cNvPr id="36" name="TextBox 35">
            <a:extLst>
              <a:ext uri="{FF2B5EF4-FFF2-40B4-BE49-F238E27FC236}">
                <a16:creationId xmlns:a16="http://schemas.microsoft.com/office/drawing/2014/main" id="{8C52D91F-9E65-4B3A-9F78-8E200022BF5D}"/>
              </a:ext>
            </a:extLst>
          </p:cNvPr>
          <p:cNvSpPr txBox="1"/>
          <p:nvPr/>
        </p:nvSpPr>
        <p:spPr>
          <a:xfrm>
            <a:off x="1044352" y="2363474"/>
            <a:ext cx="728084" cy="461665"/>
          </a:xfrm>
          <a:prstGeom prst="rect">
            <a:avLst/>
          </a:prstGeom>
          <a:noFill/>
        </p:spPr>
        <p:txBody>
          <a:bodyPr wrap="none" rtlCol="0">
            <a:spAutoFit/>
          </a:bodyPr>
          <a:lstStyle/>
          <a:p>
            <a:r>
              <a:rPr lang="en-US" sz="2400" b="1" dirty="0"/>
              <a:t>ADP</a:t>
            </a:r>
          </a:p>
        </p:txBody>
      </p:sp>
      <p:sp>
        <p:nvSpPr>
          <p:cNvPr id="37" name="TextBox 36">
            <a:extLst>
              <a:ext uri="{FF2B5EF4-FFF2-40B4-BE49-F238E27FC236}">
                <a16:creationId xmlns:a16="http://schemas.microsoft.com/office/drawing/2014/main" id="{CD3E5D3E-2900-4A89-8A01-985B2C60364C}"/>
              </a:ext>
            </a:extLst>
          </p:cNvPr>
          <p:cNvSpPr txBox="1"/>
          <p:nvPr/>
        </p:nvSpPr>
        <p:spPr>
          <a:xfrm>
            <a:off x="664082" y="3463204"/>
            <a:ext cx="662361" cy="461665"/>
          </a:xfrm>
          <a:prstGeom prst="rect">
            <a:avLst/>
          </a:prstGeom>
          <a:noFill/>
        </p:spPr>
        <p:txBody>
          <a:bodyPr wrap="none" rtlCol="0">
            <a:spAutoFit/>
          </a:bodyPr>
          <a:lstStyle/>
          <a:p>
            <a:r>
              <a:rPr lang="en-US" sz="2400" b="1" dirty="0"/>
              <a:t>ATP</a:t>
            </a:r>
          </a:p>
        </p:txBody>
      </p:sp>
      <p:sp>
        <p:nvSpPr>
          <p:cNvPr id="38" name="TextBox 37">
            <a:extLst>
              <a:ext uri="{FF2B5EF4-FFF2-40B4-BE49-F238E27FC236}">
                <a16:creationId xmlns:a16="http://schemas.microsoft.com/office/drawing/2014/main" id="{92830A49-0DBE-49F7-82AF-83260B0BD173}"/>
              </a:ext>
            </a:extLst>
          </p:cNvPr>
          <p:cNvSpPr txBox="1"/>
          <p:nvPr/>
        </p:nvSpPr>
        <p:spPr>
          <a:xfrm>
            <a:off x="618983" y="4331325"/>
            <a:ext cx="728084" cy="461665"/>
          </a:xfrm>
          <a:prstGeom prst="rect">
            <a:avLst/>
          </a:prstGeom>
          <a:noFill/>
        </p:spPr>
        <p:txBody>
          <a:bodyPr wrap="none" rtlCol="0">
            <a:spAutoFit/>
          </a:bodyPr>
          <a:lstStyle/>
          <a:p>
            <a:r>
              <a:rPr lang="en-US" sz="2400" b="1" dirty="0"/>
              <a:t>ADP</a:t>
            </a:r>
          </a:p>
        </p:txBody>
      </p:sp>
      <p:sp>
        <p:nvSpPr>
          <p:cNvPr id="39" name="TextBox 38">
            <a:extLst>
              <a:ext uri="{FF2B5EF4-FFF2-40B4-BE49-F238E27FC236}">
                <a16:creationId xmlns:a16="http://schemas.microsoft.com/office/drawing/2014/main" id="{D8C507F4-C320-4B69-8E82-AA6A445F093F}"/>
              </a:ext>
            </a:extLst>
          </p:cNvPr>
          <p:cNvSpPr txBox="1"/>
          <p:nvPr/>
        </p:nvSpPr>
        <p:spPr>
          <a:xfrm>
            <a:off x="7613177" y="3358691"/>
            <a:ext cx="397866" cy="461665"/>
          </a:xfrm>
          <a:prstGeom prst="rect">
            <a:avLst/>
          </a:prstGeom>
          <a:noFill/>
        </p:spPr>
        <p:txBody>
          <a:bodyPr wrap="none" rtlCol="0">
            <a:spAutoFit/>
          </a:bodyPr>
          <a:lstStyle/>
          <a:p>
            <a:r>
              <a:rPr lang="en-US" sz="2400" b="1" dirty="0"/>
              <a:t>P</a:t>
            </a:r>
            <a:r>
              <a:rPr lang="en-US" sz="2400" b="1" baseline="-25000" dirty="0"/>
              <a:t>i</a:t>
            </a:r>
            <a:endParaRPr lang="en-US" sz="2400" b="1" dirty="0"/>
          </a:p>
        </p:txBody>
      </p:sp>
      <p:sp>
        <p:nvSpPr>
          <p:cNvPr id="40" name="TextBox 39">
            <a:extLst>
              <a:ext uri="{FF2B5EF4-FFF2-40B4-BE49-F238E27FC236}">
                <a16:creationId xmlns:a16="http://schemas.microsoft.com/office/drawing/2014/main" id="{AA2F9733-4C95-4C53-8891-8A910D5EFB77}"/>
              </a:ext>
            </a:extLst>
          </p:cNvPr>
          <p:cNvSpPr txBox="1"/>
          <p:nvPr/>
        </p:nvSpPr>
        <p:spPr>
          <a:xfrm>
            <a:off x="7550148" y="4265265"/>
            <a:ext cx="691215" cy="461665"/>
          </a:xfrm>
          <a:prstGeom prst="rect">
            <a:avLst/>
          </a:prstGeom>
          <a:noFill/>
        </p:spPr>
        <p:txBody>
          <a:bodyPr wrap="none" rtlCol="0">
            <a:spAutoFit/>
          </a:bodyPr>
          <a:lstStyle/>
          <a:p>
            <a:r>
              <a:rPr lang="en-US" sz="2400" b="1" dirty="0"/>
              <a:t>H</a:t>
            </a:r>
            <a:r>
              <a:rPr lang="en-US" sz="2400" b="1" baseline="-25000" dirty="0"/>
              <a:t>2</a:t>
            </a:r>
            <a:r>
              <a:rPr lang="en-US" sz="2400" b="1" dirty="0"/>
              <a:t>O</a:t>
            </a:r>
          </a:p>
        </p:txBody>
      </p:sp>
      <p:sp>
        <p:nvSpPr>
          <p:cNvPr id="41" name="TextBox 40">
            <a:extLst>
              <a:ext uri="{FF2B5EF4-FFF2-40B4-BE49-F238E27FC236}">
                <a16:creationId xmlns:a16="http://schemas.microsoft.com/office/drawing/2014/main" id="{727133A4-2704-4DB5-A263-0DEA45CBD36C}"/>
              </a:ext>
            </a:extLst>
          </p:cNvPr>
          <p:cNvSpPr txBox="1"/>
          <p:nvPr/>
        </p:nvSpPr>
        <p:spPr>
          <a:xfrm>
            <a:off x="7193136" y="1379439"/>
            <a:ext cx="397866" cy="461665"/>
          </a:xfrm>
          <a:prstGeom prst="rect">
            <a:avLst/>
          </a:prstGeom>
          <a:noFill/>
        </p:spPr>
        <p:txBody>
          <a:bodyPr wrap="none" rtlCol="0">
            <a:spAutoFit/>
          </a:bodyPr>
          <a:lstStyle/>
          <a:p>
            <a:r>
              <a:rPr lang="en-US" sz="2400" b="1" dirty="0"/>
              <a:t>P</a:t>
            </a:r>
            <a:r>
              <a:rPr lang="en-US" sz="2400" b="1" baseline="-25000" dirty="0"/>
              <a:t>i</a:t>
            </a:r>
            <a:endParaRPr lang="en-US" sz="2400" b="1" dirty="0"/>
          </a:p>
        </p:txBody>
      </p:sp>
      <p:sp>
        <p:nvSpPr>
          <p:cNvPr id="42" name="TextBox 41">
            <a:extLst>
              <a:ext uri="{FF2B5EF4-FFF2-40B4-BE49-F238E27FC236}">
                <a16:creationId xmlns:a16="http://schemas.microsoft.com/office/drawing/2014/main" id="{72BADA93-6CA3-445F-9D9E-1C94102021FA}"/>
              </a:ext>
            </a:extLst>
          </p:cNvPr>
          <p:cNvSpPr txBox="1"/>
          <p:nvPr/>
        </p:nvSpPr>
        <p:spPr>
          <a:xfrm>
            <a:off x="7130107" y="2286013"/>
            <a:ext cx="691215" cy="461665"/>
          </a:xfrm>
          <a:prstGeom prst="rect">
            <a:avLst/>
          </a:prstGeom>
          <a:noFill/>
        </p:spPr>
        <p:txBody>
          <a:bodyPr wrap="none" rtlCol="0">
            <a:spAutoFit/>
          </a:bodyPr>
          <a:lstStyle/>
          <a:p>
            <a:r>
              <a:rPr lang="en-US" sz="2400" b="1" dirty="0"/>
              <a:t>H</a:t>
            </a:r>
            <a:r>
              <a:rPr lang="en-US" sz="2400" b="1" baseline="-25000" dirty="0"/>
              <a:t>2</a:t>
            </a:r>
            <a:r>
              <a:rPr lang="en-US" sz="2400" b="1" dirty="0"/>
              <a:t>O</a:t>
            </a:r>
          </a:p>
        </p:txBody>
      </p:sp>
      <p:cxnSp>
        <p:nvCxnSpPr>
          <p:cNvPr id="44" name="Straight Arrow Connector 43">
            <a:extLst>
              <a:ext uri="{FF2B5EF4-FFF2-40B4-BE49-F238E27FC236}">
                <a16:creationId xmlns:a16="http://schemas.microsoft.com/office/drawing/2014/main" id="{F91F9D30-0BAE-4274-B0A4-C1EE377827F4}"/>
              </a:ext>
            </a:extLst>
          </p:cNvPr>
          <p:cNvCxnSpPr>
            <a:cxnSpLocks/>
          </p:cNvCxnSpPr>
          <p:nvPr/>
        </p:nvCxnSpPr>
        <p:spPr>
          <a:xfrm>
            <a:off x="4373900" y="2747678"/>
            <a:ext cx="0" cy="653586"/>
          </a:xfrm>
          <a:prstGeom prst="straightConnector1">
            <a:avLst/>
          </a:prstGeom>
          <a:ln w="571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5A6DC6FA-BDEE-457B-AE3D-5BD4907EC096}"/>
              </a:ext>
            </a:extLst>
          </p:cNvPr>
          <p:cNvSpPr txBox="1"/>
          <p:nvPr/>
        </p:nvSpPr>
        <p:spPr>
          <a:xfrm>
            <a:off x="732353" y="4812257"/>
            <a:ext cx="2540247" cy="400110"/>
          </a:xfrm>
          <a:prstGeom prst="rect">
            <a:avLst/>
          </a:prstGeom>
          <a:noFill/>
        </p:spPr>
        <p:txBody>
          <a:bodyPr wrap="none" rtlCol="0">
            <a:spAutoFit/>
          </a:bodyPr>
          <a:lstStyle/>
          <a:p>
            <a:r>
              <a:rPr lang="en-US" sz="2000" b="1" i="1" dirty="0">
                <a:solidFill>
                  <a:srgbClr val="C00000"/>
                </a:solidFill>
              </a:rPr>
              <a:t>Kinases (Transferases)</a:t>
            </a:r>
          </a:p>
        </p:txBody>
      </p:sp>
      <p:sp>
        <p:nvSpPr>
          <p:cNvPr id="47" name="TextBox 46">
            <a:extLst>
              <a:ext uri="{FF2B5EF4-FFF2-40B4-BE49-F238E27FC236}">
                <a16:creationId xmlns:a16="http://schemas.microsoft.com/office/drawing/2014/main" id="{C713762C-5D48-4B10-A32D-906B4E770374}"/>
              </a:ext>
            </a:extLst>
          </p:cNvPr>
          <p:cNvSpPr txBox="1"/>
          <p:nvPr/>
        </p:nvSpPr>
        <p:spPr>
          <a:xfrm>
            <a:off x="6287004" y="4792990"/>
            <a:ext cx="1351652" cy="400110"/>
          </a:xfrm>
          <a:prstGeom prst="rect">
            <a:avLst/>
          </a:prstGeom>
          <a:noFill/>
        </p:spPr>
        <p:txBody>
          <a:bodyPr wrap="none" rtlCol="0">
            <a:spAutoFit/>
          </a:bodyPr>
          <a:lstStyle/>
          <a:p>
            <a:r>
              <a:rPr lang="en-US" sz="2000" b="1" i="1" dirty="0">
                <a:solidFill>
                  <a:srgbClr val="C00000"/>
                </a:solidFill>
              </a:rPr>
              <a:t>Hydrolases</a:t>
            </a:r>
          </a:p>
        </p:txBody>
      </p:sp>
    </p:spTree>
    <p:extLst>
      <p:ext uri="{BB962C8B-B14F-4D97-AF65-F5344CB8AC3E}">
        <p14:creationId xmlns:p14="http://schemas.microsoft.com/office/powerpoint/2010/main" val="24176643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BFAFD-663E-4513-B17E-66BD9ADB257C}"/>
              </a:ext>
            </a:extLst>
          </p:cNvPr>
          <p:cNvSpPr>
            <a:spLocks noGrp="1"/>
          </p:cNvSpPr>
          <p:nvPr>
            <p:ph type="title"/>
          </p:nvPr>
        </p:nvSpPr>
        <p:spPr>
          <a:xfrm>
            <a:off x="1305017" y="222349"/>
            <a:ext cx="7636615" cy="779462"/>
          </a:xfrm>
        </p:spPr>
        <p:txBody>
          <a:bodyPr>
            <a:normAutofit/>
          </a:bodyPr>
          <a:lstStyle/>
          <a:p>
            <a:r>
              <a:rPr lang="en-US" sz="3600" dirty="0"/>
              <a:t>Energy Demands of Gluconeogenesis</a:t>
            </a:r>
          </a:p>
        </p:txBody>
      </p:sp>
      <p:sp>
        <p:nvSpPr>
          <p:cNvPr id="3" name="Content Placeholder 2">
            <a:extLst>
              <a:ext uri="{FF2B5EF4-FFF2-40B4-BE49-F238E27FC236}">
                <a16:creationId xmlns:a16="http://schemas.microsoft.com/office/drawing/2014/main" id="{41CE8830-3C76-4B15-96FA-AF1FDFD126A7}"/>
              </a:ext>
            </a:extLst>
          </p:cNvPr>
          <p:cNvSpPr>
            <a:spLocks noGrp="1"/>
          </p:cNvSpPr>
          <p:nvPr>
            <p:ph idx="1"/>
          </p:nvPr>
        </p:nvSpPr>
        <p:spPr>
          <a:xfrm>
            <a:off x="341790" y="1458251"/>
            <a:ext cx="8460420" cy="685327"/>
          </a:xfrm>
        </p:spPr>
        <p:txBody>
          <a:bodyPr>
            <a:normAutofit fontScale="92500" lnSpcReduction="20000"/>
          </a:bodyPr>
          <a:lstStyle/>
          <a:p>
            <a:r>
              <a:rPr lang="en-US" b="1" i="1" dirty="0">
                <a:solidFill>
                  <a:srgbClr val="C00000"/>
                </a:solidFill>
              </a:rPr>
              <a:t>6 moles of ATP equivalents required to make 1 mole of Glucose</a:t>
            </a:r>
          </a:p>
        </p:txBody>
      </p:sp>
      <p:sp>
        <p:nvSpPr>
          <p:cNvPr id="4" name="Content Placeholder 2">
            <a:extLst>
              <a:ext uri="{FF2B5EF4-FFF2-40B4-BE49-F238E27FC236}">
                <a16:creationId xmlns:a16="http://schemas.microsoft.com/office/drawing/2014/main" id="{A7F87C38-1A0B-47D3-A814-B1C18133533F}"/>
              </a:ext>
            </a:extLst>
          </p:cNvPr>
          <p:cNvSpPr txBox="1">
            <a:spLocks/>
          </p:cNvSpPr>
          <p:nvPr/>
        </p:nvSpPr>
        <p:spPr>
          <a:xfrm>
            <a:off x="29980" y="2221903"/>
            <a:ext cx="9114020" cy="241419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t>2 ATP  + 2 Pyruvate </a:t>
            </a:r>
            <a:r>
              <a:rPr lang="en-US" sz="2400" dirty="0">
                <a:sym typeface="Wingdings" panose="05000000000000000000" pitchFamily="2" charset="2"/>
              </a:rPr>
              <a:t> 2 Oxaloacetate + 2 ADP</a:t>
            </a:r>
          </a:p>
          <a:p>
            <a:pPr marL="0" indent="0">
              <a:buNone/>
            </a:pPr>
            <a:r>
              <a:rPr lang="en-US" sz="2400" dirty="0">
                <a:sym typeface="Wingdings" panose="05000000000000000000" pitchFamily="2" charset="2"/>
              </a:rPr>
              <a:t>2 GTP + Oxaloacetate  2 Phosphoenolpyruvate + 2 GDP</a:t>
            </a:r>
          </a:p>
          <a:p>
            <a:pPr marL="0" indent="0">
              <a:buNone/>
            </a:pPr>
            <a:r>
              <a:rPr lang="en-US" sz="2400" dirty="0">
                <a:sym typeface="Wingdings" panose="05000000000000000000" pitchFamily="2" charset="2"/>
              </a:rPr>
              <a:t>2 ATP + 2 (3-Phosphoglycerate)   2 (1,3-Bisphosphoglycerate) + 2 ADP</a:t>
            </a:r>
          </a:p>
          <a:p>
            <a:pPr marL="0" indent="0">
              <a:buNone/>
            </a:pPr>
            <a:r>
              <a:rPr lang="en-US" sz="2400" dirty="0">
                <a:sym typeface="Wingdings" panose="05000000000000000000" pitchFamily="2" charset="2"/>
              </a:rPr>
              <a:t>2 NADH + 2 (1,3 </a:t>
            </a:r>
            <a:r>
              <a:rPr lang="en-US" sz="2400" dirty="0" err="1">
                <a:sym typeface="Wingdings" panose="05000000000000000000" pitchFamily="2" charset="2"/>
              </a:rPr>
              <a:t>Bisphosphoglycerate</a:t>
            </a:r>
            <a:r>
              <a:rPr lang="en-US" sz="2400" dirty="0">
                <a:sym typeface="Wingdings" panose="05000000000000000000" pitchFamily="2" charset="2"/>
              </a:rPr>
              <a:t>)  2 Glyceraldehyde 3-P + 2 NAD</a:t>
            </a:r>
            <a:r>
              <a:rPr lang="en-US" sz="2400" baseline="30000" dirty="0">
                <a:sym typeface="Wingdings" panose="05000000000000000000" pitchFamily="2" charset="2"/>
              </a:rPr>
              <a:t>+</a:t>
            </a:r>
            <a:r>
              <a:rPr lang="en-US" sz="2400" dirty="0">
                <a:sym typeface="Wingdings" panose="05000000000000000000" pitchFamily="2" charset="2"/>
              </a:rPr>
              <a:t> </a:t>
            </a:r>
            <a:endParaRPr lang="en-US" sz="2400" dirty="0"/>
          </a:p>
        </p:txBody>
      </p:sp>
      <p:sp>
        <p:nvSpPr>
          <p:cNvPr id="5" name="Content Placeholder 2">
            <a:extLst>
              <a:ext uri="{FF2B5EF4-FFF2-40B4-BE49-F238E27FC236}">
                <a16:creationId xmlns:a16="http://schemas.microsoft.com/office/drawing/2014/main" id="{487A28C5-66A3-4724-9886-2B51B124CF43}"/>
              </a:ext>
            </a:extLst>
          </p:cNvPr>
          <p:cNvSpPr txBox="1">
            <a:spLocks/>
          </p:cNvSpPr>
          <p:nvPr/>
        </p:nvSpPr>
        <p:spPr>
          <a:xfrm>
            <a:off x="341790" y="4223812"/>
            <a:ext cx="8460420" cy="145941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i="1" dirty="0">
                <a:solidFill>
                  <a:srgbClr val="C00000"/>
                </a:solidFill>
              </a:rPr>
              <a:t>Over 3 times as much energy required to make glucose from pyruvate than you generate breaking glucose down into pyruvate</a:t>
            </a:r>
          </a:p>
        </p:txBody>
      </p:sp>
    </p:spTree>
    <p:extLst>
      <p:ext uri="{BB962C8B-B14F-4D97-AF65-F5344CB8AC3E}">
        <p14:creationId xmlns:p14="http://schemas.microsoft.com/office/powerpoint/2010/main" val="3045649405"/>
      </p:ext>
    </p:extLst>
  </p:cSld>
  <p:clrMapOvr>
    <a:masterClrMapping/>
  </p:clrMapOvr>
</p:sld>
</file>

<file path=ppt/theme/theme1.xml><?xml version="1.0" encoding="utf-8"?>
<a:theme xmlns:a="http://schemas.openxmlformats.org/drawingml/2006/main" name="Biochemistry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iochemistry" id="{5E58785F-E02B-492D-8FD4-47CBF078E2C5}" vid="{A455487B-C78E-41D4-8232-334E6B94BBB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28662</TotalTime>
  <Words>926</Words>
  <Application>Microsoft Office PowerPoint</Application>
  <PresentationFormat>On-screen Show (4:3)</PresentationFormat>
  <Paragraphs>88</Paragraphs>
  <Slides>9</Slides>
  <Notes>9</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9</vt:i4>
      </vt:variant>
    </vt:vector>
  </HeadingPairs>
  <TitlesOfParts>
    <vt:vector size="14" baseType="lpstr">
      <vt:lpstr>Arial</vt:lpstr>
      <vt:lpstr>Calibri</vt:lpstr>
      <vt:lpstr>Calibri Light</vt:lpstr>
      <vt:lpstr>Biochemistry Theme</vt:lpstr>
      <vt:lpstr>CS ChemDraw Drawing</vt:lpstr>
      <vt:lpstr>Gluconeogenesis</vt:lpstr>
      <vt:lpstr>Phosphoenolpyruvate Carboxykinase</vt:lpstr>
      <vt:lpstr>Phosphoenolpyruvate Carboxykinase</vt:lpstr>
      <vt:lpstr>PEPCK Regulation</vt:lpstr>
      <vt:lpstr>Gluconeogenesis Overview</vt:lpstr>
      <vt:lpstr>Fructose 1,6 Bisphosphatase</vt:lpstr>
      <vt:lpstr>Glucose 6-Phosphatase Enzyme</vt:lpstr>
      <vt:lpstr>Sugar Phosphate Reactions</vt:lpstr>
      <vt:lpstr>Energy Demands of Gluconeogenesis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Biochemical Energy Generation and Utilization</dc:title>
  <dc:creator>Patricia Flatt</dc:creator>
  <cp:lastModifiedBy>Patricia Flatt</cp:lastModifiedBy>
  <cp:revision>368</cp:revision>
  <cp:lastPrinted>2020-02-03T00:38:34Z</cp:lastPrinted>
  <dcterms:created xsi:type="dcterms:W3CDTF">2020-01-06T19:40:53Z</dcterms:created>
  <dcterms:modified xsi:type="dcterms:W3CDTF">2020-03-14T20:16:39Z</dcterms:modified>
</cp:coreProperties>
</file>