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337" r:id="rId5"/>
    <p:sldId id="259" r:id="rId6"/>
    <p:sldId id="260" r:id="rId7"/>
    <p:sldId id="261" r:id="rId8"/>
    <p:sldId id="264" r:id="rId9"/>
    <p:sldId id="265" r:id="rId10"/>
    <p:sldId id="263" r:id="rId11"/>
    <p:sldId id="338" r:id="rId12"/>
    <p:sldId id="266" r:id="rId13"/>
    <p:sldId id="262" r:id="rId14"/>
    <p:sldId id="267" r:id="rId15"/>
    <p:sldId id="278" r:id="rId16"/>
    <p:sldId id="279" r:id="rId17"/>
    <p:sldId id="272" r:id="rId18"/>
    <p:sldId id="339"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FF99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222" autoAdjust="0"/>
  </p:normalViewPr>
  <p:slideViewPr>
    <p:cSldViewPr snapToGrid="0" showGuides="1">
      <p:cViewPr varScale="1">
        <p:scale>
          <a:sx n="77" d="100"/>
          <a:sy n="77" d="100"/>
        </p:scale>
        <p:origin x="1651" y="48"/>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AB161C-2D80-4077-87CF-1B5BC1A50EE9}"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DEA26-E21A-4AC2-916A-8754B5D869F2}" type="slidenum">
              <a:rPr lang="en-US" smtClean="0"/>
              <a:t>‹#›</a:t>
            </a:fld>
            <a:endParaRPr lang="en-US"/>
          </a:p>
        </p:txBody>
      </p:sp>
    </p:spTree>
    <p:extLst>
      <p:ext uri="{BB962C8B-B14F-4D97-AF65-F5344CB8AC3E}">
        <p14:creationId xmlns:p14="http://schemas.microsoft.com/office/powerpoint/2010/main" val="165966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1 in our Glycogen Biosynthesis</a:t>
            </a:r>
            <a:r>
              <a:rPr lang="en-US" baseline="0" dirty="0"/>
              <a:t> and Metabolism lecture series. In this section, we will discuss Insulin signaling and Glycogen Synthesis.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a:t>
            </a:fld>
            <a:endParaRPr lang="en-US"/>
          </a:p>
        </p:txBody>
      </p:sp>
    </p:spTree>
    <p:extLst>
      <p:ext uri="{BB962C8B-B14F-4D97-AF65-F5344CB8AC3E}">
        <p14:creationId xmlns:p14="http://schemas.microsoft.com/office/powerpoint/2010/main" val="297707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Insulin is a peptide hormone composed of 51 amino acids.  It</a:t>
            </a:r>
            <a:r>
              <a:rPr lang="en-US" baseline="0" dirty="0"/>
              <a:t> is produced as a longer </a:t>
            </a:r>
            <a:r>
              <a:rPr lang="en-US" baseline="0" dirty="0" err="1"/>
              <a:t>propeptide</a:t>
            </a:r>
            <a:r>
              <a:rPr lang="en-US" baseline="0" dirty="0"/>
              <a:t>, called proinsulin, that needs to be processed by protein cleavage and folding to obtain proper structure. The peptide is first translated on ribosomes linked to the rough endoplasmic reticulum (ER), where a signal peptide docks the peptide to the ER membrane. The proinsulin is folded and the signal peptide cleaved. It is transported to the </a:t>
            </a:r>
            <a:r>
              <a:rPr lang="en-US" baseline="0" dirty="0" err="1"/>
              <a:t>golgi</a:t>
            </a:r>
            <a:r>
              <a:rPr lang="en-US" baseline="0" dirty="0"/>
              <a:t> where it is further packaged into secretory vesicles. Within the secretory vesicles, the proinsulin is cleaved to release the C-peptide. The A and B peptides are held together by disulfide bridges and form the active insulin component.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395443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C-peptide</a:t>
            </a:r>
            <a:r>
              <a:rPr lang="en-US" baseline="0" dirty="0"/>
              <a:t> is a bioactive peptide secreted at the same time and in </a:t>
            </a:r>
            <a:r>
              <a:rPr lang="en-US" baseline="0" dirty="0" err="1"/>
              <a:t>equimolar</a:t>
            </a:r>
            <a:r>
              <a:rPr lang="en-US" baseline="0" dirty="0"/>
              <a:t> amounts to the insulin hormone. It also has a longer half life than insulin and is excreted by the kidneys into the urine, making detection easy. Furthermore, it allows for the detection of patient produced insulin, even if they are receiving insulin injections. Thus, C-peptide detection is often utilized to help distinguish between patients with type 1 diabetes from patients with type 2 diabetes (or Maturity onset diabetes). Details about the different forms of diabetes will be discussed in greater detail in a later lecture.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11</a:t>
            </a:fld>
            <a:endParaRPr lang="en-US"/>
          </a:p>
        </p:txBody>
      </p:sp>
    </p:spTree>
    <p:extLst>
      <p:ext uri="{BB962C8B-B14F-4D97-AF65-F5344CB8AC3E}">
        <p14:creationId xmlns:p14="http://schemas.microsoft.com/office/powerpoint/2010/main" val="418417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insulin is released from the pancreas,</a:t>
            </a:r>
            <a:r>
              <a:rPr lang="en-US" baseline="0" dirty="0"/>
              <a:t> it travels throughout the body and binds with cellular targets that contain the insulin receptor. </a:t>
            </a:r>
            <a:r>
              <a:rPr lang="en-US" dirty="0"/>
              <a:t>The</a:t>
            </a:r>
            <a:r>
              <a:rPr lang="en-US" baseline="0" dirty="0"/>
              <a:t> Insulin Receptor is a tyrosine kinase receptor that </a:t>
            </a:r>
            <a:r>
              <a:rPr lang="en-US" baseline="0" dirty="0" err="1"/>
              <a:t>dimerizes</a:t>
            </a:r>
            <a:r>
              <a:rPr lang="en-US" baseline="0" dirty="0"/>
              <a:t> upon insulin binding. Insulin receptors are located on most cell types throughout the body causing pleiotropic effects during insulin response. Primary targets of insulin action are the liver, where it promotes the uptake of glucose and the production of the glycogen storage molecule, as well as skeletal muscle and fat. </a:t>
            </a:r>
            <a:r>
              <a:rPr lang="en-US" dirty="0"/>
              <a:t>The tyrosine kinase portion of the receptor located on the internal side of the plasma membrane is a dynamic protein with many moving parts. The active site binds to ATP (shown in hot</a:t>
            </a:r>
            <a:r>
              <a:rPr lang="en-US" baseline="0" dirty="0"/>
              <a:t> </a:t>
            </a:r>
            <a:r>
              <a:rPr lang="en-US" dirty="0"/>
              <a:t>pink) and uses it to phosphorylate its downstream targets. In the inactive state (shown on the left), a mobile loop (in bright turquoise) binds in the active site, blocking its action. When the receptor is activated, several </a:t>
            </a:r>
            <a:r>
              <a:rPr lang="en-US" dirty="0" err="1"/>
              <a:t>tyrosines</a:t>
            </a:r>
            <a:r>
              <a:rPr lang="en-US" dirty="0"/>
              <a:t> (green) on this loop are phosphorylated, causing it to swing out of the active site, allowing ATP (hot pink) to enter (shown on the right). Other signaling proteins (a small peptide from one is shown in light pink) then bind and are phosphorylated on their tyrosine amino acids (shown</a:t>
            </a:r>
            <a:r>
              <a:rPr lang="en-US" baseline="0" dirty="0"/>
              <a:t> in </a:t>
            </a:r>
            <a:r>
              <a:rPr lang="en-US" dirty="0"/>
              <a:t>green). </a:t>
            </a:r>
          </a:p>
        </p:txBody>
      </p:sp>
      <p:sp>
        <p:nvSpPr>
          <p:cNvPr id="4" name="Slide Number Placeholder 3"/>
          <p:cNvSpPr>
            <a:spLocks noGrp="1"/>
          </p:cNvSpPr>
          <p:nvPr>
            <p:ph type="sldNum" sz="quarter" idx="10"/>
          </p:nvPr>
        </p:nvSpPr>
        <p:spPr/>
        <p:txBody>
          <a:bodyPr/>
          <a:lstStyle/>
          <a:p>
            <a:fld id="{5C1DEA26-E21A-4AC2-916A-8754B5D869F2}" type="slidenum">
              <a:rPr lang="en-US" smtClean="0"/>
              <a:t>12</a:t>
            </a:fld>
            <a:endParaRPr lang="en-US"/>
          </a:p>
        </p:txBody>
      </p:sp>
    </p:spTree>
    <p:extLst>
      <p:ext uri="{BB962C8B-B14F-4D97-AF65-F5344CB8AC3E}">
        <p14:creationId xmlns:p14="http://schemas.microsoft.com/office/powerpoint/2010/main" val="201236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insulin receptor is a receptor tyrosine kinase, which undergoes dimerization and </a:t>
            </a:r>
            <a:r>
              <a:rPr lang="en-US" dirty="0" err="1"/>
              <a:t>autophosphorylation</a:t>
            </a:r>
            <a:r>
              <a:rPr lang="en-US" dirty="0"/>
              <a:t> of Tyr residues upon insulin binding. The phosphorylated receptor recruits and phosphorylates the insulin receptor substrate 1 (IRS-1) on tyrosine residues, which then recruits dimeric </a:t>
            </a:r>
            <a:r>
              <a:rPr lang="en-US" dirty="0" err="1"/>
              <a:t>Phosphoinositol</a:t>
            </a:r>
            <a:r>
              <a:rPr lang="en-US" dirty="0"/>
              <a:t> (PI)3-kinase (p85/p110 in the diagram above)</a:t>
            </a:r>
            <a:r>
              <a:rPr lang="en-US" baseline="0" dirty="0"/>
              <a:t> and phosphorylates the p85 regulatory subunit. The</a:t>
            </a:r>
            <a:r>
              <a:rPr lang="en-US" dirty="0"/>
              <a:t> PI3 kinase </a:t>
            </a:r>
            <a:r>
              <a:rPr lang="en-US" dirty="0" err="1"/>
              <a:t>catalyses</a:t>
            </a:r>
            <a:r>
              <a:rPr lang="en-US" dirty="0"/>
              <a:t> the phosphorylation of phosphatidylinositol bisphosphate (PIP</a:t>
            </a:r>
            <a:r>
              <a:rPr lang="en-US" baseline="-25000" dirty="0"/>
              <a:t>2</a:t>
            </a:r>
            <a:r>
              <a:rPr lang="en-US" dirty="0"/>
              <a:t>) within the plasma membrane to form </a:t>
            </a:r>
            <a:r>
              <a:rPr lang="en-US" dirty="0" err="1"/>
              <a:t>phosphoinositol</a:t>
            </a:r>
            <a:r>
              <a:rPr lang="en-US" dirty="0"/>
              <a:t>, 3,4,5-triphosphate</a:t>
            </a:r>
            <a:r>
              <a:rPr lang="en-US" baseline="0" dirty="0"/>
              <a:t> </a:t>
            </a:r>
            <a:r>
              <a:rPr lang="en-US" dirty="0"/>
              <a:t>(PIP</a:t>
            </a:r>
            <a:r>
              <a:rPr lang="en-US" baseline="-25000" dirty="0"/>
              <a:t>3</a:t>
            </a:r>
            <a:r>
              <a:rPr lang="en-US" baseline="0" dirty="0"/>
              <a:t>). PIP3 </a:t>
            </a:r>
            <a:r>
              <a:rPr lang="en-US" dirty="0"/>
              <a:t>then recruits PIP3-dependent kinase (PDK) which phosphorylates and activates </a:t>
            </a:r>
            <a:r>
              <a:rPr lang="en-US" dirty="0" err="1"/>
              <a:t>Akt</a:t>
            </a:r>
            <a:r>
              <a:rPr lang="en-US" dirty="0"/>
              <a:t>. Once activated, </a:t>
            </a:r>
            <a:r>
              <a:rPr lang="en-US" dirty="0" err="1"/>
              <a:t>Akt</a:t>
            </a:r>
            <a:r>
              <a:rPr lang="en-US" dirty="0"/>
              <a:t> dissociates from the membrane into the cytosol where one of its downstream</a:t>
            </a:r>
            <a:r>
              <a:rPr lang="en-US" baseline="0" dirty="0"/>
              <a:t> targets is AS160. AS160 is a </a:t>
            </a:r>
            <a:r>
              <a:rPr lang="en-US" baseline="0" dirty="0" err="1"/>
              <a:t>GTPase</a:t>
            </a:r>
            <a:r>
              <a:rPr lang="en-US" baseline="0" dirty="0"/>
              <a:t> that normally binds with Rab10 (a G-protein) causing the cleavage of GTP to GDP. Thus, AS160 downregulates the activity of Rab10. In the phosphorylated state, AS160 cannot bind or inhibit Rab10, enabling Rab10 to release GDP and bind with a molecule of GTP. In the activated state, Rab10 helps promote the fusion of GLUT4-containing secretory vesicles (GSVs) secretory vesicles with the plasma membrane. The GSVs house copies of the </a:t>
            </a:r>
            <a:r>
              <a:rPr lang="en-US" dirty="0"/>
              <a:t>glucose transporter</a:t>
            </a:r>
            <a:r>
              <a:rPr lang="en-US" baseline="0" dirty="0"/>
              <a:t> protein, </a:t>
            </a:r>
            <a:r>
              <a:rPr lang="en-US" dirty="0"/>
              <a:t>GLUT4</a:t>
            </a:r>
            <a:r>
              <a:rPr lang="en-US" baseline="0" dirty="0"/>
              <a:t>. Fusion of the GSVs with the plasma membrane allows for increased</a:t>
            </a:r>
            <a:r>
              <a:rPr lang="en-US" dirty="0"/>
              <a:t> surface expression of GLUT4 </a:t>
            </a:r>
            <a:r>
              <a:rPr lang="en-US" baseline="0" dirty="0"/>
              <a:t>and upregulation of glucose import into the cell</a:t>
            </a:r>
            <a:r>
              <a:rPr lang="en-US" dirty="0"/>
              <a:t>. Having</a:t>
            </a:r>
            <a:r>
              <a:rPr lang="en-US" baseline="0" dirty="0"/>
              <a:t> GLUT4 proteins stored within secretory vesicles makes it available more readily than having to activate gene transcription pathways and production of the protein.  This allows a faster response to help lower blood glucose levels. </a:t>
            </a:r>
            <a:r>
              <a:rPr lang="en-US" b="0" dirty="0"/>
              <a:t>The result is increased glucose uptake from the</a:t>
            </a:r>
            <a:r>
              <a:rPr lang="en-US" b="0" baseline="0" dirty="0"/>
              <a:t> b</a:t>
            </a:r>
            <a:r>
              <a:rPr lang="en-US" b="0" dirty="0"/>
              <a:t>loodstream into liver cells and other</a:t>
            </a:r>
            <a:r>
              <a:rPr lang="en-US" b="0" baseline="0" dirty="0"/>
              <a:t> c</a:t>
            </a:r>
            <a:r>
              <a:rPr lang="en-US" b="0" dirty="0"/>
              <a:t>ellular</a:t>
            </a:r>
            <a:r>
              <a:rPr lang="en-US" b="0" baseline="0" dirty="0"/>
              <a:t> targets, </a:t>
            </a:r>
            <a:r>
              <a:rPr lang="en-US" b="0" dirty="0"/>
              <a:t>reducing blood glucose levels.</a:t>
            </a:r>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13</a:t>
            </a:fld>
            <a:endParaRPr lang="en-US"/>
          </a:p>
        </p:txBody>
      </p:sp>
    </p:spTree>
    <p:extLst>
      <p:ext uri="{BB962C8B-B14F-4D97-AF65-F5344CB8AC3E}">
        <p14:creationId xmlns:p14="http://schemas.microsoft.com/office/powerpoint/2010/main" val="276508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deeper look at some</a:t>
            </a:r>
            <a:r>
              <a:rPr lang="en-US" baseline="0" dirty="0"/>
              <a:t> of the initial activation steps in the insulin signaling pathway. This step shows the phosphorylation of </a:t>
            </a:r>
            <a:r>
              <a:rPr lang="en-US" baseline="0" dirty="0" err="1"/>
              <a:t>Phosphoinositol</a:t>
            </a:r>
            <a:r>
              <a:rPr lang="en-US" baseline="0" dirty="0"/>
              <a:t> 4,5-bisphosphate (PIP2) to </a:t>
            </a:r>
            <a:r>
              <a:rPr lang="en-US" baseline="0" dirty="0" err="1"/>
              <a:t>Phosphotidylinositol</a:t>
            </a:r>
            <a:r>
              <a:rPr lang="en-US" baseline="0" dirty="0"/>
              <a:t> 3,4,5-triphosphate (PIP3). PIP2 is a common phospholipid within the lipid bilayer structure. In future lectures, we will see the utilization of this phospholipid in other signaling pathways as well.</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14</a:t>
            </a:fld>
            <a:endParaRPr lang="en-US"/>
          </a:p>
        </p:txBody>
      </p:sp>
    </p:spTree>
    <p:extLst>
      <p:ext uri="{BB962C8B-B14F-4D97-AF65-F5344CB8AC3E}">
        <p14:creationId xmlns:p14="http://schemas.microsoft.com/office/powerpoint/2010/main" val="342061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glucose enters a cell, it is rapidly converted to glucose 6-phosphate via the enzyme hexokinase. We will revisit this enzyme in more detail in our section on glycolysis.</a:t>
            </a:r>
            <a:r>
              <a:rPr lang="en-US" baseline="0" dirty="0"/>
              <a:t> Importantly, phosphorylation traps the glucose inside the cell and does not allow it to be redistributed back into the blood stream. This helps to maintain the homeostasis of glucose within the bloodstream. In addition, glucose 6-phosphate is the first step in many pathways utilizing glucose, including energy utilization and the formation of building blocks such as ribose and deoxyribose used in RNA and DNA synthesis.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15</a:t>
            </a:fld>
            <a:endParaRPr lang="en-US"/>
          </a:p>
        </p:txBody>
      </p:sp>
    </p:spTree>
    <p:extLst>
      <p:ext uri="{BB962C8B-B14F-4D97-AF65-F5344CB8AC3E}">
        <p14:creationId xmlns:p14="http://schemas.microsoft.com/office/powerpoint/2010/main" val="5160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enzyme</a:t>
            </a:r>
            <a:r>
              <a:rPr lang="en-US" baseline="0" dirty="0"/>
              <a:t> in glucose metabolism is </a:t>
            </a:r>
            <a:r>
              <a:rPr lang="en-US" baseline="0" dirty="0" err="1"/>
              <a:t>phosphoglucomutase</a:t>
            </a:r>
            <a:r>
              <a:rPr lang="en-US" baseline="0" dirty="0"/>
              <a:t>. This enzyme falls into the isomerase class of enzymes and is able to effectively transfer the phosphate group from the 6- to the 1-position. This reaction is fully reversible, as shown above. Within this mechanism, a serine residue of the enzyme is covalently linked to a phosphate group. In the reaction shown, the 6’-Oxygen  of glucose attacks the phosphate attached to serine in the enzyme active site. The </a:t>
            </a:r>
            <a:r>
              <a:rPr lang="en-US" baseline="0" dirty="0" err="1"/>
              <a:t>ser</a:t>
            </a:r>
            <a:r>
              <a:rPr lang="en-US" baseline="0" dirty="0"/>
              <a:t>-OH acts as a good leaving group. This creates a glucose bisphosphate intermediate.  As the reaction proceeds, the </a:t>
            </a:r>
            <a:r>
              <a:rPr lang="en-US" baseline="0" dirty="0" err="1"/>
              <a:t>ser</a:t>
            </a:r>
            <a:r>
              <a:rPr lang="en-US" baseline="0" dirty="0"/>
              <a:t>-Oxygen attacks the phosphate group at the alternate position restoring the phosphorylated serine residue of the enzyme and releasing the glucose-phosphate isomer. For glycogen biosynthesis glucose 1-phosphate will be required.</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16</a:t>
            </a:fld>
            <a:endParaRPr lang="en-US"/>
          </a:p>
        </p:txBody>
      </p:sp>
    </p:spTree>
    <p:extLst>
      <p:ext uri="{BB962C8B-B14F-4D97-AF65-F5344CB8AC3E}">
        <p14:creationId xmlns:p14="http://schemas.microsoft.com/office/powerpoint/2010/main" val="288527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previous slide, we saw that insulin signaling increases the number of GLUT4 transporters in the plasma membrane causing an increased uptake of glucose into the cell. Within liver and muscle tissue, if the glucose is not required for energy or other metabolic intermediates, it is then converted to glycogen for storage. The major enzyme required for glycogen synthesis is also activated via insulin signaling. In addition to phosphorylating the AS160 protein, Activated </a:t>
            </a:r>
            <a:r>
              <a:rPr lang="en-US" baseline="0" dirty="0" err="1"/>
              <a:t>Akt</a:t>
            </a:r>
            <a:r>
              <a:rPr lang="en-US" baseline="0" dirty="0"/>
              <a:t> also phosphorylates the Glycogen Synthase Kinase enzyme (GSK-3) which inactivates this protein. This causes protein phosphorylase 1 (PP1) to dephosphorylate the Glycogen Synthase enzyme shifting it into a more active state, causing glycogen synthesis to commence. So we have just talked about two pathways activated during cellular response to insulin signaling, and I am sure that you are feeling a bit overwhelmed with the complexity.  However, biological processes are incredibly complex and signaling pathways have multiple pleiotropic downstream effects. For insulin signaling, we have only touched the tip of the iceberg, as evidenced in the next slide.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17</a:t>
            </a:fld>
            <a:endParaRPr lang="en-US"/>
          </a:p>
        </p:txBody>
      </p:sp>
    </p:spTree>
    <p:extLst>
      <p:ext uri="{BB962C8B-B14F-4D97-AF65-F5344CB8AC3E}">
        <p14:creationId xmlns:p14="http://schemas.microsoft.com/office/powerpoint/2010/main" val="1092404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created by cell signaling technology tries</a:t>
            </a:r>
            <a:r>
              <a:rPr lang="en-US" baseline="0" dirty="0"/>
              <a:t> to capture a more complete picture of insulin signaling. Now this IS overwhelming!  We will keep our simplified version for the test, but keep this in the back of your mind.  Life is no where near as simple as your upper division biochemistry textbooks make it out to be! If we take a closer look at this pathway, we can find the two paths that we were looking at above.  First the activation of the PI3 kinase by the IRS protein, which then converts PIP2 to PIP3. PIP3 is required for activation of PDK, which in turn phosphorylates </a:t>
            </a:r>
            <a:r>
              <a:rPr lang="en-US" baseline="0" dirty="0" err="1"/>
              <a:t>Akt</a:t>
            </a:r>
            <a:r>
              <a:rPr lang="en-US" baseline="0" dirty="0"/>
              <a:t>.  As you can see, </a:t>
            </a:r>
            <a:r>
              <a:rPr lang="en-US" baseline="0" dirty="0" err="1"/>
              <a:t>Akt</a:t>
            </a:r>
            <a:r>
              <a:rPr lang="en-US" baseline="0" dirty="0"/>
              <a:t> has many downstream targets. Two of which, we talked about.  The AS160 pathway that leads to the upregulation of GLUT4 transporters in the plasma membrane. Note that this is not the only pathway activated by insulin that initiates this response.  At least four other pathways are also increasing translocation of the GSVs to the plasma membrane.  Thus, signaling pathways often contain redundancies. The second pathway that we discussed was the GSK-3 inactivation by </a:t>
            </a:r>
            <a:r>
              <a:rPr lang="en-US" baseline="0" dirty="0" err="1"/>
              <a:t>Akt</a:t>
            </a:r>
            <a:r>
              <a:rPr lang="en-US" baseline="0" dirty="0"/>
              <a:t>. This leads to the </a:t>
            </a:r>
            <a:r>
              <a:rPr lang="en-US" baseline="0" dirty="0" err="1"/>
              <a:t>dephosphorylation</a:t>
            </a:r>
            <a:r>
              <a:rPr lang="en-US" baseline="0" dirty="0"/>
              <a:t> and activation of the Glycogen Synthase enzyme. Note that phosphorylation and inactivation of PP1 is also blocked during this signaling cascade, increasing the </a:t>
            </a:r>
            <a:r>
              <a:rPr lang="en-US" baseline="0" dirty="0" err="1"/>
              <a:t>dephosphorylation</a:t>
            </a:r>
            <a:r>
              <a:rPr lang="en-US" baseline="0" dirty="0"/>
              <a:t> of Glycogen Synthase by PP1.</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18</a:t>
            </a:fld>
            <a:endParaRPr lang="en-US"/>
          </a:p>
        </p:txBody>
      </p:sp>
    </p:spTree>
    <p:extLst>
      <p:ext uri="{BB962C8B-B14F-4D97-AF65-F5344CB8AC3E}">
        <p14:creationId xmlns:p14="http://schemas.microsoft.com/office/powerpoint/2010/main" val="397283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glycogen</a:t>
            </a:r>
            <a:r>
              <a:rPr lang="en-US" baseline="0" dirty="0"/>
              <a:t> is a large polymer of glucose residues connected in the main chain by a1</a:t>
            </a:r>
            <a:r>
              <a:rPr lang="en-US" baseline="0" dirty="0">
                <a:sym typeface="Wingdings" panose="05000000000000000000" pitchFamily="2" charset="2"/>
              </a:rPr>
              <a:t>4 linkages and with branching side chains about every 12 – 15 residues at the a16  position. The reducing ends of the carbohydrate (two for each polymer) are connected to the </a:t>
            </a:r>
            <a:r>
              <a:rPr lang="en-US" baseline="0" dirty="0" err="1">
                <a:sym typeface="Wingdings" panose="05000000000000000000" pitchFamily="2" charset="2"/>
              </a:rPr>
              <a:t>glycogenin</a:t>
            </a:r>
            <a:r>
              <a:rPr lang="en-US" baseline="0" dirty="0">
                <a:sym typeface="Wingdings" panose="05000000000000000000" pitchFamily="2" charset="2"/>
              </a:rPr>
              <a:t> dimeric protein. With the branching nature of the polymer, many non-reducing ends of the molecule are present, allowing easy access and fast release of glucose for energy utilization.</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2</a:t>
            </a:fld>
            <a:endParaRPr lang="en-US"/>
          </a:p>
        </p:txBody>
      </p:sp>
    </p:spTree>
    <p:extLst>
      <p:ext uri="{BB962C8B-B14F-4D97-AF65-F5344CB8AC3E}">
        <p14:creationId xmlns:p14="http://schemas.microsoft.com/office/powerpoint/2010/main" val="95377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body’s pools</a:t>
            </a:r>
            <a:r>
              <a:rPr lang="en-US" baseline="0" dirty="0"/>
              <a:t> of glycogen are stored in the liver, with 10% of the liver biomass in glycogen granules, and in the skeletal muscle, with glycogen comprising 2% of the biomass of the muscle. Each glycogen polymer may have upwards of 30,000 glucose residues, making the glycogen polymer visible using standard microscopic techniques. Storage of glycogen within muscle tissue is used by the muscle cells as a source of energy to fuel muscle contraction. In the liver, the purpose of glycogen storage is different. Glycogen stored at this location is used to maintain the homeostatic balance of blood glucose levels. The liver is the primary organ that can actively transport glucose into the bloodstream. Our only other major source of glucose within the blood is from our diet.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3</a:t>
            </a:fld>
            <a:endParaRPr lang="en-US"/>
          </a:p>
        </p:txBody>
      </p:sp>
    </p:spTree>
    <p:extLst>
      <p:ext uri="{BB962C8B-B14F-4D97-AF65-F5344CB8AC3E}">
        <p14:creationId xmlns:p14="http://schemas.microsoft.com/office/powerpoint/2010/main" val="343876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brain has a huge energy demand,</a:t>
            </a:r>
            <a:r>
              <a:rPr lang="en-US" baseline="0" dirty="0"/>
              <a:t> but nearly zero storage of key energy molecules required for ATP production. Furthermore glucose and ketone bodies are the only energy sources that can pass the blood brain barrier and be utilized by the brain for ATP production. Note that ketone bodies are only produced during starvation, or disease states such as diabetes, and are not a regular source of energy for the brain. Thus glucose is critical for brain function. Nearly 10% of the whole body’s energy is used for nerve impulse transmission by the brain. If blood flow to the brain carrying critical oxygen and glucose is impeded, people will lose consciousness within approximately 20 seconds! And brain death/permanent damage occurs within 4 minutes of blood flow cessation. This exemplifies the importance of the liver in maintaining blood glucose levels, as well as the importance of oxygen maintenance.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4</a:t>
            </a:fld>
            <a:endParaRPr lang="en-US"/>
          </a:p>
        </p:txBody>
      </p:sp>
    </p:spTree>
    <p:extLst>
      <p:ext uri="{BB962C8B-B14F-4D97-AF65-F5344CB8AC3E}">
        <p14:creationId xmlns:p14="http://schemas.microsoft.com/office/powerpoint/2010/main" val="130286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Glycogen in the liver or muscle</a:t>
            </a:r>
            <a:r>
              <a:rPr lang="en-US" baseline="0" dirty="0"/>
              <a:t> can be broken down into glucose 1-phosphate.  This can be interconverted to glucose 6-phosphate which is then readily used in many cellular processes. The process of glycolysis (or the breakdown of glucose into pyruvate) occurs in all cells and produces a small amount of ATP in the process. Further processing of pyruvate can occur anaerobically (or in the absence of oxygen) to produce lactate, or the process can continue to occur in the aerobic pathway to complete oxidation to carbon dioxide and water in the </a:t>
            </a:r>
            <a:r>
              <a:rPr lang="en-US" baseline="0" dirty="0" err="1"/>
              <a:t>Kreb</a:t>
            </a:r>
            <a:r>
              <a:rPr lang="en-US" baseline="0" dirty="0"/>
              <a:t> cycle. Note that oxygen from breathing is used to create the water within this step.  This fuels the process of oxidative phosphorylation within the mitochondria and produces large quantities of ATP (36 molecules/glucose). Within the liver, glucose can be freed from glycogen and released back into the blood stream to maintain homeostatic levels. Glucose 6-phosphate can also be utilized as a precursor for other major macromolecules such as ribose and deoxyribose, as well as the </a:t>
            </a:r>
            <a:r>
              <a:rPr lang="en-US" baseline="0" dirty="0" err="1"/>
              <a:t>hexosamine</a:t>
            </a:r>
            <a:r>
              <a:rPr lang="en-US" baseline="0" dirty="0"/>
              <a:t> compounds commonly found cushioning joints or attached to proteins of the plasma membrane.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5</a:t>
            </a:fld>
            <a:endParaRPr lang="en-US"/>
          </a:p>
        </p:txBody>
      </p:sp>
    </p:spTree>
    <p:extLst>
      <p:ext uri="{BB962C8B-B14F-4D97-AF65-F5344CB8AC3E}">
        <p14:creationId xmlns:p14="http://schemas.microsoft.com/office/powerpoint/2010/main" val="270889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healthy individuals hormone</a:t>
            </a:r>
            <a:r>
              <a:rPr lang="en-US" baseline="0" dirty="0"/>
              <a:t> signaling is critical to maintain blood glucose homeostasis. Within this system, the hormones</a:t>
            </a:r>
            <a:r>
              <a:rPr lang="en-US" dirty="0"/>
              <a:t> glucagon and insulin work together to maintain normal plasma glucose levels. During hyperglycemia, pancreatic beta (</a:t>
            </a:r>
            <a:r>
              <a:rPr lang="el-GR" dirty="0"/>
              <a:t>β) </a:t>
            </a:r>
            <a:r>
              <a:rPr lang="en-US" dirty="0"/>
              <a:t>cells release insulin, which stimulates glucose uptake by energy-consuming cells and the formation of glycogen in the liver. During hypoglycemia, pancreatic alpha (</a:t>
            </a:r>
            <a:r>
              <a:rPr lang="el-GR" dirty="0"/>
              <a:t>α) </a:t>
            </a:r>
            <a:r>
              <a:rPr lang="en-US" dirty="0"/>
              <a:t>cells release glucagon, which stimulates gluconeogenesis and </a:t>
            </a:r>
            <a:r>
              <a:rPr lang="en-US" dirty="0" err="1"/>
              <a:t>glycogenolysis</a:t>
            </a:r>
            <a:r>
              <a:rPr lang="en-US" dirty="0"/>
              <a:t> in the liver and the release of glucose to the plasma.</a:t>
            </a:r>
          </a:p>
        </p:txBody>
      </p:sp>
      <p:sp>
        <p:nvSpPr>
          <p:cNvPr id="4" name="Slide Number Placeholder 3"/>
          <p:cNvSpPr>
            <a:spLocks noGrp="1"/>
          </p:cNvSpPr>
          <p:nvPr>
            <p:ph type="sldNum" sz="quarter" idx="10"/>
          </p:nvPr>
        </p:nvSpPr>
        <p:spPr/>
        <p:txBody>
          <a:bodyPr/>
          <a:lstStyle/>
          <a:p>
            <a:fld id="{5C1DEA26-E21A-4AC2-916A-8754B5D869F2}" type="slidenum">
              <a:rPr lang="en-US" smtClean="0"/>
              <a:t>6</a:t>
            </a:fld>
            <a:endParaRPr lang="en-US"/>
          </a:p>
        </p:txBody>
      </p:sp>
    </p:spTree>
    <p:extLst>
      <p:ext uri="{BB962C8B-B14F-4D97-AF65-F5344CB8AC3E}">
        <p14:creationId xmlns:p14="http://schemas.microsoft.com/office/powerpoint/2010/main" val="288126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area we will focus our attention on, will be the mechanism utilized by insulin to reduce blood glucose levels.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31396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structure of the pancreas and its anatomical relationship</a:t>
            </a:r>
            <a:r>
              <a:rPr lang="en-US" baseline="0" dirty="0"/>
              <a:t> with the liver and the stomach. The pancreas is the sensor organ that detects blood glucose levels. It is responsible for signaling to the liver to either remove or release glucose in response to changing levels. Notably, the pancreas also produces most of the digestive enzymes utilized by the body, including proteases, amylases, and lipases.  We will return to this activity of the pancreas during later lectures.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8</a:t>
            </a:fld>
            <a:endParaRPr lang="en-US"/>
          </a:p>
        </p:txBody>
      </p:sp>
    </p:spTree>
    <p:extLst>
      <p:ext uri="{BB962C8B-B14F-4D97-AF65-F5344CB8AC3E}">
        <p14:creationId xmlns:p14="http://schemas.microsoft.com/office/powerpoint/2010/main" val="102625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let’s focus on the pancreatic islet cells. They are responsible for the production</a:t>
            </a:r>
            <a:r>
              <a:rPr lang="en-US" baseline="0" dirty="0"/>
              <a:t> of glucagon and insulin. The islets are distinguished from the surrounding tissue by a continuous connective tissue capsule and extensive vascularity. In this diagram, the islet cells that secrete glucagon (known as </a:t>
            </a:r>
            <a:r>
              <a:rPr lang="en-US" baseline="0" dirty="0">
                <a:latin typeface="Symbol" panose="05050102010706020507" pitchFamily="18" charset="2"/>
              </a:rPr>
              <a:t>alpha</a:t>
            </a:r>
            <a:r>
              <a:rPr lang="en-US" baseline="0" dirty="0">
                <a:latin typeface="+mn-lt"/>
              </a:rPr>
              <a:t> </a:t>
            </a:r>
            <a:r>
              <a:rPr lang="en-US" baseline="0" dirty="0"/>
              <a:t>cells) are stained in red, while the beta cells that produce insulin are stained in blue.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9</a:t>
            </a:fld>
            <a:endParaRPr lang="en-US"/>
          </a:p>
        </p:txBody>
      </p:sp>
    </p:spTree>
    <p:extLst>
      <p:ext uri="{BB962C8B-B14F-4D97-AF65-F5344CB8AC3E}">
        <p14:creationId xmlns:p14="http://schemas.microsoft.com/office/powerpoint/2010/main" val="240041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researchgate.net/publication/268872215_Serum_C-peptide_assay_of_patients_with_hyperglycemic_emergencies_at_the_Lagos_State_University_Teaching_Hospital_LASUTH_Ikeja" TargetMode="External"/><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wikipedia.org/wiki/Insulin#/media/File:Insulin_chain_A_and_B_linked_by_disulfide_bridges.gif" TargetMode="External"/><Relationship Id="rId5" Type="http://schemas.openxmlformats.org/officeDocument/2006/relationships/image" Target="../media/image12.gif"/><Relationship Id="rId4" Type="http://schemas.openxmlformats.org/officeDocument/2006/relationships/hyperlink" Target="https://commons.wikimedia.org/wiki/File:Insulin_path.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C-peptide#/media/File:C-Peptide.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pdb101.rcsb.org/motm/182"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598-019-42574-3#rightsli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ons.wikimedia.org/wiki/File:Hexokinase-glucose.png" TargetMode="Externa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6.xml"/><Relationship Id="rId7" Type="http://schemas.openxmlformats.org/officeDocument/2006/relationships/hyperlink" Target="https://commons.wikimedia.org/wiki/File:Phosphoglucomutase-1JDY.jp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commons.wikimedia.org/wiki/File:Phosphoglucomutase_Mechanism.svg" TargetMode="External"/><Relationship Id="rId11" Type="http://schemas.openxmlformats.org/officeDocument/2006/relationships/image" Target="../media/image21.emf"/><Relationship Id="rId5" Type="http://schemas.openxmlformats.org/officeDocument/2006/relationships/image" Target="../media/image23.png"/><Relationship Id="rId10" Type="http://schemas.openxmlformats.org/officeDocument/2006/relationships/oleObject" Target="../embeddings/oleObject3.bin"/><Relationship Id="rId4" Type="http://schemas.openxmlformats.org/officeDocument/2006/relationships/image" Target="../media/image22.jpg"/><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nature.com/articles/s41598-019-42574-3#rightslink"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cellsignal.com/contents/science-cst-pathways-cellular-metabolism/insulin-receptor-signaling/pathways-i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Neuron_in_tissue_culture.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ciencedirect.com/science/article/pii/S00256196173087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ciencedirect.com/science/article/pii/S002561961730874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searchgate.net/publication/268872215_Serum_C-peptide_assay_of_patients_with_hyperglycemic_emergencies_at_the_Lagos_State_University_Teaching_Hospital_LASUTH_Ikej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esearchgate.net/publication/268872215_Serum_C-peptide_assay_of_patients_with_hyperglycemic_emergencies_at_the_Lagos_State_University_Teaching_Hospital_LASUTH_Ikej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2084606"/>
            <a:ext cx="7772400" cy="1696399"/>
          </a:xfrm>
        </p:spPr>
        <p:txBody>
          <a:bodyPr>
            <a:normAutofit fontScale="90000"/>
          </a:bodyPr>
          <a:lstStyle/>
          <a:p>
            <a:r>
              <a:rPr lang="en-US" dirty="0"/>
              <a:t>Glycogen Biosynthesis and Metabolism – Part 1</a:t>
            </a:r>
          </a:p>
        </p:txBody>
      </p:sp>
      <p:sp>
        <p:nvSpPr>
          <p:cNvPr id="4" name="Subtitle 2"/>
          <p:cNvSpPr>
            <a:spLocks noGrp="1"/>
          </p:cNvSpPr>
          <p:nvPr>
            <p:ph type="subTitle" idx="1"/>
          </p:nvPr>
        </p:nvSpPr>
        <p:spPr>
          <a:xfrm>
            <a:off x="577516" y="3781005"/>
            <a:ext cx="7772400" cy="628435"/>
          </a:xfrm>
        </p:spPr>
        <p:txBody>
          <a:bodyPr/>
          <a:lstStyle/>
          <a:p>
            <a:r>
              <a:rPr lang="en-US" dirty="0"/>
              <a:t>Insulin Signaling and Glycogen Synthesis</a:t>
            </a:r>
          </a:p>
        </p:txBody>
      </p:sp>
    </p:spTree>
    <p:extLst>
      <p:ext uri="{BB962C8B-B14F-4D97-AF65-F5344CB8AC3E}">
        <p14:creationId xmlns:p14="http://schemas.microsoft.com/office/powerpoint/2010/main" val="257859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000" y="282861"/>
            <a:ext cx="4228447" cy="779462"/>
          </a:xfrm>
        </p:spPr>
        <p:txBody>
          <a:bodyPr>
            <a:normAutofit fontScale="90000"/>
          </a:bodyPr>
          <a:lstStyle/>
          <a:p>
            <a:r>
              <a:rPr lang="en-US" dirty="0"/>
              <a:t>Insulin Processing in Pancreas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463" y="73958"/>
            <a:ext cx="4105118" cy="5809129"/>
          </a:xfrm>
          <a:prstGeom prst="rect">
            <a:avLst/>
          </a:prstGeom>
        </p:spPr>
      </p:pic>
      <p:sp>
        <p:nvSpPr>
          <p:cNvPr id="5" name="TextBox 4"/>
          <p:cNvSpPr txBox="1"/>
          <p:nvPr/>
        </p:nvSpPr>
        <p:spPr>
          <a:xfrm>
            <a:off x="4643280" y="5729198"/>
            <a:ext cx="2193742" cy="307777"/>
          </a:xfrm>
          <a:prstGeom prst="rect">
            <a:avLst/>
          </a:prstGeom>
          <a:noFill/>
        </p:spPr>
        <p:txBody>
          <a:bodyPr wrap="none" rtlCol="0">
            <a:spAutoFit/>
          </a:bodyPr>
          <a:lstStyle/>
          <a:p>
            <a:r>
              <a:rPr lang="en-US" sz="1400" dirty="0"/>
              <a:t>Image from </a:t>
            </a:r>
            <a:r>
              <a:rPr lang="en-US" sz="1400" dirty="0">
                <a:hlinkClick r:id="rId4"/>
              </a:rPr>
              <a:t>Fred the Oyster</a:t>
            </a:r>
            <a:endParaRPr lang="en-US" sz="1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000" y="1271226"/>
            <a:ext cx="1964952" cy="1964952"/>
          </a:xfrm>
          <a:prstGeom prst="rect">
            <a:avLst/>
          </a:prstGeom>
        </p:spPr>
      </p:pic>
      <p:sp>
        <p:nvSpPr>
          <p:cNvPr id="7" name="TextBox 6"/>
          <p:cNvSpPr txBox="1"/>
          <p:nvPr/>
        </p:nvSpPr>
        <p:spPr>
          <a:xfrm>
            <a:off x="463408" y="1855693"/>
            <a:ext cx="1230920" cy="646331"/>
          </a:xfrm>
          <a:prstGeom prst="rect">
            <a:avLst/>
          </a:prstGeom>
          <a:noFill/>
        </p:spPr>
        <p:txBody>
          <a:bodyPr wrap="square" rtlCol="0">
            <a:spAutoFit/>
          </a:bodyPr>
          <a:lstStyle/>
          <a:p>
            <a:r>
              <a:rPr lang="en-US" b="1" dirty="0"/>
              <a:t>Insulin Peptide </a:t>
            </a:r>
          </a:p>
        </p:txBody>
      </p:sp>
      <p:sp>
        <p:nvSpPr>
          <p:cNvPr id="8" name="TextBox 7"/>
          <p:cNvSpPr txBox="1"/>
          <p:nvPr/>
        </p:nvSpPr>
        <p:spPr>
          <a:xfrm>
            <a:off x="1489826" y="3192131"/>
            <a:ext cx="1966692" cy="307777"/>
          </a:xfrm>
          <a:prstGeom prst="rect">
            <a:avLst/>
          </a:prstGeom>
          <a:noFill/>
        </p:spPr>
        <p:txBody>
          <a:bodyPr wrap="none" rtlCol="0">
            <a:spAutoFit/>
          </a:bodyPr>
          <a:lstStyle/>
          <a:p>
            <a:r>
              <a:rPr lang="en-US" sz="1400" dirty="0"/>
              <a:t>Image from </a:t>
            </a:r>
            <a:r>
              <a:rPr lang="en-US" sz="1400" dirty="0" err="1">
                <a:hlinkClick r:id="rId6"/>
              </a:rPr>
              <a:t>Theislikerice</a:t>
            </a:r>
            <a:endParaRPr lang="en-US" sz="14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9676" y="3644821"/>
            <a:ext cx="2614613" cy="2084377"/>
          </a:xfrm>
          <a:prstGeom prst="rect">
            <a:avLst/>
          </a:prstGeom>
        </p:spPr>
      </p:pic>
      <p:sp>
        <p:nvSpPr>
          <p:cNvPr id="10" name="TextBox 9"/>
          <p:cNvSpPr txBox="1"/>
          <p:nvPr/>
        </p:nvSpPr>
        <p:spPr>
          <a:xfrm>
            <a:off x="160244" y="4556311"/>
            <a:ext cx="1230920" cy="369332"/>
          </a:xfrm>
          <a:prstGeom prst="rect">
            <a:avLst/>
          </a:prstGeom>
          <a:noFill/>
        </p:spPr>
        <p:txBody>
          <a:bodyPr wrap="square" rtlCol="0">
            <a:spAutoFit/>
          </a:bodyPr>
          <a:lstStyle/>
          <a:p>
            <a:r>
              <a:rPr lang="en-US" b="1" dirty="0"/>
              <a:t>Proinsulin</a:t>
            </a:r>
          </a:p>
        </p:txBody>
      </p:sp>
      <p:sp>
        <p:nvSpPr>
          <p:cNvPr id="11" name="Rectangle 10"/>
          <p:cNvSpPr/>
          <p:nvPr/>
        </p:nvSpPr>
        <p:spPr>
          <a:xfrm>
            <a:off x="181038" y="5749370"/>
            <a:ext cx="4362861" cy="276999"/>
          </a:xfrm>
          <a:prstGeom prst="rect">
            <a:avLst/>
          </a:prstGeom>
        </p:spPr>
        <p:txBody>
          <a:bodyPr wrap="none">
            <a:spAutoFit/>
          </a:bodyPr>
          <a:lstStyle/>
          <a:p>
            <a:r>
              <a:rPr lang="en-US" sz="1200" dirty="0"/>
              <a:t>Image from </a:t>
            </a:r>
            <a:r>
              <a:rPr lang="en-US" sz="1200" dirty="0" err="1">
                <a:hlinkClick r:id="rId8"/>
              </a:rPr>
              <a:t>Akinlade</a:t>
            </a:r>
            <a:r>
              <a:rPr lang="en-US" sz="1200" dirty="0">
                <a:hlinkClick r:id="rId8"/>
              </a:rPr>
              <a:t>, A., et al (2014) Int. Archives of Med 7(50):28 </a:t>
            </a:r>
            <a:endParaRPr lang="en-US" sz="1200" dirty="0"/>
          </a:p>
        </p:txBody>
      </p:sp>
    </p:spTree>
    <p:extLst>
      <p:ext uri="{BB962C8B-B14F-4D97-AF65-F5344CB8AC3E}">
        <p14:creationId xmlns:p14="http://schemas.microsoft.com/office/powerpoint/2010/main" val="385175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80" y="222349"/>
            <a:ext cx="6910070" cy="779462"/>
          </a:xfrm>
        </p:spPr>
        <p:txBody>
          <a:bodyPr/>
          <a:lstStyle/>
          <a:p>
            <a:r>
              <a:rPr lang="en-US" dirty="0"/>
              <a:t>C-peptide</a:t>
            </a:r>
          </a:p>
        </p:txBody>
      </p:sp>
      <p:sp>
        <p:nvSpPr>
          <p:cNvPr id="3" name="Content Placeholder 2"/>
          <p:cNvSpPr>
            <a:spLocks noGrp="1"/>
          </p:cNvSpPr>
          <p:nvPr>
            <p:ph idx="1"/>
          </p:nvPr>
        </p:nvSpPr>
        <p:spPr>
          <a:xfrm>
            <a:off x="976630" y="1674625"/>
            <a:ext cx="3747770" cy="1850896"/>
          </a:xfrm>
        </p:spPr>
        <p:txBody>
          <a:bodyPr/>
          <a:lstStyle/>
          <a:p>
            <a:r>
              <a:rPr lang="en-US" dirty="0"/>
              <a:t>Bioactive</a:t>
            </a:r>
          </a:p>
          <a:p>
            <a:r>
              <a:rPr lang="en-US" dirty="0" err="1"/>
              <a:t>Equimolar</a:t>
            </a:r>
            <a:r>
              <a:rPr lang="en-US" dirty="0"/>
              <a:t> to Insulin</a:t>
            </a:r>
          </a:p>
          <a:p>
            <a:r>
              <a:rPr lang="en-US" dirty="0"/>
              <a:t>Used diagnostically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30" y="103822"/>
            <a:ext cx="7538720" cy="5583365"/>
          </a:xfrm>
          <a:prstGeom prst="rect">
            <a:avLst/>
          </a:prstGeom>
        </p:spPr>
      </p:pic>
      <p:sp>
        <p:nvSpPr>
          <p:cNvPr id="5" name="Rectangle 4"/>
          <p:cNvSpPr/>
          <p:nvPr/>
        </p:nvSpPr>
        <p:spPr>
          <a:xfrm>
            <a:off x="181038" y="5749370"/>
            <a:ext cx="1235659" cy="276999"/>
          </a:xfrm>
          <a:prstGeom prst="rect">
            <a:avLst/>
          </a:prstGeom>
        </p:spPr>
        <p:txBody>
          <a:bodyPr wrap="none">
            <a:spAutoFit/>
          </a:bodyPr>
          <a:lstStyle/>
          <a:p>
            <a:r>
              <a:rPr lang="en-US" sz="1200" dirty="0"/>
              <a:t>Image from </a:t>
            </a:r>
            <a:r>
              <a:rPr lang="en-US" sz="1200" dirty="0" err="1">
                <a:hlinkClick r:id="rId4"/>
              </a:rPr>
              <a:t>JaGa</a:t>
            </a:r>
            <a:endParaRPr lang="en-US" sz="1200" dirty="0"/>
          </a:p>
        </p:txBody>
      </p:sp>
    </p:spTree>
    <p:extLst>
      <p:ext uri="{BB962C8B-B14F-4D97-AF65-F5344CB8AC3E}">
        <p14:creationId xmlns:p14="http://schemas.microsoft.com/office/powerpoint/2010/main" val="128247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 Receptor</a:t>
            </a:r>
          </a:p>
        </p:txBody>
      </p:sp>
      <p:sp>
        <p:nvSpPr>
          <p:cNvPr id="3" name="Content Placeholder 2"/>
          <p:cNvSpPr>
            <a:spLocks noGrp="1"/>
          </p:cNvSpPr>
          <p:nvPr>
            <p:ph idx="1"/>
          </p:nvPr>
        </p:nvSpPr>
        <p:spPr>
          <a:xfrm>
            <a:off x="3854718" y="1001811"/>
            <a:ext cx="4731229" cy="1549059"/>
          </a:xfrm>
        </p:spPr>
        <p:txBody>
          <a:bodyPr>
            <a:normAutofit lnSpcReduction="10000"/>
          </a:bodyPr>
          <a:lstStyle/>
          <a:p>
            <a:r>
              <a:rPr lang="en-US" dirty="0"/>
              <a:t>Tyrosine Kinase that </a:t>
            </a:r>
            <a:r>
              <a:rPr lang="en-US" dirty="0" err="1"/>
              <a:t>autophorphorylates</a:t>
            </a:r>
            <a:r>
              <a:rPr lang="en-US" dirty="0"/>
              <a:t> and phosphorylates other target proteins</a:t>
            </a:r>
          </a:p>
        </p:txBody>
      </p:sp>
      <p:pic>
        <p:nvPicPr>
          <p:cNvPr id="6" name="Picture 5"/>
          <p:cNvPicPr>
            <a:picLocks noChangeAspect="1"/>
          </p:cNvPicPr>
          <p:nvPr/>
        </p:nvPicPr>
        <p:blipFill>
          <a:blip r:embed="rId3"/>
          <a:stretch>
            <a:fillRect/>
          </a:stretch>
        </p:blipFill>
        <p:spPr>
          <a:xfrm>
            <a:off x="245472" y="1095398"/>
            <a:ext cx="2708684" cy="4560385"/>
          </a:xfrm>
          <a:prstGeom prst="rect">
            <a:avLst/>
          </a:prstGeom>
        </p:spPr>
      </p:pic>
      <p:pic>
        <p:nvPicPr>
          <p:cNvPr id="7" name="Picture 6"/>
          <p:cNvPicPr>
            <a:picLocks noChangeAspect="1"/>
          </p:cNvPicPr>
          <p:nvPr/>
        </p:nvPicPr>
        <p:blipFill>
          <a:blip r:embed="rId4"/>
          <a:stretch>
            <a:fillRect/>
          </a:stretch>
        </p:blipFill>
        <p:spPr>
          <a:xfrm>
            <a:off x="3617665" y="2550870"/>
            <a:ext cx="4968282" cy="3012747"/>
          </a:xfrm>
          <a:prstGeom prst="rect">
            <a:avLst/>
          </a:prstGeom>
        </p:spPr>
      </p:pic>
      <p:sp>
        <p:nvSpPr>
          <p:cNvPr id="8" name="Rectangle 7"/>
          <p:cNvSpPr/>
          <p:nvPr/>
        </p:nvSpPr>
        <p:spPr>
          <a:xfrm>
            <a:off x="3617665" y="5655783"/>
            <a:ext cx="5102935" cy="276999"/>
          </a:xfrm>
          <a:prstGeom prst="rect">
            <a:avLst/>
          </a:prstGeom>
        </p:spPr>
        <p:txBody>
          <a:bodyPr wrap="none">
            <a:spAutoFit/>
          </a:bodyPr>
          <a:lstStyle/>
          <a:p>
            <a:r>
              <a:rPr lang="en-US" sz="1200" dirty="0"/>
              <a:t>Images from </a:t>
            </a:r>
            <a:r>
              <a:rPr lang="en-US" sz="1200" dirty="0" err="1">
                <a:hlinkClick r:id="rId5"/>
              </a:rPr>
              <a:t>Goodsell</a:t>
            </a:r>
            <a:r>
              <a:rPr lang="en-US" sz="1200" dirty="0">
                <a:hlinkClick r:id="rId5"/>
              </a:rPr>
              <a:t>, D., et al (2015) RCSB PDB-101 ‘Molecule of the Month’  </a:t>
            </a:r>
            <a:endParaRPr lang="en-US" sz="1200" dirty="0"/>
          </a:p>
        </p:txBody>
      </p:sp>
    </p:spTree>
    <p:extLst>
      <p:ext uri="{BB962C8B-B14F-4D97-AF65-F5344CB8AC3E}">
        <p14:creationId xmlns:p14="http://schemas.microsoft.com/office/powerpoint/2010/main" val="118150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18" y="45452"/>
            <a:ext cx="7210332" cy="779462"/>
          </a:xfrm>
        </p:spPr>
        <p:txBody>
          <a:bodyPr/>
          <a:lstStyle/>
          <a:p>
            <a:r>
              <a:rPr lang="en-US" dirty="0"/>
              <a:t>Insulin and Glucose Uptake</a:t>
            </a:r>
          </a:p>
        </p:txBody>
      </p:sp>
      <p:sp>
        <p:nvSpPr>
          <p:cNvPr id="8" name="Rectangle 7"/>
          <p:cNvSpPr/>
          <p:nvPr/>
        </p:nvSpPr>
        <p:spPr>
          <a:xfrm>
            <a:off x="234913" y="5524071"/>
            <a:ext cx="4323684" cy="276999"/>
          </a:xfrm>
          <a:prstGeom prst="rect">
            <a:avLst/>
          </a:prstGeom>
        </p:spPr>
        <p:txBody>
          <a:bodyPr wrap="none">
            <a:spAutoFit/>
          </a:bodyPr>
          <a:lstStyle/>
          <a:p>
            <a:r>
              <a:rPr lang="en-US" sz="1200" dirty="0"/>
              <a:t>Image from </a:t>
            </a:r>
            <a:r>
              <a:rPr lang="en-US" sz="1200" dirty="0">
                <a:hlinkClick r:id="rId3"/>
              </a:rPr>
              <a:t>Carmichael, R.E., et al (2019) Scientific Reports 9:6477</a:t>
            </a:r>
            <a:endParaRPr lang="en-US" sz="1200" dirty="0"/>
          </a:p>
        </p:txBody>
      </p:sp>
      <p:grpSp>
        <p:nvGrpSpPr>
          <p:cNvPr id="4" name="Group 3"/>
          <p:cNvGrpSpPr/>
          <p:nvPr/>
        </p:nvGrpSpPr>
        <p:grpSpPr>
          <a:xfrm>
            <a:off x="813428" y="699868"/>
            <a:ext cx="8291036" cy="4564578"/>
            <a:chOff x="629930" y="1043580"/>
            <a:chExt cx="8291036" cy="4564578"/>
          </a:xfrm>
        </p:grpSpPr>
        <p:pic>
          <p:nvPicPr>
            <p:cNvPr id="7" name="Picture 6"/>
            <p:cNvPicPr>
              <a:picLocks noChangeAspect="1"/>
            </p:cNvPicPr>
            <p:nvPr/>
          </p:nvPicPr>
          <p:blipFill>
            <a:blip r:embed="rId4"/>
            <a:stretch>
              <a:fillRect/>
            </a:stretch>
          </p:blipFill>
          <p:spPr>
            <a:xfrm>
              <a:off x="629930" y="1249841"/>
              <a:ext cx="7512264" cy="4358317"/>
            </a:xfrm>
            <a:prstGeom prst="rect">
              <a:avLst/>
            </a:prstGeom>
          </p:spPr>
        </p:pic>
        <p:sp>
          <p:nvSpPr>
            <p:cNvPr id="9" name="TextBox 8"/>
            <p:cNvSpPr txBox="1"/>
            <p:nvPr/>
          </p:nvSpPr>
          <p:spPr>
            <a:xfrm>
              <a:off x="2143649" y="1043580"/>
              <a:ext cx="6777317" cy="646331"/>
            </a:xfrm>
            <a:prstGeom prst="rect">
              <a:avLst/>
            </a:prstGeom>
            <a:noFill/>
          </p:spPr>
          <p:txBody>
            <a:bodyPr wrap="square" rtlCol="0">
              <a:spAutoFit/>
            </a:bodyPr>
            <a:lstStyle/>
            <a:p>
              <a:r>
                <a:rPr lang="en-US" b="1" dirty="0"/>
                <a:t>Result 1: Increased Glucose Uptake from Bloodstream into Liver and other body Cells (reducing blood glucose levels)</a:t>
              </a:r>
            </a:p>
          </p:txBody>
        </p:sp>
        <p:sp>
          <p:nvSpPr>
            <p:cNvPr id="3" name="Rectangle 2"/>
            <p:cNvSpPr/>
            <p:nvPr/>
          </p:nvSpPr>
          <p:spPr>
            <a:xfrm>
              <a:off x="2232211" y="4338320"/>
              <a:ext cx="4666429" cy="126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4492995" y="4724220"/>
              <a:ext cx="234210" cy="126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36524">
              <a:off x="3756660" y="3573126"/>
              <a:ext cx="267805" cy="126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9987489">
              <a:off x="4879288" y="3621057"/>
              <a:ext cx="1336597" cy="126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6146954" y="4573938"/>
            <a:ext cx="126321" cy="164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497480" y="4792246"/>
            <a:ext cx="1567293" cy="641151"/>
            <a:chOff x="5176491" y="4906842"/>
            <a:chExt cx="1567293" cy="641151"/>
          </a:xfrm>
        </p:grpSpPr>
        <p:sp>
          <p:nvSpPr>
            <p:cNvPr id="17" name="Rounded Rectangle 16"/>
            <p:cNvSpPr/>
            <p:nvPr/>
          </p:nvSpPr>
          <p:spPr>
            <a:xfrm>
              <a:off x="5906176" y="4908312"/>
              <a:ext cx="837608" cy="36629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Rab10</a:t>
              </a:r>
            </a:p>
          </p:txBody>
        </p:sp>
        <p:grpSp>
          <p:nvGrpSpPr>
            <p:cNvPr id="43" name="Group 42"/>
            <p:cNvGrpSpPr/>
            <p:nvPr/>
          </p:nvGrpSpPr>
          <p:grpSpPr>
            <a:xfrm>
              <a:off x="5176491" y="4906842"/>
              <a:ext cx="1138037" cy="641151"/>
              <a:chOff x="645155" y="4900024"/>
              <a:chExt cx="1138037" cy="641151"/>
            </a:xfrm>
          </p:grpSpPr>
          <p:grpSp>
            <p:nvGrpSpPr>
              <p:cNvPr id="19" name="Group 18"/>
              <p:cNvGrpSpPr/>
              <p:nvPr/>
            </p:nvGrpSpPr>
            <p:grpSpPr>
              <a:xfrm>
                <a:off x="645155" y="4900024"/>
                <a:ext cx="1103135" cy="641151"/>
                <a:chOff x="9879008" y="289642"/>
                <a:chExt cx="1103135" cy="641151"/>
              </a:xfrm>
            </p:grpSpPr>
            <p:grpSp>
              <p:nvGrpSpPr>
                <p:cNvPr id="20" name="Group 19"/>
                <p:cNvGrpSpPr/>
                <p:nvPr/>
              </p:nvGrpSpPr>
              <p:grpSpPr>
                <a:xfrm>
                  <a:off x="9879008" y="289642"/>
                  <a:ext cx="302619" cy="334619"/>
                  <a:chOff x="820271" y="4621603"/>
                  <a:chExt cx="305891" cy="369332"/>
                </a:xfrm>
              </p:grpSpPr>
              <p:sp>
                <p:nvSpPr>
                  <p:cNvPr id="28" name="Oval 2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20271" y="4621603"/>
                    <a:ext cx="305891" cy="369332"/>
                  </a:xfrm>
                  <a:prstGeom prst="rect">
                    <a:avLst/>
                  </a:prstGeom>
                  <a:noFill/>
                </p:spPr>
                <p:txBody>
                  <a:bodyPr wrap="square" rtlCol="0">
                    <a:spAutoFit/>
                  </a:bodyPr>
                  <a:lstStyle/>
                  <a:p>
                    <a:r>
                      <a:rPr lang="en-US" b="1" dirty="0"/>
                      <a:t>P</a:t>
                    </a:r>
                  </a:p>
                </p:txBody>
              </p:sp>
            </p:grpSp>
            <p:grpSp>
              <p:nvGrpSpPr>
                <p:cNvPr id="21" name="Group 20"/>
                <p:cNvGrpSpPr/>
                <p:nvPr/>
              </p:nvGrpSpPr>
              <p:grpSpPr>
                <a:xfrm>
                  <a:off x="10143274" y="297930"/>
                  <a:ext cx="302619" cy="334619"/>
                  <a:chOff x="820610" y="4632410"/>
                  <a:chExt cx="305891" cy="369332"/>
                </a:xfrm>
              </p:grpSpPr>
              <p:sp>
                <p:nvSpPr>
                  <p:cNvPr id="26" name="Oval 25"/>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22" name="Group 21"/>
                <p:cNvGrpSpPr/>
                <p:nvPr/>
              </p:nvGrpSpPr>
              <p:grpSpPr>
                <a:xfrm>
                  <a:off x="10390872" y="298636"/>
                  <a:ext cx="302619" cy="334619"/>
                  <a:chOff x="820610" y="4632410"/>
                  <a:chExt cx="305891" cy="369332"/>
                </a:xfrm>
              </p:grpSpPr>
              <p:sp>
                <p:nvSpPr>
                  <p:cNvPr id="24" name="Oval 2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3" name="Rounded Rectangle 22"/>
                <p:cNvSpPr/>
                <p:nvPr/>
              </p:nvSpPr>
              <p:spPr>
                <a:xfrm>
                  <a:off x="10492821" y="591360"/>
                  <a:ext cx="489322" cy="3394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222974" y="5167151"/>
                <a:ext cx="560218" cy="369332"/>
              </a:xfrm>
              <a:prstGeom prst="rect">
                <a:avLst/>
              </a:prstGeom>
            </p:spPr>
            <p:txBody>
              <a:bodyPr wrap="none">
                <a:spAutoFit/>
              </a:bodyPr>
              <a:lstStyle/>
              <a:p>
                <a:pPr algn="ctr"/>
                <a:r>
                  <a:rPr lang="en-US" dirty="0"/>
                  <a:t>GTP</a:t>
                </a:r>
              </a:p>
            </p:txBody>
          </p:sp>
        </p:grpSp>
      </p:grpSp>
      <p:grpSp>
        <p:nvGrpSpPr>
          <p:cNvPr id="59" name="Group 58"/>
          <p:cNvGrpSpPr/>
          <p:nvPr/>
        </p:nvGrpSpPr>
        <p:grpSpPr>
          <a:xfrm>
            <a:off x="5026518" y="3997995"/>
            <a:ext cx="1356069" cy="701364"/>
            <a:chOff x="4489886" y="4105049"/>
            <a:chExt cx="1356069" cy="701364"/>
          </a:xfrm>
        </p:grpSpPr>
        <p:sp>
          <p:nvSpPr>
            <p:cNvPr id="5" name="Rounded Rectangle 4"/>
            <p:cNvSpPr/>
            <p:nvPr/>
          </p:nvSpPr>
          <p:spPr>
            <a:xfrm>
              <a:off x="5008347" y="4105049"/>
              <a:ext cx="837608" cy="36629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Rab10</a:t>
              </a:r>
            </a:p>
          </p:txBody>
        </p:sp>
        <p:grpSp>
          <p:nvGrpSpPr>
            <p:cNvPr id="44" name="Group 43"/>
            <p:cNvGrpSpPr/>
            <p:nvPr/>
          </p:nvGrpSpPr>
          <p:grpSpPr>
            <a:xfrm>
              <a:off x="4489886" y="4168636"/>
              <a:ext cx="894448" cy="637777"/>
              <a:chOff x="3232613" y="4855448"/>
              <a:chExt cx="894448" cy="637777"/>
            </a:xfrm>
          </p:grpSpPr>
          <p:grpSp>
            <p:nvGrpSpPr>
              <p:cNvPr id="30" name="Group 29"/>
              <p:cNvGrpSpPr/>
              <p:nvPr/>
            </p:nvGrpSpPr>
            <p:grpSpPr>
              <a:xfrm>
                <a:off x="3232613" y="4855448"/>
                <a:ext cx="838869" cy="632863"/>
                <a:chOff x="10143274" y="297930"/>
                <a:chExt cx="838869" cy="632863"/>
              </a:xfrm>
            </p:grpSpPr>
            <p:grpSp>
              <p:nvGrpSpPr>
                <p:cNvPr id="32" name="Group 31"/>
                <p:cNvGrpSpPr/>
                <p:nvPr/>
              </p:nvGrpSpPr>
              <p:grpSpPr>
                <a:xfrm>
                  <a:off x="10143274" y="297930"/>
                  <a:ext cx="302619" cy="334619"/>
                  <a:chOff x="820610" y="4632410"/>
                  <a:chExt cx="305891" cy="369332"/>
                </a:xfrm>
              </p:grpSpPr>
              <p:sp>
                <p:nvSpPr>
                  <p:cNvPr id="37" name="Oval 3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33" name="Group 32"/>
                <p:cNvGrpSpPr/>
                <p:nvPr/>
              </p:nvGrpSpPr>
              <p:grpSpPr>
                <a:xfrm>
                  <a:off x="10390872" y="298636"/>
                  <a:ext cx="302619" cy="334619"/>
                  <a:chOff x="820610" y="4632410"/>
                  <a:chExt cx="305891" cy="369332"/>
                </a:xfrm>
              </p:grpSpPr>
              <p:sp>
                <p:nvSpPr>
                  <p:cNvPr id="35" name="Oval 3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34" name="Rounded Rectangle 33"/>
                <p:cNvSpPr/>
                <p:nvPr/>
              </p:nvSpPr>
              <p:spPr>
                <a:xfrm>
                  <a:off x="10492821" y="591360"/>
                  <a:ext cx="489322" cy="3394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Rectangle 41"/>
              <p:cNvSpPr/>
              <p:nvPr/>
            </p:nvSpPr>
            <p:spPr>
              <a:xfrm>
                <a:off x="3535232" y="5123893"/>
                <a:ext cx="591829" cy="369332"/>
              </a:xfrm>
              <a:prstGeom prst="rect">
                <a:avLst/>
              </a:prstGeom>
            </p:spPr>
            <p:txBody>
              <a:bodyPr wrap="none">
                <a:spAutoFit/>
              </a:bodyPr>
              <a:lstStyle/>
              <a:p>
                <a:pPr algn="ctr"/>
                <a:r>
                  <a:rPr lang="en-US" dirty="0"/>
                  <a:t>GDP</a:t>
                </a:r>
              </a:p>
            </p:txBody>
          </p:sp>
        </p:grpSp>
      </p:grpSp>
      <p:grpSp>
        <p:nvGrpSpPr>
          <p:cNvPr id="50" name="Group 49"/>
          <p:cNvGrpSpPr/>
          <p:nvPr/>
        </p:nvGrpSpPr>
        <p:grpSpPr>
          <a:xfrm>
            <a:off x="5095265" y="3552465"/>
            <a:ext cx="1032911" cy="445989"/>
            <a:chOff x="894080" y="4335945"/>
            <a:chExt cx="1198880" cy="628943"/>
          </a:xfrm>
        </p:grpSpPr>
        <p:sp>
          <p:nvSpPr>
            <p:cNvPr id="45" name="Oval 44"/>
            <p:cNvSpPr/>
            <p:nvPr/>
          </p:nvSpPr>
          <p:spPr>
            <a:xfrm>
              <a:off x="894080" y="4335945"/>
              <a:ext cx="1198880" cy="62894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101425" y="4408439"/>
              <a:ext cx="784190" cy="369333"/>
            </a:xfrm>
            <a:prstGeom prst="rect">
              <a:avLst/>
            </a:prstGeom>
          </p:spPr>
          <p:txBody>
            <a:bodyPr wrap="none">
              <a:spAutoFit/>
            </a:bodyPr>
            <a:lstStyle/>
            <a:p>
              <a:pPr algn="ctr"/>
              <a:r>
                <a:rPr lang="en-US" b="1" dirty="0">
                  <a:solidFill>
                    <a:schemeClr val="bg1"/>
                  </a:solidFill>
                </a:rPr>
                <a:t>AS160</a:t>
              </a:r>
            </a:p>
          </p:txBody>
        </p:sp>
      </p:grpSp>
      <p:grpSp>
        <p:nvGrpSpPr>
          <p:cNvPr id="49" name="Group 48"/>
          <p:cNvGrpSpPr/>
          <p:nvPr/>
        </p:nvGrpSpPr>
        <p:grpSpPr>
          <a:xfrm>
            <a:off x="3090434" y="4589876"/>
            <a:ext cx="1028981" cy="508404"/>
            <a:chOff x="1046480" y="3279305"/>
            <a:chExt cx="1198880" cy="628943"/>
          </a:xfrm>
        </p:grpSpPr>
        <p:sp>
          <p:nvSpPr>
            <p:cNvPr id="47" name="Oval 46"/>
            <p:cNvSpPr/>
            <p:nvPr/>
          </p:nvSpPr>
          <p:spPr>
            <a:xfrm>
              <a:off x="1046480" y="3279305"/>
              <a:ext cx="1198880" cy="62894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53825" y="3358834"/>
              <a:ext cx="784190" cy="369332"/>
            </a:xfrm>
            <a:prstGeom prst="rect">
              <a:avLst/>
            </a:prstGeom>
          </p:spPr>
          <p:txBody>
            <a:bodyPr wrap="none">
              <a:spAutoFit/>
            </a:bodyPr>
            <a:lstStyle/>
            <a:p>
              <a:pPr algn="ctr"/>
              <a:r>
                <a:rPr lang="en-US" b="1" dirty="0">
                  <a:solidFill>
                    <a:schemeClr val="bg1"/>
                  </a:solidFill>
                </a:rPr>
                <a:t>AS160</a:t>
              </a:r>
            </a:p>
          </p:txBody>
        </p:sp>
      </p:grpSp>
      <p:grpSp>
        <p:nvGrpSpPr>
          <p:cNvPr id="54" name="Group 53"/>
          <p:cNvGrpSpPr/>
          <p:nvPr/>
        </p:nvGrpSpPr>
        <p:grpSpPr>
          <a:xfrm>
            <a:off x="3226423" y="4329991"/>
            <a:ext cx="302619" cy="334619"/>
            <a:chOff x="2089061" y="5170010"/>
            <a:chExt cx="302619" cy="334619"/>
          </a:xfrm>
        </p:grpSpPr>
        <p:sp>
          <p:nvSpPr>
            <p:cNvPr id="53" name="Oval 52"/>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089061" y="5170010"/>
              <a:ext cx="302619" cy="334619"/>
            </a:xfrm>
            <a:prstGeom prst="rect">
              <a:avLst/>
            </a:prstGeom>
            <a:noFill/>
          </p:spPr>
          <p:txBody>
            <a:bodyPr wrap="square" rtlCol="0">
              <a:spAutoFit/>
            </a:bodyPr>
            <a:lstStyle/>
            <a:p>
              <a:r>
                <a:rPr lang="en-US" b="1" dirty="0"/>
                <a:t>P</a:t>
              </a:r>
            </a:p>
          </p:txBody>
        </p:sp>
      </p:grpSp>
      <p:grpSp>
        <p:nvGrpSpPr>
          <p:cNvPr id="55" name="Group 54"/>
          <p:cNvGrpSpPr/>
          <p:nvPr/>
        </p:nvGrpSpPr>
        <p:grpSpPr>
          <a:xfrm>
            <a:off x="3039702" y="4828564"/>
            <a:ext cx="302619" cy="334619"/>
            <a:chOff x="2089061" y="5170010"/>
            <a:chExt cx="302619" cy="334619"/>
          </a:xfrm>
        </p:grpSpPr>
        <p:sp>
          <p:nvSpPr>
            <p:cNvPr id="56" name="Oval 55"/>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089061" y="5170010"/>
              <a:ext cx="302619" cy="334619"/>
            </a:xfrm>
            <a:prstGeom prst="rect">
              <a:avLst/>
            </a:prstGeom>
            <a:noFill/>
          </p:spPr>
          <p:txBody>
            <a:bodyPr wrap="square" rtlCol="0">
              <a:spAutoFit/>
            </a:bodyPr>
            <a:lstStyle/>
            <a:p>
              <a:r>
                <a:rPr lang="en-US" b="1" dirty="0"/>
                <a:t>P</a:t>
              </a:r>
            </a:p>
          </p:txBody>
        </p:sp>
      </p:grpSp>
      <p:cxnSp>
        <p:nvCxnSpPr>
          <p:cNvPr id="66" name="Straight Connector 65"/>
          <p:cNvCxnSpPr/>
          <p:nvPr/>
        </p:nvCxnSpPr>
        <p:spPr>
          <a:xfrm flipV="1">
            <a:off x="6732013" y="3933648"/>
            <a:ext cx="166627" cy="692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941454" y="3864333"/>
            <a:ext cx="1083030" cy="709605"/>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1" idx="0"/>
          </p:cNvCxnSpPr>
          <p:nvPr/>
        </p:nvCxnSpPr>
        <p:spPr>
          <a:xfrm>
            <a:off x="4514651" y="3407165"/>
            <a:ext cx="43946" cy="5520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410511" y="3862694"/>
            <a:ext cx="298382" cy="1988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1583202" y="2856591"/>
            <a:ext cx="302619" cy="334619"/>
            <a:chOff x="2089061" y="5170010"/>
            <a:chExt cx="302619" cy="334619"/>
          </a:xfrm>
        </p:grpSpPr>
        <p:sp>
          <p:nvSpPr>
            <p:cNvPr id="76" name="Oval 75"/>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089061" y="5170010"/>
              <a:ext cx="302619" cy="334619"/>
            </a:xfrm>
            <a:prstGeom prst="rect">
              <a:avLst/>
            </a:prstGeom>
            <a:noFill/>
          </p:spPr>
          <p:txBody>
            <a:bodyPr wrap="square" rtlCol="0">
              <a:spAutoFit/>
            </a:bodyPr>
            <a:lstStyle/>
            <a:p>
              <a:r>
                <a:rPr lang="en-US" b="1" dirty="0"/>
                <a:t>P</a:t>
              </a:r>
            </a:p>
          </p:txBody>
        </p:sp>
      </p:grpSp>
      <p:grpSp>
        <p:nvGrpSpPr>
          <p:cNvPr id="78" name="Group 77"/>
          <p:cNvGrpSpPr/>
          <p:nvPr/>
        </p:nvGrpSpPr>
        <p:grpSpPr>
          <a:xfrm>
            <a:off x="1861208" y="2695014"/>
            <a:ext cx="302619" cy="334619"/>
            <a:chOff x="2089061" y="5170010"/>
            <a:chExt cx="302619" cy="334619"/>
          </a:xfrm>
        </p:grpSpPr>
        <p:sp>
          <p:nvSpPr>
            <p:cNvPr id="79" name="Oval 78"/>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089061" y="5170010"/>
              <a:ext cx="302619" cy="334619"/>
            </a:xfrm>
            <a:prstGeom prst="rect">
              <a:avLst/>
            </a:prstGeom>
            <a:noFill/>
          </p:spPr>
          <p:txBody>
            <a:bodyPr wrap="square" rtlCol="0">
              <a:spAutoFit/>
            </a:bodyPr>
            <a:lstStyle/>
            <a:p>
              <a:r>
                <a:rPr lang="en-US" b="1" dirty="0"/>
                <a:t>P</a:t>
              </a:r>
            </a:p>
          </p:txBody>
        </p:sp>
      </p:grpSp>
      <p:grpSp>
        <p:nvGrpSpPr>
          <p:cNvPr id="81" name="Group 80"/>
          <p:cNvGrpSpPr/>
          <p:nvPr/>
        </p:nvGrpSpPr>
        <p:grpSpPr>
          <a:xfrm>
            <a:off x="1917020" y="3111250"/>
            <a:ext cx="302619" cy="334619"/>
            <a:chOff x="2089061" y="5170010"/>
            <a:chExt cx="302619" cy="334619"/>
          </a:xfrm>
        </p:grpSpPr>
        <p:sp>
          <p:nvSpPr>
            <p:cNvPr id="82" name="Oval 81"/>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089061" y="5170010"/>
              <a:ext cx="302619" cy="334619"/>
            </a:xfrm>
            <a:prstGeom prst="rect">
              <a:avLst/>
            </a:prstGeom>
            <a:noFill/>
          </p:spPr>
          <p:txBody>
            <a:bodyPr wrap="square" rtlCol="0">
              <a:spAutoFit/>
            </a:bodyPr>
            <a:lstStyle/>
            <a:p>
              <a:r>
                <a:rPr lang="en-US" b="1" dirty="0"/>
                <a:t>P</a:t>
              </a:r>
            </a:p>
          </p:txBody>
        </p:sp>
      </p:grpSp>
      <p:grpSp>
        <p:nvGrpSpPr>
          <p:cNvPr id="84" name="Group 83"/>
          <p:cNvGrpSpPr/>
          <p:nvPr/>
        </p:nvGrpSpPr>
        <p:grpSpPr>
          <a:xfrm>
            <a:off x="4064215" y="3030432"/>
            <a:ext cx="302619" cy="334619"/>
            <a:chOff x="2089061" y="5170010"/>
            <a:chExt cx="302619" cy="334619"/>
          </a:xfrm>
        </p:grpSpPr>
        <p:sp>
          <p:nvSpPr>
            <p:cNvPr id="85" name="Oval 84"/>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089061" y="5170010"/>
              <a:ext cx="302619" cy="334619"/>
            </a:xfrm>
            <a:prstGeom prst="rect">
              <a:avLst/>
            </a:prstGeom>
            <a:noFill/>
          </p:spPr>
          <p:txBody>
            <a:bodyPr wrap="square" rtlCol="0">
              <a:spAutoFit/>
            </a:bodyPr>
            <a:lstStyle/>
            <a:p>
              <a:r>
                <a:rPr lang="en-US" b="1" dirty="0"/>
                <a:t>P</a:t>
              </a:r>
            </a:p>
          </p:txBody>
        </p:sp>
      </p:grpSp>
      <p:grpSp>
        <p:nvGrpSpPr>
          <p:cNvPr id="87" name="Group 86"/>
          <p:cNvGrpSpPr/>
          <p:nvPr/>
        </p:nvGrpSpPr>
        <p:grpSpPr>
          <a:xfrm>
            <a:off x="1178630" y="3030431"/>
            <a:ext cx="302619" cy="334619"/>
            <a:chOff x="2089061" y="5170010"/>
            <a:chExt cx="302619" cy="334619"/>
          </a:xfrm>
        </p:grpSpPr>
        <p:sp>
          <p:nvSpPr>
            <p:cNvPr id="88" name="Oval 87"/>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089061" y="5170010"/>
              <a:ext cx="302619" cy="334619"/>
            </a:xfrm>
            <a:prstGeom prst="rect">
              <a:avLst/>
            </a:prstGeom>
            <a:noFill/>
          </p:spPr>
          <p:txBody>
            <a:bodyPr wrap="square" rtlCol="0">
              <a:spAutoFit/>
            </a:bodyPr>
            <a:lstStyle/>
            <a:p>
              <a:r>
                <a:rPr lang="en-US" b="1" dirty="0"/>
                <a:t>P</a:t>
              </a:r>
            </a:p>
          </p:txBody>
        </p:sp>
      </p:grpSp>
      <p:grpSp>
        <p:nvGrpSpPr>
          <p:cNvPr id="90" name="Group 89"/>
          <p:cNvGrpSpPr/>
          <p:nvPr/>
        </p:nvGrpSpPr>
        <p:grpSpPr>
          <a:xfrm>
            <a:off x="1164146" y="2730200"/>
            <a:ext cx="302619" cy="334619"/>
            <a:chOff x="2089061" y="5170010"/>
            <a:chExt cx="302619" cy="334619"/>
          </a:xfrm>
        </p:grpSpPr>
        <p:sp>
          <p:nvSpPr>
            <p:cNvPr id="91" name="Oval 90"/>
            <p:cNvSpPr/>
            <p:nvPr/>
          </p:nvSpPr>
          <p:spPr>
            <a:xfrm>
              <a:off x="2092959" y="5208560"/>
              <a:ext cx="288561" cy="257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089061" y="5170010"/>
              <a:ext cx="302619" cy="334619"/>
            </a:xfrm>
            <a:prstGeom prst="rect">
              <a:avLst/>
            </a:prstGeom>
            <a:noFill/>
          </p:spPr>
          <p:txBody>
            <a:bodyPr wrap="square" rtlCol="0">
              <a:spAutoFit/>
            </a:bodyPr>
            <a:lstStyle/>
            <a:p>
              <a:r>
                <a:rPr lang="en-US" b="1" dirty="0"/>
                <a:t>P</a:t>
              </a:r>
            </a:p>
          </p:txBody>
        </p:sp>
      </p:grpSp>
    </p:spTree>
    <p:extLst>
      <p:ext uri="{BB962C8B-B14F-4D97-AF65-F5344CB8AC3E}">
        <p14:creationId xmlns:p14="http://schemas.microsoft.com/office/powerpoint/2010/main" val="423048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89398"/>
            <a:ext cx="7210332" cy="779462"/>
          </a:xfrm>
        </p:spPr>
        <p:txBody>
          <a:bodyPr>
            <a:normAutofit/>
          </a:bodyPr>
          <a:lstStyle/>
          <a:p>
            <a:r>
              <a:rPr lang="en-US" dirty="0"/>
              <a:t>PIP2 to PIP3 Phosphorylation</a:t>
            </a:r>
          </a:p>
        </p:txBody>
      </p:sp>
      <p:graphicFrame>
        <p:nvGraphicFramePr>
          <p:cNvPr id="5" name="Object 4"/>
          <p:cNvGraphicFramePr>
            <a:graphicFrameLocks noChangeAspect="1"/>
          </p:cNvGraphicFramePr>
          <p:nvPr>
            <p:extLst>
              <p:ext uri="{D42A27DB-BD31-4B8C-83A1-F6EECF244321}">
                <p14:modId xmlns:p14="http://schemas.microsoft.com/office/powerpoint/2010/main" val="1645895682"/>
              </p:ext>
            </p:extLst>
          </p:nvPr>
        </p:nvGraphicFramePr>
        <p:xfrm>
          <a:off x="3117850" y="1881188"/>
          <a:ext cx="5359400" cy="3524250"/>
        </p:xfrm>
        <a:graphic>
          <a:graphicData uri="http://schemas.openxmlformats.org/presentationml/2006/ole">
            <mc:AlternateContent xmlns:mc="http://schemas.openxmlformats.org/markup-compatibility/2006">
              <mc:Choice xmlns:v="urn:schemas-microsoft-com:vml" Requires="v">
                <p:oleObj spid="_x0000_s1078" name="CS ChemDraw Drawing" r:id="rId4" imgW="6452685" imgH="4245654" progId="ChemDraw.Document.6.0">
                  <p:embed/>
                </p:oleObj>
              </mc:Choice>
              <mc:Fallback>
                <p:oleObj name="CS ChemDraw Drawing" r:id="rId4" imgW="6452685" imgH="4245654" progId="ChemDraw.Document.6.0">
                  <p:embed/>
                  <p:pic>
                    <p:nvPicPr>
                      <p:cNvPr id="0" name=""/>
                      <p:cNvPicPr/>
                      <p:nvPr/>
                    </p:nvPicPr>
                    <p:blipFill>
                      <a:blip r:embed="rId5"/>
                      <a:stretch>
                        <a:fillRect/>
                      </a:stretch>
                    </p:blipFill>
                    <p:spPr>
                      <a:xfrm>
                        <a:off x="3117850" y="1881188"/>
                        <a:ext cx="5359400" cy="3524250"/>
                      </a:xfrm>
                      <a:prstGeom prst="rect">
                        <a:avLst/>
                      </a:prstGeom>
                    </p:spPr>
                  </p:pic>
                </p:oleObj>
              </mc:Fallback>
            </mc:AlternateContent>
          </a:graphicData>
        </a:graphic>
      </p:graphicFrame>
      <p:sp>
        <p:nvSpPr>
          <p:cNvPr id="7" name="Rounded Rectangle 6"/>
          <p:cNvSpPr/>
          <p:nvPr/>
        </p:nvSpPr>
        <p:spPr>
          <a:xfrm>
            <a:off x="0" y="1243914"/>
            <a:ext cx="9144000" cy="1688756"/>
          </a:xfrm>
          <a:prstGeom prst="roundRect">
            <a:avLst/>
          </a:prstGeom>
          <a:solidFill>
            <a:schemeClr val="accent5">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8281" y="1425147"/>
            <a:ext cx="1242391" cy="646331"/>
          </a:xfrm>
          <a:prstGeom prst="rect">
            <a:avLst/>
          </a:prstGeom>
          <a:noFill/>
        </p:spPr>
        <p:txBody>
          <a:bodyPr wrap="none" rtlCol="0">
            <a:spAutoFit/>
          </a:bodyPr>
          <a:lstStyle/>
          <a:p>
            <a:r>
              <a:rPr lang="en-US" b="1" dirty="0"/>
              <a:t>Plasma </a:t>
            </a:r>
          </a:p>
          <a:p>
            <a:r>
              <a:rPr lang="en-US" b="1" dirty="0"/>
              <a:t>Membrane</a:t>
            </a:r>
          </a:p>
        </p:txBody>
      </p:sp>
      <p:sp>
        <p:nvSpPr>
          <p:cNvPr id="9" name="TextBox 8"/>
          <p:cNvSpPr txBox="1"/>
          <p:nvPr/>
        </p:nvSpPr>
        <p:spPr>
          <a:xfrm>
            <a:off x="86497" y="2929237"/>
            <a:ext cx="1336456" cy="369332"/>
          </a:xfrm>
          <a:prstGeom prst="rect">
            <a:avLst/>
          </a:prstGeom>
          <a:noFill/>
        </p:spPr>
        <p:txBody>
          <a:bodyPr wrap="none" rtlCol="0">
            <a:spAutoFit/>
          </a:bodyPr>
          <a:lstStyle/>
          <a:p>
            <a:r>
              <a:rPr lang="en-US" b="1" dirty="0"/>
              <a:t>Intracellular</a:t>
            </a:r>
          </a:p>
        </p:txBody>
      </p:sp>
      <p:sp>
        <p:nvSpPr>
          <p:cNvPr id="10" name="TextBox 9"/>
          <p:cNvSpPr txBox="1"/>
          <p:nvPr/>
        </p:nvSpPr>
        <p:spPr>
          <a:xfrm>
            <a:off x="7628237" y="827214"/>
            <a:ext cx="1372235" cy="369332"/>
          </a:xfrm>
          <a:prstGeom prst="rect">
            <a:avLst/>
          </a:prstGeom>
          <a:noFill/>
        </p:spPr>
        <p:txBody>
          <a:bodyPr wrap="none" rtlCol="0">
            <a:spAutoFit/>
          </a:bodyPr>
          <a:lstStyle/>
          <a:p>
            <a:r>
              <a:rPr lang="en-US" b="1" dirty="0"/>
              <a:t>Extracellular</a:t>
            </a:r>
          </a:p>
        </p:txBody>
      </p:sp>
      <p:sp>
        <p:nvSpPr>
          <p:cNvPr id="11" name="TextBox 10"/>
          <p:cNvSpPr txBox="1"/>
          <p:nvPr/>
        </p:nvSpPr>
        <p:spPr>
          <a:xfrm>
            <a:off x="6141206" y="5340132"/>
            <a:ext cx="2577822" cy="646331"/>
          </a:xfrm>
          <a:prstGeom prst="rect">
            <a:avLst/>
          </a:prstGeom>
          <a:noFill/>
        </p:spPr>
        <p:txBody>
          <a:bodyPr wrap="none" rtlCol="0">
            <a:spAutoFit/>
          </a:bodyPr>
          <a:lstStyle/>
          <a:p>
            <a:pPr algn="ctr"/>
            <a:r>
              <a:rPr lang="en-US" b="1" dirty="0" err="1"/>
              <a:t>Phosphotidylinositol</a:t>
            </a:r>
            <a:r>
              <a:rPr lang="en-US" b="1" dirty="0"/>
              <a:t>-</a:t>
            </a:r>
          </a:p>
          <a:p>
            <a:pPr algn="ctr"/>
            <a:r>
              <a:rPr lang="en-US" b="1" dirty="0"/>
              <a:t>3,4,5-triphosphate (PIP3)</a:t>
            </a:r>
          </a:p>
        </p:txBody>
      </p:sp>
      <p:sp>
        <p:nvSpPr>
          <p:cNvPr id="12" name="TextBox 11"/>
          <p:cNvSpPr txBox="1"/>
          <p:nvPr/>
        </p:nvSpPr>
        <p:spPr>
          <a:xfrm>
            <a:off x="3389876" y="5293494"/>
            <a:ext cx="2454390" cy="646331"/>
          </a:xfrm>
          <a:prstGeom prst="rect">
            <a:avLst/>
          </a:prstGeom>
          <a:noFill/>
        </p:spPr>
        <p:txBody>
          <a:bodyPr wrap="none" rtlCol="0">
            <a:spAutoFit/>
          </a:bodyPr>
          <a:lstStyle/>
          <a:p>
            <a:pPr algn="ctr"/>
            <a:r>
              <a:rPr lang="en-US" b="1" dirty="0" err="1"/>
              <a:t>Phosphotidylinositol</a:t>
            </a:r>
            <a:r>
              <a:rPr lang="en-US" b="1" dirty="0"/>
              <a:t>-</a:t>
            </a:r>
          </a:p>
          <a:p>
            <a:pPr algn="ctr"/>
            <a:r>
              <a:rPr lang="en-US" b="1" dirty="0"/>
              <a:t>4,5-bisphosphate (PIP2)</a:t>
            </a:r>
          </a:p>
        </p:txBody>
      </p:sp>
      <p:sp>
        <p:nvSpPr>
          <p:cNvPr id="19" name="Oval 18"/>
          <p:cNvSpPr/>
          <p:nvPr/>
        </p:nvSpPr>
        <p:spPr>
          <a:xfrm>
            <a:off x="2892401" y="4427158"/>
            <a:ext cx="631551" cy="370461"/>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715905" y="3813315"/>
            <a:ext cx="1349869" cy="843710"/>
            <a:chOff x="613171" y="3931141"/>
            <a:chExt cx="1349869" cy="843710"/>
          </a:xfrm>
        </p:grpSpPr>
        <p:sp>
          <p:nvSpPr>
            <p:cNvPr id="13" name="Oval 12"/>
            <p:cNvSpPr/>
            <p:nvPr/>
          </p:nvSpPr>
          <p:spPr>
            <a:xfrm>
              <a:off x="766117" y="4085968"/>
              <a:ext cx="557980" cy="50250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176327" y="4169370"/>
              <a:ext cx="786713" cy="6054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5721" y="4102444"/>
              <a:ext cx="542136" cy="369332"/>
            </a:xfrm>
            <a:prstGeom prst="rect">
              <a:avLst/>
            </a:prstGeom>
            <a:noFill/>
          </p:spPr>
          <p:txBody>
            <a:bodyPr wrap="none" rtlCol="0">
              <a:spAutoFit/>
            </a:bodyPr>
            <a:lstStyle/>
            <a:p>
              <a:r>
                <a:rPr lang="en-US" b="1" dirty="0"/>
                <a:t>p85</a:t>
              </a:r>
            </a:p>
          </p:txBody>
        </p:sp>
        <p:sp>
          <p:nvSpPr>
            <p:cNvPr id="16" name="TextBox 15"/>
            <p:cNvSpPr txBox="1"/>
            <p:nvPr/>
          </p:nvSpPr>
          <p:spPr>
            <a:xfrm>
              <a:off x="1229348" y="4285048"/>
              <a:ext cx="659155" cy="369332"/>
            </a:xfrm>
            <a:prstGeom prst="rect">
              <a:avLst/>
            </a:prstGeom>
            <a:noFill/>
          </p:spPr>
          <p:txBody>
            <a:bodyPr wrap="none" rtlCol="0">
              <a:spAutoFit/>
            </a:bodyPr>
            <a:lstStyle/>
            <a:p>
              <a:r>
                <a:rPr lang="en-US" b="1" dirty="0"/>
                <a:t>p110</a:t>
              </a:r>
            </a:p>
          </p:txBody>
        </p:sp>
        <p:grpSp>
          <p:nvGrpSpPr>
            <p:cNvPr id="21" name="Group 20"/>
            <p:cNvGrpSpPr/>
            <p:nvPr/>
          </p:nvGrpSpPr>
          <p:grpSpPr>
            <a:xfrm>
              <a:off x="616793" y="4360883"/>
              <a:ext cx="305891" cy="369332"/>
              <a:chOff x="2709158" y="4278183"/>
              <a:chExt cx="305891" cy="369332"/>
            </a:xfrm>
          </p:grpSpPr>
          <p:sp>
            <p:nvSpPr>
              <p:cNvPr id="17" name="Oval 16"/>
              <p:cNvSpPr/>
              <p:nvPr/>
            </p:nvSpPr>
            <p:spPr>
              <a:xfrm>
                <a:off x="2726724" y="4337222"/>
                <a:ext cx="255373" cy="2512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09158" y="4278183"/>
                <a:ext cx="305891" cy="369332"/>
              </a:xfrm>
              <a:prstGeom prst="rect">
                <a:avLst/>
              </a:prstGeom>
              <a:noFill/>
            </p:spPr>
            <p:txBody>
              <a:bodyPr wrap="square" rtlCol="0">
                <a:spAutoFit/>
              </a:bodyPr>
              <a:lstStyle/>
              <a:p>
                <a:r>
                  <a:rPr lang="en-US" b="1" dirty="0"/>
                  <a:t>P</a:t>
                </a:r>
              </a:p>
            </p:txBody>
          </p:sp>
        </p:grpSp>
        <p:grpSp>
          <p:nvGrpSpPr>
            <p:cNvPr id="22" name="Group 21"/>
            <p:cNvGrpSpPr/>
            <p:nvPr/>
          </p:nvGrpSpPr>
          <p:grpSpPr>
            <a:xfrm>
              <a:off x="613171" y="3931141"/>
              <a:ext cx="305891" cy="369332"/>
              <a:chOff x="2709158" y="4278183"/>
              <a:chExt cx="305891" cy="369332"/>
            </a:xfrm>
          </p:grpSpPr>
          <p:sp>
            <p:nvSpPr>
              <p:cNvPr id="23" name="Oval 22"/>
              <p:cNvSpPr/>
              <p:nvPr/>
            </p:nvSpPr>
            <p:spPr>
              <a:xfrm>
                <a:off x="2726724" y="4337222"/>
                <a:ext cx="255373" cy="2512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09158" y="4278183"/>
                <a:ext cx="305891" cy="369332"/>
              </a:xfrm>
              <a:prstGeom prst="rect">
                <a:avLst/>
              </a:prstGeom>
              <a:noFill/>
            </p:spPr>
            <p:txBody>
              <a:bodyPr wrap="square" rtlCol="0">
                <a:spAutoFit/>
              </a:bodyPr>
              <a:lstStyle/>
              <a:p>
                <a:r>
                  <a:rPr lang="en-US" b="1" dirty="0"/>
                  <a:t>P</a:t>
                </a:r>
              </a:p>
            </p:txBody>
          </p:sp>
        </p:grpSp>
      </p:grpSp>
      <p:sp>
        <p:nvSpPr>
          <p:cNvPr id="28" name="TextBox 27"/>
          <p:cNvSpPr txBox="1"/>
          <p:nvPr/>
        </p:nvSpPr>
        <p:spPr>
          <a:xfrm>
            <a:off x="2925265" y="4403371"/>
            <a:ext cx="664876" cy="369332"/>
          </a:xfrm>
          <a:prstGeom prst="rect">
            <a:avLst/>
          </a:prstGeom>
          <a:noFill/>
        </p:spPr>
        <p:txBody>
          <a:bodyPr wrap="square" rtlCol="0">
            <a:spAutoFit/>
          </a:bodyPr>
          <a:lstStyle/>
          <a:p>
            <a:r>
              <a:rPr lang="en-US" b="1" dirty="0"/>
              <a:t>ATP</a:t>
            </a:r>
          </a:p>
        </p:txBody>
      </p:sp>
      <p:sp>
        <p:nvSpPr>
          <p:cNvPr id="29" name="TextBox 28"/>
          <p:cNvSpPr txBox="1"/>
          <p:nvPr/>
        </p:nvSpPr>
        <p:spPr>
          <a:xfrm>
            <a:off x="3657084" y="4218705"/>
            <a:ext cx="664876" cy="369332"/>
          </a:xfrm>
          <a:prstGeom prst="rect">
            <a:avLst/>
          </a:prstGeom>
          <a:noFill/>
        </p:spPr>
        <p:txBody>
          <a:bodyPr wrap="square" rtlCol="0">
            <a:spAutoFit/>
          </a:bodyPr>
          <a:lstStyle/>
          <a:p>
            <a:r>
              <a:rPr lang="en-US" b="1" dirty="0"/>
              <a:t>+</a:t>
            </a:r>
          </a:p>
        </p:txBody>
      </p:sp>
      <p:sp>
        <p:nvSpPr>
          <p:cNvPr id="30" name="Oval 29"/>
          <p:cNvSpPr/>
          <p:nvPr/>
        </p:nvSpPr>
        <p:spPr>
          <a:xfrm>
            <a:off x="4819869" y="5097665"/>
            <a:ext cx="556604" cy="27482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208866" y="4916384"/>
            <a:ext cx="556604" cy="27482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34235" y="5151209"/>
            <a:ext cx="556604" cy="27482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923232" y="4969928"/>
            <a:ext cx="556604" cy="27482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502881" y="4960254"/>
            <a:ext cx="556604" cy="27482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45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Glucose 6-phosphate</a:t>
            </a:r>
          </a:p>
        </p:txBody>
      </p:sp>
      <p:sp>
        <p:nvSpPr>
          <p:cNvPr id="3" name="Content Placeholder 2"/>
          <p:cNvSpPr>
            <a:spLocks noGrp="1"/>
          </p:cNvSpPr>
          <p:nvPr>
            <p:ph idx="1"/>
          </p:nvPr>
        </p:nvSpPr>
        <p:spPr>
          <a:xfrm>
            <a:off x="319596" y="1278385"/>
            <a:ext cx="8460420" cy="916176"/>
          </a:xfrm>
        </p:spPr>
        <p:txBody>
          <a:bodyPr/>
          <a:lstStyle/>
          <a:p>
            <a:r>
              <a:rPr lang="en-US" dirty="0"/>
              <a:t>When glucose enters the cell it is rapidly converted to glucose 6-phosphate which traps it inside the cell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99" y="2194561"/>
            <a:ext cx="7631901" cy="27788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62974674"/>
              </p:ext>
            </p:extLst>
          </p:nvPr>
        </p:nvGraphicFramePr>
        <p:xfrm>
          <a:off x="606456" y="5358924"/>
          <a:ext cx="5753704" cy="312420"/>
        </p:xfrm>
        <a:graphic>
          <a:graphicData uri="http://schemas.openxmlformats.org/drawingml/2006/table">
            <a:tbl>
              <a:tblPr/>
              <a:tblGrid>
                <a:gridCol w="2876852">
                  <a:extLst>
                    <a:ext uri="{9D8B030D-6E8A-4147-A177-3AD203B41FA5}">
                      <a16:colId xmlns:a16="http://schemas.microsoft.com/office/drawing/2014/main" val="4089872275"/>
                    </a:ext>
                  </a:extLst>
                </a:gridCol>
                <a:gridCol w="2876852">
                  <a:extLst>
                    <a:ext uri="{9D8B030D-6E8A-4147-A177-3AD203B41FA5}">
                      <a16:colId xmlns:a16="http://schemas.microsoft.com/office/drawing/2014/main" val="1177520157"/>
                    </a:ext>
                  </a:extLst>
                </a:gridCol>
              </a:tblGrid>
              <a:tr h="0">
                <a:tc>
                  <a:txBody>
                    <a:bodyPr/>
                    <a:lstStyle/>
                    <a:p>
                      <a:r>
                        <a:rPr lang="en-US" dirty="0"/>
                        <a:t>Image</a:t>
                      </a:r>
                      <a:r>
                        <a:rPr lang="en-US" baseline="0" dirty="0"/>
                        <a:t> from </a:t>
                      </a:r>
                      <a:r>
                        <a:rPr lang="en-US" baseline="0" dirty="0">
                          <a:hlinkClick r:id="rId4"/>
                        </a:rPr>
                        <a:t>Jmun7616</a:t>
                      </a:r>
                      <a:endParaRPr lang="en-US" dirty="0"/>
                    </a:p>
                  </a:txBody>
                  <a:tcPr marL="19050" marR="19050" marT="19050" marB="19050">
                    <a:lnL>
                      <a:noFill/>
                    </a:lnL>
                    <a:lnR>
                      <a:noFill/>
                    </a:lnR>
                    <a:lnT>
                      <a:noFill/>
                    </a:lnT>
                    <a:lnB>
                      <a:noFill/>
                    </a:lnB>
                  </a:tcPr>
                </a:tc>
                <a:tc>
                  <a:txBody>
                    <a:bodyPr/>
                    <a:lstStyle/>
                    <a:p>
                      <a:endParaRPr lang="en-US" dirty="0"/>
                    </a:p>
                  </a:txBody>
                  <a:tcPr marL="19050" marR="19050" marT="19050" marB="19050">
                    <a:lnL>
                      <a:noFill/>
                    </a:lnL>
                    <a:lnR>
                      <a:noFill/>
                    </a:lnR>
                    <a:lnT>
                      <a:noFill/>
                    </a:lnT>
                    <a:lnB>
                      <a:noFill/>
                    </a:lnB>
                  </a:tcPr>
                </a:tc>
                <a:extLst>
                  <a:ext uri="{0D108BD9-81ED-4DB2-BD59-A6C34878D82A}">
                    <a16:rowId xmlns:a16="http://schemas.microsoft.com/office/drawing/2014/main" val="942916354"/>
                  </a:ext>
                </a:extLst>
              </a:tr>
            </a:tbl>
          </a:graphicData>
        </a:graphic>
      </p:graphicFrame>
    </p:spTree>
    <p:extLst>
      <p:ext uri="{BB962C8B-B14F-4D97-AF65-F5344CB8AC3E}">
        <p14:creationId xmlns:p14="http://schemas.microsoft.com/office/powerpoint/2010/main" val="120001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15" y="283309"/>
            <a:ext cx="6111782" cy="779462"/>
          </a:xfrm>
        </p:spPr>
        <p:txBody>
          <a:bodyPr/>
          <a:lstStyle/>
          <a:p>
            <a:r>
              <a:rPr lang="en-US" dirty="0" err="1"/>
              <a:t>Phosphoglucomutase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07199" y="166298"/>
            <a:ext cx="1980565" cy="228065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06" y="2563959"/>
            <a:ext cx="7315200" cy="291465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49801231"/>
              </p:ext>
            </p:extLst>
          </p:nvPr>
        </p:nvGraphicFramePr>
        <p:xfrm>
          <a:off x="189896" y="5683335"/>
          <a:ext cx="6800184" cy="251460"/>
        </p:xfrm>
        <a:graphic>
          <a:graphicData uri="http://schemas.openxmlformats.org/drawingml/2006/table">
            <a:tbl>
              <a:tblPr/>
              <a:tblGrid>
                <a:gridCol w="6698338">
                  <a:extLst>
                    <a:ext uri="{9D8B030D-6E8A-4147-A177-3AD203B41FA5}">
                      <a16:colId xmlns:a16="http://schemas.microsoft.com/office/drawing/2014/main" val="4089872275"/>
                    </a:ext>
                  </a:extLst>
                </a:gridCol>
                <a:gridCol w="101846">
                  <a:extLst>
                    <a:ext uri="{9D8B030D-6E8A-4147-A177-3AD203B41FA5}">
                      <a16:colId xmlns:a16="http://schemas.microsoft.com/office/drawing/2014/main" val="1177520157"/>
                    </a:ext>
                  </a:extLst>
                </a:gridCol>
              </a:tblGrid>
              <a:tr h="0">
                <a:tc>
                  <a:txBody>
                    <a:bodyPr/>
                    <a:lstStyle/>
                    <a:p>
                      <a:r>
                        <a:rPr lang="en-US" sz="1400" dirty="0"/>
                        <a:t>Image</a:t>
                      </a:r>
                      <a:r>
                        <a:rPr lang="en-US" sz="1400" baseline="0" dirty="0"/>
                        <a:t> from </a:t>
                      </a:r>
                      <a:r>
                        <a:rPr lang="en-US" sz="1400" baseline="0" dirty="0">
                          <a:hlinkClick r:id="rId6"/>
                        </a:rPr>
                        <a:t>Wikimedia Commons</a:t>
                      </a:r>
                      <a:r>
                        <a:rPr lang="en-US" sz="1400" baseline="0" dirty="0"/>
                        <a:t> and </a:t>
                      </a:r>
                      <a:r>
                        <a:rPr lang="en-US" sz="1400" baseline="0" dirty="0">
                          <a:hlinkClick r:id="rId7"/>
                        </a:rPr>
                        <a:t>Jag123</a:t>
                      </a:r>
                      <a:endParaRPr lang="en-US" sz="1400" dirty="0"/>
                    </a:p>
                  </a:txBody>
                  <a:tcPr marL="19050" marR="19050" marT="19050" marB="19050">
                    <a:lnL>
                      <a:noFill/>
                    </a:lnL>
                    <a:lnR>
                      <a:noFill/>
                    </a:lnR>
                    <a:lnT>
                      <a:noFill/>
                    </a:lnT>
                    <a:lnB>
                      <a:noFill/>
                    </a:lnB>
                  </a:tcPr>
                </a:tc>
                <a:tc>
                  <a:txBody>
                    <a:bodyPr/>
                    <a:lstStyle/>
                    <a:p>
                      <a:endParaRPr lang="en-US" sz="1400" dirty="0"/>
                    </a:p>
                  </a:txBody>
                  <a:tcPr marL="19050" marR="19050" marT="19050" marB="19050">
                    <a:lnL>
                      <a:noFill/>
                    </a:lnL>
                    <a:lnR>
                      <a:noFill/>
                    </a:lnR>
                    <a:lnT>
                      <a:noFill/>
                    </a:lnT>
                    <a:lnB>
                      <a:noFill/>
                    </a:lnB>
                  </a:tcPr>
                </a:tc>
                <a:extLst>
                  <a:ext uri="{0D108BD9-81ED-4DB2-BD59-A6C34878D82A}">
                    <a16:rowId xmlns:a16="http://schemas.microsoft.com/office/drawing/2014/main" val="942916354"/>
                  </a:ext>
                </a:extLst>
              </a:tr>
            </a:tbl>
          </a:graphicData>
        </a:graphic>
      </p:graphicFrame>
      <p:sp>
        <p:nvSpPr>
          <p:cNvPr id="7" name="TextBox 6"/>
          <p:cNvSpPr txBox="1"/>
          <p:nvPr/>
        </p:nvSpPr>
        <p:spPr>
          <a:xfrm>
            <a:off x="294640" y="1258958"/>
            <a:ext cx="6339839" cy="830997"/>
          </a:xfrm>
          <a:prstGeom prst="rect">
            <a:avLst/>
          </a:prstGeom>
          <a:noFill/>
        </p:spPr>
        <p:txBody>
          <a:bodyPr wrap="square" rtlCol="0">
            <a:spAutoFit/>
          </a:bodyPr>
          <a:lstStyle/>
          <a:p>
            <a:r>
              <a:rPr lang="en-US" sz="2400" dirty="0"/>
              <a:t>Converts reversibly between glucose 6-phosphate and glucose 1-phosphate</a:t>
            </a:r>
          </a:p>
        </p:txBody>
      </p:sp>
      <p:sp>
        <p:nvSpPr>
          <p:cNvPr id="3" name="Rectangle 2"/>
          <p:cNvSpPr/>
          <p:nvPr/>
        </p:nvSpPr>
        <p:spPr>
          <a:xfrm>
            <a:off x="4104640" y="3078480"/>
            <a:ext cx="1757680" cy="3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06626" y="2525479"/>
            <a:ext cx="1757680" cy="3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45364" y="3718173"/>
            <a:ext cx="1757680" cy="122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272821">
            <a:off x="4674050" y="3499427"/>
            <a:ext cx="869357" cy="318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93270932"/>
              </p:ext>
            </p:extLst>
          </p:nvPr>
        </p:nvGraphicFramePr>
        <p:xfrm>
          <a:off x="4506625" y="2823751"/>
          <a:ext cx="1091535" cy="1833928"/>
        </p:xfrm>
        <a:graphic>
          <a:graphicData uri="http://schemas.openxmlformats.org/presentationml/2006/ole">
            <mc:AlternateContent xmlns:mc="http://schemas.openxmlformats.org/markup-compatibility/2006">
              <mc:Choice xmlns:v="urn:schemas-microsoft-com:vml" Requires="v">
                <p:oleObj spid="_x0000_s14372" name="CS ChemDraw Drawing" r:id="rId8" imgW="1706880" imgH="1697552" progId="ChemDraw.Document.6.0">
                  <p:embed/>
                </p:oleObj>
              </mc:Choice>
              <mc:Fallback>
                <p:oleObj name="CS ChemDraw Drawing" r:id="rId8" imgW="1706880" imgH="1697552" progId="ChemDraw.Document.6.0">
                  <p:embed/>
                  <p:pic>
                    <p:nvPicPr>
                      <p:cNvPr id="0" name=""/>
                      <p:cNvPicPr/>
                      <p:nvPr/>
                    </p:nvPicPr>
                    <p:blipFill>
                      <a:blip r:embed="rId9"/>
                      <a:stretch>
                        <a:fillRect/>
                      </a:stretch>
                    </p:blipFill>
                    <p:spPr>
                      <a:xfrm>
                        <a:off x="4506625" y="2823751"/>
                        <a:ext cx="1091535" cy="183392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39043522"/>
              </p:ext>
            </p:extLst>
          </p:nvPr>
        </p:nvGraphicFramePr>
        <p:xfrm>
          <a:off x="5026872" y="4719955"/>
          <a:ext cx="282046" cy="157946"/>
        </p:xfrm>
        <a:graphic>
          <a:graphicData uri="http://schemas.openxmlformats.org/presentationml/2006/ole">
            <mc:AlternateContent xmlns:mc="http://schemas.openxmlformats.org/markup-compatibility/2006">
              <mc:Choice xmlns:v="urn:schemas-microsoft-com:vml" Requires="v">
                <p:oleObj spid="_x0000_s14373" name="CS ChemDraw Drawing" r:id="rId10" imgW="397325" imgH="222294" progId="ChemDraw.Document.6.0">
                  <p:embed/>
                </p:oleObj>
              </mc:Choice>
              <mc:Fallback>
                <p:oleObj name="CS ChemDraw Drawing" r:id="rId10" imgW="397325" imgH="222294" progId="ChemDraw.Document.6.0">
                  <p:embed/>
                  <p:pic>
                    <p:nvPicPr>
                      <p:cNvPr id="0" name=""/>
                      <p:cNvPicPr/>
                      <p:nvPr/>
                    </p:nvPicPr>
                    <p:blipFill>
                      <a:blip r:embed="rId11"/>
                      <a:stretch>
                        <a:fillRect/>
                      </a:stretch>
                    </p:blipFill>
                    <p:spPr>
                      <a:xfrm>
                        <a:off x="5026872" y="4719955"/>
                        <a:ext cx="282046" cy="157946"/>
                      </a:xfrm>
                      <a:prstGeom prst="rect">
                        <a:avLst/>
                      </a:prstGeom>
                    </p:spPr>
                  </p:pic>
                </p:oleObj>
              </mc:Fallback>
            </mc:AlternateContent>
          </a:graphicData>
        </a:graphic>
      </p:graphicFrame>
    </p:spTree>
    <p:extLst>
      <p:ext uri="{BB962C8B-B14F-4D97-AF65-F5344CB8AC3E}">
        <p14:creationId xmlns:p14="http://schemas.microsoft.com/office/powerpoint/2010/main" val="221655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18" y="157212"/>
            <a:ext cx="7210332" cy="779462"/>
          </a:xfrm>
        </p:spPr>
        <p:txBody>
          <a:bodyPr/>
          <a:lstStyle/>
          <a:p>
            <a:r>
              <a:rPr lang="en-US" dirty="0"/>
              <a:t>Insulin and Glucose Uptake</a:t>
            </a:r>
          </a:p>
        </p:txBody>
      </p:sp>
      <p:grpSp>
        <p:nvGrpSpPr>
          <p:cNvPr id="4" name="Group 3"/>
          <p:cNvGrpSpPr/>
          <p:nvPr/>
        </p:nvGrpSpPr>
        <p:grpSpPr>
          <a:xfrm>
            <a:off x="565787" y="822671"/>
            <a:ext cx="8379598" cy="4488591"/>
            <a:chOff x="629930" y="1249841"/>
            <a:chExt cx="8379598" cy="4488591"/>
          </a:xfrm>
        </p:grpSpPr>
        <p:pic>
          <p:nvPicPr>
            <p:cNvPr id="7" name="Picture 6"/>
            <p:cNvPicPr>
              <a:picLocks noChangeAspect="1"/>
            </p:cNvPicPr>
            <p:nvPr/>
          </p:nvPicPr>
          <p:blipFill>
            <a:blip r:embed="rId3"/>
            <a:stretch>
              <a:fillRect/>
            </a:stretch>
          </p:blipFill>
          <p:spPr>
            <a:xfrm>
              <a:off x="629930" y="1249841"/>
              <a:ext cx="7512264" cy="4358317"/>
            </a:xfrm>
            <a:prstGeom prst="rect">
              <a:avLst/>
            </a:prstGeom>
          </p:spPr>
        </p:pic>
        <p:sp>
          <p:nvSpPr>
            <p:cNvPr id="3" name="Rectangle 2"/>
            <p:cNvSpPr/>
            <p:nvPr/>
          </p:nvSpPr>
          <p:spPr>
            <a:xfrm>
              <a:off x="2529016" y="4349578"/>
              <a:ext cx="5972433" cy="1388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11431" y="3662308"/>
              <a:ext cx="5398097" cy="1453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20930" y="3036996"/>
              <a:ext cx="2059460" cy="1388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6779740" y="308065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46323" y="2936490"/>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92777" y="348124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85216" y="329589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38930" y="722608"/>
            <a:ext cx="6777317" cy="646331"/>
          </a:xfrm>
          <a:prstGeom prst="rect">
            <a:avLst/>
          </a:prstGeom>
          <a:noFill/>
        </p:spPr>
        <p:txBody>
          <a:bodyPr wrap="square" rtlCol="0">
            <a:spAutoFit/>
          </a:bodyPr>
          <a:lstStyle/>
          <a:p>
            <a:r>
              <a:rPr lang="en-US" b="1" dirty="0"/>
              <a:t>Result 2: Glucose entering skeletal muscle or liver is converted to glycogen for storage</a:t>
            </a:r>
          </a:p>
        </p:txBody>
      </p:sp>
      <p:sp>
        <p:nvSpPr>
          <p:cNvPr id="15" name="Oval 14"/>
          <p:cNvSpPr/>
          <p:nvPr/>
        </p:nvSpPr>
        <p:spPr>
          <a:xfrm>
            <a:off x="6532603" y="328353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73113" y="300239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6878594" y="3481248"/>
            <a:ext cx="366583" cy="106603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063817" y="4873779"/>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147354" y="4856953"/>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24453" y="482392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22141" y="480436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0401" y="4750817"/>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516631" y="456546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591795" y="4602537"/>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1319">
            <a:off x="7732222" y="4408212"/>
            <a:ext cx="1046720" cy="1046720"/>
          </a:xfrm>
          <a:prstGeom prst="rect">
            <a:avLst/>
          </a:prstGeom>
        </p:spPr>
      </p:pic>
      <p:sp>
        <p:nvSpPr>
          <p:cNvPr id="28" name="Oval 27"/>
          <p:cNvSpPr/>
          <p:nvPr/>
        </p:nvSpPr>
        <p:spPr>
          <a:xfrm>
            <a:off x="7795817" y="468491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92937" y="466843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562" y="5738432"/>
            <a:ext cx="4918398" cy="276999"/>
          </a:xfrm>
          <a:prstGeom prst="rect">
            <a:avLst/>
          </a:prstGeom>
        </p:spPr>
        <p:txBody>
          <a:bodyPr wrap="none">
            <a:spAutoFit/>
          </a:bodyPr>
          <a:lstStyle/>
          <a:p>
            <a:r>
              <a:rPr lang="en-US" sz="1200" dirty="0"/>
              <a:t>Image modified from </a:t>
            </a:r>
            <a:r>
              <a:rPr lang="en-US" sz="1200" dirty="0">
                <a:hlinkClick r:id="rId5"/>
              </a:rPr>
              <a:t>Carmichael, R.E., et al (2019) Scientific Reports 9:6477</a:t>
            </a:r>
            <a:endParaRPr lang="en-US" sz="1200" dirty="0"/>
          </a:p>
        </p:txBody>
      </p:sp>
      <p:sp>
        <p:nvSpPr>
          <p:cNvPr id="34" name="Oval 33"/>
          <p:cNvSpPr/>
          <p:nvPr/>
        </p:nvSpPr>
        <p:spPr>
          <a:xfrm>
            <a:off x="6860362" y="4862877"/>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57305" y="4865539"/>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888920" y="5115205"/>
            <a:ext cx="1058110" cy="369332"/>
          </a:xfrm>
          <a:prstGeom prst="rect">
            <a:avLst/>
          </a:prstGeom>
          <a:noFill/>
        </p:spPr>
        <p:txBody>
          <a:bodyPr wrap="none" rtlCol="0">
            <a:spAutoFit/>
          </a:bodyPr>
          <a:lstStyle/>
          <a:p>
            <a:r>
              <a:rPr lang="en-US" b="1" dirty="0"/>
              <a:t>Glycogen</a:t>
            </a:r>
          </a:p>
        </p:txBody>
      </p:sp>
      <p:sp>
        <p:nvSpPr>
          <p:cNvPr id="37" name="Rounded Rectangle 36"/>
          <p:cNvSpPr/>
          <p:nvPr/>
        </p:nvSpPr>
        <p:spPr>
          <a:xfrm>
            <a:off x="5737450" y="4006293"/>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245177" y="363364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812544" y="3997729"/>
            <a:ext cx="1058110" cy="646331"/>
          </a:xfrm>
          <a:prstGeom prst="rect">
            <a:avLst/>
          </a:prstGeom>
          <a:noFill/>
        </p:spPr>
        <p:txBody>
          <a:bodyPr wrap="none" rtlCol="0">
            <a:spAutoFit/>
          </a:bodyPr>
          <a:lstStyle/>
          <a:p>
            <a:r>
              <a:rPr lang="en-US" b="1" dirty="0"/>
              <a:t>Glycogen</a:t>
            </a:r>
          </a:p>
          <a:p>
            <a:r>
              <a:rPr lang="en-US" b="1" dirty="0"/>
              <a:t>Synthase</a:t>
            </a:r>
          </a:p>
        </p:txBody>
      </p:sp>
      <p:sp>
        <p:nvSpPr>
          <p:cNvPr id="40" name="Rounded Rectangle 39"/>
          <p:cNvSpPr/>
          <p:nvPr/>
        </p:nvSpPr>
        <p:spPr>
          <a:xfrm>
            <a:off x="3547288" y="4867248"/>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21276" y="4850027"/>
            <a:ext cx="1058110" cy="646331"/>
          </a:xfrm>
          <a:prstGeom prst="rect">
            <a:avLst/>
          </a:prstGeom>
          <a:noFill/>
        </p:spPr>
        <p:txBody>
          <a:bodyPr wrap="none" rtlCol="0">
            <a:spAutoFit/>
          </a:bodyPr>
          <a:lstStyle/>
          <a:p>
            <a:r>
              <a:rPr lang="en-US" b="1" dirty="0"/>
              <a:t>Glycogen</a:t>
            </a:r>
          </a:p>
          <a:p>
            <a:r>
              <a:rPr lang="en-US" b="1" dirty="0"/>
              <a:t>Synthase</a:t>
            </a:r>
          </a:p>
        </p:txBody>
      </p:sp>
      <p:grpSp>
        <p:nvGrpSpPr>
          <p:cNvPr id="45" name="Group 44"/>
          <p:cNvGrpSpPr/>
          <p:nvPr/>
        </p:nvGrpSpPr>
        <p:grpSpPr>
          <a:xfrm>
            <a:off x="4068186" y="4580586"/>
            <a:ext cx="305891" cy="369332"/>
            <a:chOff x="806008" y="4630014"/>
            <a:chExt cx="305891" cy="369332"/>
          </a:xfrm>
        </p:grpSpPr>
        <p:sp>
          <p:nvSpPr>
            <p:cNvPr id="44" name="Oval 4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49" name="Group 48"/>
          <p:cNvGrpSpPr/>
          <p:nvPr/>
        </p:nvGrpSpPr>
        <p:grpSpPr>
          <a:xfrm>
            <a:off x="3297956" y="4782414"/>
            <a:ext cx="305891" cy="369332"/>
            <a:chOff x="806008" y="4630014"/>
            <a:chExt cx="305891" cy="369332"/>
          </a:xfrm>
        </p:grpSpPr>
        <p:sp>
          <p:nvSpPr>
            <p:cNvPr id="50" name="Oval 4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806008" y="4630014"/>
              <a:ext cx="305891" cy="369332"/>
            </a:xfrm>
            <a:prstGeom prst="rect">
              <a:avLst/>
            </a:prstGeom>
            <a:noFill/>
          </p:spPr>
          <p:txBody>
            <a:bodyPr wrap="square" rtlCol="0">
              <a:spAutoFit/>
            </a:bodyPr>
            <a:lstStyle/>
            <a:p>
              <a:r>
                <a:rPr lang="en-US" b="1" dirty="0"/>
                <a:t>P</a:t>
              </a:r>
            </a:p>
          </p:txBody>
        </p:sp>
      </p:grpSp>
      <p:sp>
        <p:nvSpPr>
          <p:cNvPr id="52" name="Arc 51"/>
          <p:cNvSpPr/>
          <p:nvPr/>
        </p:nvSpPr>
        <p:spPr>
          <a:xfrm rot="16813312">
            <a:off x="4723606" y="4004731"/>
            <a:ext cx="1460034" cy="1795102"/>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6022245">
            <a:off x="4123531" y="3485576"/>
            <a:ext cx="1786059" cy="2062576"/>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3864470" y="3885039"/>
            <a:ext cx="1078935" cy="42013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GSK-3</a:t>
            </a:r>
          </a:p>
        </p:txBody>
      </p:sp>
      <p:sp>
        <p:nvSpPr>
          <p:cNvPr id="55" name="Oval 54"/>
          <p:cNvSpPr/>
          <p:nvPr/>
        </p:nvSpPr>
        <p:spPr>
          <a:xfrm>
            <a:off x="5099441" y="3081722"/>
            <a:ext cx="1078935" cy="42013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GSK-3</a:t>
            </a:r>
          </a:p>
        </p:txBody>
      </p:sp>
      <p:sp>
        <p:nvSpPr>
          <p:cNvPr id="57" name="TextBox 56"/>
          <p:cNvSpPr txBox="1"/>
          <p:nvPr/>
        </p:nvSpPr>
        <p:spPr>
          <a:xfrm>
            <a:off x="3604320" y="5457745"/>
            <a:ext cx="1080809" cy="369332"/>
          </a:xfrm>
          <a:prstGeom prst="rect">
            <a:avLst/>
          </a:prstGeom>
          <a:noFill/>
        </p:spPr>
        <p:txBody>
          <a:bodyPr wrap="none" rtlCol="0">
            <a:spAutoFit/>
          </a:bodyPr>
          <a:lstStyle/>
          <a:p>
            <a:r>
              <a:rPr lang="en-US" b="1" i="1" dirty="0">
                <a:solidFill>
                  <a:srgbClr val="C00000"/>
                </a:solidFill>
              </a:rPr>
              <a:t>INACTIVE</a:t>
            </a:r>
          </a:p>
        </p:txBody>
      </p:sp>
      <p:sp>
        <p:nvSpPr>
          <p:cNvPr id="58" name="TextBox 57"/>
          <p:cNvSpPr txBox="1"/>
          <p:nvPr/>
        </p:nvSpPr>
        <p:spPr>
          <a:xfrm>
            <a:off x="6013017" y="4599795"/>
            <a:ext cx="863634" cy="369332"/>
          </a:xfrm>
          <a:prstGeom prst="rect">
            <a:avLst/>
          </a:prstGeom>
          <a:noFill/>
        </p:spPr>
        <p:txBody>
          <a:bodyPr wrap="none" rtlCol="0">
            <a:spAutoFit/>
          </a:bodyPr>
          <a:lstStyle/>
          <a:p>
            <a:r>
              <a:rPr lang="en-US" b="1" i="1" dirty="0">
                <a:solidFill>
                  <a:schemeClr val="accent6">
                    <a:lumMod val="75000"/>
                  </a:schemeClr>
                </a:solidFill>
              </a:rPr>
              <a:t>ACTIVE</a:t>
            </a:r>
          </a:p>
        </p:txBody>
      </p:sp>
      <p:grpSp>
        <p:nvGrpSpPr>
          <p:cNvPr id="62" name="Group 61"/>
          <p:cNvGrpSpPr/>
          <p:nvPr/>
        </p:nvGrpSpPr>
        <p:grpSpPr>
          <a:xfrm>
            <a:off x="5151140" y="2856667"/>
            <a:ext cx="305891" cy="369332"/>
            <a:chOff x="814623" y="4629542"/>
            <a:chExt cx="305891" cy="369332"/>
          </a:xfrm>
        </p:grpSpPr>
        <p:sp>
          <p:nvSpPr>
            <p:cNvPr id="63" name="Oval 6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814623" y="4629542"/>
              <a:ext cx="305891" cy="369332"/>
            </a:xfrm>
            <a:prstGeom prst="rect">
              <a:avLst/>
            </a:prstGeom>
            <a:noFill/>
          </p:spPr>
          <p:txBody>
            <a:bodyPr wrap="square" rtlCol="0">
              <a:spAutoFit/>
            </a:bodyPr>
            <a:lstStyle/>
            <a:p>
              <a:r>
                <a:rPr lang="en-US" b="1" dirty="0"/>
                <a:t>P</a:t>
              </a:r>
            </a:p>
          </p:txBody>
        </p:sp>
      </p:grpSp>
      <p:sp>
        <p:nvSpPr>
          <p:cNvPr id="65" name="TextBox 64"/>
          <p:cNvSpPr txBox="1"/>
          <p:nvPr/>
        </p:nvSpPr>
        <p:spPr>
          <a:xfrm>
            <a:off x="5158321" y="3460075"/>
            <a:ext cx="1080809" cy="369332"/>
          </a:xfrm>
          <a:prstGeom prst="rect">
            <a:avLst/>
          </a:prstGeom>
          <a:noFill/>
        </p:spPr>
        <p:txBody>
          <a:bodyPr wrap="none" rtlCol="0">
            <a:spAutoFit/>
          </a:bodyPr>
          <a:lstStyle/>
          <a:p>
            <a:r>
              <a:rPr lang="en-US" b="1" i="1" dirty="0">
                <a:solidFill>
                  <a:srgbClr val="C00000"/>
                </a:solidFill>
              </a:rPr>
              <a:t>INACTIVE</a:t>
            </a:r>
          </a:p>
        </p:txBody>
      </p:sp>
      <p:sp>
        <p:nvSpPr>
          <p:cNvPr id="66" name="TextBox 65"/>
          <p:cNvSpPr txBox="1"/>
          <p:nvPr/>
        </p:nvSpPr>
        <p:spPr>
          <a:xfrm>
            <a:off x="3133762" y="4090775"/>
            <a:ext cx="863634" cy="369332"/>
          </a:xfrm>
          <a:prstGeom prst="rect">
            <a:avLst/>
          </a:prstGeom>
          <a:noFill/>
        </p:spPr>
        <p:txBody>
          <a:bodyPr wrap="none" rtlCol="0">
            <a:spAutoFit/>
          </a:bodyPr>
          <a:lstStyle/>
          <a:p>
            <a:r>
              <a:rPr lang="en-US" b="1" i="1" dirty="0">
                <a:solidFill>
                  <a:schemeClr val="accent6">
                    <a:lumMod val="75000"/>
                  </a:schemeClr>
                </a:solidFill>
              </a:rPr>
              <a:t>ACTIVE</a:t>
            </a:r>
          </a:p>
        </p:txBody>
      </p:sp>
      <p:cxnSp>
        <p:nvCxnSpPr>
          <p:cNvPr id="67" name="Straight Arrow Connector 66"/>
          <p:cNvCxnSpPr/>
          <p:nvPr/>
        </p:nvCxnSpPr>
        <p:spPr>
          <a:xfrm flipV="1">
            <a:off x="4689520" y="3405689"/>
            <a:ext cx="409921" cy="37418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rot="9349290">
            <a:off x="4252373" y="2486536"/>
            <a:ext cx="796708" cy="1070035"/>
          </a:xfrm>
          <a:prstGeom prst="arc">
            <a:avLst/>
          </a:prstGeom>
          <a:ln w="4445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nip Diagonal Corner Rectangle 71"/>
          <p:cNvSpPr/>
          <p:nvPr/>
        </p:nvSpPr>
        <p:spPr>
          <a:xfrm>
            <a:off x="5649259" y="5278739"/>
            <a:ext cx="766783" cy="367382"/>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PP1</a:t>
            </a:r>
          </a:p>
        </p:txBody>
      </p:sp>
      <p:sp>
        <p:nvSpPr>
          <p:cNvPr id="27" name="Oval 26"/>
          <p:cNvSpPr/>
          <p:nvPr/>
        </p:nvSpPr>
        <p:spPr>
          <a:xfrm>
            <a:off x="7701083" y="461489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91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a:xfrm>
            <a:off x="319596" y="1278384"/>
            <a:ext cx="4486084" cy="4511353"/>
          </a:xfrm>
        </p:spPr>
        <p:txBody>
          <a:bodyPr/>
          <a:lstStyle/>
          <a:p>
            <a:r>
              <a:rPr lang="en-US" dirty="0"/>
              <a:t>The complexity of Insulin signaling pathways</a:t>
            </a:r>
          </a:p>
          <a:p>
            <a:r>
              <a:rPr lang="en-US" dirty="0"/>
              <a:t>Image by </a:t>
            </a:r>
            <a:r>
              <a:rPr lang="en-US" dirty="0">
                <a:hlinkClick r:id="rId3"/>
              </a:rPr>
              <a:t>Cell Signaling Technology</a:t>
            </a:r>
            <a:endParaRPr lang="en-US" dirty="0"/>
          </a:p>
        </p:txBody>
      </p:sp>
      <p:pic>
        <p:nvPicPr>
          <p:cNvPr id="4" name="Picture 3"/>
          <p:cNvPicPr>
            <a:picLocks noChangeAspect="1"/>
          </p:cNvPicPr>
          <p:nvPr/>
        </p:nvPicPr>
        <p:blipFill>
          <a:blip r:embed="rId4"/>
          <a:stretch>
            <a:fillRect/>
          </a:stretch>
        </p:blipFill>
        <p:spPr>
          <a:xfrm>
            <a:off x="4610100" y="111965"/>
            <a:ext cx="4357701" cy="5767199"/>
          </a:xfrm>
          <a:prstGeom prst="rect">
            <a:avLst/>
          </a:prstGeom>
        </p:spPr>
      </p:pic>
      <p:pic>
        <p:nvPicPr>
          <p:cNvPr id="5" name="Picture 4"/>
          <p:cNvPicPr>
            <a:picLocks noChangeAspect="1"/>
          </p:cNvPicPr>
          <p:nvPr/>
        </p:nvPicPr>
        <p:blipFill rotWithShape="1">
          <a:blip r:embed="rId4"/>
          <a:srcRect l="6588" t="15676" r="20437" b="38344"/>
          <a:stretch/>
        </p:blipFill>
        <p:spPr>
          <a:xfrm>
            <a:off x="538480" y="111965"/>
            <a:ext cx="7890841" cy="6579900"/>
          </a:xfrm>
          <a:prstGeom prst="rect">
            <a:avLst/>
          </a:prstGeom>
        </p:spPr>
      </p:pic>
    </p:spTree>
    <p:extLst>
      <p:ext uri="{BB962C8B-B14F-4D97-AF65-F5344CB8AC3E}">
        <p14:creationId xmlns:p14="http://schemas.microsoft.com/office/powerpoint/2010/main" val="16208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735" y="178205"/>
            <a:ext cx="4692185" cy="779462"/>
          </a:xfrm>
        </p:spPr>
        <p:txBody>
          <a:bodyPr/>
          <a:lstStyle/>
          <a:p>
            <a:r>
              <a:rPr lang="en-US" dirty="0"/>
              <a:t>Glycogen</a:t>
            </a:r>
          </a:p>
        </p:txBody>
      </p:sp>
      <p:sp>
        <p:nvSpPr>
          <p:cNvPr id="3" name="Content Placeholder 2"/>
          <p:cNvSpPr>
            <a:spLocks noGrp="1"/>
          </p:cNvSpPr>
          <p:nvPr>
            <p:ph idx="1"/>
          </p:nvPr>
        </p:nvSpPr>
        <p:spPr>
          <a:xfrm>
            <a:off x="319596" y="1278384"/>
            <a:ext cx="4015384" cy="4511353"/>
          </a:xfrm>
        </p:spPr>
        <p:txBody>
          <a:bodyPr>
            <a:normAutofit lnSpcReduction="10000"/>
          </a:bodyPr>
          <a:lstStyle/>
          <a:p>
            <a:r>
              <a:rPr lang="en-US" dirty="0"/>
              <a:t>Primary energy storage carbohydrate in animals</a:t>
            </a:r>
          </a:p>
          <a:p>
            <a:r>
              <a:rPr lang="en-US" dirty="0"/>
              <a:t>Primary backbone has </a:t>
            </a:r>
            <a:r>
              <a:rPr lang="en-US" dirty="0">
                <a:latin typeface="Symbol" panose="05050102010706020507" pitchFamily="18" charset="2"/>
              </a:rPr>
              <a:t>a</a:t>
            </a:r>
            <a:r>
              <a:rPr lang="en-US" dirty="0"/>
              <a:t>1 </a:t>
            </a:r>
            <a:r>
              <a:rPr lang="en-US" dirty="0">
                <a:sym typeface="Wingdings" panose="05000000000000000000" pitchFamily="2" charset="2"/>
              </a:rPr>
              <a:t> 4 linkages and secondary </a:t>
            </a:r>
            <a:r>
              <a:rPr lang="en-US" dirty="0">
                <a:latin typeface="Symbol" panose="05050102010706020507" pitchFamily="18" charset="2"/>
                <a:sym typeface="Wingdings" panose="05000000000000000000" pitchFamily="2" charset="2"/>
              </a:rPr>
              <a:t>a</a:t>
            </a:r>
            <a:r>
              <a:rPr lang="en-US" dirty="0">
                <a:sym typeface="Wingdings" panose="05000000000000000000" pitchFamily="2" charset="2"/>
              </a:rPr>
              <a:t>1 6 linkages</a:t>
            </a:r>
          </a:p>
          <a:p>
            <a:r>
              <a:rPr lang="en-US" dirty="0">
                <a:sym typeface="Wingdings" panose="05000000000000000000" pitchFamily="2" charset="2"/>
              </a:rPr>
              <a:t>Creates many ends of the molecule allowing for the fast release of glucose for energy conversion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80" y="1279782"/>
            <a:ext cx="4348667" cy="4298435"/>
          </a:xfrm>
          <a:prstGeom prst="rect">
            <a:avLst/>
          </a:prstGeom>
        </p:spPr>
      </p:pic>
    </p:spTree>
    <p:extLst>
      <p:ext uri="{BB962C8B-B14F-4D97-AF65-F5344CB8AC3E}">
        <p14:creationId xmlns:p14="http://schemas.microsoft.com/office/powerpoint/2010/main" val="189242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735" y="178205"/>
            <a:ext cx="4692185" cy="779462"/>
          </a:xfrm>
        </p:spPr>
        <p:txBody>
          <a:bodyPr/>
          <a:lstStyle/>
          <a:p>
            <a:r>
              <a:rPr lang="en-US" dirty="0"/>
              <a:t>Glycogen</a:t>
            </a:r>
          </a:p>
        </p:txBody>
      </p:sp>
      <p:sp>
        <p:nvSpPr>
          <p:cNvPr id="3" name="Content Placeholder 2"/>
          <p:cNvSpPr>
            <a:spLocks noGrp="1"/>
          </p:cNvSpPr>
          <p:nvPr>
            <p:ph idx="1"/>
          </p:nvPr>
        </p:nvSpPr>
        <p:spPr>
          <a:xfrm>
            <a:off x="319596" y="1278384"/>
            <a:ext cx="4015384" cy="4511353"/>
          </a:xfrm>
        </p:spPr>
        <p:txBody>
          <a:bodyPr>
            <a:normAutofit lnSpcReduction="10000"/>
          </a:bodyPr>
          <a:lstStyle/>
          <a:p>
            <a:r>
              <a:rPr lang="en-US" dirty="0"/>
              <a:t>10% of the mass of the liver is glycogen</a:t>
            </a:r>
          </a:p>
          <a:p>
            <a:r>
              <a:rPr lang="en-US" dirty="0"/>
              <a:t>2% of the mass of skeletal muscle is glycogen</a:t>
            </a:r>
          </a:p>
          <a:p>
            <a:r>
              <a:rPr lang="en-US" dirty="0"/>
              <a:t>The polymer is attached to a central protein called </a:t>
            </a:r>
            <a:r>
              <a:rPr lang="en-US" dirty="0" err="1"/>
              <a:t>glycogenin</a:t>
            </a:r>
            <a:endParaRPr lang="en-US" dirty="0"/>
          </a:p>
          <a:p>
            <a:r>
              <a:rPr lang="en-US" dirty="0"/>
              <a:t>May have as many as 30,000 glucose monomers per molecule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80" y="1279782"/>
            <a:ext cx="4348667" cy="4298435"/>
          </a:xfrm>
          <a:prstGeom prst="rect">
            <a:avLst/>
          </a:prstGeom>
        </p:spPr>
      </p:pic>
    </p:spTree>
    <p:extLst>
      <p:ext uri="{BB962C8B-B14F-4D97-AF65-F5344CB8AC3E}">
        <p14:creationId xmlns:p14="http://schemas.microsoft.com/office/powerpoint/2010/main" val="391942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778" y="191869"/>
            <a:ext cx="7210332" cy="779462"/>
          </a:xfrm>
        </p:spPr>
        <p:txBody>
          <a:bodyPr/>
          <a:lstStyle/>
          <a:p>
            <a:r>
              <a:rPr lang="en-US" dirty="0"/>
              <a:t>Blood Glucose Homeostasis</a:t>
            </a:r>
          </a:p>
        </p:txBody>
      </p:sp>
      <p:sp>
        <p:nvSpPr>
          <p:cNvPr id="3" name="Content Placeholder 2"/>
          <p:cNvSpPr>
            <a:spLocks noGrp="1"/>
          </p:cNvSpPr>
          <p:nvPr>
            <p:ph idx="1"/>
          </p:nvPr>
        </p:nvSpPr>
        <p:spPr>
          <a:xfrm>
            <a:off x="319596" y="1278385"/>
            <a:ext cx="8460420" cy="469136"/>
          </a:xfrm>
        </p:spPr>
        <p:txBody>
          <a:bodyPr>
            <a:normAutofit lnSpcReduction="10000"/>
          </a:bodyPr>
          <a:lstStyle/>
          <a:p>
            <a:r>
              <a:rPr lang="en-US" dirty="0"/>
              <a:t>Is critical for brain function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356" y="1676400"/>
            <a:ext cx="4994900" cy="3921760"/>
          </a:xfrm>
          <a:prstGeom prst="rect">
            <a:avLst/>
          </a:prstGeom>
        </p:spPr>
      </p:pic>
      <p:sp>
        <p:nvSpPr>
          <p:cNvPr id="5" name="Rectangle 4"/>
          <p:cNvSpPr/>
          <p:nvPr/>
        </p:nvSpPr>
        <p:spPr>
          <a:xfrm>
            <a:off x="0" y="5719176"/>
            <a:ext cx="1624932" cy="276999"/>
          </a:xfrm>
          <a:prstGeom prst="rect">
            <a:avLst/>
          </a:prstGeom>
        </p:spPr>
        <p:txBody>
          <a:bodyPr wrap="none">
            <a:spAutoFit/>
          </a:bodyPr>
          <a:lstStyle/>
          <a:p>
            <a:r>
              <a:rPr lang="en-US" sz="1200" dirty="0"/>
              <a:t>Image from </a:t>
            </a:r>
            <a:r>
              <a:rPr lang="en-US" sz="1200" dirty="0" err="1">
                <a:hlinkClick r:id="rId4"/>
              </a:rPr>
              <a:t>GerryShaw</a:t>
            </a:r>
            <a:endParaRPr lang="en-US" sz="1200" dirty="0"/>
          </a:p>
        </p:txBody>
      </p:sp>
    </p:spTree>
    <p:extLst>
      <p:ext uri="{BB962C8B-B14F-4D97-AF65-F5344CB8AC3E}">
        <p14:creationId xmlns:p14="http://schemas.microsoft.com/office/powerpoint/2010/main" val="224299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719164" cy="779462"/>
          </a:xfrm>
        </p:spPr>
        <p:txBody>
          <a:bodyPr>
            <a:normAutofit fontScale="90000"/>
          </a:bodyPr>
          <a:lstStyle/>
          <a:p>
            <a:r>
              <a:rPr lang="en-US" dirty="0"/>
              <a:t>Why is the storage of glucose useful?</a:t>
            </a:r>
          </a:p>
        </p:txBody>
      </p:sp>
      <p:grpSp>
        <p:nvGrpSpPr>
          <p:cNvPr id="3" name="Group 2">
            <a:extLst>
              <a:ext uri="{FF2B5EF4-FFF2-40B4-BE49-F238E27FC236}">
                <a16:creationId xmlns:a16="http://schemas.microsoft.com/office/drawing/2014/main" id="{6C80D498-5A92-41FC-ACF2-D01DFBE45296}"/>
              </a:ext>
            </a:extLst>
          </p:cNvPr>
          <p:cNvGrpSpPr/>
          <p:nvPr/>
        </p:nvGrpSpPr>
        <p:grpSpPr>
          <a:xfrm>
            <a:off x="1122391" y="1185567"/>
            <a:ext cx="6590896" cy="4666487"/>
            <a:chOff x="1122391" y="1185567"/>
            <a:chExt cx="6590896" cy="4666487"/>
          </a:xfrm>
        </p:grpSpPr>
        <p:sp>
          <p:nvSpPr>
            <p:cNvPr id="4" name="Flowchart: Alternate Process 3"/>
            <p:cNvSpPr/>
            <p:nvPr/>
          </p:nvSpPr>
          <p:spPr>
            <a:xfrm>
              <a:off x="3916154" y="1185567"/>
              <a:ext cx="1311691" cy="536027"/>
            </a:xfrm>
            <a:prstGeom prst="flowChartAlternateProcess">
              <a:avLst/>
            </a:prstGeom>
            <a:solidFill>
              <a:schemeClr val="accent2">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Glycogen</a:t>
              </a:r>
            </a:p>
          </p:txBody>
        </p:sp>
        <p:sp>
          <p:nvSpPr>
            <p:cNvPr id="5" name="Flowchart: Alternate Process 4"/>
            <p:cNvSpPr/>
            <p:nvPr/>
          </p:nvSpPr>
          <p:spPr>
            <a:xfrm>
              <a:off x="3465261" y="2364827"/>
              <a:ext cx="2273388" cy="359454"/>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 1-phosphate</a:t>
              </a:r>
            </a:p>
          </p:txBody>
        </p:sp>
        <p:sp>
          <p:nvSpPr>
            <p:cNvPr id="6" name="Flowchart: Alternate Process 5"/>
            <p:cNvSpPr/>
            <p:nvPr/>
          </p:nvSpPr>
          <p:spPr>
            <a:xfrm>
              <a:off x="3465262" y="3299197"/>
              <a:ext cx="2273388" cy="359454"/>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 6-phosphate</a:t>
              </a:r>
            </a:p>
          </p:txBody>
        </p:sp>
        <p:sp>
          <p:nvSpPr>
            <p:cNvPr id="7" name="Left Arrow 6"/>
            <p:cNvSpPr/>
            <p:nvPr/>
          </p:nvSpPr>
          <p:spPr>
            <a:xfrm rot="19093971">
              <a:off x="2452465" y="3999430"/>
              <a:ext cx="1160342"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140373">
              <a:off x="1910783" y="4882700"/>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6200000">
              <a:off x="2660570" y="4914073"/>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6200000">
              <a:off x="4157770" y="4060146"/>
              <a:ext cx="828458"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3143892">
              <a:off x="5547208" y="3970756"/>
              <a:ext cx="1118013"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6200000">
              <a:off x="4354436" y="1895013"/>
              <a:ext cx="454047" cy="290086"/>
            </a:xfrm>
            <a:prstGeom prst="lef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6200000">
              <a:off x="4344976" y="2904008"/>
              <a:ext cx="454047" cy="290086"/>
            </a:xfrm>
            <a:prstGeom prst="lef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01335" y="3443384"/>
              <a:ext cx="1269771" cy="369332"/>
            </a:xfrm>
            <a:prstGeom prst="rect">
              <a:avLst/>
            </a:prstGeom>
            <a:noFill/>
          </p:spPr>
          <p:txBody>
            <a:bodyPr wrap="none" rtlCol="0">
              <a:spAutoFit/>
            </a:bodyPr>
            <a:lstStyle/>
            <a:p>
              <a:r>
                <a:rPr lang="en-US" b="1" dirty="0"/>
                <a:t>GLYCOLYSIS</a:t>
              </a:r>
            </a:p>
          </p:txBody>
        </p:sp>
        <p:sp>
          <p:nvSpPr>
            <p:cNvPr id="15" name="TextBox 14"/>
            <p:cNvSpPr txBox="1"/>
            <p:nvPr/>
          </p:nvSpPr>
          <p:spPr>
            <a:xfrm>
              <a:off x="2119221" y="4514997"/>
              <a:ext cx="1034001" cy="369332"/>
            </a:xfrm>
            <a:prstGeom prst="rect">
              <a:avLst/>
            </a:prstGeom>
            <a:noFill/>
          </p:spPr>
          <p:txBody>
            <a:bodyPr wrap="none" rtlCol="0">
              <a:spAutoFit/>
            </a:bodyPr>
            <a:lstStyle/>
            <a:p>
              <a:r>
                <a:rPr lang="en-US" b="1" dirty="0"/>
                <a:t>Pyruvate</a:t>
              </a:r>
            </a:p>
          </p:txBody>
        </p:sp>
        <p:sp>
          <p:nvSpPr>
            <p:cNvPr id="16" name="TextBox 15"/>
            <p:cNvSpPr txBox="1"/>
            <p:nvPr/>
          </p:nvSpPr>
          <p:spPr>
            <a:xfrm>
              <a:off x="5907563" y="3504152"/>
              <a:ext cx="1748364" cy="923330"/>
            </a:xfrm>
            <a:prstGeom prst="rect">
              <a:avLst/>
            </a:prstGeom>
            <a:noFill/>
          </p:spPr>
          <p:txBody>
            <a:bodyPr wrap="none" rtlCol="0">
              <a:spAutoFit/>
            </a:bodyPr>
            <a:lstStyle/>
            <a:p>
              <a:r>
                <a:rPr lang="en-US" b="1" dirty="0"/>
                <a:t>PENTOSE</a:t>
              </a:r>
            </a:p>
            <a:p>
              <a:r>
                <a:rPr lang="en-US" b="1" dirty="0"/>
                <a:t>    PHOSPHATE</a:t>
              </a:r>
            </a:p>
            <a:p>
              <a:r>
                <a:rPr lang="en-US" b="1" dirty="0"/>
                <a:t>            PATHWAY</a:t>
              </a:r>
            </a:p>
          </p:txBody>
        </p:sp>
        <p:sp>
          <p:nvSpPr>
            <p:cNvPr id="17" name="TextBox 16"/>
            <p:cNvSpPr txBox="1"/>
            <p:nvPr/>
          </p:nvSpPr>
          <p:spPr>
            <a:xfrm>
              <a:off x="1274011" y="3716652"/>
              <a:ext cx="1727589" cy="523220"/>
            </a:xfrm>
            <a:prstGeom prst="rect">
              <a:avLst/>
            </a:prstGeom>
            <a:noFill/>
          </p:spPr>
          <p:txBody>
            <a:bodyPr wrap="none" rtlCol="0">
              <a:spAutoFit/>
            </a:bodyPr>
            <a:lstStyle/>
            <a:p>
              <a:pPr algn="r"/>
              <a:r>
                <a:rPr lang="en-US" sz="1400" b="1" i="1" dirty="0"/>
                <a:t>Most cells (esp.</a:t>
              </a:r>
            </a:p>
            <a:p>
              <a:pPr algn="r"/>
              <a:r>
                <a:rPr lang="en-US" sz="1400" b="1" i="1" dirty="0"/>
                <a:t>Muscle and Brain)     </a:t>
              </a:r>
            </a:p>
          </p:txBody>
        </p:sp>
        <p:sp>
          <p:nvSpPr>
            <p:cNvPr id="18" name="TextBox 17"/>
            <p:cNvSpPr txBox="1"/>
            <p:nvPr/>
          </p:nvSpPr>
          <p:spPr>
            <a:xfrm>
              <a:off x="3927675" y="3978262"/>
              <a:ext cx="542072" cy="307777"/>
            </a:xfrm>
            <a:prstGeom prst="rect">
              <a:avLst/>
            </a:prstGeom>
            <a:noFill/>
          </p:spPr>
          <p:txBody>
            <a:bodyPr wrap="none" rtlCol="0">
              <a:spAutoFit/>
            </a:bodyPr>
            <a:lstStyle/>
            <a:p>
              <a:pPr algn="r"/>
              <a:r>
                <a:rPr lang="en-US" sz="1400" b="1" i="1" dirty="0"/>
                <a:t>Liver</a:t>
              </a:r>
            </a:p>
          </p:txBody>
        </p:sp>
        <p:sp>
          <p:nvSpPr>
            <p:cNvPr id="19" name="TextBox 18"/>
            <p:cNvSpPr txBox="1"/>
            <p:nvPr/>
          </p:nvSpPr>
          <p:spPr>
            <a:xfrm>
              <a:off x="2943074" y="4805029"/>
              <a:ext cx="752129" cy="307777"/>
            </a:xfrm>
            <a:prstGeom prst="rect">
              <a:avLst/>
            </a:prstGeom>
            <a:noFill/>
          </p:spPr>
          <p:txBody>
            <a:bodyPr wrap="none" rtlCol="0">
              <a:spAutoFit/>
            </a:bodyPr>
            <a:lstStyle/>
            <a:p>
              <a:pPr algn="r"/>
              <a:r>
                <a:rPr lang="en-US" sz="1400" b="1" i="1" dirty="0"/>
                <a:t>Aerobic</a:t>
              </a:r>
            </a:p>
          </p:txBody>
        </p:sp>
        <p:sp>
          <p:nvSpPr>
            <p:cNvPr id="20" name="TextBox 19"/>
            <p:cNvSpPr txBox="1"/>
            <p:nvPr/>
          </p:nvSpPr>
          <p:spPr>
            <a:xfrm>
              <a:off x="1122391" y="4677491"/>
              <a:ext cx="941284" cy="307777"/>
            </a:xfrm>
            <a:prstGeom prst="rect">
              <a:avLst/>
            </a:prstGeom>
            <a:noFill/>
          </p:spPr>
          <p:txBody>
            <a:bodyPr wrap="none" rtlCol="0">
              <a:spAutoFit/>
            </a:bodyPr>
            <a:lstStyle/>
            <a:p>
              <a:pPr algn="r"/>
              <a:r>
                <a:rPr lang="en-US" sz="1400" b="1" i="1" dirty="0"/>
                <a:t>Anaerobic</a:t>
              </a:r>
            </a:p>
          </p:txBody>
        </p:sp>
        <p:sp>
          <p:nvSpPr>
            <p:cNvPr id="21" name="TextBox 20"/>
            <p:cNvSpPr txBox="1"/>
            <p:nvPr/>
          </p:nvSpPr>
          <p:spPr>
            <a:xfrm>
              <a:off x="2233008" y="5262181"/>
              <a:ext cx="1385251" cy="369332"/>
            </a:xfrm>
            <a:prstGeom prst="rect">
              <a:avLst/>
            </a:prstGeom>
            <a:noFill/>
          </p:spPr>
          <p:txBody>
            <a:bodyPr wrap="none" rtlCol="0">
              <a:spAutoFit/>
            </a:bodyPr>
            <a:lstStyle/>
            <a:p>
              <a:r>
                <a:rPr lang="en-US" b="1" dirty="0"/>
                <a:t>CO</a:t>
              </a:r>
              <a:r>
                <a:rPr lang="en-US" b="1" baseline="-25000" dirty="0"/>
                <a:t>2</a:t>
              </a:r>
              <a:r>
                <a:rPr lang="en-US" b="1" dirty="0"/>
                <a:t> and H</a:t>
              </a:r>
              <a:r>
                <a:rPr lang="en-US" b="1" baseline="-25000" dirty="0"/>
                <a:t>2</a:t>
              </a:r>
              <a:r>
                <a:rPr lang="en-US" b="1" dirty="0"/>
                <a:t>O</a:t>
              </a:r>
            </a:p>
          </p:txBody>
        </p:sp>
        <p:sp>
          <p:nvSpPr>
            <p:cNvPr id="22" name="TextBox 21"/>
            <p:cNvSpPr txBox="1"/>
            <p:nvPr/>
          </p:nvSpPr>
          <p:spPr>
            <a:xfrm>
              <a:off x="1244430" y="5238221"/>
              <a:ext cx="874791" cy="369332"/>
            </a:xfrm>
            <a:prstGeom prst="rect">
              <a:avLst/>
            </a:prstGeom>
            <a:noFill/>
          </p:spPr>
          <p:txBody>
            <a:bodyPr wrap="none" rtlCol="0">
              <a:spAutoFit/>
            </a:bodyPr>
            <a:lstStyle/>
            <a:p>
              <a:r>
                <a:rPr lang="en-US" b="1" dirty="0"/>
                <a:t>Lactate</a:t>
              </a:r>
            </a:p>
          </p:txBody>
        </p:sp>
        <p:sp>
          <p:nvSpPr>
            <p:cNvPr id="23" name="TextBox 22"/>
            <p:cNvSpPr txBox="1"/>
            <p:nvPr/>
          </p:nvSpPr>
          <p:spPr>
            <a:xfrm>
              <a:off x="5269140" y="4233567"/>
              <a:ext cx="928203" cy="307777"/>
            </a:xfrm>
            <a:prstGeom prst="rect">
              <a:avLst/>
            </a:prstGeom>
            <a:noFill/>
          </p:spPr>
          <p:txBody>
            <a:bodyPr wrap="none" rtlCol="0">
              <a:spAutoFit/>
            </a:bodyPr>
            <a:lstStyle/>
            <a:p>
              <a:pPr algn="r"/>
              <a:r>
                <a:rPr lang="en-US" sz="1400" b="1" i="1" dirty="0"/>
                <a:t>Most cells</a:t>
              </a:r>
            </a:p>
          </p:txBody>
        </p:sp>
        <p:sp>
          <p:nvSpPr>
            <p:cNvPr id="24" name="TextBox 23"/>
            <p:cNvSpPr txBox="1"/>
            <p:nvPr/>
          </p:nvSpPr>
          <p:spPr>
            <a:xfrm>
              <a:off x="5960884" y="4612148"/>
              <a:ext cx="1752403" cy="369332"/>
            </a:xfrm>
            <a:prstGeom prst="rect">
              <a:avLst/>
            </a:prstGeom>
            <a:noFill/>
          </p:spPr>
          <p:txBody>
            <a:bodyPr wrap="none" rtlCol="0">
              <a:spAutoFit/>
            </a:bodyPr>
            <a:lstStyle/>
            <a:p>
              <a:r>
                <a:rPr lang="en-US" b="1" dirty="0"/>
                <a:t>Ribose + NADPH</a:t>
              </a:r>
            </a:p>
          </p:txBody>
        </p:sp>
        <p:sp>
          <p:nvSpPr>
            <p:cNvPr id="25" name="TextBox 24"/>
            <p:cNvSpPr txBox="1"/>
            <p:nvPr/>
          </p:nvSpPr>
          <p:spPr>
            <a:xfrm>
              <a:off x="4103474" y="4677491"/>
              <a:ext cx="936923" cy="369332"/>
            </a:xfrm>
            <a:prstGeom prst="rect">
              <a:avLst/>
            </a:prstGeom>
            <a:noFill/>
          </p:spPr>
          <p:txBody>
            <a:bodyPr wrap="none" rtlCol="0">
              <a:spAutoFit/>
            </a:bodyPr>
            <a:lstStyle/>
            <a:p>
              <a:r>
                <a:rPr lang="en-US" b="1" dirty="0"/>
                <a:t>Glucose</a:t>
              </a:r>
            </a:p>
          </p:txBody>
        </p:sp>
        <p:sp>
          <p:nvSpPr>
            <p:cNvPr id="26" name="Left Arrow 25"/>
            <p:cNvSpPr/>
            <p:nvPr/>
          </p:nvSpPr>
          <p:spPr>
            <a:xfrm rot="16200000">
              <a:off x="4344977" y="5109592"/>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74929" y="5544277"/>
              <a:ext cx="1399230" cy="307777"/>
            </a:xfrm>
            <a:prstGeom prst="rect">
              <a:avLst/>
            </a:prstGeom>
            <a:noFill/>
          </p:spPr>
          <p:txBody>
            <a:bodyPr wrap="none" rtlCol="0">
              <a:spAutoFit/>
            </a:bodyPr>
            <a:lstStyle/>
            <a:p>
              <a:pPr algn="r"/>
              <a:r>
                <a:rPr lang="en-US" sz="1400" b="1" i="1" dirty="0"/>
                <a:t>To Blood Stream</a:t>
              </a:r>
            </a:p>
          </p:txBody>
        </p:sp>
      </p:grpSp>
    </p:spTree>
    <p:extLst>
      <p:ext uri="{BB962C8B-B14F-4D97-AF65-F5344CB8AC3E}">
        <p14:creationId xmlns:p14="http://schemas.microsoft.com/office/powerpoint/2010/main" val="200711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390" y="689008"/>
            <a:ext cx="3897603" cy="779462"/>
          </a:xfrm>
        </p:spPr>
        <p:txBody>
          <a:bodyPr>
            <a:normAutofit fontScale="90000"/>
          </a:bodyPr>
          <a:lstStyle/>
          <a:p>
            <a:r>
              <a:rPr lang="en-US" dirty="0"/>
              <a:t>Liver and Pancreas</a:t>
            </a:r>
          </a:p>
        </p:txBody>
      </p:sp>
      <p:sp>
        <p:nvSpPr>
          <p:cNvPr id="3" name="Content Placeholder 2"/>
          <p:cNvSpPr>
            <a:spLocks noGrp="1"/>
          </p:cNvSpPr>
          <p:nvPr>
            <p:ph idx="1"/>
          </p:nvPr>
        </p:nvSpPr>
        <p:spPr>
          <a:xfrm>
            <a:off x="372066" y="1915311"/>
            <a:ext cx="3600844" cy="3236860"/>
          </a:xfrm>
        </p:spPr>
        <p:txBody>
          <a:bodyPr>
            <a:normAutofit fontScale="85000" lnSpcReduction="10000"/>
          </a:bodyPr>
          <a:lstStyle/>
          <a:p>
            <a:r>
              <a:rPr lang="en-US" dirty="0"/>
              <a:t>Maintain Glucose Homeostasis in the Blood</a:t>
            </a:r>
          </a:p>
          <a:p>
            <a:r>
              <a:rPr lang="en-US" dirty="0"/>
              <a:t>Insulin is secreted by the pancreas in response to high blood glucose levels</a:t>
            </a:r>
          </a:p>
          <a:p>
            <a:r>
              <a:rPr lang="en-US" dirty="0"/>
              <a:t>Glucagon is secreted by the pancreas in response to low blood glucose levels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551" y="108838"/>
            <a:ext cx="3963871" cy="5583410"/>
          </a:xfrm>
          <a:prstGeom prst="rect">
            <a:avLst/>
          </a:prstGeom>
        </p:spPr>
      </p:pic>
      <p:sp>
        <p:nvSpPr>
          <p:cNvPr id="5" name="Rectangle 4"/>
          <p:cNvSpPr/>
          <p:nvPr/>
        </p:nvSpPr>
        <p:spPr>
          <a:xfrm>
            <a:off x="3890562" y="5738432"/>
            <a:ext cx="5057795" cy="276999"/>
          </a:xfrm>
          <a:prstGeom prst="rect">
            <a:avLst/>
          </a:prstGeom>
        </p:spPr>
        <p:txBody>
          <a:bodyPr wrap="none">
            <a:spAutoFit/>
          </a:bodyPr>
          <a:lstStyle/>
          <a:p>
            <a:r>
              <a:rPr lang="en-US" sz="1200" dirty="0"/>
              <a:t>Image from </a:t>
            </a:r>
            <a:r>
              <a:rPr lang="en-US" sz="1200" dirty="0" err="1">
                <a:hlinkClick r:id="rId4"/>
              </a:rPr>
              <a:t>Hædersdal</a:t>
            </a:r>
            <a:r>
              <a:rPr lang="en-US" sz="1200" dirty="0">
                <a:hlinkClick r:id="rId4"/>
              </a:rPr>
              <a:t>, S., et al (2018) Mayo Clinic Proceedings 93(2):217-239</a:t>
            </a:r>
            <a:endParaRPr lang="en-US" sz="1200" dirty="0"/>
          </a:p>
        </p:txBody>
      </p:sp>
    </p:spTree>
    <p:extLst>
      <p:ext uri="{BB962C8B-B14F-4D97-AF65-F5344CB8AC3E}">
        <p14:creationId xmlns:p14="http://schemas.microsoft.com/office/powerpoint/2010/main" val="198981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9656"/>
          <a:stretch/>
        </p:blipFill>
        <p:spPr>
          <a:xfrm>
            <a:off x="1393672" y="251427"/>
            <a:ext cx="7346581" cy="5209748"/>
          </a:xfrm>
          <a:prstGeom prst="rect">
            <a:avLst/>
          </a:prstGeom>
        </p:spPr>
      </p:pic>
      <p:sp>
        <p:nvSpPr>
          <p:cNvPr id="5" name="Rectangle 4"/>
          <p:cNvSpPr/>
          <p:nvPr/>
        </p:nvSpPr>
        <p:spPr>
          <a:xfrm>
            <a:off x="3890562" y="5738432"/>
            <a:ext cx="5057795" cy="276999"/>
          </a:xfrm>
          <a:prstGeom prst="rect">
            <a:avLst/>
          </a:prstGeom>
        </p:spPr>
        <p:txBody>
          <a:bodyPr wrap="none">
            <a:spAutoFit/>
          </a:bodyPr>
          <a:lstStyle/>
          <a:p>
            <a:r>
              <a:rPr lang="en-US" sz="1200" dirty="0"/>
              <a:t>Image from </a:t>
            </a:r>
            <a:r>
              <a:rPr lang="en-US" sz="1200" dirty="0" err="1">
                <a:hlinkClick r:id="rId4"/>
              </a:rPr>
              <a:t>Hædersdal</a:t>
            </a:r>
            <a:r>
              <a:rPr lang="en-US" sz="1200" dirty="0">
                <a:hlinkClick r:id="rId4"/>
              </a:rPr>
              <a:t>, S., et al (2018) Mayo Clinic Proceedings 93(2):217-239</a:t>
            </a:r>
            <a:endParaRPr lang="en-US" sz="1200" dirty="0"/>
          </a:p>
        </p:txBody>
      </p:sp>
    </p:spTree>
    <p:extLst>
      <p:ext uri="{BB962C8B-B14F-4D97-AF65-F5344CB8AC3E}">
        <p14:creationId xmlns:p14="http://schemas.microsoft.com/office/powerpoint/2010/main" val="218367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081" y="59390"/>
            <a:ext cx="6403041" cy="5722718"/>
          </a:xfrm>
          <a:prstGeom prst="rect">
            <a:avLst/>
          </a:prstGeom>
        </p:spPr>
      </p:pic>
      <p:sp>
        <p:nvSpPr>
          <p:cNvPr id="2" name="Title 1"/>
          <p:cNvSpPr>
            <a:spLocks noGrp="1"/>
          </p:cNvSpPr>
          <p:nvPr>
            <p:ph type="title"/>
          </p:nvPr>
        </p:nvSpPr>
        <p:spPr>
          <a:xfrm>
            <a:off x="5634971" y="592144"/>
            <a:ext cx="2668588" cy="779462"/>
          </a:xfrm>
        </p:spPr>
        <p:txBody>
          <a:bodyPr>
            <a:normAutofit fontScale="90000"/>
          </a:bodyPr>
          <a:lstStyle/>
          <a:p>
            <a:r>
              <a:rPr lang="en-US" dirty="0"/>
              <a:t>Anatomy of liver and pancreas</a:t>
            </a:r>
          </a:p>
        </p:txBody>
      </p:sp>
      <p:sp>
        <p:nvSpPr>
          <p:cNvPr id="5" name="Rectangle 4"/>
          <p:cNvSpPr/>
          <p:nvPr/>
        </p:nvSpPr>
        <p:spPr>
          <a:xfrm>
            <a:off x="3890562" y="5738432"/>
            <a:ext cx="4362861" cy="276999"/>
          </a:xfrm>
          <a:prstGeom prst="rect">
            <a:avLst/>
          </a:prstGeom>
        </p:spPr>
        <p:txBody>
          <a:bodyPr wrap="none">
            <a:spAutoFit/>
          </a:bodyPr>
          <a:lstStyle/>
          <a:p>
            <a:r>
              <a:rPr lang="en-US" sz="1200" dirty="0"/>
              <a:t>Image from </a:t>
            </a:r>
            <a:r>
              <a:rPr lang="en-US" sz="1200" dirty="0" err="1">
                <a:hlinkClick r:id="rId4"/>
              </a:rPr>
              <a:t>Akinlade</a:t>
            </a:r>
            <a:r>
              <a:rPr lang="en-US" sz="1200" dirty="0">
                <a:hlinkClick r:id="rId4"/>
              </a:rPr>
              <a:t>, A., et al (2014) Int. Archives of Med 7(50):28 </a:t>
            </a:r>
            <a:endParaRPr lang="en-US" sz="1200" dirty="0"/>
          </a:p>
        </p:txBody>
      </p:sp>
    </p:spTree>
    <p:extLst>
      <p:ext uri="{BB962C8B-B14F-4D97-AF65-F5344CB8AC3E}">
        <p14:creationId xmlns:p14="http://schemas.microsoft.com/office/powerpoint/2010/main" val="28023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936" y="208902"/>
            <a:ext cx="7210332" cy="779462"/>
          </a:xfrm>
        </p:spPr>
        <p:txBody>
          <a:bodyPr/>
          <a:lstStyle/>
          <a:p>
            <a:r>
              <a:rPr lang="en-US" dirty="0"/>
              <a:t>Pancreatic Islets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764" t="15771" r="40787" b="10790"/>
          <a:stretch/>
        </p:blipFill>
        <p:spPr>
          <a:xfrm>
            <a:off x="484095" y="1230405"/>
            <a:ext cx="4531659" cy="4195482"/>
          </a:xfrm>
        </p:spPr>
      </p:pic>
      <p:sp>
        <p:nvSpPr>
          <p:cNvPr id="5" name="TextBox 4"/>
          <p:cNvSpPr txBox="1"/>
          <p:nvPr/>
        </p:nvSpPr>
        <p:spPr>
          <a:xfrm flipH="1">
            <a:off x="1230406" y="5366722"/>
            <a:ext cx="1580030" cy="461665"/>
          </a:xfrm>
          <a:prstGeom prst="rect">
            <a:avLst/>
          </a:prstGeom>
          <a:noFill/>
        </p:spPr>
        <p:txBody>
          <a:bodyPr wrap="square" rtlCol="0">
            <a:spAutoFit/>
          </a:bodyPr>
          <a:lstStyle/>
          <a:p>
            <a:r>
              <a:rPr lang="en-US" sz="2400" b="1" dirty="0"/>
              <a:t>Capillaries</a:t>
            </a:r>
          </a:p>
        </p:txBody>
      </p:sp>
      <p:sp>
        <p:nvSpPr>
          <p:cNvPr id="6" name="TextBox 5"/>
          <p:cNvSpPr txBox="1"/>
          <p:nvPr/>
        </p:nvSpPr>
        <p:spPr>
          <a:xfrm flipH="1">
            <a:off x="5015753" y="3676875"/>
            <a:ext cx="3906371" cy="830997"/>
          </a:xfrm>
          <a:prstGeom prst="rect">
            <a:avLst/>
          </a:prstGeom>
          <a:noFill/>
        </p:spPr>
        <p:txBody>
          <a:bodyPr wrap="square" rtlCol="0">
            <a:spAutoFit/>
          </a:bodyPr>
          <a:lstStyle/>
          <a:p>
            <a:r>
              <a:rPr lang="en-US" sz="2400" b="1" dirty="0"/>
              <a:t>Glucagon-secreting </a:t>
            </a:r>
            <a:r>
              <a:rPr lang="en-US" sz="2400" b="1" dirty="0">
                <a:latin typeface="Symbol" panose="05050102010706020507" pitchFamily="18" charset="2"/>
              </a:rPr>
              <a:t>a</a:t>
            </a:r>
            <a:r>
              <a:rPr lang="en-US" sz="2400" b="1" dirty="0"/>
              <a:t>-cells stain red</a:t>
            </a:r>
          </a:p>
        </p:txBody>
      </p:sp>
      <p:sp>
        <p:nvSpPr>
          <p:cNvPr id="7" name="TextBox 6"/>
          <p:cNvSpPr txBox="1"/>
          <p:nvPr/>
        </p:nvSpPr>
        <p:spPr>
          <a:xfrm flipH="1">
            <a:off x="5015751" y="4951223"/>
            <a:ext cx="3556749" cy="830997"/>
          </a:xfrm>
          <a:prstGeom prst="rect">
            <a:avLst/>
          </a:prstGeom>
          <a:noFill/>
        </p:spPr>
        <p:txBody>
          <a:bodyPr wrap="square" rtlCol="0">
            <a:spAutoFit/>
          </a:bodyPr>
          <a:lstStyle/>
          <a:p>
            <a:r>
              <a:rPr lang="en-US" sz="2400" b="1" dirty="0"/>
              <a:t>Insulin-secreting </a:t>
            </a:r>
            <a:r>
              <a:rPr lang="en-US" sz="2400" b="1" dirty="0">
                <a:latin typeface="Symbol" panose="05050102010706020507" pitchFamily="18" charset="2"/>
              </a:rPr>
              <a:t>b</a:t>
            </a:r>
            <a:r>
              <a:rPr lang="en-US" sz="2400" b="1" dirty="0"/>
              <a:t>-cells stain blue</a:t>
            </a:r>
          </a:p>
        </p:txBody>
      </p:sp>
      <p:sp>
        <p:nvSpPr>
          <p:cNvPr id="8" name="TextBox 7"/>
          <p:cNvSpPr txBox="1"/>
          <p:nvPr/>
        </p:nvSpPr>
        <p:spPr>
          <a:xfrm flipH="1">
            <a:off x="5190564" y="1400968"/>
            <a:ext cx="3556749" cy="1938992"/>
          </a:xfrm>
          <a:prstGeom prst="rect">
            <a:avLst/>
          </a:prstGeom>
          <a:noFill/>
        </p:spPr>
        <p:txBody>
          <a:bodyPr wrap="square" rtlCol="0">
            <a:spAutoFit/>
          </a:bodyPr>
          <a:lstStyle/>
          <a:p>
            <a:r>
              <a:rPr lang="en-US" sz="2400" b="1" dirty="0"/>
              <a:t>Islets are distinguished from the surrounding tissue by a continuous connective tissue capsule and extensive vascularity</a:t>
            </a:r>
          </a:p>
        </p:txBody>
      </p:sp>
      <p:sp>
        <p:nvSpPr>
          <p:cNvPr id="9" name="Rectangle 8"/>
          <p:cNvSpPr/>
          <p:nvPr/>
        </p:nvSpPr>
        <p:spPr>
          <a:xfrm>
            <a:off x="0" y="5694824"/>
            <a:ext cx="4362861" cy="276999"/>
          </a:xfrm>
          <a:prstGeom prst="rect">
            <a:avLst/>
          </a:prstGeom>
        </p:spPr>
        <p:txBody>
          <a:bodyPr wrap="none">
            <a:spAutoFit/>
          </a:bodyPr>
          <a:lstStyle/>
          <a:p>
            <a:r>
              <a:rPr lang="en-US" sz="1200" dirty="0"/>
              <a:t>Image from </a:t>
            </a:r>
            <a:r>
              <a:rPr lang="en-US" sz="1200" dirty="0" err="1">
                <a:hlinkClick r:id="rId4"/>
              </a:rPr>
              <a:t>Akinlade</a:t>
            </a:r>
            <a:r>
              <a:rPr lang="en-US" sz="1200" dirty="0">
                <a:hlinkClick r:id="rId4"/>
              </a:rPr>
              <a:t>, A., et al (2014) Int. Archives of Med 7(50):28 </a:t>
            </a:r>
            <a:endParaRPr lang="en-US" sz="1200" dirty="0"/>
          </a:p>
        </p:txBody>
      </p:sp>
    </p:spTree>
    <p:extLst>
      <p:ext uri="{BB962C8B-B14F-4D97-AF65-F5344CB8AC3E}">
        <p14:creationId xmlns:p14="http://schemas.microsoft.com/office/powerpoint/2010/main" val="353804741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12123</TotalTime>
  <Words>2955</Words>
  <Application>Microsoft Office PowerPoint</Application>
  <PresentationFormat>On-screen Show (4:3)</PresentationFormat>
  <Paragraphs>162</Paragraphs>
  <Slides>18</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Biochemistry Theme</vt:lpstr>
      <vt:lpstr>CS ChemDraw Drawing</vt:lpstr>
      <vt:lpstr>Glycogen Biosynthesis and Metabolism – Part 1</vt:lpstr>
      <vt:lpstr>Glycogen</vt:lpstr>
      <vt:lpstr>Glycogen</vt:lpstr>
      <vt:lpstr>Blood Glucose Homeostasis</vt:lpstr>
      <vt:lpstr>Why is the storage of glucose useful?</vt:lpstr>
      <vt:lpstr>Liver and Pancreas</vt:lpstr>
      <vt:lpstr>PowerPoint Presentation</vt:lpstr>
      <vt:lpstr>Anatomy of liver and pancreas</vt:lpstr>
      <vt:lpstr>Pancreatic Islets</vt:lpstr>
      <vt:lpstr>Insulin Processing in Pancreas</vt:lpstr>
      <vt:lpstr>C-peptide</vt:lpstr>
      <vt:lpstr>Insulin Receptor</vt:lpstr>
      <vt:lpstr>Insulin and Glucose Uptake</vt:lpstr>
      <vt:lpstr>PIP2 to PIP3 Phosphorylation</vt:lpstr>
      <vt:lpstr>Glucose 6-phosphate</vt:lpstr>
      <vt:lpstr>Phosphoglucomutase</vt:lpstr>
      <vt:lpstr>Insulin and Glucose Uptake</vt:lpstr>
      <vt:lpstr>Insulin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4</dc:title>
  <dc:creator>Patricia Flatt</dc:creator>
  <cp:lastModifiedBy>Patricia Flatt</cp:lastModifiedBy>
  <cp:revision>180</cp:revision>
  <cp:lastPrinted>2020-01-05T02:19:08Z</cp:lastPrinted>
  <dcterms:created xsi:type="dcterms:W3CDTF">2019-12-20T23:42:59Z</dcterms:created>
  <dcterms:modified xsi:type="dcterms:W3CDTF">2020-03-15T15:46:14Z</dcterms:modified>
</cp:coreProperties>
</file>