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334" r:id="rId2"/>
    <p:sldId id="285" r:id="rId3"/>
    <p:sldId id="299" r:id="rId4"/>
    <p:sldId id="286" r:id="rId5"/>
    <p:sldId id="288" r:id="rId6"/>
    <p:sldId id="290" r:id="rId7"/>
    <p:sldId id="289" r:id="rId8"/>
    <p:sldId id="291" r:id="rId9"/>
    <p:sldId id="294" r:id="rId10"/>
    <p:sldId id="295" r:id="rId11"/>
    <p:sldId id="296" r:id="rId12"/>
    <p:sldId id="297" r:id="rId13"/>
    <p:sldId id="298" r:id="rId14"/>
    <p:sldId id="300" r:id="rId15"/>
    <p:sldId id="301" r:id="rId16"/>
    <p:sldId id="302" r:id="rId17"/>
    <p:sldId id="304" r:id="rId18"/>
    <p:sldId id="303" r:id="rId19"/>
    <p:sldId id="305" r:id="rId20"/>
    <p:sldId id="306" r:id="rId21"/>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9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99FF"/>
    <a:srgbClr val="FF9933"/>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77222" autoAdjust="0"/>
  </p:normalViewPr>
  <p:slideViewPr>
    <p:cSldViewPr snapToGrid="0" showGuides="1">
      <p:cViewPr varScale="1">
        <p:scale>
          <a:sx n="77" d="100"/>
          <a:sy n="77" d="100"/>
        </p:scale>
        <p:origin x="1651" y="48"/>
      </p:cViewPr>
      <p:guideLst>
        <p:guide orient="horz" pos="2184"/>
        <p:guide pos="290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01AB161C-2D80-4077-87CF-1B5BC1A50EE9}" type="datetimeFigureOut">
              <a:rPr lang="en-US" smtClean="0"/>
              <a:t>3/15/2020</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5C1DEA26-E21A-4AC2-916A-8754B5D869F2}" type="slidenum">
              <a:rPr lang="en-US" smtClean="0"/>
              <a:t>‹#›</a:t>
            </a:fld>
            <a:endParaRPr lang="en-US"/>
          </a:p>
        </p:txBody>
      </p:sp>
    </p:spTree>
    <p:extLst>
      <p:ext uri="{BB962C8B-B14F-4D97-AF65-F5344CB8AC3E}">
        <p14:creationId xmlns:p14="http://schemas.microsoft.com/office/powerpoint/2010/main" val="1659662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part 3</a:t>
            </a:r>
            <a:r>
              <a:rPr lang="en-US" baseline="0" dirty="0"/>
              <a:t> in our lecture series about Glycogen Biosynthesis and Metabolism. In the previous sections, w</a:t>
            </a:r>
            <a:r>
              <a:rPr lang="en-US" dirty="0"/>
              <a:t>e’ve discussed</a:t>
            </a:r>
            <a:r>
              <a:rPr lang="en-US" baseline="0" dirty="0"/>
              <a:t> insulin signaling and the process of building glycogen (glycogenesis) in detail. Now let’s take a look at the other side of the homeostatic balance….glucagon signaling.</a:t>
            </a:r>
            <a:endParaRPr lang="en-US" dirty="0"/>
          </a:p>
        </p:txBody>
      </p:sp>
      <p:sp>
        <p:nvSpPr>
          <p:cNvPr id="4" name="Slide Number Placeholder 3"/>
          <p:cNvSpPr>
            <a:spLocks noGrp="1"/>
          </p:cNvSpPr>
          <p:nvPr>
            <p:ph type="sldNum" sz="quarter" idx="10"/>
          </p:nvPr>
        </p:nvSpPr>
        <p:spPr/>
        <p:txBody>
          <a:bodyPr/>
          <a:lstStyle/>
          <a:p>
            <a:fld id="{5C1DEA26-E21A-4AC2-916A-8754B5D869F2}" type="slidenum">
              <a:rPr lang="en-US" smtClean="0"/>
              <a:t>1</a:t>
            </a:fld>
            <a:endParaRPr lang="en-US"/>
          </a:p>
        </p:txBody>
      </p:sp>
    </p:spTree>
    <p:extLst>
      <p:ext uri="{BB962C8B-B14F-4D97-AF65-F5344CB8AC3E}">
        <p14:creationId xmlns:p14="http://schemas.microsoft.com/office/powerpoint/2010/main" val="733605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cAMP</a:t>
            </a:r>
            <a:r>
              <a:rPr lang="en-US" dirty="0"/>
              <a:t> production is an amplification step within this pathway.  That means that more </a:t>
            </a:r>
            <a:r>
              <a:rPr lang="en-US" dirty="0" err="1"/>
              <a:t>cAMP</a:t>
            </a:r>
            <a:r>
              <a:rPr lang="en-US" dirty="0"/>
              <a:t> is produced</a:t>
            </a:r>
            <a:r>
              <a:rPr lang="en-US" baseline="0" dirty="0"/>
              <a:t> that G-proteins are activated. After a period of time, a G-protein hydrolase will cause the hydrolysis of the GTP to GDP and inactivate the G-protein. </a:t>
            </a:r>
          </a:p>
          <a:p>
            <a:endParaRPr lang="en-US" dirty="0"/>
          </a:p>
        </p:txBody>
      </p:sp>
      <p:sp>
        <p:nvSpPr>
          <p:cNvPr id="4" name="Slide Number Placeholder 3"/>
          <p:cNvSpPr>
            <a:spLocks noGrp="1"/>
          </p:cNvSpPr>
          <p:nvPr>
            <p:ph type="sldNum" sz="quarter" idx="10"/>
          </p:nvPr>
        </p:nvSpPr>
        <p:spPr/>
        <p:txBody>
          <a:bodyPr/>
          <a:lstStyle/>
          <a:p>
            <a:fld id="{5C1DEA26-E21A-4AC2-916A-8754B5D869F2}" type="slidenum">
              <a:rPr lang="en-US" smtClean="0"/>
              <a:t>10</a:t>
            </a:fld>
            <a:endParaRPr lang="en-US"/>
          </a:p>
        </p:txBody>
      </p:sp>
    </p:spTree>
    <p:extLst>
      <p:ext uri="{BB962C8B-B14F-4D97-AF65-F5344CB8AC3E}">
        <p14:creationId xmlns:p14="http://schemas.microsoft.com/office/powerpoint/2010/main" val="2641195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this point, the G-protein will associate</a:t>
            </a:r>
            <a:r>
              <a:rPr lang="en-US" baseline="0" dirty="0"/>
              <a:t> with the gamma and beta subunits reforming its inactive state. Another glucagon signaling event will be required to reactivate the process. The cyclic AMP produced in the process serves as a second messenger in the process and activates a myriad of downstream targets. We will focus on two targets.</a:t>
            </a:r>
            <a:endParaRPr lang="en-US" dirty="0"/>
          </a:p>
        </p:txBody>
      </p:sp>
      <p:sp>
        <p:nvSpPr>
          <p:cNvPr id="4" name="Slide Number Placeholder 3"/>
          <p:cNvSpPr>
            <a:spLocks noGrp="1"/>
          </p:cNvSpPr>
          <p:nvPr>
            <p:ph type="sldNum" sz="quarter" idx="10"/>
          </p:nvPr>
        </p:nvSpPr>
        <p:spPr/>
        <p:txBody>
          <a:bodyPr/>
          <a:lstStyle/>
          <a:p>
            <a:fld id="{5C1DEA26-E21A-4AC2-916A-8754B5D869F2}" type="slidenum">
              <a:rPr lang="en-US" smtClean="0"/>
              <a:t>11</a:t>
            </a:fld>
            <a:endParaRPr lang="en-US"/>
          </a:p>
        </p:txBody>
      </p:sp>
    </p:spTree>
    <p:extLst>
      <p:ext uri="{BB962C8B-B14F-4D97-AF65-F5344CB8AC3E}">
        <p14:creationId xmlns:p14="http://schemas.microsoft.com/office/powerpoint/2010/main" val="1353833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is Protein Kinase A,</a:t>
            </a:r>
            <a:r>
              <a:rPr lang="en-US" baseline="0" dirty="0"/>
              <a:t> it becomes activated upon binding with </a:t>
            </a:r>
            <a:r>
              <a:rPr lang="en-US" baseline="0" dirty="0" err="1"/>
              <a:t>cAMP</a:t>
            </a:r>
            <a:endParaRPr lang="en-US" dirty="0"/>
          </a:p>
        </p:txBody>
      </p:sp>
      <p:sp>
        <p:nvSpPr>
          <p:cNvPr id="4" name="Slide Number Placeholder 3"/>
          <p:cNvSpPr>
            <a:spLocks noGrp="1"/>
          </p:cNvSpPr>
          <p:nvPr>
            <p:ph type="sldNum" sz="quarter" idx="10"/>
          </p:nvPr>
        </p:nvSpPr>
        <p:spPr/>
        <p:txBody>
          <a:bodyPr/>
          <a:lstStyle/>
          <a:p>
            <a:fld id="{5C1DEA26-E21A-4AC2-916A-8754B5D869F2}" type="slidenum">
              <a:rPr lang="en-US" smtClean="0"/>
              <a:t>12</a:t>
            </a:fld>
            <a:endParaRPr lang="en-US"/>
          </a:p>
        </p:txBody>
      </p:sp>
    </p:spTree>
    <p:extLst>
      <p:ext uri="{BB962C8B-B14F-4D97-AF65-F5344CB8AC3E}">
        <p14:creationId xmlns:p14="http://schemas.microsoft.com/office/powerpoint/2010/main" val="397749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is</a:t>
            </a:r>
            <a:r>
              <a:rPr lang="en-US" baseline="0" dirty="0"/>
              <a:t> target is a </a:t>
            </a:r>
            <a:r>
              <a:rPr lang="en-US" dirty="0" err="1"/>
              <a:t>cAMP</a:t>
            </a:r>
            <a:r>
              <a:rPr lang="en-US" dirty="0"/>
              <a:t> Response Element-Binding </a:t>
            </a:r>
            <a:r>
              <a:rPr lang="en-US" i="1" dirty="0"/>
              <a:t>Protein</a:t>
            </a:r>
            <a:r>
              <a:rPr lang="en-US" dirty="0"/>
              <a:t> (CREB). </a:t>
            </a:r>
          </a:p>
        </p:txBody>
      </p:sp>
      <p:sp>
        <p:nvSpPr>
          <p:cNvPr id="4" name="Slide Number Placeholder 3"/>
          <p:cNvSpPr>
            <a:spLocks noGrp="1"/>
          </p:cNvSpPr>
          <p:nvPr>
            <p:ph type="sldNum" sz="quarter" idx="10"/>
          </p:nvPr>
        </p:nvSpPr>
        <p:spPr/>
        <p:txBody>
          <a:bodyPr/>
          <a:lstStyle/>
          <a:p>
            <a:fld id="{5C1DEA26-E21A-4AC2-916A-8754B5D869F2}" type="slidenum">
              <a:rPr lang="en-US" smtClean="0"/>
              <a:t>13</a:t>
            </a:fld>
            <a:endParaRPr lang="en-US"/>
          </a:p>
        </p:txBody>
      </p:sp>
    </p:spTree>
    <p:extLst>
      <p:ext uri="{BB962C8B-B14F-4D97-AF65-F5344CB8AC3E}">
        <p14:creationId xmlns:p14="http://schemas.microsoft.com/office/powerpoint/2010/main" val="25170147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CREB protein is also</a:t>
            </a:r>
            <a:r>
              <a:rPr lang="en-US" baseline="0" dirty="0"/>
              <a:t> activated when bound to the </a:t>
            </a:r>
            <a:r>
              <a:rPr lang="en-US" baseline="0" dirty="0" err="1"/>
              <a:t>cAMP</a:t>
            </a:r>
            <a:r>
              <a:rPr lang="en-US" baseline="0" dirty="0"/>
              <a:t> molecule. This causes the CREB protein to translocate from the cytosol into the mitochondria and into the nucleus.</a:t>
            </a:r>
            <a:endParaRPr lang="en-US" dirty="0"/>
          </a:p>
        </p:txBody>
      </p:sp>
      <p:sp>
        <p:nvSpPr>
          <p:cNvPr id="4" name="Slide Number Placeholder 3"/>
          <p:cNvSpPr>
            <a:spLocks noGrp="1"/>
          </p:cNvSpPr>
          <p:nvPr>
            <p:ph type="sldNum" sz="quarter" idx="10"/>
          </p:nvPr>
        </p:nvSpPr>
        <p:spPr/>
        <p:txBody>
          <a:bodyPr/>
          <a:lstStyle/>
          <a:p>
            <a:fld id="{5C1DEA26-E21A-4AC2-916A-8754B5D869F2}" type="slidenum">
              <a:rPr lang="en-US" smtClean="0"/>
              <a:t>14</a:t>
            </a:fld>
            <a:endParaRPr lang="en-US"/>
          </a:p>
        </p:txBody>
      </p:sp>
    </p:spTree>
    <p:extLst>
      <p:ext uri="{BB962C8B-B14F-4D97-AF65-F5344CB8AC3E}">
        <p14:creationId xmlns:p14="http://schemas.microsoft.com/office/powerpoint/2010/main" val="3732621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both of these locations, the activated CREB binds to specific response element sequences in the DNA and activates the transcription of genes that are involved in gluconeogenesis. We will discuss these genes</a:t>
            </a:r>
            <a:r>
              <a:rPr lang="en-US" baseline="0" dirty="0"/>
              <a:t> and their encoded proteins in more detail in a later chapter. What is important to note now, is that glucagon signaling in the liver results in the upregulation of glucose production de novo from non-carbohydrate precursors. This is NOT a favored pathway in the body. It is expensive energetically for the liver to manufacture glucose. In fact, more expensive in the cost of ATP than can be produced from the newly formed molecule. However, organs like the brain can only utilize free glucose as an energy resource. Thus, the liver will engage in this energy deficit to build glucose for use by the brain and other cellular targets. The liver is quite a selfless organ.  </a:t>
            </a:r>
            <a:endParaRPr lang="en-US" dirty="0"/>
          </a:p>
        </p:txBody>
      </p:sp>
      <p:sp>
        <p:nvSpPr>
          <p:cNvPr id="4" name="Slide Number Placeholder 3"/>
          <p:cNvSpPr>
            <a:spLocks noGrp="1"/>
          </p:cNvSpPr>
          <p:nvPr>
            <p:ph type="sldNum" sz="quarter" idx="10"/>
          </p:nvPr>
        </p:nvSpPr>
        <p:spPr/>
        <p:txBody>
          <a:bodyPr/>
          <a:lstStyle/>
          <a:p>
            <a:fld id="{5C1DEA26-E21A-4AC2-916A-8754B5D869F2}" type="slidenum">
              <a:rPr lang="en-US" smtClean="0"/>
              <a:t>15</a:t>
            </a:fld>
            <a:endParaRPr lang="en-US"/>
          </a:p>
        </p:txBody>
      </p:sp>
    </p:spTree>
    <p:extLst>
      <p:ext uri="{BB962C8B-B14F-4D97-AF65-F5344CB8AC3E}">
        <p14:creationId xmlns:p14="http://schemas.microsoft.com/office/powerpoint/2010/main" val="8361842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Glucagon signaling also leads to the downregulation</a:t>
            </a:r>
            <a:r>
              <a:rPr lang="en-US" baseline="0" dirty="0"/>
              <a:t> of glycolysis (which we will cover later) and glycogenesis (which we will cover now!) It also leads to an increase in </a:t>
            </a:r>
            <a:r>
              <a:rPr lang="en-US" baseline="0" dirty="0" err="1"/>
              <a:t>glycogenolysis</a:t>
            </a:r>
            <a:r>
              <a:rPr lang="en-US" baseline="0" dirty="0"/>
              <a:t>, or the breakdown of glycogen (which we will also look at in more depth).</a:t>
            </a:r>
            <a:endParaRPr lang="en-US" dirty="0"/>
          </a:p>
        </p:txBody>
      </p:sp>
      <p:sp>
        <p:nvSpPr>
          <p:cNvPr id="4" name="Slide Number Placeholder 3"/>
          <p:cNvSpPr>
            <a:spLocks noGrp="1"/>
          </p:cNvSpPr>
          <p:nvPr>
            <p:ph type="sldNum" sz="quarter" idx="10"/>
          </p:nvPr>
        </p:nvSpPr>
        <p:spPr/>
        <p:txBody>
          <a:bodyPr/>
          <a:lstStyle/>
          <a:p>
            <a:fld id="{5C1DEA26-E21A-4AC2-916A-8754B5D869F2}" type="slidenum">
              <a:rPr lang="en-US" smtClean="0"/>
              <a:t>16</a:t>
            </a:fld>
            <a:endParaRPr lang="en-US"/>
          </a:p>
        </p:txBody>
      </p:sp>
    </p:spTree>
    <p:extLst>
      <p:ext uri="{BB962C8B-B14F-4D97-AF65-F5344CB8AC3E}">
        <p14:creationId xmlns:p14="http://schemas.microsoft.com/office/powerpoint/2010/main" val="36247646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seen in the previous</a:t>
            </a:r>
            <a:r>
              <a:rPr lang="en-US" baseline="0" dirty="0"/>
              <a:t> section, glycogen synthase (GS) is the primary enzyme regulated in the biosynthesis of glycogen. And GS is active in the dephosphorylated state. Thus, one actions of PKA is to phosphorylate the GS enzyme causing it to shift into its inactive conformation and blocking glycogenesis</a:t>
            </a:r>
            <a:endParaRPr lang="en-US" dirty="0"/>
          </a:p>
        </p:txBody>
      </p:sp>
      <p:sp>
        <p:nvSpPr>
          <p:cNvPr id="4" name="Slide Number Placeholder 3"/>
          <p:cNvSpPr>
            <a:spLocks noGrp="1"/>
          </p:cNvSpPr>
          <p:nvPr>
            <p:ph type="sldNum" sz="quarter" idx="10"/>
          </p:nvPr>
        </p:nvSpPr>
        <p:spPr/>
        <p:txBody>
          <a:bodyPr/>
          <a:lstStyle/>
          <a:p>
            <a:fld id="{5C1DEA26-E21A-4AC2-916A-8754B5D869F2}" type="slidenum">
              <a:rPr lang="en-US" smtClean="0"/>
              <a:t>17</a:t>
            </a:fld>
            <a:endParaRPr lang="en-US"/>
          </a:p>
        </p:txBody>
      </p:sp>
    </p:spTree>
    <p:extLst>
      <p:ext uri="{BB962C8B-B14F-4D97-AF65-F5344CB8AC3E}">
        <p14:creationId xmlns:p14="http://schemas.microsoft.com/office/powerpoint/2010/main" val="26202391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activated PKA</a:t>
            </a:r>
            <a:r>
              <a:rPr lang="en-US" baseline="0" dirty="0"/>
              <a:t> also phosphorylates the protein phosphatase 1 enzyme leading to the inactivation of the phosphatase.  This helps to maintain the GS in the phosphorylated, inactive state.</a:t>
            </a:r>
            <a:endParaRPr lang="en-US" dirty="0"/>
          </a:p>
        </p:txBody>
      </p:sp>
      <p:sp>
        <p:nvSpPr>
          <p:cNvPr id="4" name="Slide Number Placeholder 3"/>
          <p:cNvSpPr>
            <a:spLocks noGrp="1"/>
          </p:cNvSpPr>
          <p:nvPr>
            <p:ph type="sldNum" sz="quarter" idx="10"/>
          </p:nvPr>
        </p:nvSpPr>
        <p:spPr/>
        <p:txBody>
          <a:bodyPr/>
          <a:lstStyle/>
          <a:p>
            <a:fld id="{5C1DEA26-E21A-4AC2-916A-8754B5D869F2}" type="slidenum">
              <a:rPr lang="en-US" smtClean="0"/>
              <a:t>18</a:t>
            </a:fld>
            <a:endParaRPr lang="en-US"/>
          </a:p>
        </p:txBody>
      </p:sp>
    </p:spTree>
    <p:extLst>
      <p:ext uri="{BB962C8B-B14F-4D97-AF65-F5344CB8AC3E}">
        <p14:creationId xmlns:p14="http://schemas.microsoft.com/office/powerpoint/2010/main" val="33074473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inhibition of</a:t>
            </a:r>
            <a:r>
              <a:rPr lang="en-US" baseline="0" dirty="0"/>
              <a:t> PP1, is a little bit more complicated than indicated on the previous slide. PP1 contains a regulatory domain and a catalytic domain. Normally the regulatory domain of PP1 binds with glycogen, keeping the molecule close to the location where GS will be present.  Thus, when GS is near its substrate in can also bind with PP1 and be dephosphorylated into its active state. This is more efficient that having to diffuse around the cell trying to find the PP1 randomly. When PKA phosphorylates the regulatory domain of PP1, it dissociates from the catalytic domain, causing the catalytic domain to float away from the glycogen molecule. This makes PP1 less efficient at dephosphorylating GS because it is harder for the molecules to randomly come into contact with one another. Thus, PP1 is less active. PKA reduces this activity even further, by phosphorylating an allosteric inhibitor (I) of PP1.  In the phosphorylated state, I can bind to PP1 fully inactivating the phosphatase. Both phosphorylation events need to be reversed to regain full PP1 activity.</a:t>
            </a:r>
            <a:endParaRPr lang="en-US" dirty="0"/>
          </a:p>
        </p:txBody>
      </p:sp>
      <p:sp>
        <p:nvSpPr>
          <p:cNvPr id="4" name="Slide Number Placeholder 3"/>
          <p:cNvSpPr>
            <a:spLocks noGrp="1"/>
          </p:cNvSpPr>
          <p:nvPr>
            <p:ph type="sldNum" sz="quarter" idx="10"/>
          </p:nvPr>
        </p:nvSpPr>
        <p:spPr/>
        <p:txBody>
          <a:bodyPr/>
          <a:lstStyle/>
          <a:p>
            <a:fld id="{5C1DEA26-E21A-4AC2-916A-8754B5D869F2}" type="slidenum">
              <a:rPr lang="en-US" smtClean="0"/>
              <a:t>19</a:t>
            </a:fld>
            <a:endParaRPr lang="en-US"/>
          </a:p>
        </p:txBody>
      </p:sp>
    </p:spTree>
    <p:extLst>
      <p:ext uri="{BB962C8B-B14F-4D97-AF65-F5344CB8AC3E}">
        <p14:creationId xmlns:p14="http://schemas.microsoft.com/office/powerpoint/2010/main" val="2729621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hypoglycemia (or low blood glucose levels), pancreatic alpha (</a:t>
            </a:r>
            <a:r>
              <a:rPr lang="el-GR" dirty="0"/>
              <a:t>α) </a:t>
            </a:r>
            <a:r>
              <a:rPr lang="en-US" dirty="0"/>
              <a:t>cells release the hormone peptide, glucagon, which stimulates gluconeogenesis (the formation of</a:t>
            </a:r>
            <a:r>
              <a:rPr lang="en-US" baseline="0" dirty="0"/>
              <a:t> glucose)</a:t>
            </a:r>
            <a:r>
              <a:rPr lang="en-US" dirty="0"/>
              <a:t> and </a:t>
            </a:r>
            <a:r>
              <a:rPr lang="en-US" dirty="0" err="1"/>
              <a:t>glycogenolysis</a:t>
            </a:r>
            <a:r>
              <a:rPr lang="en-US" dirty="0"/>
              <a:t> (the breakdown of glycogen) in the liver, resulting in the release of glucose to the plasma, and the raising of blood</a:t>
            </a:r>
            <a:r>
              <a:rPr lang="en-US" baseline="0" dirty="0"/>
              <a:t> glucose levels</a:t>
            </a:r>
            <a:r>
              <a:rPr lang="en-US" dirty="0"/>
              <a:t>.</a:t>
            </a:r>
          </a:p>
        </p:txBody>
      </p:sp>
      <p:sp>
        <p:nvSpPr>
          <p:cNvPr id="4" name="Slide Number Placeholder 3"/>
          <p:cNvSpPr>
            <a:spLocks noGrp="1"/>
          </p:cNvSpPr>
          <p:nvPr>
            <p:ph type="sldNum" sz="quarter" idx="10"/>
          </p:nvPr>
        </p:nvSpPr>
        <p:spPr/>
        <p:txBody>
          <a:bodyPr/>
          <a:lstStyle/>
          <a:p>
            <a:fld id="{5C1DEA26-E21A-4AC2-916A-8754B5D869F2}" type="slidenum">
              <a:rPr lang="en-US" smtClean="0"/>
              <a:t>2</a:t>
            </a:fld>
            <a:endParaRPr lang="en-US"/>
          </a:p>
        </p:txBody>
      </p:sp>
    </p:spTree>
    <p:extLst>
      <p:ext uri="{BB962C8B-B14F-4D97-AF65-F5344CB8AC3E}">
        <p14:creationId xmlns:p14="http://schemas.microsoft.com/office/powerpoint/2010/main" val="10220268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summary, glucagon signaling in the liver downregulated glycogenesis</a:t>
            </a:r>
            <a:r>
              <a:rPr lang="en-US" baseline="0" dirty="0"/>
              <a:t> through the activation of PKA. PKA phosphorylated GS directly, inactivating the enzyme, and maintains it in the inactive state by also inhibiting the PP1 responsible for dephosphorylating GS.</a:t>
            </a:r>
            <a:endParaRPr lang="en-US" dirty="0"/>
          </a:p>
        </p:txBody>
      </p:sp>
      <p:sp>
        <p:nvSpPr>
          <p:cNvPr id="4" name="Slide Number Placeholder 3"/>
          <p:cNvSpPr>
            <a:spLocks noGrp="1"/>
          </p:cNvSpPr>
          <p:nvPr>
            <p:ph type="sldNum" sz="quarter" idx="10"/>
          </p:nvPr>
        </p:nvSpPr>
        <p:spPr/>
        <p:txBody>
          <a:bodyPr/>
          <a:lstStyle/>
          <a:p>
            <a:fld id="{5C1DEA26-E21A-4AC2-916A-8754B5D869F2}" type="slidenum">
              <a:rPr lang="en-US" smtClean="0"/>
              <a:t>20</a:t>
            </a:fld>
            <a:endParaRPr lang="en-US"/>
          </a:p>
        </p:txBody>
      </p:sp>
    </p:spTree>
    <p:extLst>
      <p:ext uri="{BB962C8B-B14F-4D97-AF65-F5344CB8AC3E}">
        <p14:creationId xmlns:p14="http://schemas.microsoft.com/office/powerpoint/2010/main" val="19520069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review a few terms before we begin.  In the last section we were introduced</a:t>
            </a:r>
            <a:r>
              <a:rPr lang="en-US" baseline="0" dirty="0"/>
              <a:t> to glycogenesis, or the synthesis of glycogen. We saw that this pathway was activated during insulin signaling. In glucagon signaling, this pathway is inhibited and the opposite pathway, </a:t>
            </a:r>
            <a:r>
              <a:rPr lang="en-US" baseline="0" dirty="0" err="1"/>
              <a:t>glycogenolysis</a:t>
            </a:r>
            <a:r>
              <a:rPr lang="en-US" baseline="0" dirty="0"/>
              <a:t> (glycogen breakdown) is activated.  Glucagon signaling in the liver also downregulates glycolysis (the utilization of glucose for energy production), as the liver is trying to use glucose to maintain blood glucose levels. It doesn’t utilize it for its own energy needs during this time. Instead, lipids can be used by liver cells to generate ATP energy, and in fact, glucagon signaling increases Lipolysis or the breakdown of lipids. Finally, glucagon also upregulates the process of gluconeogenesis or the generation of glucose from non-sugar metabolites. We will address the mechanisms of glycolysis and gluconeogenesis in a later chapter. Here we will only take a cursory look at these pathways, and will focus more on the process of </a:t>
            </a:r>
            <a:r>
              <a:rPr lang="en-US" baseline="0" dirty="0" err="1"/>
              <a:t>glycogenolysis</a:t>
            </a:r>
            <a:r>
              <a:rPr lang="en-US" baseline="0" dirty="0"/>
              <a:t>.</a:t>
            </a:r>
            <a:endParaRPr lang="en-US" dirty="0"/>
          </a:p>
        </p:txBody>
      </p:sp>
      <p:sp>
        <p:nvSpPr>
          <p:cNvPr id="4" name="Slide Number Placeholder 3"/>
          <p:cNvSpPr>
            <a:spLocks noGrp="1"/>
          </p:cNvSpPr>
          <p:nvPr>
            <p:ph type="sldNum" sz="quarter" idx="10"/>
          </p:nvPr>
        </p:nvSpPr>
        <p:spPr/>
        <p:txBody>
          <a:bodyPr/>
          <a:lstStyle/>
          <a:p>
            <a:fld id="{5C1DEA26-E21A-4AC2-916A-8754B5D869F2}" type="slidenum">
              <a:rPr lang="en-US" smtClean="0"/>
              <a:t>3</a:t>
            </a:fld>
            <a:endParaRPr lang="en-US"/>
          </a:p>
        </p:txBody>
      </p:sp>
    </p:spTree>
    <p:extLst>
      <p:ext uri="{BB962C8B-B14F-4D97-AF65-F5344CB8AC3E}">
        <p14:creationId xmlns:p14="http://schemas.microsoft.com/office/powerpoint/2010/main" val="3145322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Glucagon signaling</a:t>
            </a:r>
            <a:r>
              <a:rPr lang="en-US" baseline="0" dirty="0"/>
              <a:t> begins when the hormone binds with its receptor on liver cells. (click) Glucagon receptors are not widespread within the body, like insulin receptors have evolved.  Since the purpose of this hormone is to cause the release of glucose back into the blood stream, this process is highly controlled and only the liver can deliver glucose back into the blood stream to maintain homeostasis. Thus, other target tissues such as skeletal muscle do not need to have these receptors expressed and are not sensitive to glucagon signaling.</a:t>
            </a:r>
            <a:endParaRPr lang="en-US" dirty="0"/>
          </a:p>
        </p:txBody>
      </p:sp>
      <p:sp>
        <p:nvSpPr>
          <p:cNvPr id="4" name="Slide Number Placeholder 3"/>
          <p:cNvSpPr>
            <a:spLocks noGrp="1"/>
          </p:cNvSpPr>
          <p:nvPr>
            <p:ph type="sldNum" sz="quarter" idx="10"/>
          </p:nvPr>
        </p:nvSpPr>
        <p:spPr/>
        <p:txBody>
          <a:bodyPr/>
          <a:lstStyle/>
          <a:p>
            <a:fld id="{5C1DEA26-E21A-4AC2-916A-8754B5D869F2}" type="slidenum">
              <a:rPr lang="en-US" smtClean="0"/>
              <a:t>4</a:t>
            </a:fld>
            <a:endParaRPr lang="en-US"/>
          </a:p>
        </p:txBody>
      </p:sp>
    </p:spTree>
    <p:extLst>
      <p:ext uri="{BB962C8B-B14F-4D97-AF65-F5344CB8AC3E}">
        <p14:creationId xmlns:p14="http://schemas.microsoft.com/office/powerpoint/2010/main" val="1784152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glucagon receptor</a:t>
            </a:r>
            <a:r>
              <a:rPr lang="en-US" baseline="0" dirty="0"/>
              <a:t> is a G-protein-coupled receptor and is also referred to as a 7TM receptor (as it contains 7 transmembrane domains that span the plasma membrane). This family of receptors is widespread throughout the body and responsible for many of the pharmaceutical mechanisms of action seen in our treatment of different disease conditions. With regards to this pathway, once glucagon binds to the receptor, the receptor moves laterally in the plasma membrane and binds with a G-protein that is stationed as a peripheral protein to the plasma membrane. (click) The G-protein contains three major domains, the alpha, the beta, and the gamma domain. The alpha domain is capable of binding to the GDP/GTP cofactor. When the G-protein is inactive, all three subunits stay together and the alpha subunit remains inactive and bound to GDP. </a:t>
            </a:r>
            <a:endParaRPr lang="en-US" dirty="0"/>
          </a:p>
        </p:txBody>
      </p:sp>
      <p:sp>
        <p:nvSpPr>
          <p:cNvPr id="4" name="Slide Number Placeholder 3"/>
          <p:cNvSpPr>
            <a:spLocks noGrp="1"/>
          </p:cNvSpPr>
          <p:nvPr>
            <p:ph type="sldNum" sz="quarter" idx="10"/>
          </p:nvPr>
        </p:nvSpPr>
        <p:spPr/>
        <p:txBody>
          <a:bodyPr/>
          <a:lstStyle/>
          <a:p>
            <a:fld id="{5C1DEA26-E21A-4AC2-916A-8754B5D869F2}" type="slidenum">
              <a:rPr lang="en-US" smtClean="0"/>
              <a:t>5</a:t>
            </a:fld>
            <a:endParaRPr lang="en-US"/>
          </a:p>
        </p:txBody>
      </p:sp>
    </p:spTree>
    <p:extLst>
      <p:ext uri="{BB962C8B-B14F-4D97-AF65-F5344CB8AC3E}">
        <p14:creationId xmlns:p14="http://schemas.microsoft.com/office/powerpoint/2010/main" val="1539328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1DEA26-E21A-4AC2-916A-8754B5D869F2}" type="slidenum">
              <a:rPr lang="en-US" smtClean="0"/>
              <a:t>6</a:t>
            </a:fld>
            <a:endParaRPr lang="en-US"/>
          </a:p>
        </p:txBody>
      </p:sp>
    </p:spTree>
    <p:extLst>
      <p:ext uri="{BB962C8B-B14F-4D97-AF65-F5344CB8AC3E}">
        <p14:creationId xmlns:p14="http://schemas.microsoft.com/office/powerpoint/2010/main" val="1944898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G-protein associates with an activated receptor, the alpha subunit exchanges</a:t>
            </a:r>
            <a:r>
              <a:rPr lang="en-US" baseline="0" dirty="0"/>
              <a:t> GTP for the bound GDP cofactor and the gamma and beta subunits </a:t>
            </a:r>
            <a:r>
              <a:rPr lang="en-US" baseline="0" dirty="0" err="1"/>
              <a:t>dissocate</a:t>
            </a:r>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5C1DEA26-E21A-4AC2-916A-8754B5D869F2}" type="slidenum">
              <a:rPr lang="en-US" smtClean="0"/>
              <a:t>7</a:t>
            </a:fld>
            <a:endParaRPr lang="en-US"/>
          </a:p>
        </p:txBody>
      </p:sp>
    </p:spTree>
    <p:extLst>
      <p:ext uri="{BB962C8B-B14F-4D97-AF65-F5344CB8AC3E}">
        <p14:creationId xmlns:p14="http://schemas.microsoft.com/office/powerpoint/2010/main" val="2065641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activated alpha subunit moves laterally on</a:t>
            </a:r>
            <a:r>
              <a:rPr lang="en-US" baseline="0" dirty="0"/>
              <a:t> the periphery of the plasma membrane until it contacts the adenylyl cyclase enzyme (also called adenylate cyclase)</a:t>
            </a:r>
            <a:endParaRPr lang="en-US" dirty="0"/>
          </a:p>
        </p:txBody>
      </p:sp>
      <p:sp>
        <p:nvSpPr>
          <p:cNvPr id="4" name="Slide Number Placeholder 3"/>
          <p:cNvSpPr>
            <a:spLocks noGrp="1"/>
          </p:cNvSpPr>
          <p:nvPr>
            <p:ph type="sldNum" sz="quarter" idx="10"/>
          </p:nvPr>
        </p:nvSpPr>
        <p:spPr/>
        <p:txBody>
          <a:bodyPr/>
          <a:lstStyle/>
          <a:p>
            <a:fld id="{5C1DEA26-E21A-4AC2-916A-8754B5D869F2}" type="slidenum">
              <a:rPr lang="en-US" smtClean="0"/>
              <a:t>8</a:t>
            </a:fld>
            <a:endParaRPr lang="en-US"/>
          </a:p>
        </p:txBody>
      </p:sp>
    </p:spTree>
    <p:extLst>
      <p:ext uri="{BB962C8B-B14F-4D97-AF65-F5344CB8AC3E}">
        <p14:creationId xmlns:p14="http://schemas.microsoft.com/office/powerpoint/2010/main" val="2091159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activates the adenylyl cyclase</a:t>
            </a:r>
            <a:r>
              <a:rPr lang="en-US" baseline="0" dirty="0"/>
              <a:t> that converts ATP into cyclic AMP (</a:t>
            </a:r>
            <a:r>
              <a:rPr lang="en-US" baseline="0" dirty="0" err="1"/>
              <a:t>cAMP</a:t>
            </a:r>
            <a:r>
              <a:rPr lang="en-US" baseline="0" dirty="0"/>
              <a:t>)</a:t>
            </a:r>
            <a:endParaRPr lang="en-US" dirty="0"/>
          </a:p>
        </p:txBody>
      </p:sp>
      <p:sp>
        <p:nvSpPr>
          <p:cNvPr id="4" name="Slide Number Placeholder 3"/>
          <p:cNvSpPr>
            <a:spLocks noGrp="1"/>
          </p:cNvSpPr>
          <p:nvPr>
            <p:ph type="sldNum" sz="quarter" idx="10"/>
          </p:nvPr>
        </p:nvSpPr>
        <p:spPr/>
        <p:txBody>
          <a:bodyPr/>
          <a:lstStyle/>
          <a:p>
            <a:fld id="{5C1DEA26-E21A-4AC2-916A-8754B5D869F2}" type="slidenum">
              <a:rPr lang="en-US" smtClean="0"/>
              <a:t>9</a:t>
            </a:fld>
            <a:endParaRPr lang="en-US"/>
          </a:p>
        </p:txBody>
      </p:sp>
    </p:spTree>
    <p:extLst>
      <p:ext uri="{BB962C8B-B14F-4D97-AF65-F5344CB8AC3E}">
        <p14:creationId xmlns:p14="http://schemas.microsoft.com/office/powerpoint/2010/main" val="35051433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iochemistry Backgroun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sp>
        <p:nvSpPr>
          <p:cNvPr id="2" name="Title 1"/>
          <p:cNvSpPr>
            <a:spLocks noGrp="1"/>
          </p:cNvSpPr>
          <p:nvPr>
            <p:ph type="ctrTitle"/>
          </p:nvPr>
        </p:nvSpPr>
        <p:spPr>
          <a:xfrm>
            <a:off x="577516" y="1431922"/>
            <a:ext cx="7772400" cy="1849437"/>
          </a:xfrm>
          <a:solidFill>
            <a:schemeClr val="accent6">
              <a:lumMod val="60000"/>
              <a:lumOff val="40000"/>
              <a:alpha val="68000"/>
            </a:schemeClr>
          </a:solidFill>
        </p:spPr>
        <p:txBody>
          <a:bodyPr anchor="b"/>
          <a:lstStyle>
            <a:lvl1pPr algn="ctr">
              <a:defRPr sz="6000" b="1">
                <a:solidFill>
                  <a:schemeClr val="tx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106904" y="3891270"/>
            <a:ext cx="6858000" cy="999293"/>
          </a:xfrm>
          <a:solidFill>
            <a:schemeClr val="accent6">
              <a:lumMod val="60000"/>
              <a:lumOff val="40000"/>
              <a:alpha val="68000"/>
            </a:schemeClr>
          </a:solidFill>
        </p:spPr>
        <p:txBody>
          <a:bodyPr>
            <a:norm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spTree>
    <p:extLst>
      <p:ext uri="{BB962C8B-B14F-4D97-AF65-F5344CB8AC3E}">
        <p14:creationId xmlns:p14="http://schemas.microsoft.com/office/powerpoint/2010/main" val="18037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iochem 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1305018" y="222349"/>
            <a:ext cx="7210332" cy="779462"/>
          </a:xfrm>
        </p:spPr>
        <p:txBody>
          <a:bodyPr/>
          <a:lstStyle/>
          <a:p>
            <a:r>
              <a:rPr lang="en-US"/>
              <a:t>Click to edit Master title style</a:t>
            </a:r>
            <a:endParaRPr lang="en-US" dirty="0"/>
          </a:p>
        </p:txBody>
      </p:sp>
      <p:sp>
        <p:nvSpPr>
          <p:cNvPr id="3" name="Content Placeholder 2"/>
          <p:cNvSpPr>
            <a:spLocks noGrp="1"/>
          </p:cNvSpPr>
          <p:nvPr>
            <p:ph idx="1"/>
          </p:nvPr>
        </p:nvSpPr>
        <p:spPr>
          <a:xfrm>
            <a:off x="319596" y="1278384"/>
            <a:ext cx="8460420" cy="45113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63824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Biochem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07363" y="193064"/>
            <a:ext cx="7307987" cy="8380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57452" y="1203159"/>
            <a:ext cx="4257398"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203159"/>
            <a:ext cx="4230765"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108763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iochem 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5117" y="98796"/>
            <a:ext cx="7661430" cy="850063"/>
          </a:xfrm>
        </p:spPr>
        <p:txBody>
          <a:bodyPr/>
          <a:lstStyle/>
          <a:p>
            <a:r>
              <a:rPr lang="en-US"/>
              <a:t>Click to edit Master title style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09738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biochem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069974"/>
          </a:xfrm>
        </p:spPr>
        <p:txBody>
          <a:bodyPr anchor="b"/>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2961420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biochem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15134"/>
            <a:ext cx="2949178" cy="1042265"/>
          </a:xfrm>
        </p:spPr>
        <p:txBody>
          <a:bodyPr anchor="b"/>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42166500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0CD00-9995-4470-B1CF-DB9B98189CB1}" type="datetimeFigureOut">
              <a:rPr lang="en-US" smtClean="0"/>
              <a:t>3/15/2020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CB677-C75E-4884-8358-F53262ACFD19}" type="slidenum">
              <a:rPr lang="en-US" smtClean="0"/>
              <a:t>‹#›</a:t>
            </a:fld>
            <a:endParaRPr lang="en-US"/>
          </a:p>
        </p:txBody>
      </p:sp>
    </p:spTree>
    <p:extLst>
      <p:ext uri="{BB962C8B-B14F-4D97-AF65-F5344CB8AC3E}">
        <p14:creationId xmlns:p14="http://schemas.microsoft.com/office/powerpoint/2010/main" val="2891728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8" r:id="rId5"/>
    <p:sldLayoutId id="214748366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commons.wikimedia.org/wiki/File:Glucagon-_1GCN.jpg" TargetMode="External"/><Relationship Id="rId5" Type="http://schemas.openxmlformats.org/officeDocument/2006/relationships/hyperlink" Target="https://www.ijbs.com/v12p1544.htm" TargetMode="Externa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commons.wikimedia.org/wiki/File:Glucagon-_1GCN.jpg" TargetMode="External"/><Relationship Id="rId5" Type="http://schemas.openxmlformats.org/officeDocument/2006/relationships/hyperlink" Target="https://www.ijbs.com/v12p1544.htm" TargetMode="Externa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commons.wikimedia.org/wiki/File:Glucagon-_1GCN.jpg" TargetMode="External"/><Relationship Id="rId5" Type="http://schemas.openxmlformats.org/officeDocument/2006/relationships/hyperlink" Target="https://www.ijbs.com/v12p1544.htm" TargetMode="Externa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smart.servier.com/smart_image/dna/" TargetMode="External"/><Relationship Id="rId5" Type="http://schemas.openxmlformats.org/officeDocument/2006/relationships/hyperlink" Target="https://www.ijbs.com/v12p1544.htm" TargetMode="Externa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smart.servier.com/smart_image/dna/" TargetMode="External"/><Relationship Id="rId5" Type="http://schemas.openxmlformats.org/officeDocument/2006/relationships/hyperlink" Target="https://www.ijbs.com/v12p1544.htm" TargetMode="Externa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smart.servier.com/smart_image/dna/" TargetMode="External"/><Relationship Id="rId5" Type="http://schemas.openxmlformats.org/officeDocument/2006/relationships/hyperlink" Target="https://www.ijbs.com/v12p1544.htm" TargetMode="Externa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smart.servier.com/smart_image/dna/" TargetMode="External"/><Relationship Id="rId5" Type="http://schemas.openxmlformats.org/officeDocument/2006/relationships/hyperlink" Target="https://www.ijbs.com/v12p1544.htm" TargetMode="Externa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smart.servier.com/smart_image/dna/" TargetMode="External"/><Relationship Id="rId5" Type="http://schemas.openxmlformats.org/officeDocument/2006/relationships/hyperlink" Target="https://www.ijbs.com/v12p1544.htm" TargetMode="Externa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smart.servier.com/smart_image/dna/" TargetMode="External"/><Relationship Id="rId5" Type="http://schemas.openxmlformats.org/officeDocument/2006/relationships/hyperlink" Target="https://www.ijbs.com/v12p1544.htm" TargetMode="Externa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emf"/><Relationship Id="rId5" Type="http://schemas.openxmlformats.org/officeDocument/2006/relationships/oleObject" Target="../embeddings/oleObject1.bin"/><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sciencedirect.com/science/article/pii/S0025619617308741"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commons.wikimedia.org/wiki/File:Glucagon-_1GCN.jpg" TargetMode="External"/><Relationship Id="rId5" Type="http://schemas.openxmlformats.org/officeDocument/2006/relationships/hyperlink" Target="https://www.ijbs.com/v12p1544.htm" TargetMode="Externa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commons.wikimedia.org/wiki/File:Glucagon-_1GCN.jpg" TargetMode="External"/><Relationship Id="rId5" Type="http://schemas.openxmlformats.org/officeDocument/2006/relationships/hyperlink" Target="https://www.ijbs.com/v12p1544.htm"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commons.wikimedia.org/wiki/File:Glucagon-_1GCN.jpg" TargetMode="External"/><Relationship Id="rId5" Type="http://schemas.openxmlformats.org/officeDocument/2006/relationships/hyperlink" Target="https://www.ijbs.com/v12p1544.htm" TargetMode="Externa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commons.wikimedia.org/wiki/File:Glucagon-_1GCN.jpg" TargetMode="External"/><Relationship Id="rId5" Type="http://schemas.openxmlformats.org/officeDocument/2006/relationships/hyperlink" Target="https://www.ijbs.com/v12p1544.htm" TargetMode="Externa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commons.wikimedia.org/wiki/File:Glucagon-_1GCN.jpg" TargetMode="External"/><Relationship Id="rId5" Type="http://schemas.openxmlformats.org/officeDocument/2006/relationships/hyperlink" Target="https://www.ijbs.com/v12p1544.htm" TargetMode="Externa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commons.wikimedia.org/wiki/File:Glucagon-_1GCN.jpg" TargetMode="External"/><Relationship Id="rId5" Type="http://schemas.openxmlformats.org/officeDocument/2006/relationships/hyperlink" Target="https://www.ijbs.com/v12p1544.htm" TargetMode="Externa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3900" y="2468880"/>
            <a:ext cx="7772400" cy="1696399"/>
          </a:xfrm>
        </p:spPr>
        <p:txBody>
          <a:bodyPr>
            <a:normAutofit fontScale="90000"/>
          </a:bodyPr>
          <a:lstStyle/>
          <a:p>
            <a:r>
              <a:rPr lang="en-US" dirty="0"/>
              <a:t>Glycogen Biosynthesis and Metabolism – Part 3</a:t>
            </a:r>
          </a:p>
        </p:txBody>
      </p:sp>
      <p:sp>
        <p:nvSpPr>
          <p:cNvPr id="3" name="Subtitle 2"/>
          <p:cNvSpPr>
            <a:spLocks noGrp="1"/>
          </p:cNvSpPr>
          <p:nvPr>
            <p:ph type="subTitle" idx="1"/>
          </p:nvPr>
        </p:nvSpPr>
        <p:spPr>
          <a:xfrm>
            <a:off x="723900" y="4165279"/>
            <a:ext cx="7772400" cy="620081"/>
          </a:xfrm>
        </p:spPr>
        <p:txBody>
          <a:bodyPr/>
          <a:lstStyle/>
          <a:p>
            <a:r>
              <a:rPr lang="en-US" dirty="0"/>
              <a:t>Glucagon Signaling in the Liver</a:t>
            </a:r>
          </a:p>
        </p:txBody>
      </p:sp>
    </p:spTree>
    <p:extLst>
      <p:ext uri="{BB962C8B-B14F-4D97-AF65-F5344CB8AC3E}">
        <p14:creationId xmlns:p14="http://schemas.microsoft.com/office/powerpoint/2010/main" val="2203554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165389" y="1289918"/>
            <a:ext cx="2200582" cy="1209844"/>
          </a:xfrm>
          <a:prstGeom prst="rect">
            <a:avLst/>
          </a:prstGeom>
        </p:spPr>
      </p:pic>
      <p:pic>
        <p:nvPicPr>
          <p:cNvPr id="5" name="Picture 4"/>
          <p:cNvPicPr>
            <a:picLocks noChangeAspect="1"/>
          </p:cNvPicPr>
          <p:nvPr/>
        </p:nvPicPr>
        <p:blipFill>
          <a:blip r:embed="rId4"/>
          <a:stretch>
            <a:fillRect/>
          </a:stretch>
        </p:blipFill>
        <p:spPr>
          <a:xfrm>
            <a:off x="3335491" y="1731604"/>
            <a:ext cx="571580" cy="590632"/>
          </a:xfrm>
          <a:prstGeom prst="rect">
            <a:avLst/>
          </a:prstGeom>
        </p:spPr>
      </p:pic>
      <p:pic>
        <p:nvPicPr>
          <p:cNvPr id="12" name="Picture 11"/>
          <p:cNvPicPr>
            <a:picLocks noChangeAspect="1"/>
          </p:cNvPicPr>
          <p:nvPr/>
        </p:nvPicPr>
        <p:blipFill>
          <a:blip r:embed="rId4"/>
          <a:stretch>
            <a:fillRect/>
          </a:stretch>
        </p:blipFill>
        <p:spPr>
          <a:xfrm>
            <a:off x="5304830" y="1742139"/>
            <a:ext cx="571580" cy="590632"/>
          </a:xfrm>
          <a:prstGeom prst="rect">
            <a:avLst/>
          </a:prstGeom>
        </p:spPr>
      </p:pic>
      <p:pic>
        <p:nvPicPr>
          <p:cNvPr id="14" name="Picture 13"/>
          <p:cNvPicPr>
            <a:picLocks noChangeAspect="1"/>
          </p:cNvPicPr>
          <p:nvPr/>
        </p:nvPicPr>
        <p:blipFill>
          <a:blip r:embed="rId4"/>
          <a:stretch>
            <a:fillRect/>
          </a:stretch>
        </p:blipFill>
        <p:spPr>
          <a:xfrm>
            <a:off x="3886751" y="1731604"/>
            <a:ext cx="571580" cy="590632"/>
          </a:xfrm>
          <a:prstGeom prst="rect">
            <a:avLst/>
          </a:prstGeom>
        </p:spPr>
      </p:pic>
      <p:pic>
        <p:nvPicPr>
          <p:cNvPr id="13" name="Picture 12"/>
          <p:cNvPicPr>
            <a:picLocks noChangeAspect="1"/>
          </p:cNvPicPr>
          <p:nvPr/>
        </p:nvPicPr>
        <p:blipFill>
          <a:blip r:embed="rId4"/>
          <a:stretch>
            <a:fillRect/>
          </a:stretch>
        </p:blipFill>
        <p:spPr>
          <a:xfrm>
            <a:off x="4446150" y="1737360"/>
            <a:ext cx="571580" cy="590632"/>
          </a:xfrm>
          <a:prstGeom prst="rect">
            <a:avLst/>
          </a:prstGeom>
        </p:spPr>
      </p:pic>
      <p:sp>
        <p:nvSpPr>
          <p:cNvPr id="15" name="TextBox 14"/>
          <p:cNvSpPr txBox="1"/>
          <p:nvPr/>
        </p:nvSpPr>
        <p:spPr>
          <a:xfrm>
            <a:off x="132080" y="5659120"/>
            <a:ext cx="6568593" cy="307777"/>
          </a:xfrm>
          <a:prstGeom prst="rect">
            <a:avLst/>
          </a:prstGeom>
          <a:noFill/>
        </p:spPr>
        <p:txBody>
          <a:bodyPr wrap="none" rtlCol="0">
            <a:spAutoFit/>
          </a:bodyPr>
          <a:lstStyle/>
          <a:p>
            <a:r>
              <a:rPr lang="en-US" sz="1400" dirty="0"/>
              <a:t>Figure modified from </a:t>
            </a:r>
            <a:r>
              <a:rPr lang="en-US" sz="1400" dirty="0">
                <a:hlinkClick r:id="rId5"/>
              </a:rPr>
              <a:t>Yan, A., et al (2016) In J </a:t>
            </a:r>
            <a:r>
              <a:rPr lang="en-US" sz="1400" dirty="0" err="1">
                <a:hlinkClick r:id="rId5"/>
              </a:rPr>
              <a:t>Biol</a:t>
            </a:r>
            <a:r>
              <a:rPr lang="en-US" sz="1400" dirty="0">
                <a:hlinkClick r:id="rId5"/>
              </a:rPr>
              <a:t> </a:t>
            </a:r>
            <a:r>
              <a:rPr lang="en-US" sz="1400" dirty="0" err="1">
                <a:hlinkClick r:id="rId5"/>
              </a:rPr>
              <a:t>Sci</a:t>
            </a:r>
            <a:r>
              <a:rPr lang="en-US" sz="1400" dirty="0">
                <a:hlinkClick r:id="rId5"/>
              </a:rPr>
              <a:t> 12(12):1544-1554</a:t>
            </a:r>
            <a:r>
              <a:rPr lang="en-US" sz="1400" dirty="0"/>
              <a:t> and </a:t>
            </a:r>
            <a:r>
              <a:rPr lang="en-US" sz="1400" dirty="0" err="1">
                <a:hlinkClick r:id="rId6"/>
              </a:rPr>
              <a:t>Truthortruth</a:t>
            </a:r>
            <a:endParaRPr lang="en-US" sz="1400" dirty="0"/>
          </a:p>
        </p:txBody>
      </p:sp>
      <p:grpSp>
        <p:nvGrpSpPr>
          <p:cNvPr id="20" name="Group 19"/>
          <p:cNvGrpSpPr/>
          <p:nvPr/>
        </p:nvGrpSpPr>
        <p:grpSpPr>
          <a:xfrm>
            <a:off x="4855170" y="1731604"/>
            <a:ext cx="581740" cy="1089998"/>
            <a:chOff x="4855170" y="1731604"/>
            <a:chExt cx="581740" cy="1089998"/>
          </a:xfrm>
        </p:grpSpPr>
        <p:sp>
          <p:nvSpPr>
            <p:cNvPr id="17" name="Flowchart: Alternate Process 16"/>
            <p:cNvSpPr/>
            <p:nvPr/>
          </p:nvSpPr>
          <p:spPr>
            <a:xfrm>
              <a:off x="4971144" y="1731604"/>
              <a:ext cx="362856" cy="590632"/>
            </a:xfrm>
            <a:prstGeom prst="flowChartAlternateProcess">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855170" y="2173089"/>
              <a:ext cx="571580" cy="41483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865330" y="2406769"/>
              <a:ext cx="571580" cy="4148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p:cNvPicPr>
            <a:picLocks noChangeAspect="1"/>
          </p:cNvPicPr>
          <p:nvPr/>
        </p:nvPicPr>
        <p:blipFill>
          <a:blip r:embed="rId4"/>
          <a:stretch>
            <a:fillRect/>
          </a:stretch>
        </p:blipFill>
        <p:spPr>
          <a:xfrm>
            <a:off x="5857400" y="1741764"/>
            <a:ext cx="571580" cy="590632"/>
          </a:xfrm>
          <a:prstGeom prst="rect">
            <a:avLst/>
          </a:prstGeom>
        </p:spPr>
      </p:pic>
      <p:pic>
        <p:nvPicPr>
          <p:cNvPr id="10" name="Picture 9"/>
          <p:cNvPicPr>
            <a:picLocks noChangeAspect="1"/>
          </p:cNvPicPr>
          <p:nvPr/>
        </p:nvPicPr>
        <p:blipFill>
          <a:blip r:embed="rId4"/>
          <a:stretch>
            <a:fillRect/>
          </a:stretch>
        </p:blipFill>
        <p:spPr>
          <a:xfrm>
            <a:off x="6408660" y="1731604"/>
            <a:ext cx="571580" cy="590632"/>
          </a:xfrm>
          <a:prstGeom prst="rect">
            <a:avLst/>
          </a:prstGeom>
        </p:spPr>
      </p:pic>
      <p:pic>
        <p:nvPicPr>
          <p:cNvPr id="9" name="Picture 8"/>
          <p:cNvPicPr>
            <a:picLocks noChangeAspect="1"/>
          </p:cNvPicPr>
          <p:nvPr/>
        </p:nvPicPr>
        <p:blipFill>
          <a:blip r:embed="rId4"/>
          <a:stretch>
            <a:fillRect/>
          </a:stretch>
        </p:blipFill>
        <p:spPr>
          <a:xfrm>
            <a:off x="6951070" y="1731604"/>
            <a:ext cx="571580" cy="590632"/>
          </a:xfrm>
          <a:prstGeom prst="rect">
            <a:avLst/>
          </a:prstGeom>
        </p:spPr>
      </p:pic>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77906" y="1515632"/>
            <a:ext cx="793828" cy="365019"/>
          </a:xfrm>
          <a:prstGeom prst="rect">
            <a:avLst/>
          </a:prstGeom>
        </p:spPr>
      </p:pic>
      <p:grpSp>
        <p:nvGrpSpPr>
          <p:cNvPr id="23" name="Group 22"/>
          <p:cNvGrpSpPr/>
          <p:nvPr/>
        </p:nvGrpSpPr>
        <p:grpSpPr>
          <a:xfrm rot="4788762">
            <a:off x="4359135" y="2153157"/>
            <a:ext cx="806570" cy="731520"/>
            <a:chOff x="3365971" y="3159760"/>
            <a:chExt cx="806570" cy="731520"/>
          </a:xfrm>
        </p:grpSpPr>
        <p:sp>
          <p:nvSpPr>
            <p:cNvPr id="21" name="Isosceles Triangle 20"/>
            <p:cNvSpPr/>
            <p:nvPr/>
          </p:nvSpPr>
          <p:spPr>
            <a:xfrm>
              <a:off x="3365971" y="3159760"/>
              <a:ext cx="433869" cy="73152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545840" y="3429000"/>
              <a:ext cx="626701" cy="3734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p:cNvGrpSpPr/>
          <p:nvPr/>
        </p:nvGrpSpPr>
        <p:grpSpPr>
          <a:xfrm rot="20133465">
            <a:off x="4488892" y="2267460"/>
            <a:ext cx="366957" cy="588117"/>
            <a:chOff x="3669236" y="3465623"/>
            <a:chExt cx="366957" cy="588117"/>
          </a:xfrm>
        </p:grpSpPr>
        <p:sp>
          <p:nvSpPr>
            <p:cNvPr id="29" name="Oval 28"/>
            <p:cNvSpPr/>
            <p:nvPr/>
          </p:nvSpPr>
          <p:spPr>
            <a:xfrm rot="561597">
              <a:off x="3669236" y="3499097"/>
              <a:ext cx="366957" cy="55464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rot="17539673">
              <a:off x="3611109" y="3576046"/>
              <a:ext cx="528624" cy="307777"/>
            </a:xfrm>
            <a:prstGeom prst="rect">
              <a:avLst/>
            </a:prstGeom>
            <a:noFill/>
          </p:spPr>
          <p:txBody>
            <a:bodyPr wrap="square" rtlCol="0">
              <a:spAutoFit/>
            </a:bodyPr>
            <a:lstStyle/>
            <a:p>
              <a:r>
                <a:rPr lang="en-US" sz="1400" b="1" dirty="0"/>
                <a:t>GTP</a:t>
              </a:r>
            </a:p>
          </p:txBody>
        </p:sp>
      </p:grpSp>
      <p:grpSp>
        <p:nvGrpSpPr>
          <p:cNvPr id="8" name="Group 7"/>
          <p:cNvGrpSpPr/>
          <p:nvPr/>
        </p:nvGrpSpPr>
        <p:grpSpPr>
          <a:xfrm>
            <a:off x="5382994" y="2763346"/>
            <a:ext cx="746625" cy="369390"/>
            <a:chOff x="5382994" y="2763346"/>
            <a:chExt cx="746625" cy="369390"/>
          </a:xfrm>
        </p:grpSpPr>
        <p:sp>
          <p:nvSpPr>
            <p:cNvPr id="6" name="Oval 5"/>
            <p:cNvSpPr/>
            <p:nvPr/>
          </p:nvSpPr>
          <p:spPr>
            <a:xfrm>
              <a:off x="5426750" y="2763346"/>
              <a:ext cx="567672" cy="369390"/>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5382994" y="2780450"/>
              <a:ext cx="746625" cy="307777"/>
            </a:xfrm>
            <a:prstGeom prst="rect">
              <a:avLst/>
            </a:prstGeom>
            <a:noFill/>
          </p:spPr>
          <p:txBody>
            <a:bodyPr wrap="square" rtlCol="0">
              <a:spAutoFit/>
            </a:bodyPr>
            <a:lstStyle/>
            <a:p>
              <a:r>
                <a:rPr lang="en-US" sz="1400" b="1" dirty="0" err="1"/>
                <a:t>cAMP</a:t>
              </a:r>
              <a:endParaRPr lang="en-US" sz="1400" b="1" dirty="0"/>
            </a:p>
          </p:txBody>
        </p:sp>
      </p:grpSp>
      <p:grpSp>
        <p:nvGrpSpPr>
          <p:cNvPr id="33" name="Group 32"/>
          <p:cNvGrpSpPr/>
          <p:nvPr/>
        </p:nvGrpSpPr>
        <p:grpSpPr>
          <a:xfrm rot="20371471">
            <a:off x="4426598" y="2257136"/>
            <a:ext cx="634847" cy="936661"/>
            <a:chOff x="2528517" y="3496014"/>
            <a:chExt cx="634847" cy="936661"/>
          </a:xfrm>
        </p:grpSpPr>
        <p:grpSp>
          <p:nvGrpSpPr>
            <p:cNvPr id="32" name="Group 31"/>
            <p:cNvGrpSpPr/>
            <p:nvPr/>
          </p:nvGrpSpPr>
          <p:grpSpPr>
            <a:xfrm>
              <a:off x="2528517" y="3550783"/>
              <a:ext cx="634847" cy="881892"/>
              <a:chOff x="3227483" y="2465282"/>
              <a:chExt cx="634847" cy="881892"/>
            </a:xfrm>
          </p:grpSpPr>
          <p:sp>
            <p:nvSpPr>
              <p:cNvPr id="28" name="Oval 27"/>
              <p:cNvSpPr/>
              <p:nvPr/>
            </p:nvSpPr>
            <p:spPr>
              <a:xfrm rot="561597">
                <a:off x="3347228" y="2465282"/>
                <a:ext cx="366957" cy="554643"/>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3227483" y="2881803"/>
                <a:ext cx="634847" cy="4653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p:cNvSpPr txBox="1"/>
            <p:nvPr/>
          </p:nvSpPr>
          <p:spPr>
            <a:xfrm rot="17539673">
              <a:off x="2561308" y="3606437"/>
              <a:ext cx="528624" cy="307777"/>
            </a:xfrm>
            <a:prstGeom prst="rect">
              <a:avLst/>
            </a:prstGeom>
            <a:noFill/>
          </p:spPr>
          <p:txBody>
            <a:bodyPr wrap="square" rtlCol="0">
              <a:spAutoFit/>
            </a:bodyPr>
            <a:lstStyle/>
            <a:p>
              <a:r>
                <a:rPr lang="en-US" sz="1400" b="1" dirty="0"/>
                <a:t>GDP</a:t>
              </a:r>
            </a:p>
          </p:txBody>
        </p:sp>
      </p:grpSp>
      <p:sp>
        <p:nvSpPr>
          <p:cNvPr id="38" name="TextBox 37"/>
          <p:cNvSpPr txBox="1"/>
          <p:nvPr/>
        </p:nvSpPr>
        <p:spPr>
          <a:xfrm>
            <a:off x="4276768" y="1302753"/>
            <a:ext cx="1766125" cy="369332"/>
          </a:xfrm>
          <a:prstGeom prst="rect">
            <a:avLst/>
          </a:prstGeom>
          <a:noFill/>
        </p:spPr>
        <p:txBody>
          <a:bodyPr wrap="none" rtlCol="0">
            <a:spAutoFit/>
          </a:bodyPr>
          <a:lstStyle/>
          <a:p>
            <a:r>
              <a:rPr lang="en-US" b="1" dirty="0"/>
              <a:t>Adenylyl Cyclase</a:t>
            </a:r>
          </a:p>
        </p:txBody>
      </p:sp>
      <p:grpSp>
        <p:nvGrpSpPr>
          <p:cNvPr id="36" name="Group 35"/>
          <p:cNvGrpSpPr/>
          <p:nvPr/>
        </p:nvGrpSpPr>
        <p:grpSpPr>
          <a:xfrm>
            <a:off x="4819711" y="2338783"/>
            <a:ext cx="746625" cy="369390"/>
            <a:chOff x="5382994" y="2763346"/>
            <a:chExt cx="746625" cy="369390"/>
          </a:xfrm>
        </p:grpSpPr>
        <p:sp>
          <p:nvSpPr>
            <p:cNvPr id="39" name="Oval 38"/>
            <p:cNvSpPr/>
            <p:nvPr/>
          </p:nvSpPr>
          <p:spPr>
            <a:xfrm>
              <a:off x="5426750" y="2763346"/>
              <a:ext cx="567672" cy="369390"/>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382994" y="2780450"/>
              <a:ext cx="746625" cy="307777"/>
            </a:xfrm>
            <a:prstGeom prst="rect">
              <a:avLst/>
            </a:prstGeom>
            <a:noFill/>
          </p:spPr>
          <p:txBody>
            <a:bodyPr wrap="square" rtlCol="0">
              <a:spAutoFit/>
            </a:bodyPr>
            <a:lstStyle/>
            <a:p>
              <a:r>
                <a:rPr lang="en-US" sz="1400" b="1" dirty="0" err="1"/>
                <a:t>cAMP</a:t>
              </a:r>
              <a:endParaRPr lang="en-US" sz="1400" b="1" dirty="0"/>
            </a:p>
          </p:txBody>
        </p:sp>
      </p:grpSp>
      <p:grpSp>
        <p:nvGrpSpPr>
          <p:cNvPr id="41" name="Group 40"/>
          <p:cNvGrpSpPr/>
          <p:nvPr/>
        </p:nvGrpSpPr>
        <p:grpSpPr>
          <a:xfrm>
            <a:off x="4815970" y="2346010"/>
            <a:ext cx="746625" cy="369390"/>
            <a:chOff x="5382994" y="2763346"/>
            <a:chExt cx="746625" cy="369390"/>
          </a:xfrm>
        </p:grpSpPr>
        <p:sp>
          <p:nvSpPr>
            <p:cNvPr id="42" name="Oval 41"/>
            <p:cNvSpPr/>
            <p:nvPr/>
          </p:nvSpPr>
          <p:spPr>
            <a:xfrm>
              <a:off x="5426750" y="2763346"/>
              <a:ext cx="567672" cy="369390"/>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5382994" y="2780450"/>
              <a:ext cx="746625" cy="307777"/>
            </a:xfrm>
            <a:prstGeom prst="rect">
              <a:avLst/>
            </a:prstGeom>
            <a:noFill/>
          </p:spPr>
          <p:txBody>
            <a:bodyPr wrap="square" rtlCol="0">
              <a:spAutoFit/>
            </a:bodyPr>
            <a:lstStyle/>
            <a:p>
              <a:r>
                <a:rPr lang="en-US" sz="1400" b="1" dirty="0" err="1"/>
                <a:t>cAMP</a:t>
              </a:r>
              <a:endParaRPr lang="en-US" sz="1400" b="1" dirty="0"/>
            </a:p>
          </p:txBody>
        </p:sp>
      </p:grpSp>
      <p:grpSp>
        <p:nvGrpSpPr>
          <p:cNvPr id="44" name="Group 43"/>
          <p:cNvGrpSpPr/>
          <p:nvPr/>
        </p:nvGrpSpPr>
        <p:grpSpPr>
          <a:xfrm>
            <a:off x="4833774" y="2330531"/>
            <a:ext cx="746625" cy="369390"/>
            <a:chOff x="5382994" y="2763346"/>
            <a:chExt cx="746625" cy="369390"/>
          </a:xfrm>
        </p:grpSpPr>
        <p:sp>
          <p:nvSpPr>
            <p:cNvPr id="45" name="Oval 44"/>
            <p:cNvSpPr/>
            <p:nvPr/>
          </p:nvSpPr>
          <p:spPr>
            <a:xfrm>
              <a:off x="5426750" y="2763346"/>
              <a:ext cx="567672" cy="369390"/>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382994" y="2780450"/>
              <a:ext cx="746625" cy="307777"/>
            </a:xfrm>
            <a:prstGeom prst="rect">
              <a:avLst/>
            </a:prstGeom>
            <a:noFill/>
          </p:spPr>
          <p:txBody>
            <a:bodyPr wrap="square" rtlCol="0">
              <a:spAutoFit/>
            </a:bodyPr>
            <a:lstStyle/>
            <a:p>
              <a:r>
                <a:rPr lang="en-US" sz="1400" b="1" dirty="0" err="1"/>
                <a:t>cAMP</a:t>
              </a:r>
              <a:endParaRPr lang="en-US" sz="1400" b="1" dirty="0"/>
            </a:p>
          </p:txBody>
        </p:sp>
      </p:grpSp>
      <p:sp>
        <p:nvSpPr>
          <p:cNvPr id="47" name="Title 1"/>
          <p:cNvSpPr>
            <a:spLocks noGrp="1"/>
          </p:cNvSpPr>
          <p:nvPr>
            <p:ph type="title"/>
          </p:nvPr>
        </p:nvSpPr>
        <p:spPr>
          <a:xfrm>
            <a:off x="1365978" y="141069"/>
            <a:ext cx="7210332" cy="779462"/>
          </a:xfrm>
        </p:spPr>
        <p:txBody>
          <a:bodyPr>
            <a:normAutofit fontScale="90000"/>
          </a:bodyPr>
          <a:lstStyle/>
          <a:p>
            <a:r>
              <a:rPr lang="en-US" dirty="0"/>
              <a:t>Glucagon Signaling in Liver Cells</a:t>
            </a:r>
          </a:p>
        </p:txBody>
      </p:sp>
    </p:spTree>
    <p:extLst>
      <p:ext uri="{BB962C8B-B14F-4D97-AF65-F5344CB8AC3E}">
        <p14:creationId xmlns:p14="http://schemas.microsoft.com/office/powerpoint/2010/main" val="337458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8.33333E-7 8.51852E-6 L 8.33333E-7 8.51852E-6 C 0.00035 0.00533 0.0007 0.01065 0.00104 0.01621 C 0.00139 0.02362 0.00156 0.03102 0.00208 0.03843 C 0.00226 0.04005 0.00261 0.04167 0.0033 0.04283 C 0.0066 0.04908 0.01441 0.06065 0.01441 0.06065 C 0.01962 0.07848 0.01267 0.05996 0.02101 0.07107 C 0.02899 0.08149 0.02014 0.07663 0.02778 0.07987 C 0.03177 0.0838 0.03681 0.08658 0.03993 0.09167 C 0.04149 0.09422 0.04236 0.09746 0.04445 0.09908 C 0.04774 0.10232 0.05191 0.10394 0.05556 0.10672 C 0.06233 0.11181 0.05833 0.11112 0.06545 0.11852 C 0.06649 0.11945 0.06771 0.11922 0.06875 0.11991 C 0.07153 0.12176 0.07396 0.12385 0.07656 0.12593 C 0.08247 0.13612 0.07708 0.12801 0.08438 0.13635 C 0.08559 0.13751 0.08629 0.13982 0.08767 0.14075 C 0.08941 0.1419 0.09149 0.14167 0.09323 0.14214 C 0.0941 0.14376 0.09445 0.14538 0.09549 0.14653 C 0.09722 0.14839 0.09931 0.14954 0.10104 0.15116 C 0.10365 0.15348 0.10642 0.15556 0.10886 0.15857 C 0.11059 0.16065 0.11146 0.16389 0.11337 0.16598 C 0.11493 0.16783 0.11702 0.16876 0.11892 0.17038 C 0.11997 0.1713 0.12118 0.17223 0.12222 0.17339 C 0.12622 0.17709 0.12865 0.18033 0.13333 0.18357 C 0.13524 0.18519 0.14063 0.18612 0.14219 0.18658 C 0.14514 0.18959 0.14774 0.19329 0.15104 0.19561 C 0.15261 0.19653 0.15417 0.19723 0.15556 0.19839 C 0.15677 0.19977 0.15764 0.20186 0.15886 0.20301 C 0.1599 0.20371 0.16111 0.20394 0.16215 0.2044 C 0.16649 0.20602 0.16528 0.20579 0.16771 0.20579 L 0.16771 0.20579 L 0.17118 0.20301 " pathEditMode="relative" ptsTypes="AAAAAAAAAAAAAAAAAAAAAAAAAAAAAAAA">
                                      <p:cBhvr>
                                        <p:cTn id="6" dur="2000" fill="hold"/>
                                        <p:tgtEl>
                                          <p:spTgt spid="36"/>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1.94444E-6 5.18519E-6 L 1.94444E-6 5.18519E-6 C 0.00035 0.03195 1.94444E-6 0.06413 0.00104 0.0963 C 0.00104 0.09931 0.00261 0.10209 0.0033 0.1051 C 0.00382 0.10765 0.00382 0.10996 0.00434 0.11251 C 0.00521 0.11737 0.00747 0.12686 0.00886 0.13172 C 0.0099 0.13565 0.01077 0.13982 0.01216 0.14352 C 0.01407 0.14885 0.01875 0.15857 0.01875 0.15857 C 0.0191 0.16135 0.01962 0.16436 0.01997 0.16737 C 0.02032 0.17269 0.01997 0.17848 0.02101 0.18357 C 0.02153 0.18612 0.02327 0.18751 0.02431 0.18959 C 0.02466 0.19144 0.02483 0.19376 0.02552 0.19561 C 0.02622 0.19769 0.02778 0.19931 0.02882 0.2014 C 0.03004 0.20394 0.03108 0.20649 0.03212 0.2088 C 0.03264 0.21181 0.03438 0.22177 0.03542 0.22362 L 0.03889 0.22964 C 0.03959 0.23357 0.04045 0.23959 0.04219 0.24283 C 0.04323 0.24515 0.04532 0.24653 0.04653 0.24885 C 0.04757 0.2507 0.04775 0.25302 0.04879 0.25487 C 0.0507 0.25811 0.0533 0.26065 0.05556 0.26366 C 0.06754 0.28149 0.05417 0.26227 0.06216 0.27709 C 0.06302 0.27871 0.06441 0.27987 0.06545 0.28149 C 0.06823 0.29607 0.06459 0.27593 0.06771 0.30209 C 0.0691 0.3139 0.06875 0.30116 0.06875 0.30973 L 0.07223 0.29931 L 0.07223 0.29931 " pathEditMode="relative" ptsTypes="AAAAAAAAAAAAAAAAAAAAAAAAAA">
                                      <p:cBhvr>
                                        <p:cTn id="10" dur="2000" fill="hold"/>
                                        <p:tgtEl>
                                          <p:spTgt spid="41"/>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4.72222E-6 -1.73472E-18 L 4.72222E-6 -1.73472E-18 C -0.00122 0.00439 -0.00243 0.00879 -0.00347 0.01319 C -0.00556 0.02291 -0.0033 0.01921 -0.00677 0.02939 C -0.00729 0.03102 -0.00833 0.0324 -0.00903 0.03402 C -0.0099 0.03634 -0.01042 0.03889 -0.01111 0.04143 C -0.01163 0.04583 -0.0125 0.05694 -0.01337 0.06203 C -0.01406 0.06551 -0.01493 0.06898 -0.01563 0.07245 C -0.01597 0.07639 -0.01701 0.09352 -0.01892 0.09768 C -0.01979 0.0993 -0.02188 0.09861 -0.02344 0.09907 C -0.02378 0.10115 -0.02413 0.10301 -0.02448 0.10509 C -0.025 0.1074 -0.02517 0.10995 -0.02569 0.1125 C -0.02639 0.11736 -0.0276 0.12268 -0.02899 0.12731 C -0.02951 0.12939 -0.03038 0.13125 -0.03125 0.1331 C -0.0316 0.13958 -0.03125 0.14606 -0.03229 0.15231 C -0.03316 0.15671 -0.03576 0.16018 -0.03681 0.16435 C -0.03958 0.17569 -0.03802 0.17037 -0.04115 0.18055 C -0.04149 0.1875 -0.04167 0.19444 -0.04236 0.20139 C -0.04236 0.20277 -0.04306 0.20416 -0.0434 0.20578 C -0.04392 0.2081 -0.04375 0.21088 -0.04444 0.21319 C -0.04531 0.21551 -0.0467 0.21713 -0.04792 0.21898 C -0.05104 0.24514 -0.0467 0.23032 -0.05347 0.2412 C -0.05434 0.24259 -0.05469 0.24467 -0.05556 0.24583 C -0.05764 0.24814 -0.06233 0.25162 -0.06233 0.25162 C -0.06267 0.25324 -0.06319 0.25463 -0.06337 0.25602 C -0.06406 0.26203 -0.06372 0.26805 -0.06458 0.27384 C -0.06476 0.27569 -0.06597 0.27685 -0.06667 0.27824 C -0.06806 0.28727 -0.06788 0.2831 -0.06788 0.29027 L -0.07222 0.29768 " pathEditMode="relative" ptsTypes="AAAAAAAAAAAAAAAAAAAAAAAAAAAAA">
                                      <p:cBhvr>
                                        <p:cTn id="14" dur="2000" fill="hold"/>
                                        <p:tgtEl>
                                          <p:spTgt spid="44"/>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9" presetClass="exit" presetSubtype="0" fill="hold" nodeType="clickEffect">
                                  <p:stCondLst>
                                    <p:cond delay="0"/>
                                  </p:stCondLst>
                                  <p:childTnLst>
                                    <p:animEffect transition="out" filter="dissolve">
                                      <p:cBhvr>
                                        <p:cTn id="18" dur="500"/>
                                        <p:tgtEl>
                                          <p:spTgt spid="35"/>
                                        </p:tgtEl>
                                      </p:cBhvr>
                                    </p:animEffect>
                                    <p:set>
                                      <p:cBhvr>
                                        <p:cTn id="19" dur="1" fill="hold">
                                          <p:stCondLst>
                                            <p:cond delay="499"/>
                                          </p:stCondLst>
                                        </p:cTn>
                                        <p:tgtEl>
                                          <p:spTgt spid="35"/>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165389" y="1289918"/>
            <a:ext cx="2200582" cy="1209844"/>
          </a:xfrm>
          <a:prstGeom prst="rect">
            <a:avLst/>
          </a:prstGeom>
        </p:spPr>
      </p:pic>
      <p:pic>
        <p:nvPicPr>
          <p:cNvPr id="5" name="Picture 4"/>
          <p:cNvPicPr>
            <a:picLocks noChangeAspect="1"/>
          </p:cNvPicPr>
          <p:nvPr/>
        </p:nvPicPr>
        <p:blipFill>
          <a:blip r:embed="rId4"/>
          <a:stretch>
            <a:fillRect/>
          </a:stretch>
        </p:blipFill>
        <p:spPr>
          <a:xfrm>
            <a:off x="3335491" y="1731604"/>
            <a:ext cx="571580" cy="590632"/>
          </a:xfrm>
          <a:prstGeom prst="rect">
            <a:avLst/>
          </a:prstGeom>
        </p:spPr>
      </p:pic>
      <p:pic>
        <p:nvPicPr>
          <p:cNvPr id="12" name="Picture 11"/>
          <p:cNvPicPr>
            <a:picLocks noChangeAspect="1"/>
          </p:cNvPicPr>
          <p:nvPr/>
        </p:nvPicPr>
        <p:blipFill>
          <a:blip r:embed="rId4"/>
          <a:stretch>
            <a:fillRect/>
          </a:stretch>
        </p:blipFill>
        <p:spPr>
          <a:xfrm>
            <a:off x="5304830" y="1742139"/>
            <a:ext cx="571580" cy="590632"/>
          </a:xfrm>
          <a:prstGeom prst="rect">
            <a:avLst/>
          </a:prstGeom>
        </p:spPr>
      </p:pic>
      <p:pic>
        <p:nvPicPr>
          <p:cNvPr id="14" name="Picture 13"/>
          <p:cNvPicPr>
            <a:picLocks noChangeAspect="1"/>
          </p:cNvPicPr>
          <p:nvPr/>
        </p:nvPicPr>
        <p:blipFill>
          <a:blip r:embed="rId4"/>
          <a:stretch>
            <a:fillRect/>
          </a:stretch>
        </p:blipFill>
        <p:spPr>
          <a:xfrm>
            <a:off x="3886751" y="1731604"/>
            <a:ext cx="571580" cy="590632"/>
          </a:xfrm>
          <a:prstGeom prst="rect">
            <a:avLst/>
          </a:prstGeom>
        </p:spPr>
      </p:pic>
      <p:pic>
        <p:nvPicPr>
          <p:cNvPr id="13" name="Picture 12"/>
          <p:cNvPicPr>
            <a:picLocks noChangeAspect="1"/>
          </p:cNvPicPr>
          <p:nvPr/>
        </p:nvPicPr>
        <p:blipFill>
          <a:blip r:embed="rId4"/>
          <a:stretch>
            <a:fillRect/>
          </a:stretch>
        </p:blipFill>
        <p:spPr>
          <a:xfrm>
            <a:off x="4446150" y="1737360"/>
            <a:ext cx="571580" cy="590632"/>
          </a:xfrm>
          <a:prstGeom prst="rect">
            <a:avLst/>
          </a:prstGeom>
        </p:spPr>
      </p:pic>
      <p:sp>
        <p:nvSpPr>
          <p:cNvPr id="15" name="TextBox 14"/>
          <p:cNvSpPr txBox="1"/>
          <p:nvPr/>
        </p:nvSpPr>
        <p:spPr>
          <a:xfrm>
            <a:off x="132080" y="5659120"/>
            <a:ext cx="6568593" cy="307777"/>
          </a:xfrm>
          <a:prstGeom prst="rect">
            <a:avLst/>
          </a:prstGeom>
          <a:noFill/>
        </p:spPr>
        <p:txBody>
          <a:bodyPr wrap="none" rtlCol="0">
            <a:spAutoFit/>
          </a:bodyPr>
          <a:lstStyle/>
          <a:p>
            <a:r>
              <a:rPr lang="en-US" sz="1400" dirty="0"/>
              <a:t>Figure modified from </a:t>
            </a:r>
            <a:r>
              <a:rPr lang="en-US" sz="1400" dirty="0">
                <a:hlinkClick r:id="rId5"/>
              </a:rPr>
              <a:t>Yan, A., et al (2016) In J </a:t>
            </a:r>
            <a:r>
              <a:rPr lang="en-US" sz="1400" dirty="0" err="1">
                <a:hlinkClick r:id="rId5"/>
              </a:rPr>
              <a:t>Biol</a:t>
            </a:r>
            <a:r>
              <a:rPr lang="en-US" sz="1400" dirty="0">
                <a:hlinkClick r:id="rId5"/>
              </a:rPr>
              <a:t> </a:t>
            </a:r>
            <a:r>
              <a:rPr lang="en-US" sz="1400" dirty="0" err="1">
                <a:hlinkClick r:id="rId5"/>
              </a:rPr>
              <a:t>Sci</a:t>
            </a:r>
            <a:r>
              <a:rPr lang="en-US" sz="1400" dirty="0">
                <a:hlinkClick r:id="rId5"/>
              </a:rPr>
              <a:t> 12(12):1544-1554</a:t>
            </a:r>
            <a:r>
              <a:rPr lang="en-US" sz="1400" dirty="0"/>
              <a:t> and </a:t>
            </a:r>
            <a:r>
              <a:rPr lang="en-US" sz="1400" dirty="0" err="1">
                <a:hlinkClick r:id="rId6"/>
              </a:rPr>
              <a:t>Truthortruth</a:t>
            </a:r>
            <a:endParaRPr lang="en-US" sz="1400" dirty="0"/>
          </a:p>
        </p:txBody>
      </p:sp>
      <p:grpSp>
        <p:nvGrpSpPr>
          <p:cNvPr id="20" name="Group 19"/>
          <p:cNvGrpSpPr/>
          <p:nvPr/>
        </p:nvGrpSpPr>
        <p:grpSpPr>
          <a:xfrm>
            <a:off x="4855170" y="1731604"/>
            <a:ext cx="581740" cy="1089998"/>
            <a:chOff x="4855170" y="1731604"/>
            <a:chExt cx="581740" cy="1089998"/>
          </a:xfrm>
        </p:grpSpPr>
        <p:sp>
          <p:nvSpPr>
            <p:cNvPr id="17" name="Flowchart: Alternate Process 16"/>
            <p:cNvSpPr/>
            <p:nvPr/>
          </p:nvSpPr>
          <p:spPr>
            <a:xfrm>
              <a:off x="4971144" y="1731604"/>
              <a:ext cx="362856" cy="590632"/>
            </a:xfrm>
            <a:prstGeom prst="flowChartAlternateProcess">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855170" y="2173089"/>
              <a:ext cx="571580" cy="41483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865330" y="2406769"/>
              <a:ext cx="571580" cy="4148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p:cNvPicPr>
            <a:picLocks noChangeAspect="1"/>
          </p:cNvPicPr>
          <p:nvPr/>
        </p:nvPicPr>
        <p:blipFill>
          <a:blip r:embed="rId4"/>
          <a:stretch>
            <a:fillRect/>
          </a:stretch>
        </p:blipFill>
        <p:spPr>
          <a:xfrm>
            <a:off x="5857400" y="1741764"/>
            <a:ext cx="571580" cy="590632"/>
          </a:xfrm>
          <a:prstGeom prst="rect">
            <a:avLst/>
          </a:prstGeom>
        </p:spPr>
      </p:pic>
      <p:pic>
        <p:nvPicPr>
          <p:cNvPr id="10" name="Picture 9"/>
          <p:cNvPicPr>
            <a:picLocks noChangeAspect="1"/>
          </p:cNvPicPr>
          <p:nvPr/>
        </p:nvPicPr>
        <p:blipFill>
          <a:blip r:embed="rId4"/>
          <a:stretch>
            <a:fillRect/>
          </a:stretch>
        </p:blipFill>
        <p:spPr>
          <a:xfrm>
            <a:off x="6408660" y="1731604"/>
            <a:ext cx="571580" cy="590632"/>
          </a:xfrm>
          <a:prstGeom prst="rect">
            <a:avLst/>
          </a:prstGeom>
        </p:spPr>
      </p:pic>
      <p:pic>
        <p:nvPicPr>
          <p:cNvPr id="9" name="Picture 8"/>
          <p:cNvPicPr>
            <a:picLocks noChangeAspect="1"/>
          </p:cNvPicPr>
          <p:nvPr/>
        </p:nvPicPr>
        <p:blipFill>
          <a:blip r:embed="rId4"/>
          <a:stretch>
            <a:fillRect/>
          </a:stretch>
        </p:blipFill>
        <p:spPr>
          <a:xfrm>
            <a:off x="6951070" y="1731604"/>
            <a:ext cx="571580" cy="590632"/>
          </a:xfrm>
          <a:prstGeom prst="rect">
            <a:avLst/>
          </a:prstGeom>
        </p:spPr>
      </p:pic>
      <p:grpSp>
        <p:nvGrpSpPr>
          <p:cNvPr id="8" name="Group 7"/>
          <p:cNvGrpSpPr/>
          <p:nvPr/>
        </p:nvGrpSpPr>
        <p:grpSpPr>
          <a:xfrm>
            <a:off x="5382994" y="2763346"/>
            <a:ext cx="746625" cy="369390"/>
            <a:chOff x="5382994" y="2763346"/>
            <a:chExt cx="746625" cy="369390"/>
          </a:xfrm>
        </p:grpSpPr>
        <p:sp>
          <p:nvSpPr>
            <p:cNvPr id="6" name="Oval 5"/>
            <p:cNvSpPr/>
            <p:nvPr/>
          </p:nvSpPr>
          <p:spPr>
            <a:xfrm>
              <a:off x="5426750" y="2763346"/>
              <a:ext cx="567672" cy="369390"/>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5382994" y="2780450"/>
              <a:ext cx="746625" cy="307777"/>
            </a:xfrm>
            <a:prstGeom prst="rect">
              <a:avLst/>
            </a:prstGeom>
            <a:noFill/>
          </p:spPr>
          <p:txBody>
            <a:bodyPr wrap="square" rtlCol="0">
              <a:spAutoFit/>
            </a:bodyPr>
            <a:lstStyle/>
            <a:p>
              <a:r>
                <a:rPr lang="en-US" sz="1400" b="1" dirty="0" err="1"/>
                <a:t>cAMP</a:t>
              </a:r>
              <a:endParaRPr lang="en-US" sz="1400" b="1" dirty="0"/>
            </a:p>
          </p:txBody>
        </p:sp>
      </p:grpSp>
      <p:grpSp>
        <p:nvGrpSpPr>
          <p:cNvPr id="3" name="Group 2"/>
          <p:cNvGrpSpPr/>
          <p:nvPr/>
        </p:nvGrpSpPr>
        <p:grpSpPr>
          <a:xfrm>
            <a:off x="3431460" y="2115632"/>
            <a:ext cx="731520" cy="1078165"/>
            <a:chOff x="4396660" y="2115632"/>
            <a:chExt cx="731520" cy="1078165"/>
          </a:xfrm>
        </p:grpSpPr>
        <p:grpSp>
          <p:nvGrpSpPr>
            <p:cNvPr id="23" name="Group 22"/>
            <p:cNvGrpSpPr/>
            <p:nvPr/>
          </p:nvGrpSpPr>
          <p:grpSpPr>
            <a:xfrm rot="4788762">
              <a:off x="4359135" y="2153157"/>
              <a:ext cx="806570" cy="731520"/>
              <a:chOff x="3365971" y="3159760"/>
              <a:chExt cx="806570" cy="731520"/>
            </a:xfrm>
          </p:grpSpPr>
          <p:sp>
            <p:nvSpPr>
              <p:cNvPr id="21" name="Isosceles Triangle 20"/>
              <p:cNvSpPr/>
              <p:nvPr/>
            </p:nvSpPr>
            <p:spPr>
              <a:xfrm>
                <a:off x="3365971" y="3159760"/>
                <a:ext cx="433869" cy="73152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545840" y="3429000"/>
                <a:ext cx="626701" cy="3734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20371471">
              <a:off x="4426598" y="2257136"/>
              <a:ext cx="634847" cy="936661"/>
              <a:chOff x="2528517" y="3496014"/>
              <a:chExt cx="634847" cy="936661"/>
            </a:xfrm>
          </p:grpSpPr>
          <p:grpSp>
            <p:nvGrpSpPr>
              <p:cNvPr id="32" name="Group 31"/>
              <p:cNvGrpSpPr/>
              <p:nvPr/>
            </p:nvGrpSpPr>
            <p:grpSpPr>
              <a:xfrm>
                <a:off x="2528517" y="3550783"/>
                <a:ext cx="634847" cy="881892"/>
                <a:chOff x="3227483" y="2465282"/>
                <a:chExt cx="634847" cy="881892"/>
              </a:xfrm>
            </p:grpSpPr>
            <p:sp>
              <p:nvSpPr>
                <p:cNvPr id="28" name="Oval 27"/>
                <p:cNvSpPr/>
                <p:nvPr/>
              </p:nvSpPr>
              <p:spPr>
                <a:xfrm rot="561597">
                  <a:off x="3347228" y="2465282"/>
                  <a:ext cx="366957" cy="554643"/>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3227483" y="2881803"/>
                  <a:ext cx="634847" cy="4653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p:cNvSpPr txBox="1"/>
              <p:nvPr/>
            </p:nvSpPr>
            <p:spPr>
              <a:xfrm rot="17539673">
                <a:off x="2561308" y="3606437"/>
                <a:ext cx="528624" cy="307777"/>
              </a:xfrm>
              <a:prstGeom prst="rect">
                <a:avLst/>
              </a:prstGeom>
              <a:noFill/>
            </p:spPr>
            <p:txBody>
              <a:bodyPr wrap="square" rtlCol="0">
                <a:spAutoFit/>
              </a:bodyPr>
              <a:lstStyle/>
              <a:p>
                <a:r>
                  <a:rPr lang="en-US" sz="1400" b="1" dirty="0"/>
                  <a:t>GDP</a:t>
                </a:r>
              </a:p>
            </p:txBody>
          </p:sp>
        </p:grpSp>
      </p:grpSp>
      <p:grpSp>
        <p:nvGrpSpPr>
          <p:cNvPr id="36" name="Group 35"/>
          <p:cNvGrpSpPr/>
          <p:nvPr/>
        </p:nvGrpSpPr>
        <p:grpSpPr>
          <a:xfrm>
            <a:off x="4492017" y="3119709"/>
            <a:ext cx="746625" cy="369390"/>
            <a:chOff x="5382994" y="2763346"/>
            <a:chExt cx="746625" cy="369390"/>
          </a:xfrm>
        </p:grpSpPr>
        <p:sp>
          <p:nvSpPr>
            <p:cNvPr id="39" name="Oval 38"/>
            <p:cNvSpPr/>
            <p:nvPr/>
          </p:nvSpPr>
          <p:spPr>
            <a:xfrm>
              <a:off x="5426750" y="2763346"/>
              <a:ext cx="567672" cy="369390"/>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382994" y="2780450"/>
              <a:ext cx="746625" cy="307777"/>
            </a:xfrm>
            <a:prstGeom prst="rect">
              <a:avLst/>
            </a:prstGeom>
            <a:noFill/>
          </p:spPr>
          <p:txBody>
            <a:bodyPr wrap="square" rtlCol="0">
              <a:spAutoFit/>
            </a:bodyPr>
            <a:lstStyle/>
            <a:p>
              <a:r>
                <a:rPr lang="en-US" sz="1400" b="1" dirty="0" err="1"/>
                <a:t>cAMP</a:t>
              </a:r>
              <a:endParaRPr lang="en-US" sz="1400" b="1" dirty="0"/>
            </a:p>
          </p:txBody>
        </p:sp>
      </p:grpSp>
      <p:grpSp>
        <p:nvGrpSpPr>
          <p:cNvPr id="41" name="Group 40"/>
          <p:cNvGrpSpPr/>
          <p:nvPr/>
        </p:nvGrpSpPr>
        <p:grpSpPr>
          <a:xfrm>
            <a:off x="5053437" y="3636947"/>
            <a:ext cx="746625" cy="369390"/>
            <a:chOff x="5382994" y="2763346"/>
            <a:chExt cx="746625" cy="369390"/>
          </a:xfrm>
        </p:grpSpPr>
        <p:sp>
          <p:nvSpPr>
            <p:cNvPr id="42" name="Oval 41"/>
            <p:cNvSpPr/>
            <p:nvPr/>
          </p:nvSpPr>
          <p:spPr>
            <a:xfrm>
              <a:off x="5426750" y="2763346"/>
              <a:ext cx="567672" cy="369390"/>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5382994" y="2780450"/>
              <a:ext cx="746625" cy="307777"/>
            </a:xfrm>
            <a:prstGeom prst="rect">
              <a:avLst/>
            </a:prstGeom>
            <a:noFill/>
          </p:spPr>
          <p:txBody>
            <a:bodyPr wrap="square" rtlCol="0">
              <a:spAutoFit/>
            </a:bodyPr>
            <a:lstStyle/>
            <a:p>
              <a:r>
                <a:rPr lang="en-US" sz="1400" b="1" dirty="0" err="1"/>
                <a:t>cAMP</a:t>
              </a:r>
              <a:endParaRPr lang="en-US" sz="1400" b="1" dirty="0"/>
            </a:p>
          </p:txBody>
        </p:sp>
      </p:grpSp>
      <p:grpSp>
        <p:nvGrpSpPr>
          <p:cNvPr id="44" name="Group 43"/>
          <p:cNvGrpSpPr/>
          <p:nvPr/>
        </p:nvGrpSpPr>
        <p:grpSpPr>
          <a:xfrm>
            <a:off x="3842938" y="3813333"/>
            <a:ext cx="746625" cy="369390"/>
            <a:chOff x="5382994" y="2763346"/>
            <a:chExt cx="746625" cy="369390"/>
          </a:xfrm>
        </p:grpSpPr>
        <p:sp>
          <p:nvSpPr>
            <p:cNvPr id="45" name="Oval 44"/>
            <p:cNvSpPr/>
            <p:nvPr/>
          </p:nvSpPr>
          <p:spPr>
            <a:xfrm>
              <a:off x="5426750" y="2763346"/>
              <a:ext cx="567672" cy="369390"/>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382994" y="2780450"/>
              <a:ext cx="746625" cy="307777"/>
            </a:xfrm>
            <a:prstGeom prst="rect">
              <a:avLst/>
            </a:prstGeom>
            <a:noFill/>
          </p:spPr>
          <p:txBody>
            <a:bodyPr wrap="square" rtlCol="0">
              <a:spAutoFit/>
            </a:bodyPr>
            <a:lstStyle/>
            <a:p>
              <a:r>
                <a:rPr lang="en-US" sz="1400" b="1" dirty="0" err="1"/>
                <a:t>cAMP</a:t>
              </a:r>
              <a:endParaRPr lang="en-US" sz="1400" b="1" dirty="0"/>
            </a:p>
          </p:txBody>
        </p:sp>
      </p:grpSp>
      <p:grpSp>
        <p:nvGrpSpPr>
          <p:cNvPr id="47" name="Group 46"/>
          <p:cNvGrpSpPr/>
          <p:nvPr/>
        </p:nvGrpSpPr>
        <p:grpSpPr>
          <a:xfrm>
            <a:off x="3022552" y="2204552"/>
            <a:ext cx="467360" cy="404433"/>
            <a:chOff x="2864446" y="2345809"/>
            <a:chExt cx="467360" cy="404433"/>
          </a:xfrm>
        </p:grpSpPr>
        <p:sp>
          <p:nvSpPr>
            <p:cNvPr id="48" name="Oval 47"/>
            <p:cNvSpPr/>
            <p:nvPr/>
          </p:nvSpPr>
          <p:spPr>
            <a:xfrm>
              <a:off x="2945726" y="2345809"/>
              <a:ext cx="386080" cy="404433"/>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hord 48"/>
            <p:cNvSpPr/>
            <p:nvPr/>
          </p:nvSpPr>
          <p:spPr>
            <a:xfrm>
              <a:off x="2864446" y="2509520"/>
              <a:ext cx="183675" cy="213360"/>
            </a:xfrm>
            <a:prstGeom prst="chord">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itle 1"/>
          <p:cNvSpPr>
            <a:spLocks noGrp="1"/>
          </p:cNvSpPr>
          <p:nvPr>
            <p:ph type="title"/>
          </p:nvPr>
        </p:nvSpPr>
        <p:spPr>
          <a:xfrm>
            <a:off x="1365978" y="141069"/>
            <a:ext cx="7210332" cy="779462"/>
          </a:xfrm>
        </p:spPr>
        <p:txBody>
          <a:bodyPr>
            <a:normAutofit fontScale="90000"/>
          </a:bodyPr>
          <a:lstStyle/>
          <a:p>
            <a:r>
              <a:rPr lang="en-US" dirty="0"/>
              <a:t>Glucagon Signaling in Liver Cells</a:t>
            </a:r>
          </a:p>
        </p:txBody>
      </p:sp>
    </p:spTree>
    <p:extLst>
      <p:ext uri="{BB962C8B-B14F-4D97-AF65-F5344CB8AC3E}">
        <p14:creationId xmlns:p14="http://schemas.microsoft.com/office/powerpoint/2010/main" val="2390659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165389" y="1289918"/>
            <a:ext cx="2200582" cy="1209844"/>
          </a:xfrm>
          <a:prstGeom prst="rect">
            <a:avLst/>
          </a:prstGeom>
        </p:spPr>
      </p:pic>
      <p:pic>
        <p:nvPicPr>
          <p:cNvPr id="5" name="Picture 4"/>
          <p:cNvPicPr>
            <a:picLocks noChangeAspect="1"/>
          </p:cNvPicPr>
          <p:nvPr/>
        </p:nvPicPr>
        <p:blipFill>
          <a:blip r:embed="rId4"/>
          <a:stretch>
            <a:fillRect/>
          </a:stretch>
        </p:blipFill>
        <p:spPr>
          <a:xfrm>
            <a:off x="3335491" y="1731604"/>
            <a:ext cx="571580" cy="590632"/>
          </a:xfrm>
          <a:prstGeom prst="rect">
            <a:avLst/>
          </a:prstGeom>
        </p:spPr>
      </p:pic>
      <p:pic>
        <p:nvPicPr>
          <p:cNvPr id="12" name="Picture 11"/>
          <p:cNvPicPr>
            <a:picLocks noChangeAspect="1"/>
          </p:cNvPicPr>
          <p:nvPr/>
        </p:nvPicPr>
        <p:blipFill>
          <a:blip r:embed="rId4"/>
          <a:stretch>
            <a:fillRect/>
          </a:stretch>
        </p:blipFill>
        <p:spPr>
          <a:xfrm>
            <a:off x="5304830" y="1742139"/>
            <a:ext cx="571580" cy="590632"/>
          </a:xfrm>
          <a:prstGeom prst="rect">
            <a:avLst/>
          </a:prstGeom>
        </p:spPr>
      </p:pic>
      <p:pic>
        <p:nvPicPr>
          <p:cNvPr id="14" name="Picture 13"/>
          <p:cNvPicPr>
            <a:picLocks noChangeAspect="1"/>
          </p:cNvPicPr>
          <p:nvPr/>
        </p:nvPicPr>
        <p:blipFill>
          <a:blip r:embed="rId4"/>
          <a:stretch>
            <a:fillRect/>
          </a:stretch>
        </p:blipFill>
        <p:spPr>
          <a:xfrm>
            <a:off x="3886751" y="1731604"/>
            <a:ext cx="571580" cy="590632"/>
          </a:xfrm>
          <a:prstGeom prst="rect">
            <a:avLst/>
          </a:prstGeom>
        </p:spPr>
      </p:pic>
      <p:pic>
        <p:nvPicPr>
          <p:cNvPr id="13" name="Picture 12"/>
          <p:cNvPicPr>
            <a:picLocks noChangeAspect="1"/>
          </p:cNvPicPr>
          <p:nvPr/>
        </p:nvPicPr>
        <p:blipFill>
          <a:blip r:embed="rId4"/>
          <a:stretch>
            <a:fillRect/>
          </a:stretch>
        </p:blipFill>
        <p:spPr>
          <a:xfrm>
            <a:off x="4446150" y="1737360"/>
            <a:ext cx="571580" cy="590632"/>
          </a:xfrm>
          <a:prstGeom prst="rect">
            <a:avLst/>
          </a:prstGeom>
        </p:spPr>
      </p:pic>
      <p:sp>
        <p:nvSpPr>
          <p:cNvPr id="15" name="TextBox 14"/>
          <p:cNvSpPr txBox="1"/>
          <p:nvPr/>
        </p:nvSpPr>
        <p:spPr>
          <a:xfrm>
            <a:off x="132080" y="5659120"/>
            <a:ext cx="6568593" cy="307777"/>
          </a:xfrm>
          <a:prstGeom prst="rect">
            <a:avLst/>
          </a:prstGeom>
          <a:noFill/>
        </p:spPr>
        <p:txBody>
          <a:bodyPr wrap="none" rtlCol="0">
            <a:spAutoFit/>
          </a:bodyPr>
          <a:lstStyle/>
          <a:p>
            <a:r>
              <a:rPr lang="en-US" sz="1400" dirty="0"/>
              <a:t>Figure modified from </a:t>
            </a:r>
            <a:r>
              <a:rPr lang="en-US" sz="1400" dirty="0">
                <a:hlinkClick r:id="rId5"/>
              </a:rPr>
              <a:t>Yan, A., et al (2016) In J </a:t>
            </a:r>
            <a:r>
              <a:rPr lang="en-US" sz="1400" dirty="0" err="1">
                <a:hlinkClick r:id="rId5"/>
              </a:rPr>
              <a:t>Biol</a:t>
            </a:r>
            <a:r>
              <a:rPr lang="en-US" sz="1400" dirty="0">
                <a:hlinkClick r:id="rId5"/>
              </a:rPr>
              <a:t> </a:t>
            </a:r>
            <a:r>
              <a:rPr lang="en-US" sz="1400" dirty="0" err="1">
                <a:hlinkClick r:id="rId5"/>
              </a:rPr>
              <a:t>Sci</a:t>
            </a:r>
            <a:r>
              <a:rPr lang="en-US" sz="1400" dirty="0">
                <a:hlinkClick r:id="rId5"/>
              </a:rPr>
              <a:t> 12(12):1544-1554</a:t>
            </a:r>
            <a:r>
              <a:rPr lang="en-US" sz="1400" dirty="0"/>
              <a:t> and </a:t>
            </a:r>
            <a:r>
              <a:rPr lang="en-US" sz="1400" dirty="0" err="1">
                <a:hlinkClick r:id="rId6"/>
              </a:rPr>
              <a:t>Truthortruth</a:t>
            </a:r>
            <a:endParaRPr lang="en-US" sz="1400" dirty="0"/>
          </a:p>
        </p:txBody>
      </p:sp>
      <p:grpSp>
        <p:nvGrpSpPr>
          <p:cNvPr id="20" name="Group 19"/>
          <p:cNvGrpSpPr/>
          <p:nvPr/>
        </p:nvGrpSpPr>
        <p:grpSpPr>
          <a:xfrm>
            <a:off x="4855170" y="1731604"/>
            <a:ext cx="581740" cy="1089998"/>
            <a:chOff x="4855170" y="1731604"/>
            <a:chExt cx="581740" cy="1089998"/>
          </a:xfrm>
        </p:grpSpPr>
        <p:sp>
          <p:nvSpPr>
            <p:cNvPr id="17" name="Flowchart: Alternate Process 16"/>
            <p:cNvSpPr/>
            <p:nvPr/>
          </p:nvSpPr>
          <p:spPr>
            <a:xfrm>
              <a:off x="4971144" y="1731604"/>
              <a:ext cx="362856" cy="590632"/>
            </a:xfrm>
            <a:prstGeom prst="flowChartAlternateProcess">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855170" y="2173089"/>
              <a:ext cx="571580" cy="41483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865330" y="2406769"/>
              <a:ext cx="571580" cy="4148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p:cNvPicPr>
            <a:picLocks noChangeAspect="1"/>
          </p:cNvPicPr>
          <p:nvPr/>
        </p:nvPicPr>
        <p:blipFill>
          <a:blip r:embed="rId4"/>
          <a:stretch>
            <a:fillRect/>
          </a:stretch>
        </p:blipFill>
        <p:spPr>
          <a:xfrm>
            <a:off x="5857400" y="1741764"/>
            <a:ext cx="571580" cy="590632"/>
          </a:xfrm>
          <a:prstGeom prst="rect">
            <a:avLst/>
          </a:prstGeom>
        </p:spPr>
      </p:pic>
      <p:pic>
        <p:nvPicPr>
          <p:cNvPr id="10" name="Picture 9"/>
          <p:cNvPicPr>
            <a:picLocks noChangeAspect="1"/>
          </p:cNvPicPr>
          <p:nvPr/>
        </p:nvPicPr>
        <p:blipFill>
          <a:blip r:embed="rId4"/>
          <a:stretch>
            <a:fillRect/>
          </a:stretch>
        </p:blipFill>
        <p:spPr>
          <a:xfrm>
            <a:off x="6408660" y="1731604"/>
            <a:ext cx="571580" cy="590632"/>
          </a:xfrm>
          <a:prstGeom prst="rect">
            <a:avLst/>
          </a:prstGeom>
        </p:spPr>
      </p:pic>
      <p:pic>
        <p:nvPicPr>
          <p:cNvPr id="9" name="Picture 8"/>
          <p:cNvPicPr>
            <a:picLocks noChangeAspect="1"/>
          </p:cNvPicPr>
          <p:nvPr/>
        </p:nvPicPr>
        <p:blipFill>
          <a:blip r:embed="rId4"/>
          <a:stretch>
            <a:fillRect/>
          </a:stretch>
        </p:blipFill>
        <p:spPr>
          <a:xfrm>
            <a:off x="6951070" y="1731604"/>
            <a:ext cx="571580" cy="590632"/>
          </a:xfrm>
          <a:prstGeom prst="rect">
            <a:avLst/>
          </a:prstGeom>
        </p:spPr>
      </p:pic>
      <p:grpSp>
        <p:nvGrpSpPr>
          <p:cNvPr id="3" name="Group 2"/>
          <p:cNvGrpSpPr/>
          <p:nvPr/>
        </p:nvGrpSpPr>
        <p:grpSpPr>
          <a:xfrm>
            <a:off x="3431460" y="2115632"/>
            <a:ext cx="731520" cy="1078165"/>
            <a:chOff x="4396660" y="2115632"/>
            <a:chExt cx="731520" cy="1078165"/>
          </a:xfrm>
        </p:grpSpPr>
        <p:grpSp>
          <p:nvGrpSpPr>
            <p:cNvPr id="23" name="Group 22"/>
            <p:cNvGrpSpPr/>
            <p:nvPr/>
          </p:nvGrpSpPr>
          <p:grpSpPr>
            <a:xfrm rot="4788762">
              <a:off x="4359135" y="2153157"/>
              <a:ext cx="806570" cy="731520"/>
              <a:chOff x="3365971" y="3159760"/>
              <a:chExt cx="806570" cy="731520"/>
            </a:xfrm>
          </p:grpSpPr>
          <p:sp>
            <p:nvSpPr>
              <p:cNvPr id="21" name="Isosceles Triangle 20"/>
              <p:cNvSpPr/>
              <p:nvPr/>
            </p:nvSpPr>
            <p:spPr>
              <a:xfrm>
                <a:off x="3365971" y="3159760"/>
                <a:ext cx="433869" cy="73152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545840" y="3429000"/>
                <a:ext cx="626701" cy="3734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20371471">
              <a:off x="4426598" y="2257136"/>
              <a:ext cx="634847" cy="936661"/>
              <a:chOff x="2528517" y="3496014"/>
              <a:chExt cx="634847" cy="936661"/>
            </a:xfrm>
          </p:grpSpPr>
          <p:grpSp>
            <p:nvGrpSpPr>
              <p:cNvPr id="32" name="Group 31"/>
              <p:cNvGrpSpPr/>
              <p:nvPr/>
            </p:nvGrpSpPr>
            <p:grpSpPr>
              <a:xfrm>
                <a:off x="2528517" y="3550783"/>
                <a:ext cx="634847" cy="881892"/>
                <a:chOff x="3227483" y="2465282"/>
                <a:chExt cx="634847" cy="881892"/>
              </a:xfrm>
            </p:grpSpPr>
            <p:sp>
              <p:nvSpPr>
                <p:cNvPr id="28" name="Oval 27"/>
                <p:cNvSpPr/>
                <p:nvPr/>
              </p:nvSpPr>
              <p:spPr>
                <a:xfrm rot="561597">
                  <a:off x="3347228" y="2465282"/>
                  <a:ext cx="366957" cy="554643"/>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3227483" y="2881803"/>
                  <a:ext cx="634847" cy="4653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p:cNvSpPr txBox="1"/>
              <p:nvPr/>
            </p:nvSpPr>
            <p:spPr>
              <a:xfrm rot="17539673">
                <a:off x="2561308" y="3606437"/>
                <a:ext cx="528624" cy="307777"/>
              </a:xfrm>
              <a:prstGeom prst="rect">
                <a:avLst/>
              </a:prstGeom>
              <a:noFill/>
            </p:spPr>
            <p:txBody>
              <a:bodyPr wrap="square" rtlCol="0">
                <a:spAutoFit/>
              </a:bodyPr>
              <a:lstStyle/>
              <a:p>
                <a:r>
                  <a:rPr lang="en-US" sz="1400" b="1" dirty="0"/>
                  <a:t>GDP</a:t>
                </a:r>
              </a:p>
            </p:txBody>
          </p:sp>
        </p:grpSp>
      </p:grpSp>
      <p:grpSp>
        <p:nvGrpSpPr>
          <p:cNvPr id="47" name="Group 46"/>
          <p:cNvGrpSpPr/>
          <p:nvPr/>
        </p:nvGrpSpPr>
        <p:grpSpPr>
          <a:xfrm>
            <a:off x="3022552" y="2204552"/>
            <a:ext cx="467360" cy="404433"/>
            <a:chOff x="2864446" y="2345809"/>
            <a:chExt cx="467360" cy="404433"/>
          </a:xfrm>
        </p:grpSpPr>
        <p:sp>
          <p:nvSpPr>
            <p:cNvPr id="48" name="Oval 47"/>
            <p:cNvSpPr/>
            <p:nvPr/>
          </p:nvSpPr>
          <p:spPr>
            <a:xfrm>
              <a:off x="2945726" y="2345809"/>
              <a:ext cx="386080" cy="404433"/>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hord 48"/>
            <p:cNvSpPr/>
            <p:nvPr/>
          </p:nvSpPr>
          <p:spPr>
            <a:xfrm>
              <a:off x="2864446" y="2509520"/>
              <a:ext cx="183675" cy="213360"/>
            </a:xfrm>
            <a:prstGeom prst="chord">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6428980" y="2623387"/>
            <a:ext cx="843617" cy="1110009"/>
            <a:chOff x="6428980" y="2623387"/>
            <a:chExt cx="843617" cy="1110009"/>
          </a:xfrm>
        </p:grpSpPr>
        <p:grpSp>
          <p:nvGrpSpPr>
            <p:cNvPr id="50" name="Group 49"/>
            <p:cNvGrpSpPr/>
            <p:nvPr/>
          </p:nvGrpSpPr>
          <p:grpSpPr>
            <a:xfrm rot="10800000">
              <a:off x="6555842" y="2623387"/>
              <a:ext cx="581740" cy="1089998"/>
              <a:chOff x="4855170" y="1731604"/>
              <a:chExt cx="581740" cy="1089998"/>
            </a:xfrm>
          </p:grpSpPr>
          <p:sp>
            <p:nvSpPr>
              <p:cNvPr id="51" name="Flowchart: Alternate Process 50"/>
              <p:cNvSpPr/>
              <p:nvPr/>
            </p:nvSpPr>
            <p:spPr>
              <a:xfrm>
                <a:off x="4971144" y="1731604"/>
                <a:ext cx="362856" cy="590632"/>
              </a:xfrm>
              <a:prstGeom prst="flowChartAlternateProcess">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4855170" y="2173089"/>
                <a:ext cx="571580" cy="414833"/>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4865330" y="2406769"/>
                <a:ext cx="571580" cy="4148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gular Pentagon 6"/>
            <p:cNvSpPr/>
            <p:nvPr/>
          </p:nvSpPr>
          <p:spPr>
            <a:xfrm>
              <a:off x="6428980" y="3038220"/>
              <a:ext cx="843617" cy="695176"/>
            </a:xfrm>
            <a:prstGeom prst="pentag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5382994" y="2763346"/>
            <a:ext cx="746625" cy="369390"/>
            <a:chOff x="5382994" y="2763346"/>
            <a:chExt cx="746625" cy="369390"/>
          </a:xfrm>
        </p:grpSpPr>
        <p:sp>
          <p:nvSpPr>
            <p:cNvPr id="6" name="Oval 5"/>
            <p:cNvSpPr/>
            <p:nvPr/>
          </p:nvSpPr>
          <p:spPr>
            <a:xfrm>
              <a:off x="5426750" y="2763346"/>
              <a:ext cx="567672" cy="369390"/>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5382994" y="2780450"/>
              <a:ext cx="746625" cy="307777"/>
            </a:xfrm>
            <a:prstGeom prst="rect">
              <a:avLst/>
            </a:prstGeom>
            <a:noFill/>
          </p:spPr>
          <p:txBody>
            <a:bodyPr wrap="square" rtlCol="0">
              <a:spAutoFit/>
            </a:bodyPr>
            <a:lstStyle/>
            <a:p>
              <a:r>
                <a:rPr lang="en-US" sz="1400" b="1" dirty="0" err="1"/>
                <a:t>cAMP</a:t>
              </a:r>
              <a:endParaRPr lang="en-US" sz="1400" b="1" dirty="0"/>
            </a:p>
          </p:txBody>
        </p:sp>
      </p:grpSp>
      <p:sp>
        <p:nvSpPr>
          <p:cNvPr id="54" name="TextBox 53"/>
          <p:cNvSpPr txBox="1"/>
          <p:nvPr/>
        </p:nvSpPr>
        <p:spPr>
          <a:xfrm>
            <a:off x="7233267" y="3122753"/>
            <a:ext cx="1754776" cy="646331"/>
          </a:xfrm>
          <a:prstGeom prst="rect">
            <a:avLst/>
          </a:prstGeom>
          <a:noFill/>
        </p:spPr>
        <p:txBody>
          <a:bodyPr wrap="none" rtlCol="0">
            <a:spAutoFit/>
          </a:bodyPr>
          <a:lstStyle/>
          <a:p>
            <a:pPr algn="ctr"/>
            <a:r>
              <a:rPr lang="en-US" b="1" dirty="0">
                <a:solidFill>
                  <a:srgbClr val="C00000"/>
                </a:solidFill>
              </a:rPr>
              <a:t>Protein Kinase A</a:t>
            </a:r>
          </a:p>
          <a:p>
            <a:pPr algn="ctr"/>
            <a:r>
              <a:rPr lang="en-US" b="1" dirty="0">
                <a:solidFill>
                  <a:srgbClr val="C00000"/>
                </a:solidFill>
              </a:rPr>
              <a:t>(PKA)</a:t>
            </a:r>
          </a:p>
        </p:txBody>
      </p:sp>
      <p:sp>
        <p:nvSpPr>
          <p:cNvPr id="55" name="Title 1"/>
          <p:cNvSpPr>
            <a:spLocks noGrp="1"/>
          </p:cNvSpPr>
          <p:nvPr>
            <p:ph type="title"/>
          </p:nvPr>
        </p:nvSpPr>
        <p:spPr>
          <a:xfrm>
            <a:off x="1365978" y="141069"/>
            <a:ext cx="7210332" cy="779462"/>
          </a:xfrm>
        </p:spPr>
        <p:txBody>
          <a:bodyPr>
            <a:normAutofit fontScale="90000"/>
          </a:bodyPr>
          <a:lstStyle/>
          <a:p>
            <a:r>
              <a:rPr lang="en-US" dirty="0"/>
              <a:t>Glucagon Signaling in Liver Cells</a:t>
            </a:r>
          </a:p>
        </p:txBody>
      </p:sp>
      <p:grpSp>
        <p:nvGrpSpPr>
          <p:cNvPr id="56" name="Group 55"/>
          <p:cNvGrpSpPr/>
          <p:nvPr/>
        </p:nvGrpSpPr>
        <p:grpSpPr>
          <a:xfrm>
            <a:off x="3842938" y="3813333"/>
            <a:ext cx="746625" cy="369390"/>
            <a:chOff x="5382994" y="2763346"/>
            <a:chExt cx="746625" cy="369390"/>
          </a:xfrm>
        </p:grpSpPr>
        <p:sp>
          <p:nvSpPr>
            <p:cNvPr id="57" name="Oval 56"/>
            <p:cNvSpPr/>
            <p:nvPr/>
          </p:nvSpPr>
          <p:spPr>
            <a:xfrm>
              <a:off x="5426750" y="2763346"/>
              <a:ext cx="567672" cy="369390"/>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5382994" y="2780450"/>
              <a:ext cx="746625" cy="307777"/>
            </a:xfrm>
            <a:prstGeom prst="rect">
              <a:avLst/>
            </a:prstGeom>
            <a:noFill/>
          </p:spPr>
          <p:txBody>
            <a:bodyPr wrap="square" rtlCol="0">
              <a:spAutoFit/>
            </a:bodyPr>
            <a:lstStyle/>
            <a:p>
              <a:r>
                <a:rPr lang="en-US" sz="1400" b="1" dirty="0" err="1"/>
                <a:t>cAMP</a:t>
              </a:r>
              <a:endParaRPr lang="en-US" sz="1400" b="1" dirty="0"/>
            </a:p>
          </p:txBody>
        </p:sp>
      </p:grpSp>
    </p:spTree>
    <p:extLst>
      <p:ext uri="{BB962C8B-B14F-4D97-AF65-F5344CB8AC3E}">
        <p14:creationId xmlns:p14="http://schemas.microsoft.com/office/powerpoint/2010/main" val="3037778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88889E-6 0.00625 L -3.88889E-6 0.00671 C 0.00226 0.00463 0.00903 0.00208 0.01164 -0.00208 C 0.0132 -0.00486 0.01476 -0.00764 0.01598 -0.01065 C 0.01684 -0.01273 0.01684 -0.01574 0.01806 -0.01759 C 0.01893 -0.01875 0.02032 -0.01852 0.02136 -0.01921 C 0.02934 -0.02407 0.02379 -0.02176 0.03212 -0.0243 C 0.03334 -0.02592 0.03403 -0.02824 0.03542 -0.0294 C 0.03664 -0.03055 0.03837 -0.03055 0.03959 -0.03102 C 0.0408 -0.03148 0.04184 -0.03241 0.04289 -0.03287 C 0.04566 -0.03403 0.05139 -0.03611 0.05139 -0.03588 C 0.05226 -0.03796 0.05261 -0.04005 0.05365 -0.04143 C 0.05504 -0.04259 0.05643 -0.04259 0.05799 -0.04305 C 0.06302 -0.04375 0.06806 -0.04398 0.07292 -0.04444 L 0.10851 -0.04305 C 0.11094 -0.04236 0.11146 -0.0375 0.11285 -0.03449 C 0.11789 -0.02315 0.11355 -0.0287 0.11927 -0.02245 C 0.12049 -0.02014 0.12275 -0.01597 0.12275 -0.0125 C 0.12275 -0.01018 0.12188 -0.00787 0.12153 -0.00555 C 0.12136 -0.00463 0.12153 -0.00347 0.12153 -0.00208 L 0.12275 -0.00555 L 0.12275 -0.00532 " pathEditMode="relative" rAng="0" ptsTypes="AAAAAAAAAAAAAAAAAAAAAA">
                                      <p:cBhvr>
                                        <p:cTn id="6" dur="2000" fill="hold"/>
                                        <p:tgtEl>
                                          <p:spTgt spid="8"/>
                                        </p:tgtEl>
                                        <p:attrNameLst>
                                          <p:attrName>ppt_x</p:attrName>
                                          <p:attrName>ppt_y</p:attrName>
                                        </p:attrNameLst>
                                      </p:cBhvr>
                                      <p:rCtr x="6128" y="-25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165389" y="1289918"/>
            <a:ext cx="2200582" cy="1209844"/>
          </a:xfrm>
          <a:prstGeom prst="rect">
            <a:avLst/>
          </a:prstGeom>
        </p:spPr>
      </p:pic>
      <p:pic>
        <p:nvPicPr>
          <p:cNvPr id="5" name="Picture 4"/>
          <p:cNvPicPr>
            <a:picLocks noChangeAspect="1"/>
          </p:cNvPicPr>
          <p:nvPr/>
        </p:nvPicPr>
        <p:blipFill>
          <a:blip r:embed="rId4"/>
          <a:stretch>
            <a:fillRect/>
          </a:stretch>
        </p:blipFill>
        <p:spPr>
          <a:xfrm>
            <a:off x="3335491" y="1731604"/>
            <a:ext cx="571580" cy="590632"/>
          </a:xfrm>
          <a:prstGeom prst="rect">
            <a:avLst/>
          </a:prstGeom>
        </p:spPr>
      </p:pic>
      <p:pic>
        <p:nvPicPr>
          <p:cNvPr id="12" name="Picture 11"/>
          <p:cNvPicPr>
            <a:picLocks noChangeAspect="1"/>
          </p:cNvPicPr>
          <p:nvPr/>
        </p:nvPicPr>
        <p:blipFill>
          <a:blip r:embed="rId4"/>
          <a:stretch>
            <a:fillRect/>
          </a:stretch>
        </p:blipFill>
        <p:spPr>
          <a:xfrm>
            <a:off x="5304830" y="1742139"/>
            <a:ext cx="571580" cy="590632"/>
          </a:xfrm>
          <a:prstGeom prst="rect">
            <a:avLst/>
          </a:prstGeom>
        </p:spPr>
      </p:pic>
      <p:pic>
        <p:nvPicPr>
          <p:cNvPr id="14" name="Picture 13"/>
          <p:cNvPicPr>
            <a:picLocks noChangeAspect="1"/>
          </p:cNvPicPr>
          <p:nvPr/>
        </p:nvPicPr>
        <p:blipFill>
          <a:blip r:embed="rId4"/>
          <a:stretch>
            <a:fillRect/>
          </a:stretch>
        </p:blipFill>
        <p:spPr>
          <a:xfrm>
            <a:off x="3886751" y="1731604"/>
            <a:ext cx="571580" cy="590632"/>
          </a:xfrm>
          <a:prstGeom prst="rect">
            <a:avLst/>
          </a:prstGeom>
        </p:spPr>
      </p:pic>
      <p:pic>
        <p:nvPicPr>
          <p:cNvPr id="13" name="Picture 12"/>
          <p:cNvPicPr>
            <a:picLocks noChangeAspect="1"/>
          </p:cNvPicPr>
          <p:nvPr/>
        </p:nvPicPr>
        <p:blipFill>
          <a:blip r:embed="rId4"/>
          <a:stretch>
            <a:fillRect/>
          </a:stretch>
        </p:blipFill>
        <p:spPr>
          <a:xfrm>
            <a:off x="4446150" y="1737360"/>
            <a:ext cx="571580" cy="590632"/>
          </a:xfrm>
          <a:prstGeom prst="rect">
            <a:avLst/>
          </a:prstGeom>
        </p:spPr>
      </p:pic>
      <p:sp>
        <p:nvSpPr>
          <p:cNvPr id="15" name="TextBox 14"/>
          <p:cNvSpPr txBox="1"/>
          <p:nvPr/>
        </p:nvSpPr>
        <p:spPr>
          <a:xfrm>
            <a:off x="132080" y="5659120"/>
            <a:ext cx="7110536" cy="307777"/>
          </a:xfrm>
          <a:prstGeom prst="rect">
            <a:avLst/>
          </a:prstGeom>
          <a:noFill/>
        </p:spPr>
        <p:txBody>
          <a:bodyPr wrap="none" rtlCol="0">
            <a:spAutoFit/>
          </a:bodyPr>
          <a:lstStyle/>
          <a:p>
            <a:r>
              <a:rPr lang="en-US" sz="1400" dirty="0"/>
              <a:t>Figure modified from </a:t>
            </a:r>
            <a:r>
              <a:rPr lang="en-US" sz="1400" dirty="0">
                <a:hlinkClick r:id="rId5"/>
              </a:rPr>
              <a:t>Yan, A., et al (2016) In J </a:t>
            </a:r>
            <a:r>
              <a:rPr lang="en-US" sz="1400" dirty="0" err="1">
                <a:hlinkClick r:id="rId5"/>
              </a:rPr>
              <a:t>Biol</a:t>
            </a:r>
            <a:r>
              <a:rPr lang="en-US" sz="1400" dirty="0">
                <a:hlinkClick r:id="rId5"/>
              </a:rPr>
              <a:t> </a:t>
            </a:r>
            <a:r>
              <a:rPr lang="en-US" sz="1400" dirty="0" err="1">
                <a:hlinkClick r:id="rId5"/>
              </a:rPr>
              <a:t>Sci</a:t>
            </a:r>
            <a:r>
              <a:rPr lang="en-US" sz="1400" dirty="0">
                <a:hlinkClick r:id="rId5"/>
              </a:rPr>
              <a:t> 12(12):1544-1554</a:t>
            </a:r>
            <a:r>
              <a:rPr lang="en-US" sz="1400" dirty="0"/>
              <a:t> and </a:t>
            </a:r>
            <a:r>
              <a:rPr lang="en-US" sz="1400" dirty="0" err="1">
                <a:hlinkClick r:id="rId6"/>
              </a:rPr>
              <a:t>Servier</a:t>
            </a:r>
            <a:r>
              <a:rPr lang="en-US" sz="1400" dirty="0">
                <a:hlinkClick r:id="rId6"/>
              </a:rPr>
              <a:t> Medical Art</a:t>
            </a:r>
            <a:endParaRPr lang="en-US" sz="1400" dirty="0"/>
          </a:p>
        </p:txBody>
      </p:sp>
      <p:grpSp>
        <p:nvGrpSpPr>
          <p:cNvPr id="20" name="Group 19"/>
          <p:cNvGrpSpPr/>
          <p:nvPr/>
        </p:nvGrpSpPr>
        <p:grpSpPr>
          <a:xfrm>
            <a:off x="4855170" y="1731604"/>
            <a:ext cx="581740" cy="1089998"/>
            <a:chOff x="4855170" y="1731604"/>
            <a:chExt cx="581740" cy="1089998"/>
          </a:xfrm>
        </p:grpSpPr>
        <p:sp>
          <p:nvSpPr>
            <p:cNvPr id="17" name="Flowchart: Alternate Process 16"/>
            <p:cNvSpPr/>
            <p:nvPr/>
          </p:nvSpPr>
          <p:spPr>
            <a:xfrm>
              <a:off x="4971144" y="1731604"/>
              <a:ext cx="362856" cy="590632"/>
            </a:xfrm>
            <a:prstGeom prst="flowChartAlternateProcess">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855170" y="2173089"/>
              <a:ext cx="571580" cy="41483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865330" y="2406769"/>
              <a:ext cx="571580" cy="4148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p:cNvPicPr>
            <a:picLocks noChangeAspect="1"/>
          </p:cNvPicPr>
          <p:nvPr/>
        </p:nvPicPr>
        <p:blipFill>
          <a:blip r:embed="rId4"/>
          <a:stretch>
            <a:fillRect/>
          </a:stretch>
        </p:blipFill>
        <p:spPr>
          <a:xfrm>
            <a:off x="5857400" y="1741764"/>
            <a:ext cx="571580" cy="590632"/>
          </a:xfrm>
          <a:prstGeom prst="rect">
            <a:avLst/>
          </a:prstGeom>
        </p:spPr>
      </p:pic>
      <p:pic>
        <p:nvPicPr>
          <p:cNvPr id="10" name="Picture 9"/>
          <p:cNvPicPr>
            <a:picLocks noChangeAspect="1"/>
          </p:cNvPicPr>
          <p:nvPr/>
        </p:nvPicPr>
        <p:blipFill>
          <a:blip r:embed="rId4"/>
          <a:stretch>
            <a:fillRect/>
          </a:stretch>
        </p:blipFill>
        <p:spPr>
          <a:xfrm>
            <a:off x="6408660" y="1731604"/>
            <a:ext cx="571580" cy="590632"/>
          </a:xfrm>
          <a:prstGeom prst="rect">
            <a:avLst/>
          </a:prstGeom>
        </p:spPr>
      </p:pic>
      <p:pic>
        <p:nvPicPr>
          <p:cNvPr id="9" name="Picture 8"/>
          <p:cNvPicPr>
            <a:picLocks noChangeAspect="1"/>
          </p:cNvPicPr>
          <p:nvPr/>
        </p:nvPicPr>
        <p:blipFill>
          <a:blip r:embed="rId4"/>
          <a:stretch>
            <a:fillRect/>
          </a:stretch>
        </p:blipFill>
        <p:spPr>
          <a:xfrm>
            <a:off x="6951070" y="1731604"/>
            <a:ext cx="571580" cy="590632"/>
          </a:xfrm>
          <a:prstGeom prst="rect">
            <a:avLst/>
          </a:prstGeom>
        </p:spPr>
      </p:pic>
      <p:grpSp>
        <p:nvGrpSpPr>
          <p:cNvPr id="3" name="Group 2"/>
          <p:cNvGrpSpPr/>
          <p:nvPr/>
        </p:nvGrpSpPr>
        <p:grpSpPr>
          <a:xfrm>
            <a:off x="3431460" y="2115632"/>
            <a:ext cx="731520" cy="1078165"/>
            <a:chOff x="4396660" y="2115632"/>
            <a:chExt cx="731520" cy="1078165"/>
          </a:xfrm>
        </p:grpSpPr>
        <p:grpSp>
          <p:nvGrpSpPr>
            <p:cNvPr id="23" name="Group 22"/>
            <p:cNvGrpSpPr/>
            <p:nvPr/>
          </p:nvGrpSpPr>
          <p:grpSpPr>
            <a:xfrm rot="4788762">
              <a:off x="4359135" y="2153157"/>
              <a:ext cx="806570" cy="731520"/>
              <a:chOff x="3365971" y="3159760"/>
              <a:chExt cx="806570" cy="731520"/>
            </a:xfrm>
          </p:grpSpPr>
          <p:sp>
            <p:nvSpPr>
              <p:cNvPr id="21" name="Isosceles Triangle 20"/>
              <p:cNvSpPr/>
              <p:nvPr/>
            </p:nvSpPr>
            <p:spPr>
              <a:xfrm>
                <a:off x="3365971" y="3159760"/>
                <a:ext cx="433869" cy="73152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545840" y="3429000"/>
                <a:ext cx="626701" cy="3734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20371471">
              <a:off x="4426598" y="2257136"/>
              <a:ext cx="634847" cy="936661"/>
              <a:chOff x="2528517" y="3496014"/>
              <a:chExt cx="634847" cy="936661"/>
            </a:xfrm>
          </p:grpSpPr>
          <p:grpSp>
            <p:nvGrpSpPr>
              <p:cNvPr id="32" name="Group 31"/>
              <p:cNvGrpSpPr/>
              <p:nvPr/>
            </p:nvGrpSpPr>
            <p:grpSpPr>
              <a:xfrm>
                <a:off x="2528517" y="3550783"/>
                <a:ext cx="634847" cy="881892"/>
                <a:chOff x="3227483" y="2465282"/>
                <a:chExt cx="634847" cy="881892"/>
              </a:xfrm>
            </p:grpSpPr>
            <p:sp>
              <p:nvSpPr>
                <p:cNvPr id="28" name="Oval 27"/>
                <p:cNvSpPr/>
                <p:nvPr/>
              </p:nvSpPr>
              <p:spPr>
                <a:xfrm rot="561597">
                  <a:off x="3347228" y="2465282"/>
                  <a:ext cx="366957" cy="554643"/>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3227483" y="2881803"/>
                  <a:ext cx="634847" cy="4653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p:cNvSpPr txBox="1"/>
              <p:nvPr/>
            </p:nvSpPr>
            <p:spPr>
              <a:xfrm rot="17539673">
                <a:off x="2561308" y="3606437"/>
                <a:ext cx="528624" cy="307777"/>
              </a:xfrm>
              <a:prstGeom prst="rect">
                <a:avLst/>
              </a:prstGeom>
              <a:noFill/>
            </p:spPr>
            <p:txBody>
              <a:bodyPr wrap="square" rtlCol="0">
                <a:spAutoFit/>
              </a:bodyPr>
              <a:lstStyle/>
              <a:p>
                <a:r>
                  <a:rPr lang="en-US" sz="1400" b="1" dirty="0"/>
                  <a:t>GDP</a:t>
                </a:r>
              </a:p>
            </p:txBody>
          </p:sp>
        </p:grpSp>
      </p:grpSp>
      <p:grpSp>
        <p:nvGrpSpPr>
          <p:cNvPr id="47" name="Group 46"/>
          <p:cNvGrpSpPr/>
          <p:nvPr/>
        </p:nvGrpSpPr>
        <p:grpSpPr>
          <a:xfrm>
            <a:off x="3022552" y="2204552"/>
            <a:ext cx="467360" cy="404433"/>
            <a:chOff x="2864446" y="2345809"/>
            <a:chExt cx="467360" cy="404433"/>
          </a:xfrm>
        </p:grpSpPr>
        <p:sp>
          <p:nvSpPr>
            <p:cNvPr id="48" name="Oval 47"/>
            <p:cNvSpPr/>
            <p:nvPr/>
          </p:nvSpPr>
          <p:spPr>
            <a:xfrm>
              <a:off x="2945726" y="2345809"/>
              <a:ext cx="386080" cy="404433"/>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hord 48"/>
            <p:cNvSpPr/>
            <p:nvPr/>
          </p:nvSpPr>
          <p:spPr>
            <a:xfrm>
              <a:off x="2864446" y="2509520"/>
              <a:ext cx="183675" cy="213360"/>
            </a:xfrm>
            <a:prstGeom prst="chord">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6428980" y="2623387"/>
            <a:ext cx="843617" cy="1110009"/>
            <a:chOff x="6428980" y="2623387"/>
            <a:chExt cx="843617" cy="1110009"/>
          </a:xfrm>
        </p:grpSpPr>
        <p:grpSp>
          <p:nvGrpSpPr>
            <p:cNvPr id="50" name="Group 49"/>
            <p:cNvGrpSpPr/>
            <p:nvPr/>
          </p:nvGrpSpPr>
          <p:grpSpPr>
            <a:xfrm rot="10800000">
              <a:off x="6555842" y="2623387"/>
              <a:ext cx="581740" cy="1089998"/>
              <a:chOff x="4855170" y="1731604"/>
              <a:chExt cx="581740" cy="1089998"/>
            </a:xfrm>
          </p:grpSpPr>
          <p:sp>
            <p:nvSpPr>
              <p:cNvPr id="51" name="Flowchart: Alternate Process 50"/>
              <p:cNvSpPr/>
              <p:nvPr/>
            </p:nvSpPr>
            <p:spPr>
              <a:xfrm>
                <a:off x="4971144" y="1731604"/>
                <a:ext cx="362856" cy="590632"/>
              </a:xfrm>
              <a:prstGeom prst="flowChartAlternateProcess">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4855170" y="2173089"/>
                <a:ext cx="571580" cy="414833"/>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4865330" y="2406769"/>
                <a:ext cx="571580" cy="4148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gular Pentagon 6"/>
            <p:cNvSpPr/>
            <p:nvPr/>
          </p:nvSpPr>
          <p:spPr>
            <a:xfrm>
              <a:off x="6428980" y="3038220"/>
              <a:ext cx="843617" cy="695176"/>
            </a:xfrm>
            <a:prstGeom prst="pentag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6554467" y="2753363"/>
            <a:ext cx="746625" cy="369390"/>
            <a:chOff x="5382994" y="2763346"/>
            <a:chExt cx="746625" cy="369390"/>
          </a:xfrm>
        </p:grpSpPr>
        <p:sp>
          <p:nvSpPr>
            <p:cNvPr id="6" name="Oval 5"/>
            <p:cNvSpPr/>
            <p:nvPr/>
          </p:nvSpPr>
          <p:spPr>
            <a:xfrm>
              <a:off x="5426750" y="2763346"/>
              <a:ext cx="567672" cy="369390"/>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5382994" y="2780450"/>
              <a:ext cx="746625" cy="307777"/>
            </a:xfrm>
            <a:prstGeom prst="rect">
              <a:avLst/>
            </a:prstGeom>
            <a:noFill/>
          </p:spPr>
          <p:txBody>
            <a:bodyPr wrap="square" rtlCol="0">
              <a:spAutoFit/>
            </a:bodyPr>
            <a:lstStyle/>
            <a:p>
              <a:r>
                <a:rPr lang="en-US" sz="1400" b="1" dirty="0" err="1"/>
                <a:t>cAMP</a:t>
              </a:r>
              <a:endParaRPr lang="en-US" sz="1400" b="1" dirty="0"/>
            </a:p>
          </p:txBody>
        </p:sp>
      </p:grpSp>
      <p:sp>
        <p:nvSpPr>
          <p:cNvPr id="54" name="TextBox 53"/>
          <p:cNvSpPr txBox="1"/>
          <p:nvPr/>
        </p:nvSpPr>
        <p:spPr>
          <a:xfrm>
            <a:off x="7233267" y="3122753"/>
            <a:ext cx="1754776" cy="646331"/>
          </a:xfrm>
          <a:prstGeom prst="rect">
            <a:avLst/>
          </a:prstGeom>
          <a:noFill/>
        </p:spPr>
        <p:txBody>
          <a:bodyPr wrap="none" rtlCol="0">
            <a:spAutoFit/>
          </a:bodyPr>
          <a:lstStyle/>
          <a:p>
            <a:pPr algn="ctr"/>
            <a:r>
              <a:rPr lang="en-US" b="1" dirty="0">
                <a:solidFill>
                  <a:schemeClr val="accent6">
                    <a:lumMod val="75000"/>
                  </a:schemeClr>
                </a:solidFill>
              </a:rPr>
              <a:t>Protein Kinase A</a:t>
            </a:r>
          </a:p>
          <a:p>
            <a:pPr algn="ctr"/>
            <a:r>
              <a:rPr lang="en-US" b="1" dirty="0">
                <a:solidFill>
                  <a:schemeClr val="accent6">
                    <a:lumMod val="75000"/>
                  </a:schemeClr>
                </a:solidFill>
              </a:rPr>
              <a:t>(PKA)</a:t>
            </a:r>
          </a:p>
        </p:txBody>
      </p:sp>
      <p:sp>
        <p:nvSpPr>
          <p:cNvPr id="25" name="Rectangle 24"/>
          <p:cNvSpPr/>
          <p:nvPr/>
        </p:nvSpPr>
        <p:spPr>
          <a:xfrm>
            <a:off x="6258323" y="3089711"/>
            <a:ext cx="1184930" cy="523220"/>
          </a:xfrm>
          <a:prstGeom prst="rect">
            <a:avLst/>
          </a:prstGeom>
          <a:noFill/>
        </p:spPr>
        <p:txBody>
          <a:bodyPr wrap="square" lIns="91440" tIns="45720" rIns="91440" bIns="45720">
            <a:spAutoFit/>
          </a:bodyPr>
          <a:lstStyle/>
          <a:p>
            <a:pPr algn="ctr"/>
            <a:r>
              <a:rPr lang="en-US" sz="2800" b="1" cap="none" spc="0" dirty="0">
                <a:ln w="13462">
                  <a:solidFill>
                    <a:schemeClr val="tx1"/>
                  </a:solidFill>
                  <a:prstDash val="solid"/>
                </a:ln>
                <a:solidFill>
                  <a:schemeClr val="accent6">
                    <a:lumMod val="50000"/>
                  </a:schemeClr>
                </a:solidFill>
                <a:effectLst>
                  <a:outerShdw dist="38100" dir="2700000" algn="bl" rotWithShape="0">
                    <a:schemeClr val="accent5"/>
                  </a:outerShdw>
                </a:effectLst>
              </a:rPr>
              <a:t>PKA</a:t>
            </a:r>
          </a:p>
        </p:txBody>
      </p:sp>
      <p:sp>
        <p:nvSpPr>
          <p:cNvPr id="41" name="Title 1"/>
          <p:cNvSpPr>
            <a:spLocks noGrp="1"/>
          </p:cNvSpPr>
          <p:nvPr>
            <p:ph type="title"/>
          </p:nvPr>
        </p:nvSpPr>
        <p:spPr>
          <a:xfrm>
            <a:off x="1365978" y="141069"/>
            <a:ext cx="7210332" cy="779462"/>
          </a:xfrm>
        </p:spPr>
        <p:txBody>
          <a:bodyPr>
            <a:normAutofit fontScale="90000"/>
          </a:bodyPr>
          <a:lstStyle/>
          <a:p>
            <a:r>
              <a:rPr lang="en-US" dirty="0"/>
              <a:t>Glucagon Signaling in Liver Cells</a:t>
            </a:r>
          </a:p>
        </p:txBody>
      </p:sp>
      <p:pic>
        <p:nvPicPr>
          <p:cNvPr id="29" name="Picture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2100071" y="4546436"/>
            <a:ext cx="331216" cy="1717831"/>
          </a:xfrm>
          <a:prstGeom prst="rect">
            <a:avLst/>
          </a:prstGeom>
        </p:spPr>
      </p:pic>
      <p:sp>
        <p:nvSpPr>
          <p:cNvPr id="34" name="Arc 33"/>
          <p:cNvSpPr/>
          <p:nvPr/>
        </p:nvSpPr>
        <p:spPr>
          <a:xfrm>
            <a:off x="-2214258" y="3523468"/>
            <a:ext cx="6678131" cy="4079335"/>
          </a:xfrm>
          <a:prstGeom prst="arc">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ardrop 34"/>
          <p:cNvSpPr/>
          <p:nvPr/>
        </p:nvSpPr>
        <p:spPr>
          <a:xfrm>
            <a:off x="4744720" y="4460240"/>
            <a:ext cx="692190" cy="699514"/>
          </a:xfrm>
          <a:prstGeom prst="teardrop">
            <a:avLst>
              <a:gd name="adj" fmla="val 1420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2686682">
            <a:off x="4558407" y="4481438"/>
            <a:ext cx="613845" cy="40524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017730" y="5159754"/>
            <a:ext cx="670376" cy="369332"/>
          </a:xfrm>
          <a:prstGeom prst="rect">
            <a:avLst/>
          </a:prstGeom>
          <a:noFill/>
        </p:spPr>
        <p:txBody>
          <a:bodyPr wrap="none" rtlCol="0">
            <a:spAutoFit/>
          </a:bodyPr>
          <a:lstStyle/>
          <a:p>
            <a:r>
              <a:rPr lang="en-US" dirty="0"/>
              <a:t>CREB</a:t>
            </a:r>
          </a:p>
        </p:txBody>
      </p:sp>
      <p:pic>
        <p:nvPicPr>
          <p:cNvPr id="39" name="Picture 3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3185500">
            <a:off x="7541907" y="3874949"/>
            <a:ext cx="953519" cy="2098612"/>
          </a:xfrm>
          <a:prstGeom prst="rect">
            <a:avLst/>
          </a:prstGeom>
        </p:spPr>
      </p:pic>
      <p:sp>
        <p:nvSpPr>
          <p:cNvPr id="40" name="TextBox 39"/>
          <p:cNvSpPr txBox="1"/>
          <p:nvPr/>
        </p:nvSpPr>
        <p:spPr>
          <a:xfrm>
            <a:off x="232120" y="3472357"/>
            <a:ext cx="942887" cy="369332"/>
          </a:xfrm>
          <a:prstGeom prst="rect">
            <a:avLst/>
          </a:prstGeom>
          <a:noFill/>
        </p:spPr>
        <p:txBody>
          <a:bodyPr wrap="none" rtlCol="0">
            <a:spAutoFit/>
          </a:bodyPr>
          <a:lstStyle/>
          <a:p>
            <a:r>
              <a:rPr lang="en-US" b="1" dirty="0"/>
              <a:t>Nucleus</a:t>
            </a:r>
          </a:p>
        </p:txBody>
      </p:sp>
      <p:sp>
        <p:nvSpPr>
          <p:cNvPr id="55" name="TextBox 54"/>
          <p:cNvSpPr txBox="1"/>
          <p:nvPr/>
        </p:nvSpPr>
        <p:spPr>
          <a:xfrm>
            <a:off x="7367823" y="5597565"/>
            <a:ext cx="1485663" cy="369332"/>
          </a:xfrm>
          <a:prstGeom prst="rect">
            <a:avLst/>
          </a:prstGeom>
          <a:noFill/>
        </p:spPr>
        <p:txBody>
          <a:bodyPr wrap="none" rtlCol="0">
            <a:spAutoFit/>
          </a:bodyPr>
          <a:lstStyle/>
          <a:p>
            <a:r>
              <a:rPr lang="en-US" b="1" dirty="0"/>
              <a:t>Mitochondria</a:t>
            </a:r>
          </a:p>
        </p:txBody>
      </p:sp>
      <p:grpSp>
        <p:nvGrpSpPr>
          <p:cNvPr id="42" name="Group 41"/>
          <p:cNvGrpSpPr/>
          <p:nvPr/>
        </p:nvGrpSpPr>
        <p:grpSpPr>
          <a:xfrm rot="2600834">
            <a:off x="3842938" y="3813333"/>
            <a:ext cx="746625" cy="369390"/>
            <a:chOff x="5382994" y="2763346"/>
            <a:chExt cx="746625" cy="369390"/>
          </a:xfrm>
        </p:grpSpPr>
        <p:sp>
          <p:nvSpPr>
            <p:cNvPr id="43" name="Oval 42"/>
            <p:cNvSpPr/>
            <p:nvPr/>
          </p:nvSpPr>
          <p:spPr>
            <a:xfrm>
              <a:off x="5426750" y="2763346"/>
              <a:ext cx="567672" cy="369390"/>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5382994" y="2780450"/>
              <a:ext cx="746625" cy="307777"/>
            </a:xfrm>
            <a:prstGeom prst="rect">
              <a:avLst/>
            </a:prstGeom>
            <a:noFill/>
          </p:spPr>
          <p:txBody>
            <a:bodyPr wrap="square" rtlCol="0">
              <a:spAutoFit/>
            </a:bodyPr>
            <a:lstStyle/>
            <a:p>
              <a:r>
                <a:rPr lang="en-US" sz="1400" b="1" dirty="0" err="1"/>
                <a:t>cAMP</a:t>
              </a:r>
              <a:endParaRPr lang="en-US" sz="1400" b="1" dirty="0"/>
            </a:p>
          </p:txBody>
        </p:sp>
      </p:grpSp>
    </p:spTree>
    <p:extLst>
      <p:ext uri="{BB962C8B-B14F-4D97-AF65-F5344CB8AC3E}">
        <p14:creationId xmlns:p14="http://schemas.microsoft.com/office/powerpoint/2010/main" val="366511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208 -3.7037E-7 L -0.00208 -3.7037E-7 C -0.00417 0.00301 -0.00608 0.00602 -0.00833 0.00926 C -0.0092 0.01042 -0.01059 0.01134 -0.01128 0.0125 C -0.01562 0.01875 -0.01528 0.01806 -0.01649 0.02338 C -0.01597 0.0294 -0.0158 0.03565 -0.01476 0.0419 C -0.01406 0.04421 -0.01059 0.04745 -0.00937 0.04884 C -0.00486 0.05486 -0.01007 0.05046 -0.00417 0.05486 C -0.0026 0.05718 -0.00208 0.06019 0.00017 0.06204 C 0.00313 0.06412 0.00399 0.06435 0.00642 0.06782 C 0.01007 0.07269 0.0066 0.0706 0.01163 0.07245 C 0.01667 0.06968 0.0191 0.06736 0.02431 0.06644 C 0.02778 0.06597 0.03142 0.06574 0.03472 0.06551 C 0.03524 0.06435 0.03594 0.06319 0.03594 0.06204 C 0.03559 0.05718 0.0342 0.04931 0.03073 0.0456 C 0.02952 0.04421 0.02778 0.04398 0.02639 0.04306 C 0.0257 0.04468 0.02535 0.04653 0.02431 0.04792 C 0.01858 0.05417 0.02292 0.04306 0.02014 0.05255 C 0.0217 0.11875 0.00747 0.0963 0.07379 0.10185 C 0.07517 0.10185 0.07656 0.10278 0.07813 0.10301 C 0.08264 0.10833 0.08108 0.10486 0.08108 0.11389 L 0.08247 0.10671 " pathEditMode="relative" rAng="0" ptsTypes="AAAAAAAAAAAAAAAAAAAAAA">
                                      <p:cBhvr>
                                        <p:cTn id="6" dur="2000" fill="hold"/>
                                        <p:tgtEl>
                                          <p:spTgt spid="42"/>
                                        </p:tgtEl>
                                        <p:attrNameLst>
                                          <p:attrName>ppt_x</p:attrName>
                                          <p:attrName>ppt_y</p:attrName>
                                        </p:attrNameLst>
                                      </p:cBhvr>
                                      <p:rCtr x="3507" y="56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165389" y="1289918"/>
            <a:ext cx="2200582" cy="1209844"/>
          </a:xfrm>
          <a:prstGeom prst="rect">
            <a:avLst/>
          </a:prstGeom>
        </p:spPr>
      </p:pic>
      <p:pic>
        <p:nvPicPr>
          <p:cNvPr id="5" name="Picture 4"/>
          <p:cNvPicPr>
            <a:picLocks noChangeAspect="1"/>
          </p:cNvPicPr>
          <p:nvPr/>
        </p:nvPicPr>
        <p:blipFill>
          <a:blip r:embed="rId4"/>
          <a:stretch>
            <a:fillRect/>
          </a:stretch>
        </p:blipFill>
        <p:spPr>
          <a:xfrm>
            <a:off x="3335491" y="1731604"/>
            <a:ext cx="571580" cy="590632"/>
          </a:xfrm>
          <a:prstGeom prst="rect">
            <a:avLst/>
          </a:prstGeom>
        </p:spPr>
      </p:pic>
      <p:pic>
        <p:nvPicPr>
          <p:cNvPr id="12" name="Picture 11"/>
          <p:cNvPicPr>
            <a:picLocks noChangeAspect="1"/>
          </p:cNvPicPr>
          <p:nvPr/>
        </p:nvPicPr>
        <p:blipFill>
          <a:blip r:embed="rId4"/>
          <a:stretch>
            <a:fillRect/>
          </a:stretch>
        </p:blipFill>
        <p:spPr>
          <a:xfrm>
            <a:off x="5304830" y="1742139"/>
            <a:ext cx="571580" cy="590632"/>
          </a:xfrm>
          <a:prstGeom prst="rect">
            <a:avLst/>
          </a:prstGeom>
        </p:spPr>
      </p:pic>
      <p:pic>
        <p:nvPicPr>
          <p:cNvPr id="14" name="Picture 13"/>
          <p:cNvPicPr>
            <a:picLocks noChangeAspect="1"/>
          </p:cNvPicPr>
          <p:nvPr/>
        </p:nvPicPr>
        <p:blipFill>
          <a:blip r:embed="rId4"/>
          <a:stretch>
            <a:fillRect/>
          </a:stretch>
        </p:blipFill>
        <p:spPr>
          <a:xfrm>
            <a:off x="3886751" y="1731604"/>
            <a:ext cx="571580" cy="590632"/>
          </a:xfrm>
          <a:prstGeom prst="rect">
            <a:avLst/>
          </a:prstGeom>
        </p:spPr>
      </p:pic>
      <p:pic>
        <p:nvPicPr>
          <p:cNvPr id="13" name="Picture 12"/>
          <p:cNvPicPr>
            <a:picLocks noChangeAspect="1"/>
          </p:cNvPicPr>
          <p:nvPr/>
        </p:nvPicPr>
        <p:blipFill>
          <a:blip r:embed="rId4"/>
          <a:stretch>
            <a:fillRect/>
          </a:stretch>
        </p:blipFill>
        <p:spPr>
          <a:xfrm>
            <a:off x="4446150" y="1737360"/>
            <a:ext cx="571580" cy="590632"/>
          </a:xfrm>
          <a:prstGeom prst="rect">
            <a:avLst/>
          </a:prstGeom>
        </p:spPr>
      </p:pic>
      <p:sp>
        <p:nvSpPr>
          <p:cNvPr id="15" name="TextBox 14"/>
          <p:cNvSpPr txBox="1"/>
          <p:nvPr/>
        </p:nvSpPr>
        <p:spPr>
          <a:xfrm>
            <a:off x="132080" y="5659120"/>
            <a:ext cx="7110536" cy="307777"/>
          </a:xfrm>
          <a:prstGeom prst="rect">
            <a:avLst/>
          </a:prstGeom>
          <a:noFill/>
        </p:spPr>
        <p:txBody>
          <a:bodyPr wrap="none" rtlCol="0">
            <a:spAutoFit/>
          </a:bodyPr>
          <a:lstStyle/>
          <a:p>
            <a:r>
              <a:rPr lang="en-US" sz="1400" dirty="0"/>
              <a:t>Figure modified from </a:t>
            </a:r>
            <a:r>
              <a:rPr lang="en-US" sz="1400" dirty="0">
                <a:hlinkClick r:id="rId5"/>
              </a:rPr>
              <a:t>Yan, A., et al (2016) In J </a:t>
            </a:r>
            <a:r>
              <a:rPr lang="en-US" sz="1400" dirty="0" err="1">
                <a:hlinkClick r:id="rId5"/>
              </a:rPr>
              <a:t>Biol</a:t>
            </a:r>
            <a:r>
              <a:rPr lang="en-US" sz="1400" dirty="0">
                <a:hlinkClick r:id="rId5"/>
              </a:rPr>
              <a:t> </a:t>
            </a:r>
            <a:r>
              <a:rPr lang="en-US" sz="1400" dirty="0" err="1">
                <a:hlinkClick r:id="rId5"/>
              </a:rPr>
              <a:t>Sci</a:t>
            </a:r>
            <a:r>
              <a:rPr lang="en-US" sz="1400" dirty="0">
                <a:hlinkClick r:id="rId5"/>
              </a:rPr>
              <a:t> 12(12):1544-1554</a:t>
            </a:r>
            <a:r>
              <a:rPr lang="en-US" sz="1400" dirty="0"/>
              <a:t> and </a:t>
            </a:r>
            <a:r>
              <a:rPr lang="en-US" sz="1400" dirty="0" err="1">
                <a:hlinkClick r:id="rId6"/>
              </a:rPr>
              <a:t>Servier</a:t>
            </a:r>
            <a:r>
              <a:rPr lang="en-US" sz="1400" dirty="0">
                <a:hlinkClick r:id="rId6"/>
              </a:rPr>
              <a:t> Medical Art</a:t>
            </a:r>
            <a:endParaRPr lang="en-US" sz="1400" dirty="0"/>
          </a:p>
        </p:txBody>
      </p:sp>
      <p:grpSp>
        <p:nvGrpSpPr>
          <p:cNvPr id="20" name="Group 19"/>
          <p:cNvGrpSpPr/>
          <p:nvPr/>
        </p:nvGrpSpPr>
        <p:grpSpPr>
          <a:xfrm>
            <a:off x="4855170" y="1731604"/>
            <a:ext cx="581740" cy="1089998"/>
            <a:chOff x="4855170" y="1731604"/>
            <a:chExt cx="581740" cy="1089998"/>
          </a:xfrm>
        </p:grpSpPr>
        <p:sp>
          <p:nvSpPr>
            <p:cNvPr id="17" name="Flowchart: Alternate Process 16"/>
            <p:cNvSpPr/>
            <p:nvPr/>
          </p:nvSpPr>
          <p:spPr>
            <a:xfrm>
              <a:off x="4971144" y="1731604"/>
              <a:ext cx="362856" cy="590632"/>
            </a:xfrm>
            <a:prstGeom prst="flowChartAlternateProcess">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855170" y="2173089"/>
              <a:ext cx="571580" cy="41483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865330" y="2406769"/>
              <a:ext cx="571580" cy="4148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p:cNvPicPr>
            <a:picLocks noChangeAspect="1"/>
          </p:cNvPicPr>
          <p:nvPr/>
        </p:nvPicPr>
        <p:blipFill>
          <a:blip r:embed="rId4"/>
          <a:stretch>
            <a:fillRect/>
          </a:stretch>
        </p:blipFill>
        <p:spPr>
          <a:xfrm>
            <a:off x="5857400" y="1741764"/>
            <a:ext cx="571580" cy="590632"/>
          </a:xfrm>
          <a:prstGeom prst="rect">
            <a:avLst/>
          </a:prstGeom>
        </p:spPr>
      </p:pic>
      <p:pic>
        <p:nvPicPr>
          <p:cNvPr id="10" name="Picture 9"/>
          <p:cNvPicPr>
            <a:picLocks noChangeAspect="1"/>
          </p:cNvPicPr>
          <p:nvPr/>
        </p:nvPicPr>
        <p:blipFill>
          <a:blip r:embed="rId4"/>
          <a:stretch>
            <a:fillRect/>
          </a:stretch>
        </p:blipFill>
        <p:spPr>
          <a:xfrm>
            <a:off x="6408660" y="1731604"/>
            <a:ext cx="571580" cy="590632"/>
          </a:xfrm>
          <a:prstGeom prst="rect">
            <a:avLst/>
          </a:prstGeom>
        </p:spPr>
      </p:pic>
      <p:pic>
        <p:nvPicPr>
          <p:cNvPr id="9" name="Picture 8"/>
          <p:cNvPicPr>
            <a:picLocks noChangeAspect="1"/>
          </p:cNvPicPr>
          <p:nvPr/>
        </p:nvPicPr>
        <p:blipFill>
          <a:blip r:embed="rId4"/>
          <a:stretch>
            <a:fillRect/>
          </a:stretch>
        </p:blipFill>
        <p:spPr>
          <a:xfrm>
            <a:off x="6951070" y="1731604"/>
            <a:ext cx="571580" cy="590632"/>
          </a:xfrm>
          <a:prstGeom prst="rect">
            <a:avLst/>
          </a:prstGeom>
        </p:spPr>
      </p:pic>
      <p:grpSp>
        <p:nvGrpSpPr>
          <p:cNvPr id="3" name="Group 2"/>
          <p:cNvGrpSpPr/>
          <p:nvPr/>
        </p:nvGrpSpPr>
        <p:grpSpPr>
          <a:xfrm>
            <a:off x="3431460" y="2115632"/>
            <a:ext cx="731520" cy="1078165"/>
            <a:chOff x="4396660" y="2115632"/>
            <a:chExt cx="731520" cy="1078165"/>
          </a:xfrm>
        </p:grpSpPr>
        <p:grpSp>
          <p:nvGrpSpPr>
            <p:cNvPr id="23" name="Group 22"/>
            <p:cNvGrpSpPr/>
            <p:nvPr/>
          </p:nvGrpSpPr>
          <p:grpSpPr>
            <a:xfrm rot="4788762">
              <a:off x="4359135" y="2153157"/>
              <a:ext cx="806570" cy="731520"/>
              <a:chOff x="3365971" y="3159760"/>
              <a:chExt cx="806570" cy="731520"/>
            </a:xfrm>
          </p:grpSpPr>
          <p:sp>
            <p:nvSpPr>
              <p:cNvPr id="21" name="Isosceles Triangle 20"/>
              <p:cNvSpPr/>
              <p:nvPr/>
            </p:nvSpPr>
            <p:spPr>
              <a:xfrm>
                <a:off x="3365971" y="3159760"/>
                <a:ext cx="433869" cy="73152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545840" y="3429000"/>
                <a:ext cx="626701" cy="3734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20371471">
              <a:off x="4426598" y="2257136"/>
              <a:ext cx="634847" cy="936661"/>
              <a:chOff x="2528517" y="3496014"/>
              <a:chExt cx="634847" cy="936661"/>
            </a:xfrm>
          </p:grpSpPr>
          <p:grpSp>
            <p:nvGrpSpPr>
              <p:cNvPr id="32" name="Group 31"/>
              <p:cNvGrpSpPr/>
              <p:nvPr/>
            </p:nvGrpSpPr>
            <p:grpSpPr>
              <a:xfrm>
                <a:off x="2528517" y="3550783"/>
                <a:ext cx="634847" cy="881892"/>
                <a:chOff x="3227483" y="2465282"/>
                <a:chExt cx="634847" cy="881892"/>
              </a:xfrm>
            </p:grpSpPr>
            <p:sp>
              <p:nvSpPr>
                <p:cNvPr id="28" name="Oval 27"/>
                <p:cNvSpPr/>
                <p:nvPr/>
              </p:nvSpPr>
              <p:spPr>
                <a:xfrm rot="561597">
                  <a:off x="3347228" y="2465282"/>
                  <a:ext cx="366957" cy="554643"/>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3227483" y="2881803"/>
                  <a:ext cx="634847" cy="4653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p:cNvSpPr txBox="1"/>
              <p:nvPr/>
            </p:nvSpPr>
            <p:spPr>
              <a:xfrm rot="17539673">
                <a:off x="2561308" y="3606437"/>
                <a:ext cx="528624" cy="307777"/>
              </a:xfrm>
              <a:prstGeom prst="rect">
                <a:avLst/>
              </a:prstGeom>
              <a:noFill/>
            </p:spPr>
            <p:txBody>
              <a:bodyPr wrap="square" rtlCol="0">
                <a:spAutoFit/>
              </a:bodyPr>
              <a:lstStyle/>
              <a:p>
                <a:r>
                  <a:rPr lang="en-US" sz="1400" b="1" dirty="0"/>
                  <a:t>GDP</a:t>
                </a:r>
              </a:p>
            </p:txBody>
          </p:sp>
        </p:grpSp>
      </p:grpSp>
      <p:grpSp>
        <p:nvGrpSpPr>
          <p:cNvPr id="47" name="Group 46"/>
          <p:cNvGrpSpPr/>
          <p:nvPr/>
        </p:nvGrpSpPr>
        <p:grpSpPr>
          <a:xfrm>
            <a:off x="3022552" y="2204552"/>
            <a:ext cx="467360" cy="404433"/>
            <a:chOff x="2864446" y="2345809"/>
            <a:chExt cx="467360" cy="404433"/>
          </a:xfrm>
        </p:grpSpPr>
        <p:sp>
          <p:nvSpPr>
            <p:cNvPr id="48" name="Oval 47"/>
            <p:cNvSpPr/>
            <p:nvPr/>
          </p:nvSpPr>
          <p:spPr>
            <a:xfrm>
              <a:off x="2945726" y="2345809"/>
              <a:ext cx="386080" cy="404433"/>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hord 48"/>
            <p:cNvSpPr/>
            <p:nvPr/>
          </p:nvSpPr>
          <p:spPr>
            <a:xfrm>
              <a:off x="2864446" y="2509520"/>
              <a:ext cx="183675" cy="213360"/>
            </a:xfrm>
            <a:prstGeom prst="chord">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6428980" y="2623387"/>
            <a:ext cx="843617" cy="1110009"/>
            <a:chOff x="6428980" y="2623387"/>
            <a:chExt cx="843617" cy="1110009"/>
          </a:xfrm>
        </p:grpSpPr>
        <p:grpSp>
          <p:nvGrpSpPr>
            <p:cNvPr id="50" name="Group 49"/>
            <p:cNvGrpSpPr/>
            <p:nvPr/>
          </p:nvGrpSpPr>
          <p:grpSpPr>
            <a:xfrm rot="10800000">
              <a:off x="6555842" y="2623387"/>
              <a:ext cx="581740" cy="1089998"/>
              <a:chOff x="4855170" y="1731604"/>
              <a:chExt cx="581740" cy="1089998"/>
            </a:xfrm>
          </p:grpSpPr>
          <p:sp>
            <p:nvSpPr>
              <p:cNvPr id="51" name="Flowchart: Alternate Process 50"/>
              <p:cNvSpPr/>
              <p:nvPr/>
            </p:nvSpPr>
            <p:spPr>
              <a:xfrm>
                <a:off x="4971144" y="1731604"/>
                <a:ext cx="362856" cy="590632"/>
              </a:xfrm>
              <a:prstGeom prst="flowChartAlternateProcess">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4855170" y="2173089"/>
                <a:ext cx="571580" cy="414833"/>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4865330" y="2406769"/>
                <a:ext cx="571580" cy="4148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gular Pentagon 6"/>
            <p:cNvSpPr/>
            <p:nvPr/>
          </p:nvSpPr>
          <p:spPr>
            <a:xfrm>
              <a:off x="6428980" y="3038220"/>
              <a:ext cx="843617" cy="695176"/>
            </a:xfrm>
            <a:prstGeom prst="pentag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6554467" y="2753363"/>
            <a:ext cx="746625" cy="369390"/>
            <a:chOff x="5382994" y="2763346"/>
            <a:chExt cx="746625" cy="369390"/>
          </a:xfrm>
        </p:grpSpPr>
        <p:sp>
          <p:nvSpPr>
            <p:cNvPr id="6" name="Oval 5"/>
            <p:cNvSpPr/>
            <p:nvPr/>
          </p:nvSpPr>
          <p:spPr>
            <a:xfrm>
              <a:off x="5426750" y="2763346"/>
              <a:ext cx="567672" cy="369390"/>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5382994" y="2780450"/>
              <a:ext cx="746625" cy="307777"/>
            </a:xfrm>
            <a:prstGeom prst="rect">
              <a:avLst/>
            </a:prstGeom>
            <a:noFill/>
          </p:spPr>
          <p:txBody>
            <a:bodyPr wrap="square" rtlCol="0">
              <a:spAutoFit/>
            </a:bodyPr>
            <a:lstStyle/>
            <a:p>
              <a:r>
                <a:rPr lang="en-US" sz="1400" b="1" dirty="0" err="1"/>
                <a:t>cAMP</a:t>
              </a:r>
              <a:endParaRPr lang="en-US" sz="1400" b="1" dirty="0"/>
            </a:p>
          </p:txBody>
        </p:sp>
      </p:grpSp>
      <p:sp>
        <p:nvSpPr>
          <p:cNvPr id="54" name="TextBox 53"/>
          <p:cNvSpPr txBox="1"/>
          <p:nvPr/>
        </p:nvSpPr>
        <p:spPr>
          <a:xfrm>
            <a:off x="7233267" y="3122753"/>
            <a:ext cx="1754776" cy="646331"/>
          </a:xfrm>
          <a:prstGeom prst="rect">
            <a:avLst/>
          </a:prstGeom>
          <a:noFill/>
        </p:spPr>
        <p:txBody>
          <a:bodyPr wrap="none" rtlCol="0">
            <a:spAutoFit/>
          </a:bodyPr>
          <a:lstStyle/>
          <a:p>
            <a:pPr algn="ctr"/>
            <a:r>
              <a:rPr lang="en-US" b="1" dirty="0">
                <a:solidFill>
                  <a:schemeClr val="accent6">
                    <a:lumMod val="75000"/>
                  </a:schemeClr>
                </a:solidFill>
              </a:rPr>
              <a:t>Protein Kinase A</a:t>
            </a:r>
          </a:p>
          <a:p>
            <a:pPr algn="ctr"/>
            <a:r>
              <a:rPr lang="en-US" b="1" dirty="0">
                <a:solidFill>
                  <a:schemeClr val="accent6">
                    <a:lumMod val="75000"/>
                  </a:schemeClr>
                </a:solidFill>
              </a:rPr>
              <a:t>(PKA)</a:t>
            </a:r>
          </a:p>
        </p:txBody>
      </p:sp>
      <p:sp>
        <p:nvSpPr>
          <p:cNvPr id="25" name="Rectangle 24"/>
          <p:cNvSpPr/>
          <p:nvPr/>
        </p:nvSpPr>
        <p:spPr>
          <a:xfrm>
            <a:off x="6258323" y="3089711"/>
            <a:ext cx="1184930" cy="523220"/>
          </a:xfrm>
          <a:prstGeom prst="rect">
            <a:avLst/>
          </a:prstGeom>
          <a:noFill/>
        </p:spPr>
        <p:txBody>
          <a:bodyPr wrap="square" lIns="91440" tIns="45720" rIns="91440" bIns="45720">
            <a:spAutoFit/>
          </a:bodyPr>
          <a:lstStyle/>
          <a:p>
            <a:pPr algn="ctr"/>
            <a:r>
              <a:rPr lang="en-US" sz="2800" b="1" cap="none" spc="0" dirty="0">
                <a:ln w="13462">
                  <a:solidFill>
                    <a:schemeClr val="tx1"/>
                  </a:solidFill>
                  <a:prstDash val="solid"/>
                </a:ln>
                <a:solidFill>
                  <a:schemeClr val="accent6">
                    <a:lumMod val="50000"/>
                  </a:schemeClr>
                </a:solidFill>
                <a:effectLst>
                  <a:outerShdw dist="38100" dir="2700000" algn="bl" rotWithShape="0">
                    <a:schemeClr val="accent5"/>
                  </a:outerShdw>
                </a:effectLst>
              </a:rPr>
              <a:t>PKA</a:t>
            </a:r>
          </a:p>
        </p:txBody>
      </p:sp>
      <p:sp>
        <p:nvSpPr>
          <p:cNvPr id="41" name="Title 1"/>
          <p:cNvSpPr>
            <a:spLocks noGrp="1"/>
          </p:cNvSpPr>
          <p:nvPr>
            <p:ph type="title"/>
          </p:nvPr>
        </p:nvSpPr>
        <p:spPr>
          <a:xfrm>
            <a:off x="1365978" y="141069"/>
            <a:ext cx="7210332" cy="779462"/>
          </a:xfrm>
        </p:spPr>
        <p:txBody>
          <a:bodyPr>
            <a:normAutofit fontScale="90000"/>
          </a:bodyPr>
          <a:lstStyle/>
          <a:p>
            <a:r>
              <a:rPr lang="en-US" dirty="0"/>
              <a:t>Glucagon Signaling in Liver Cells</a:t>
            </a:r>
          </a:p>
        </p:txBody>
      </p:sp>
      <p:pic>
        <p:nvPicPr>
          <p:cNvPr id="29" name="Picture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2100071" y="4546436"/>
            <a:ext cx="331216" cy="1717831"/>
          </a:xfrm>
          <a:prstGeom prst="rect">
            <a:avLst/>
          </a:prstGeom>
        </p:spPr>
      </p:pic>
      <p:sp>
        <p:nvSpPr>
          <p:cNvPr id="34" name="Arc 33"/>
          <p:cNvSpPr/>
          <p:nvPr/>
        </p:nvSpPr>
        <p:spPr>
          <a:xfrm>
            <a:off x="-2214258" y="3523468"/>
            <a:ext cx="6678131" cy="4079335"/>
          </a:xfrm>
          <a:prstGeom prst="arc">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TextBox 37"/>
          <p:cNvSpPr txBox="1"/>
          <p:nvPr/>
        </p:nvSpPr>
        <p:spPr>
          <a:xfrm>
            <a:off x="5017730" y="5159754"/>
            <a:ext cx="670376" cy="369332"/>
          </a:xfrm>
          <a:prstGeom prst="rect">
            <a:avLst/>
          </a:prstGeom>
          <a:noFill/>
        </p:spPr>
        <p:txBody>
          <a:bodyPr wrap="none" rtlCol="0">
            <a:spAutoFit/>
          </a:bodyPr>
          <a:lstStyle/>
          <a:p>
            <a:r>
              <a:rPr lang="en-US" dirty="0"/>
              <a:t>CREB</a:t>
            </a:r>
          </a:p>
        </p:txBody>
      </p:sp>
      <p:pic>
        <p:nvPicPr>
          <p:cNvPr id="39" name="Picture 3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3185500">
            <a:off x="7541907" y="3874949"/>
            <a:ext cx="953519" cy="2098612"/>
          </a:xfrm>
          <a:prstGeom prst="rect">
            <a:avLst/>
          </a:prstGeom>
        </p:spPr>
      </p:pic>
      <p:sp>
        <p:nvSpPr>
          <p:cNvPr id="40" name="TextBox 39"/>
          <p:cNvSpPr txBox="1"/>
          <p:nvPr/>
        </p:nvSpPr>
        <p:spPr>
          <a:xfrm>
            <a:off x="232120" y="3472357"/>
            <a:ext cx="942887" cy="369332"/>
          </a:xfrm>
          <a:prstGeom prst="rect">
            <a:avLst/>
          </a:prstGeom>
          <a:noFill/>
        </p:spPr>
        <p:txBody>
          <a:bodyPr wrap="none" rtlCol="0">
            <a:spAutoFit/>
          </a:bodyPr>
          <a:lstStyle/>
          <a:p>
            <a:r>
              <a:rPr lang="en-US" b="1" dirty="0"/>
              <a:t>Nucleus</a:t>
            </a:r>
          </a:p>
        </p:txBody>
      </p:sp>
      <p:sp>
        <p:nvSpPr>
          <p:cNvPr id="55" name="TextBox 54"/>
          <p:cNvSpPr txBox="1"/>
          <p:nvPr/>
        </p:nvSpPr>
        <p:spPr>
          <a:xfrm>
            <a:off x="7367823" y="5597565"/>
            <a:ext cx="1485663" cy="369332"/>
          </a:xfrm>
          <a:prstGeom prst="rect">
            <a:avLst/>
          </a:prstGeom>
          <a:noFill/>
        </p:spPr>
        <p:txBody>
          <a:bodyPr wrap="none" rtlCol="0">
            <a:spAutoFit/>
          </a:bodyPr>
          <a:lstStyle/>
          <a:p>
            <a:r>
              <a:rPr lang="en-US" b="1" dirty="0"/>
              <a:t>Mitochondria</a:t>
            </a:r>
          </a:p>
        </p:txBody>
      </p:sp>
      <p:grpSp>
        <p:nvGrpSpPr>
          <p:cNvPr id="2" name="Group 1"/>
          <p:cNvGrpSpPr/>
          <p:nvPr/>
        </p:nvGrpSpPr>
        <p:grpSpPr>
          <a:xfrm>
            <a:off x="4558407" y="4460240"/>
            <a:ext cx="878503" cy="699514"/>
            <a:chOff x="4558407" y="4460240"/>
            <a:chExt cx="878503" cy="699514"/>
          </a:xfrm>
        </p:grpSpPr>
        <p:sp>
          <p:nvSpPr>
            <p:cNvPr id="35" name="Teardrop 34"/>
            <p:cNvSpPr/>
            <p:nvPr/>
          </p:nvSpPr>
          <p:spPr>
            <a:xfrm>
              <a:off x="4744720" y="4460240"/>
              <a:ext cx="692190" cy="699514"/>
            </a:xfrm>
            <a:prstGeom prst="teardrop">
              <a:avLst>
                <a:gd name="adj" fmla="val 1420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2686682">
              <a:off x="4558407" y="4481438"/>
              <a:ext cx="613845" cy="40524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rot="2600834">
              <a:off x="4581352" y="4526663"/>
              <a:ext cx="746625" cy="369390"/>
              <a:chOff x="5382994" y="2763346"/>
              <a:chExt cx="746625" cy="369390"/>
            </a:xfrm>
          </p:grpSpPr>
          <p:sp>
            <p:nvSpPr>
              <p:cNvPr id="43" name="Oval 42"/>
              <p:cNvSpPr/>
              <p:nvPr/>
            </p:nvSpPr>
            <p:spPr>
              <a:xfrm>
                <a:off x="5426750" y="2763346"/>
                <a:ext cx="567672" cy="369390"/>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5382994" y="2780450"/>
                <a:ext cx="746625" cy="307777"/>
              </a:xfrm>
              <a:prstGeom prst="rect">
                <a:avLst/>
              </a:prstGeom>
              <a:noFill/>
            </p:spPr>
            <p:txBody>
              <a:bodyPr wrap="square" rtlCol="0">
                <a:spAutoFit/>
              </a:bodyPr>
              <a:lstStyle/>
              <a:p>
                <a:r>
                  <a:rPr lang="en-US" sz="1400" b="1" dirty="0" err="1"/>
                  <a:t>cAMP</a:t>
                </a:r>
                <a:endParaRPr lang="en-US" sz="1400" b="1" dirty="0"/>
              </a:p>
            </p:txBody>
          </p:sp>
        </p:grpSp>
      </p:grpSp>
      <p:grpSp>
        <p:nvGrpSpPr>
          <p:cNvPr id="56" name="Group 55"/>
          <p:cNvGrpSpPr/>
          <p:nvPr/>
        </p:nvGrpSpPr>
        <p:grpSpPr>
          <a:xfrm>
            <a:off x="4531892" y="3789910"/>
            <a:ext cx="878503" cy="699514"/>
            <a:chOff x="4558407" y="4460240"/>
            <a:chExt cx="878503" cy="699514"/>
          </a:xfrm>
        </p:grpSpPr>
        <p:sp>
          <p:nvSpPr>
            <p:cNvPr id="57" name="Teardrop 56"/>
            <p:cNvSpPr/>
            <p:nvPr/>
          </p:nvSpPr>
          <p:spPr>
            <a:xfrm>
              <a:off x="4744720" y="4460240"/>
              <a:ext cx="692190" cy="699514"/>
            </a:xfrm>
            <a:prstGeom prst="teardrop">
              <a:avLst>
                <a:gd name="adj" fmla="val 1420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2686682">
              <a:off x="4558407" y="4481438"/>
              <a:ext cx="613845" cy="40524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p:cNvGrpSpPr/>
            <p:nvPr/>
          </p:nvGrpSpPr>
          <p:grpSpPr>
            <a:xfrm rot="2600834">
              <a:off x="4581352" y="4526663"/>
              <a:ext cx="746625" cy="369390"/>
              <a:chOff x="5382994" y="2763346"/>
              <a:chExt cx="746625" cy="369390"/>
            </a:xfrm>
          </p:grpSpPr>
          <p:sp>
            <p:nvSpPr>
              <p:cNvPr id="60" name="Oval 59"/>
              <p:cNvSpPr/>
              <p:nvPr/>
            </p:nvSpPr>
            <p:spPr>
              <a:xfrm>
                <a:off x="5426750" y="2763346"/>
                <a:ext cx="567672" cy="369390"/>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5382994" y="2780450"/>
                <a:ext cx="746625" cy="307777"/>
              </a:xfrm>
              <a:prstGeom prst="rect">
                <a:avLst/>
              </a:prstGeom>
              <a:noFill/>
            </p:spPr>
            <p:txBody>
              <a:bodyPr wrap="square" rtlCol="0">
                <a:spAutoFit/>
              </a:bodyPr>
              <a:lstStyle/>
              <a:p>
                <a:r>
                  <a:rPr lang="en-US" sz="1400" b="1" dirty="0" err="1"/>
                  <a:t>cAMP</a:t>
                </a:r>
                <a:endParaRPr lang="en-US" sz="1400" b="1" dirty="0"/>
              </a:p>
            </p:txBody>
          </p:sp>
        </p:grpSp>
      </p:grpSp>
    </p:spTree>
    <p:extLst>
      <p:ext uri="{BB962C8B-B14F-4D97-AF65-F5344CB8AC3E}">
        <p14:creationId xmlns:p14="http://schemas.microsoft.com/office/powerpoint/2010/main" val="1653911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61111E-6 -2.22222E-6 L 3.61111E-6 0.00023 C 0.00034 -0.01041 0.00052 -0.02083 0.00104 -0.03125 C 0.00139 -0.03866 0.00086 -0.04629 0.00208 -0.05347 C 0.00243 -0.05486 0.00434 -0.0544 0.00538 -0.05486 C 0.00764 -0.06366 0.00486 -0.05555 0.00989 -0.06227 C 0.01093 -0.06366 0.01093 -0.06597 0.01215 -0.0669 C 0.01458 -0.06828 0.01736 -0.06782 0.01996 -0.06828 C 0.0217 -0.06967 0.02361 -0.07106 0.02552 -0.07268 C 0.02812 -0.075 0.03055 -0.07778 0.03316 -0.08009 C 0.03472 -0.08125 0.03628 -0.08217 0.03767 -0.0831 C 0.04184 -0.09143 0.0375 -0.08495 0.04652 -0.08912 C 0.04791 -0.08958 0.04878 -0.0912 0.04982 -0.0919 C 0.05086 -0.09259 0.05208 -0.09305 0.0533 -0.09352 C 0.05503 -0.09537 0.05694 -0.09722 0.05885 -0.0993 C 0.06198 -0.10324 0.06128 -0.1044 0.06545 -0.10532 C 0.06909 -0.10602 0.07291 -0.10625 0.07656 -0.10671 C 0.07847 -0.10787 0.08038 -0.10856 0.08211 -0.10972 C 0.0908 -0.11551 0.08038 -0.11041 0.08871 -0.11412 L 0.17986 -0.11134 C 0.18246 -0.11111 0.18507 -0.11088 0.18767 -0.10972 C 0.22604 -0.09444 0.15104 -0.12014 0.19548 -0.10532 C 0.20468 -0.09791 0.19722 -0.10347 0.20868 -0.09653 C 0.21024 -0.0956 0.2118 -0.09444 0.21319 -0.09352 C 0.2151 -0.09213 0.21666 -0.09004 0.21875 -0.08912 C 0.22083 -0.08796 0.22326 -0.08796 0.22534 -0.0875 C 0.22691 -0.08657 0.2283 -0.08495 0.22986 -0.08449 C 0.24253 -0.08125 0.23889 -0.08634 0.24652 -0.08009 C 0.24878 -0.07824 0.25104 -0.07616 0.25312 -0.0743 C 0.25434 -0.07315 0.2552 -0.07176 0.25659 -0.07129 C 0.26007 -0.06967 0.26319 -0.06852 0.26649 -0.06528 C 0.27135 -0.06065 0.27222 -0.05555 0.2776 -0.05208 C 0.27934 -0.05092 0.28142 -0.05092 0.28316 -0.05046 C 0.2908 -0.03518 0.27864 -0.0581 0.28993 -0.04305 C 0.29062 -0.0419 0.29027 -0.03981 0.29097 -0.03866 C 0.29218 -0.0368 0.29409 -0.03588 0.29548 -0.03426 C 0.29635 -0.03287 0.2967 -0.03102 0.29757 -0.02963 C 0.29861 -0.02847 0.3 -0.02801 0.30104 -0.02685 C 0.30208 -0.02546 0.30312 -0.02384 0.30434 -0.02222 C 0.30468 -0.02083 0.30451 -0.01898 0.30538 -0.01782 C 0.30729 -0.01528 0.31215 -0.01203 0.31215 -0.0118 C 0.31649 -0.00046 0.31145 -0.01111 0.31875 -0.00162 C 0.32395 0.00533 0.3184 -2.22222E-6 0.32205 0.00741 C 0.32291 0.00903 0.32448 0.01019 0.32534 0.01181 C 0.32708 0.01459 0.32812 0.01783 0.32986 0.0206 C 0.3368 0.03218 0.33159 0.02153 0.33871 0.03102 L 0.33871 0.03264 L 0.33993 0.03264 L 0.33993 0.03287 " pathEditMode="relative" rAng="0" ptsTypes="AAAAAAAAAAAAAAAAAAAAAAAAAAAAAAAAAAAAAAAAAAAAAAAAA">
                                      <p:cBhvr>
                                        <p:cTn id="6" dur="2000" fill="hold"/>
                                        <p:tgtEl>
                                          <p:spTgt spid="56"/>
                                        </p:tgtEl>
                                        <p:attrNameLst>
                                          <p:attrName>ppt_x</p:attrName>
                                          <p:attrName>ppt_y</p:attrName>
                                        </p:attrNameLst>
                                      </p:cBhvr>
                                      <p:rCtr x="16997" y="-4074"/>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2.77778E-6 1.48148E-6 L 2.77778E-6 1.48148E-6 C -0.00382 -0.00116 -0.00747 -0.00185 -0.01129 -0.00301 C -0.01459 -0.00417 -0.01789 -0.00579 -0.02119 -0.00764 C -0.0415 -0.0176 -0.02153 -0.00857 -0.0323 -0.01343 C -0.03299 -0.01505 -0.03351 -0.0169 -0.03455 -0.01783 C -0.03577 -0.01898 -0.0375 -0.01898 -0.03907 -0.01945 C -0.0415 -0.01991 -0.0441 -0.02037 -0.04671 -0.02084 C -0.05435 -0.02755 -0.04497 -0.02037 -0.06007 -0.02523 C -0.06146 -0.0257 -0.06216 -0.02778 -0.06337 -0.02824 C -0.07969 -0.03496 -0.06928 -0.02778 -0.08004 -0.03426 C -0.0823 -0.03565 -0.08455 -0.03727 -0.08681 -0.03866 C -0.08785 -0.03935 -0.08907 -0.03935 -0.09011 -0.04005 C -0.09132 -0.04097 -0.09219 -0.04236 -0.09341 -0.04306 C -0.09549 -0.04445 -0.09792 -0.04514 -0.10018 -0.04607 L -0.10348 -0.04746 C -0.10417 -0.04908 -0.10469 -0.0507 -0.10573 -0.05209 C -0.10903 -0.05648 -0.11094 -0.0551 -0.11563 -0.05648 C -0.12153 -0.0581 -0.11667 -0.05787 -0.12344 -0.06088 C -0.12518 -0.06158 -0.12709 -0.06181 -0.129 -0.06227 C -0.13021 -0.06273 -0.13125 -0.06343 -0.1323 -0.06389 C -0.13612 -0.06898 -0.13594 -0.06991 -0.14237 -0.0713 C -0.17257 -0.07755 -0.15625 -0.07523 -0.19115 -0.07709 C -0.22414 -0.07616 -0.25712 -0.07616 -0.29011 -0.07431 C -0.29358 -0.07408 -0.29375 -0.06898 -0.29566 -0.0669 C -0.29636 -0.06597 -0.30417 -0.05996 -0.30573 -0.05949 C -0.30816 -0.05857 -0.31094 -0.05834 -0.31337 -0.05787 C -0.32466 -0.0463 -0.32049 -0.05162 -0.32674 -0.04306 C -0.32709 -0.04121 -0.32726 -0.03912 -0.32796 -0.03727 C -0.32848 -0.03542 -0.32969 -0.03449 -0.33004 -0.03264 C -0.33351 -0.01574 -0.32865 -0.02593 -0.33351 -0.01505 C -0.33403 -0.01343 -0.33455 -0.01158 -0.3356 -0.01042 C -0.33664 -0.00949 -0.33785 -0.00949 -0.33907 -0.00903 C -0.34566 -0.00949 -0.35261 -0.00834 -0.35903 -0.01042 C -0.36372 -0.01204 -0.37553 -0.02547 -0.38004 -0.02824 C -0.38733 -0.03264 -0.39393 -0.03472 -0.40122 -0.03727 C -0.40157 -0.03959 -0.40226 -0.04213 -0.40226 -0.04468 C -0.40226 -0.05718 -0.40209 -0.05903 -0.39896 -0.06829 C -0.39827 -0.07037 -0.39792 -0.07246 -0.39671 -0.07431 C -0.39566 -0.07616 -0.39393 -0.07732 -0.39237 -0.07871 C -0.39132 -0.07963 -0.39028 -0.08102 -0.38907 -0.08172 C -0.38681 -0.08264 -0.38455 -0.08264 -0.3823 -0.0831 C -0.37553 -0.08866 -0.379 -0.0875 -0.3724 -0.0875 L -0.38455 -0.0831 " pathEditMode="relative" ptsTypes="AAAAAAAAAAAAAAAAAAAAAAAAAAAAAAAAAAAAAAAAAAAA">
                                      <p:cBhvr>
                                        <p:cTn id="10"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165389" y="1289918"/>
            <a:ext cx="2200582" cy="1209844"/>
          </a:xfrm>
          <a:prstGeom prst="rect">
            <a:avLst/>
          </a:prstGeom>
        </p:spPr>
      </p:pic>
      <p:pic>
        <p:nvPicPr>
          <p:cNvPr id="5" name="Picture 4"/>
          <p:cNvPicPr>
            <a:picLocks noChangeAspect="1"/>
          </p:cNvPicPr>
          <p:nvPr/>
        </p:nvPicPr>
        <p:blipFill>
          <a:blip r:embed="rId4"/>
          <a:stretch>
            <a:fillRect/>
          </a:stretch>
        </p:blipFill>
        <p:spPr>
          <a:xfrm>
            <a:off x="3335491" y="1731604"/>
            <a:ext cx="571580" cy="590632"/>
          </a:xfrm>
          <a:prstGeom prst="rect">
            <a:avLst/>
          </a:prstGeom>
        </p:spPr>
      </p:pic>
      <p:pic>
        <p:nvPicPr>
          <p:cNvPr id="12" name="Picture 11"/>
          <p:cNvPicPr>
            <a:picLocks noChangeAspect="1"/>
          </p:cNvPicPr>
          <p:nvPr/>
        </p:nvPicPr>
        <p:blipFill>
          <a:blip r:embed="rId4"/>
          <a:stretch>
            <a:fillRect/>
          </a:stretch>
        </p:blipFill>
        <p:spPr>
          <a:xfrm>
            <a:off x="5304830" y="1742139"/>
            <a:ext cx="571580" cy="590632"/>
          </a:xfrm>
          <a:prstGeom prst="rect">
            <a:avLst/>
          </a:prstGeom>
        </p:spPr>
      </p:pic>
      <p:pic>
        <p:nvPicPr>
          <p:cNvPr id="14" name="Picture 13"/>
          <p:cNvPicPr>
            <a:picLocks noChangeAspect="1"/>
          </p:cNvPicPr>
          <p:nvPr/>
        </p:nvPicPr>
        <p:blipFill>
          <a:blip r:embed="rId4"/>
          <a:stretch>
            <a:fillRect/>
          </a:stretch>
        </p:blipFill>
        <p:spPr>
          <a:xfrm>
            <a:off x="3886751" y="1731604"/>
            <a:ext cx="571580" cy="590632"/>
          </a:xfrm>
          <a:prstGeom prst="rect">
            <a:avLst/>
          </a:prstGeom>
        </p:spPr>
      </p:pic>
      <p:pic>
        <p:nvPicPr>
          <p:cNvPr id="13" name="Picture 12"/>
          <p:cNvPicPr>
            <a:picLocks noChangeAspect="1"/>
          </p:cNvPicPr>
          <p:nvPr/>
        </p:nvPicPr>
        <p:blipFill>
          <a:blip r:embed="rId4"/>
          <a:stretch>
            <a:fillRect/>
          </a:stretch>
        </p:blipFill>
        <p:spPr>
          <a:xfrm>
            <a:off x="4446150" y="1737360"/>
            <a:ext cx="571580" cy="590632"/>
          </a:xfrm>
          <a:prstGeom prst="rect">
            <a:avLst/>
          </a:prstGeom>
        </p:spPr>
      </p:pic>
      <p:sp>
        <p:nvSpPr>
          <p:cNvPr id="15" name="TextBox 14"/>
          <p:cNvSpPr txBox="1"/>
          <p:nvPr/>
        </p:nvSpPr>
        <p:spPr>
          <a:xfrm>
            <a:off x="132080" y="5659120"/>
            <a:ext cx="7110536" cy="307777"/>
          </a:xfrm>
          <a:prstGeom prst="rect">
            <a:avLst/>
          </a:prstGeom>
          <a:noFill/>
        </p:spPr>
        <p:txBody>
          <a:bodyPr wrap="none" rtlCol="0">
            <a:spAutoFit/>
          </a:bodyPr>
          <a:lstStyle/>
          <a:p>
            <a:r>
              <a:rPr lang="en-US" sz="1400" dirty="0"/>
              <a:t>Figure modified from </a:t>
            </a:r>
            <a:r>
              <a:rPr lang="en-US" sz="1400" dirty="0">
                <a:hlinkClick r:id="rId5"/>
              </a:rPr>
              <a:t>Yan, A., et al (2016) In J </a:t>
            </a:r>
            <a:r>
              <a:rPr lang="en-US" sz="1400" dirty="0" err="1">
                <a:hlinkClick r:id="rId5"/>
              </a:rPr>
              <a:t>Biol</a:t>
            </a:r>
            <a:r>
              <a:rPr lang="en-US" sz="1400" dirty="0">
                <a:hlinkClick r:id="rId5"/>
              </a:rPr>
              <a:t> </a:t>
            </a:r>
            <a:r>
              <a:rPr lang="en-US" sz="1400" dirty="0" err="1">
                <a:hlinkClick r:id="rId5"/>
              </a:rPr>
              <a:t>Sci</a:t>
            </a:r>
            <a:r>
              <a:rPr lang="en-US" sz="1400" dirty="0">
                <a:hlinkClick r:id="rId5"/>
              </a:rPr>
              <a:t> 12(12):1544-1554</a:t>
            </a:r>
            <a:r>
              <a:rPr lang="en-US" sz="1400" dirty="0"/>
              <a:t> and </a:t>
            </a:r>
            <a:r>
              <a:rPr lang="en-US" sz="1400" dirty="0" err="1">
                <a:hlinkClick r:id="rId6"/>
              </a:rPr>
              <a:t>Servier</a:t>
            </a:r>
            <a:r>
              <a:rPr lang="en-US" sz="1400" dirty="0">
                <a:hlinkClick r:id="rId6"/>
              </a:rPr>
              <a:t> Medical Art</a:t>
            </a:r>
            <a:endParaRPr lang="en-US" sz="1400" dirty="0"/>
          </a:p>
        </p:txBody>
      </p:sp>
      <p:grpSp>
        <p:nvGrpSpPr>
          <p:cNvPr id="20" name="Group 19"/>
          <p:cNvGrpSpPr/>
          <p:nvPr/>
        </p:nvGrpSpPr>
        <p:grpSpPr>
          <a:xfrm>
            <a:off x="4855170" y="1731604"/>
            <a:ext cx="581740" cy="1089998"/>
            <a:chOff x="4855170" y="1731604"/>
            <a:chExt cx="581740" cy="1089998"/>
          </a:xfrm>
        </p:grpSpPr>
        <p:sp>
          <p:nvSpPr>
            <p:cNvPr id="17" name="Flowchart: Alternate Process 16"/>
            <p:cNvSpPr/>
            <p:nvPr/>
          </p:nvSpPr>
          <p:spPr>
            <a:xfrm>
              <a:off x="4971144" y="1731604"/>
              <a:ext cx="362856" cy="590632"/>
            </a:xfrm>
            <a:prstGeom prst="flowChartAlternateProcess">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855170" y="2173089"/>
              <a:ext cx="571580" cy="41483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865330" y="2406769"/>
              <a:ext cx="571580" cy="4148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p:cNvPicPr>
            <a:picLocks noChangeAspect="1"/>
          </p:cNvPicPr>
          <p:nvPr/>
        </p:nvPicPr>
        <p:blipFill>
          <a:blip r:embed="rId4"/>
          <a:stretch>
            <a:fillRect/>
          </a:stretch>
        </p:blipFill>
        <p:spPr>
          <a:xfrm>
            <a:off x="5857400" y="1741764"/>
            <a:ext cx="571580" cy="590632"/>
          </a:xfrm>
          <a:prstGeom prst="rect">
            <a:avLst/>
          </a:prstGeom>
        </p:spPr>
      </p:pic>
      <p:pic>
        <p:nvPicPr>
          <p:cNvPr id="10" name="Picture 9"/>
          <p:cNvPicPr>
            <a:picLocks noChangeAspect="1"/>
          </p:cNvPicPr>
          <p:nvPr/>
        </p:nvPicPr>
        <p:blipFill>
          <a:blip r:embed="rId4"/>
          <a:stretch>
            <a:fillRect/>
          </a:stretch>
        </p:blipFill>
        <p:spPr>
          <a:xfrm>
            <a:off x="6408660" y="1731604"/>
            <a:ext cx="571580" cy="590632"/>
          </a:xfrm>
          <a:prstGeom prst="rect">
            <a:avLst/>
          </a:prstGeom>
        </p:spPr>
      </p:pic>
      <p:pic>
        <p:nvPicPr>
          <p:cNvPr id="9" name="Picture 8"/>
          <p:cNvPicPr>
            <a:picLocks noChangeAspect="1"/>
          </p:cNvPicPr>
          <p:nvPr/>
        </p:nvPicPr>
        <p:blipFill>
          <a:blip r:embed="rId4"/>
          <a:stretch>
            <a:fillRect/>
          </a:stretch>
        </p:blipFill>
        <p:spPr>
          <a:xfrm>
            <a:off x="6951070" y="1731604"/>
            <a:ext cx="571580" cy="590632"/>
          </a:xfrm>
          <a:prstGeom prst="rect">
            <a:avLst/>
          </a:prstGeom>
        </p:spPr>
      </p:pic>
      <p:grpSp>
        <p:nvGrpSpPr>
          <p:cNvPr id="3" name="Group 2"/>
          <p:cNvGrpSpPr/>
          <p:nvPr/>
        </p:nvGrpSpPr>
        <p:grpSpPr>
          <a:xfrm>
            <a:off x="3431460" y="2115632"/>
            <a:ext cx="731520" cy="1078165"/>
            <a:chOff x="4396660" y="2115632"/>
            <a:chExt cx="731520" cy="1078165"/>
          </a:xfrm>
        </p:grpSpPr>
        <p:grpSp>
          <p:nvGrpSpPr>
            <p:cNvPr id="23" name="Group 22"/>
            <p:cNvGrpSpPr/>
            <p:nvPr/>
          </p:nvGrpSpPr>
          <p:grpSpPr>
            <a:xfrm rot="4788762">
              <a:off x="4359135" y="2153157"/>
              <a:ext cx="806570" cy="731520"/>
              <a:chOff x="3365971" y="3159760"/>
              <a:chExt cx="806570" cy="731520"/>
            </a:xfrm>
          </p:grpSpPr>
          <p:sp>
            <p:nvSpPr>
              <p:cNvPr id="21" name="Isosceles Triangle 20"/>
              <p:cNvSpPr/>
              <p:nvPr/>
            </p:nvSpPr>
            <p:spPr>
              <a:xfrm>
                <a:off x="3365971" y="3159760"/>
                <a:ext cx="433869" cy="73152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545840" y="3429000"/>
                <a:ext cx="626701" cy="3734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20371471">
              <a:off x="4426598" y="2257136"/>
              <a:ext cx="634847" cy="936661"/>
              <a:chOff x="2528517" y="3496014"/>
              <a:chExt cx="634847" cy="936661"/>
            </a:xfrm>
          </p:grpSpPr>
          <p:grpSp>
            <p:nvGrpSpPr>
              <p:cNvPr id="32" name="Group 31"/>
              <p:cNvGrpSpPr/>
              <p:nvPr/>
            </p:nvGrpSpPr>
            <p:grpSpPr>
              <a:xfrm>
                <a:off x="2528517" y="3550783"/>
                <a:ext cx="634847" cy="881892"/>
                <a:chOff x="3227483" y="2465282"/>
                <a:chExt cx="634847" cy="881892"/>
              </a:xfrm>
            </p:grpSpPr>
            <p:sp>
              <p:nvSpPr>
                <p:cNvPr id="28" name="Oval 27"/>
                <p:cNvSpPr/>
                <p:nvPr/>
              </p:nvSpPr>
              <p:spPr>
                <a:xfrm rot="561597">
                  <a:off x="3347228" y="2465282"/>
                  <a:ext cx="366957" cy="554643"/>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3227483" y="2881803"/>
                  <a:ext cx="634847" cy="4653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p:cNvSpPr txBox="1"/>
              <p:nvPr/>
            </p:nvSpPr>
            <p:spPr>
              <a:xfrm rot="17539673">
                <a:off x="2561308" y="3606437"/>
                <a:ext cx="528624" cy="307777"/>
              </a:xfrm>
              <a:prstGeom prst="rect">
                <a:avLst/>
              </a:prstGeom>
              <a:noFill/>
            </p:spPr>
            <p:txBody>
              <a:bodyPr wrap="square" rtlCol="0">
                <a:spAutoFit/>
              </a:bodyPr>
              <a:lstStyle/>
              <a:p>
                <a:r>
                  <a:rPr lang="en-US" sz="1400" b="1" dirty="0"/>
                  <a:t>GDP</a:t>
                </a:r>
              </a:p>
            </p:txBody>
          </p:sp>
        </p:grpSp>
      </p:grpSp>
      <p:grpSp>
        <p:nvGrpSpPr>
          <p:cNvPr id="47" name="Group 46"/>
          <p:cNvGrpSpPr/>
          <p:nvPr/>
        </p:nvGrpSpPr>
        <p:grpSpPr>
          <a:xfrm>
            <a:off x="3022552" y="2204552"/>
            <a:ext cx="467360" cy="404433"/>
            <a:chOff x="2864446" y="2345809"/>
            <a:chExt cx="467360" cy="404433"/>
          </a:xfrm>
        </p:grpSpPr>
        <p:sp>
          <p:nvSpPr>
            <p:cNvPr id="48" name="Oval 47"/>
            <p:cNvSpPr/>
            <p:nvPr/>
          </p:nvSpPr>
          <p:spPr>
            <a:xfrm>
              <a:off x="2945726" y="2345809"/>
              <a:ext cx="386080" cy="404433"/>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hord 48"/>
            <p:cNvSpPr/>
            <p:nvPr/>
          </p:nvSpPr>
          <p:spPr>
            <a:xfrm>
              <a:off x="2864446" y="2509520"/>
              <a:ext cx="183675" cy="213360"/>
            </a:xfrm>
            <a:prstGeom prst="chord">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6428980" y="2623387"/>
            <a:ext cx="843617" cy="1110009"/>
            <a:chOff x="6428980" y="2623387"/>
            <a:chExt cx="843617" cy="1110009"/>
          </a:xfrm>
        </p:grpSpPr>
        <p:grpSp>
          <p:nvGrpSpPr>
            <p:cNvPr id="50" name="Group 49"/>
            <p:cNvGrpSpPr/>
            <p:nvPr/>
          </p:nvGrpSpPr>
          <p:grpSpPr>
            <a:xfrm rot="10800000">
              <a:off x="6555842" y="2623387"/>
              <a:ext cx="581740" cy="1089998"/>
              <a:chOff x="4855170" y="1731604"/>
              <a:chExt cx="581740" cy="1089998"/>
            </a:xfrm>
          </p:grpSpPr>
          <p:sp>
            <p:nvSpPr>
              <p:cNvPr id="51" name="Flowchart: Alternate Process 50"/>
              <p:cNvSpPr/>
              <p:nvPr/>
            </p:nvSpPr>
            <p:spPr>
              <a:xfrm>
                <a:off x="4971144" y="1731604"/>
                <a:ext cx="362856" cy="590632"/>
              </a:xfrm>
              <a:prstGeom prst="flowChartAlternateProcess">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4855170" y="2173089"/>
                <a:ext cx="571580" cy="414833"/>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4865330" y="2406769"/>
                <a:ext cx="571580" cy="4148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gular Pentagon 6"/>
            <p:cNvSpPr/>
            <p:nvPr/>
          </p:nvSpPr>
          <p:spPr>
            <a:xfrm>
              <a:off x="6428980" y="3038220"/>
              <a:ext cx="843617" cy="695176"/>
            </a:xfrm>
            <a:prstGeom prst="pentag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6554467" y="2753363"/>
            <a:ext cx="746625" cy="369390"/>
            <a:chOff x="5382994" y="2763346"/>
            <a:chExt cx="746625" cy="369390"/>
          </a:xfrm>
        </p:grpSpPr>
        <p:sp>
          <p:nvSpPr>
            <p:cNvPr id="6" name="Oval 5"/>
            <p:cNvSpPr/>
            <p:nvPr/>
          </p:nvSpPr>
          <p:spPr>
            <a:xfrm>
              <a:off x="5426750" y="2763346"/>
              <a:ext cx="567672" cy="369390"/>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5382994" y="2780450"/>
              <a:ext cx="746625" cy="307777"/>
            </a:xfrm>
            <a:prstGeom prst="rect">
              <a:avLst/>
            </a:prstGeom>
            <a:noFill/>
          </p:spPr>
          <p:txBody>
            <a:bodyPr wrap="square" rtlCol="0">
              <a:spAutoFit/>
            </a:bodyPr>
            <a:lstStyle/>
            <a:p>
              <a:r>
                <a:rPr lang="en-US" sz="1400" b="1" dirty="0" err="1"/>
                <a:t>cAMP</a:t>
              </a:r>
              <a:endParaRPr lang="en-US" sz="1400" b="1" dirty="0"/>
            </a:p>
          </p:txBody>
        </p:sp>
      </p:grpSp>
      <p:sp>
        <p:nvSpPr>
          <p:cNvPr id="54" name="TextBox 53"/>
          <p:cNvSpPr txBox="1"/>
          <p:nvPr/>
        </p:nvSpPr>
        <p:spPr>
          <a:xfrm>
            <a:off x="7233267" y="3122753"/>
            <a:ext cx="1754776" cy="646331"/>
          </a:xfrm>
          <a:prstGeom prst="rect">
            <a:avLst/>
          </a:prstGeom>
          <a:noFill/>
        </p:spPr>
        <p:txBody>
          <a:bodyPr wrap="none" rtlCol="0">
            <a:spAutoFit/>
          </a:bodyPr>
          <a:lstStyle/>
          <a:p>
            <a:pPr algn="ctr"/>
            <a:r>
              <a:rPr lang="en-US" b="1" dirty="0">
                <a:solidFill>
                  <a:schemeClr val="accent6">
                    <a:lumMod val="75000"/>
                  </a:schemeClr>
                </a:solidFill>
              </a:rPr>
              <a:t>Protein Kinase A</a:t>
            </a:r>
          </a:p>
          <a:p>
            <a:pPr algn="ctr"/>
            <a:r>
              <a:rPr lang="en-US" b="1" dirty="0">
                <a:solidFill>
                  <a:schemeClr val="accent6">
                    <a:lumMod val="75000"/>
                  </a:schemeClr>
                </a:solidFill>
              </a:rPr>
              <a:t>(PKA)</a:t>
            </a:r>
          </a:p>
        </p:txBody>
      </p:sp>
      <p:sp>
        <p:nvSpPr>
          <p:cNvPr id="25" name="Rectangle 24"/>
          <p:cNvSpPr/>
          <p:nvPr/>
        </p:nvSpPr>
        <p:spPr>
          <a:xfrm>
            <a:off x="6258323" y="3089711"/>
            <a:ext cx="1184930" cy="523220"/>
          </a:xfrm>
          <a:prstGeom prst="rect">
            <a:avLst/>
          </a:prstGeom>
          <a:noFill/>
        </p:spPr>
        <p:txBody>
          <a:bodyPr wrap="square" lIns="91440" tIns="45720" rIns="91440" bIns="45720">
            <a:spAutoFit/>
          </a:bodyPr>
          <a:lstStyle/>
          <a:p>
            <a:pPr algn="ctr"/>
            <a:r>
              <a:rPr lang="en-US" sz="2800" b="1" cap="none" spc="0" dirty="0">
                <a:ln w="13462">
                  <a:solidFill>
                    <a:schemeClr val="tx1"/>
                  </a:solidFill>
                  <a:prstDash val="solid"/>
                </a:ln>
                <a:solidFill>
                  <a:schemeClr val="accent6">
                    <a:lumMod val="50000"/>
                  </a:schemeClr>
                </a:solidFill>
                <a:effectLst>
                  <a:outerShdw dist="38100" dir="2700000" algn="bl" rotWithShape="0">
                    <a:schemeClr val="accent5"/>
                  </a:outerShdw>
                </a:effectLst>
              </a:rPr>
              <a:t>PKA</a:t>
            </a:r>
          </a:p>
        </p:txBody>
      </p:sp>
      <p:sp>
        <p:nvSpPr>
          <p:cNvPr id="41" name="Title 1"/>
          <p:cNvSpPr>
            <a:spLocks noGrp="1"/>
          </p:cNvSpPr>
          <p:nvPr>
            <p:ph type="title"/>
          </p:nvPr>
        </p:nvSpPr>
        <p:spPr>
          <a:xfrm>
            <a:off x="1365978" y="141069"/>
            <a:ext cx="7210332" cy="779462"/>
          </a:xfrm>
        </p:spPr>
        <p:txBody>
          <a:bodyPr>
            <a:normAutofit fontScale="90000"/>
          </a:bodyPr>
          <a:lstStyle/>
          <a:p>
            <a:r>
              <a:rPr lang="en-US" dirty="0"/>
              <a:t>Glucagon Signaling in Liver Cells</a:t>
            </a:r>
          </a:p>
        </p:txBody>
      </p:sp>
      <p:pic>
        <p:nvPicPr>
          <p:cNvPr id="29" name="Picture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2100071" y="4546436"/>
            <a:ext cx="331216" cy="1717831"/>
          </a:xfrm>
          <a:prstGeom prst="rect">
            <a:avLst/>
          </a:prstGeom>
        </p:spPr>
      </p:pic>
      <p:sp>
        <p:nvSpPr>
          <p:cNvPr id="34" name="Arc 33"/>
          <p:cNvSpPr/>
          <p:nvPr/>
        </p:nvSpPr>
        <p:spPr>
          <a:xfrm>
            <a:off x="-2214258" y="3523468"/>
            <a:ext cx="6678131" cy="4079335"/>
          </a:xfrm>
          <a:prstGeom prst="arc">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TextBox 37"/>
          <p:cNvSpPr txBox="1"/>
          <p:nvPr/>
        </p:nvSpPr>
        <p:spPr>
          <a:xfrm>
            <a:off x="2783382" y="4782251"/>
            <a:ext cx="670376" cy="369332"/>
          </a:xfrm>
          <a:prstGeom prst="rect">
            <a:avLst/>
          </a:prstGeom>
          <a:noFill/>
        </p:spPr>
        <p:txBody>
          <a:bodyPr wrap="none" rtlCol="0">
            <a:spAutoFit/>
          </a:bodyPr>
          <a:lstStyle/>
          <a:p>
            <a:r>
              <a:rPr lang="en-US" dirty="0"/>
              <a:t>CREB</a:t>
            </a:r>
          </a:p>
        </p:txBody>
      </p:sp>
      <p:pic>
        <p:nvPicPr>
          <p:cNvPr id="39" name="Picture 3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3185500">
            <a:off x="7541907" y="3874949"/>
            <a:ext cx="953519" cy="2098612"/>
          </a:xfrm>
          <a:prstGeom prst="rect">
            <a:avLst/>
          </a:prstGeom>
        </p:spPr>
      </p:pic>
      <p:sp>
        <p:nvSpPr>
          <p:cNvPr id="40" name="TextBox 39"/>
          <p:cNvSpPr txBox="1"/>
          <p:nvPr/>
        </p:nvSpPr>
        <p:spPr>
          <a:xfrm>
            <a:off x="232120" y="3472357"/>
            <a:ext cx="942887" cy="369332"/>
          </a:xfrm>
          <a:prstGeom prst="rect">
            <a:avLst/>
          </a:prstGeom>
          <a:noFill/>
        </p:spPr>
        <p:txBody>
          <a:bodyPr wrap="none" rtlCol="0">
            <a:spAutoFit/>
          </a:bodyPr>
          <a:lstStyle/>
          <a:p>
            <a:r>
              <a:rPr lang="en-US" b="1" dirty="0"/>
              <a:t>Nucleus</a:t>
            </a:r>
          </a:p>
        </p:txBody>
      </p:sp>
      <p:sp>
        <p:nvSpPr>
          <p:cNvPr id="55" name="TextBox 54"/>
          <p:cNvSpPr txBox="1"/>
          <p:nvPr/>
        </p:nvSpPr>
        <p:spPr>
          <a:xfrm>
            <a:off x="7367823" y="5597565"/>
            <a:ext cx="1485663" cy="369332"/>
          </a:xfrm>
          <a:prstGeom prst="rect">
            <a:avLst/>
          </a:prstGeom>
          <a:noFill/>
        </p:spPr>
        <p:txBody>
          <a:bodyPr wrap="none" rtlCol="0">
            <a:spAutoFit/>
          </a:bodyPr>
          <a:lstStyle/>
          <a:p>
            <a:r>
              <a:rPr lang="en-US" b="1" dirty="0"/>
              <a:t>Mitochondria</a:t>
            </a:r>
          </a:p>
        </p:txBody>
      </p:sp>
      <p:grpSp>
        <p:nvGrpSpPr>
          <p:cNvPr id="2" name="Group 1"/>
          <p:cNvGrpSpPr/>
          <p:nvPr/>
        </p:nvGrpSpPr>
        <p:grpSpPr>
          <a:xfrm>
            <a:off x="7518400" y="4511040"/>
            <a:ext cx="882753" cy="794940"/>
            <a:chOff x="4581352" y="4460240"/>
            <a:chExt cx="855558" cy="699514"/>
          </a:xfrm>
        </p:grpSpPr>
        <p:sp>
          <p:nvSpPr>
            <p:cNvPr id="35" name="Teardrop 34"/>
            <p:cNvSpPr/>
            <p:nvPr/>
          </p:nvSpPr>
          <p:spPr>
            <a:xfrm>
              <a:off x="4744720" y="4460240"/>
              <a:ext cx="692190" cy="699514"/>
            </a:xfrm>
            <a:prstGeom prst="teardrop">
              <a:avLst>
                <a:gd name="adj" fmla="val 1420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2686682">
              <a:off x="4584322" y="4492115"/>
              <a:ext cx="613845" cy="331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rot="2600834">
              <a:off x="4581352" y="4526663"/>
              <a:ext cx="746625" cy="369390"/>
              <a:chOff x="5382994" y="2763346"/>
              <a:chExt cx="746625" cy="369390"/>
            </a:xfrm>
          </p:grpSpPr>
          <p:sp>
            <p:nvSpPr>
              <p:cNvPr id="43" name="Oval 42"/>
              <p:cNvSpPr/>
              <p:nvPr/>
            </p:nvSpPr>
            <p:spPr>
              <a:xfrm>
                <a:off x="5426750" y="2763346"/>
                <a:ext cx="567672" cy="369390"/>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5382994" y="2780450"/>
                <a:ext cx="746625" cy="307777"/>
              </a:xfrm>
              <a:prstGeom prst="rect">
                <a:avLst/>
              </a:prstGeom>
              <a:noFill/>
            </p:spPr>
            <p:txBody>
              <a:bodyPr wrap="square" rtlCol="0">
                <a:spAutoFit/>
              </a:bodyPr>
              <a:lstStyle/>
              <a:p>
                <a:r>
                  <a:rPr lang="en-US" sz="1400" b="1" dirty="0" err="1"/>
                  <a:t>cAMP</a:t>
                </a:r>
                <a:endParaRPr lang="en-US" sz="1400" b="1" dirty="0"/>
              </a:p>
            </p:txBody>
          </p:sp>
        </p:grpSp>
      </p:grpSp>
      <p:grpSp>
        <p:nvGrpSpPr>
          <p:cNvPr id="56" name="Group 55"/>
          <p:cNvGrpSpPr/>
          <p:nvPr/>
        </p:nvGrpSpPr>
        <p:grpSpPr>
          <a:xfrm rot="8069227">
            <a:off x="1976090" y="4415277"/>
            <a:ext cx="878503" cy="699514"/>
            <a:chOff x="4558407" y="4460240"/>
            <a:chExt cx="878503" cy="699514"/>
          </a:xfrm>
        </p:grpSpPr>
        <p:sp>
          <p:nvSpPr>
            <p:cNvPr id="57" name="Teardrop 56"/>
            <p:cNvSpPr/>
            <p:nvPr/>
          </p:nvSpPr>
          <p:spPr>
            <a:xfrm>
              <a:off x="4744720" y="4460240"/>
              <a:ext cx="692190" cy="699514"/>
            </a:xfrm>
            <a:prstGeom prst="teardrop">
              <a:avLst>
                <a:gd name="adj" fmla="val 1420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2686682">
              <a:off x="4558407" y="4481438"/>
              <a:ext cx="613845" cy="40524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p:cNvGrpSpPr/>
            <p:nvPr/>
          </p:nvGrpSpPr>
          <p:grpSpPr>
            <a:xfrm rot="2600834">
              <a:off x="4581352" y="4526663"/>
              <a:ext cx="746625" cy="369390"/>
              <a:chOff x="5382994" y="2763346"/>
              <a:chExt cx="746625" cy="369390"/>
            </a:xfrm>
          </p:grpSpPr>
          <p:sp>
            <p:nvSpPr>
              <p:cNvPr id="60" name="Oval 59"/>
              <p:cNvSpPr/>
              <p:nvPr/>
            </p:nvSpPr>
            <p:spPr>
              <a:xfrm>
                <a:off x="5426750" y="2763346"/>
                <a:ext cx="567672" cy="369390"/>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5382994" y="2780450"/>
                <a:ext cx="746625" cy="307777"/>
              </a:xfrm>
              <a:prstGeom prst="rect">
                <a:avLst/>
              </a:prstGeom>
              <a:noFill/>
            </p:spPr>
            <p:txBody>
              <a:bodyPr wrap="square" rtlCol="0">
                <a:spAutoFit/>
              </a:bodyPr>
              <a:lstStyle/>
              <a:p>
                <a:r>
                  <a:rPr lang="en-US" sz="1400" b="1" dirty="0" err="1"/>
                  <a:t>cAMP</a:t>
                </a:r>
                <a:endParaRPr lang="en-US" sz="1400" b="1" dirty="0"/>
              </a:p>
            </p:txBody>
          </p:sp>
        </p:grpSp>
      </p:grpSp>
      <p:cxnSp>
        <p:nvCxnSpPr>
          <p:cNvPr id="26" name="Straight Arrow Connector 25"/>
          <p:cNvCxnSpPr/>
          <p:nvPr/>
        </p:nvCxnSpPr>
        <p:spPr>
          <a:xfrm flipV="1">
            <a:off x="3482487" y="4552333"/>
            <a:ext cx="1372683" cy="77115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flipV="1">
            <a:off x="5984240" y="4606466"/>
            <a:ext cx="1459013" cy="37859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3991459" y="3934579"/>
            <a:ext cx="2890600" cy="646331"/>
          </a:xfrm>
          <a:prstGeom prst="rect">
            <a:avLst/>
          </a:prstGeom>
          <a:noFill/>
        </p:spPr>
        <p:txBody>
          <a:bodyPr wrap="none" rtlCol="0">
            <a:spAutoFit/>
          </a:bodyPr>
          <a:lstStyle/>
          <a:p>
            <a:pPr algn="ctr"/>
            <a:r>
              <a:rPr lang="en-US" b="1" dirty="0"/>
              <a:t>Upregulation of Genes </a:t>
            </a:r>
          </a:p>
          <a:p>
            <a:pPr algn="ctr"/>
            <a:r>
              <a:rPr lang="en-US" b="1" dirty="0"/>
              <a:t>Involved in Gluconeogenesis</a:t>
            </a:r>
          </a:p>
        </p:txBody>
      </p:sp>
    </p:spTree>
    <p:extLst>
      <p:ext uri="{BB962C8B-B14F-4D97-AF65-F5344CB8AC3E}">
        <p14:creationId xmlns:p14="http://schemas.microsoft.com/office/powerpoint/2010/main" val="2596632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165389" y="1289918"/>
            <a:ext cx="2200582" cy="1209844"/>
          </a:xfrm>
          <a:prstGeom prst="rect">
            <a:avLst/>
          </a:prstGeom>
        </p:spPr>
      </p:pic>
      <p:pic>
        <p:nvPicPr>
          <p:cNvPr id="5" name="Picture 4"/>
          <p:cNvPicPr>
            <a:picLocks noChangeAspect="1"/>
          </p:cNvPicPr>
          <p:nvPr/>
        </p:nvPicPr>
        <p:blipFill>
          <a:blip r:embed="rId4"/>
          <a:stretch>
            <a:fillRect/>
          </a:stretch>
        </p:blipFill>
        <p:spPr>
          <a:xfrm>
            <a:off x="3335491" y="1731604"/>
            <a:ext cx="571580" cy="590632"/>
          </a:xfrm>
          <a:prstGeom prst="rect">
            <a:avLst/>
          </a:prstGeom>
        </p:spPr>
      </p:pic>
      <p:pic>
        <p:nvPicPr>
          <p:cNvPr id="12" name="Picture 11"/>
          <p:cNvPicPr>
            <a:picLocks noChangeAspect="1"/>
          </p:cNvPicPr>
          <p:nvPr/>
        </p:nvPicPr>
        <p:blipFill>
          <a:blip r:embed="rId4"/>
          <a:stretch>
            <a:fillRect/>
          </a:stretch>
        </p:blipFill>
        <p:spPr>
          <a:xfrm>
            <a:off x="5304830" y="1742139"/>
            <a:ext cx="571580" cy="590632"/>
          </a:xfrm>
          <a:prstGeom prst="rect">
            <a:avLst/>
          </a:prstGeom>
        </p:spPr>
      </p:pic>
      <p:pic>
        <p:nvPicPr>
          <p:cNvPr id="14" name="Picture 13"/>
          <p:cNvPicPr>
            <a:picLocks noChangeAspect="1"/>
          </p:cNvPicPr>
          <p:nvPr/>
        </p:nvPicPr>
        <p:blipFill>
          <a:blip r:embed="rId4"/>
          <a:stretch>
            <a:fillRect/>
          </a:stretch>
        </p:blipFill>
        <p:spPr>
          <a:xfrm>
            <a:off x="3886751" y="1731604"/>
            <a:ext cx="571580" cy="590632"/>
          </a:xfrm>
          <a:prstGeom prst="rect">
            <a:avLst/>
          </a:prstGeom>
        </p:spPr>
      </p:pic>
      <p:pic>
        <p:nvPicPr>
          <p:cNvPr id="13" name="Picture 12"/>
          <p:cNvPicPr>
            <a:picLocks noChangeAspect="1"/>
          </p:cNvPicPr>
          <p:nvPr/>
        </p:nvPicPr>
        <p:blipFill>
          <a:blip r:embed="rId4"/>
          <a:stretch>
            <a:fillRect/>
          </a:stretch>
        </p:blipFill>
        <p:spPr>
          <a:xfrm>
            <a:off x="4446150" y="1737360"/>
            <a:ext cx="571580" cy="590632"/>
          </a:xfrm>
          <a:prstGeom prst="rect">
            <a:avLst/>
          </a:prstGeom>
        </p:spPr>
      </p:pic>
      <p:sp>
        <p:nvSpPr>
          <p:cNvPr id="15" name="TextBox 14"/>
          <p:cNvSpPr txBox="1"/>
          <p:nvPr/>
        </p:nvSpPr>
        <p:spPr>
          <a:xfrm>
            <a:off x="132080" y="5659120"/>
            <a:ext cx="7110536" cy="307777"/>
          </a:xfrm>
          <a:prstGeom prst="rect">
            <a:avLst/>
          </a:prstGeom>
          <a:noFill/>
        </p:spPr>
        <p:txBody>
          <a:bodyPr wrap="none" rtlCol="0">
            <a:spAutoFit/>
          </a:bodyPr>
          <a:lstStyle/>
          <a:p>
            <a:r>
              <a:rPr lang="en-US" sz="1400" dirty="0"/>
              <a:t>Figure modified from </a:t>
            </a:r>
            <a:r>
              <a:rPr lang="en-US" sz="1400" dirty="0">
                <a:hlinkClick r:id="rId5"/>
              </a:rPr>
              <a:t>Yan, A., et al (2016) In J </a:t>
            </a:r>
            <a:r>
              <a:rPr lang="en-US" sz="1400" dirty="0" err="1">
                <a:hlinkClick r:id="rId5"/>
              </a:rPr>
              <a:t>Biol</a:t>
            </a:r>
            <a:r>
              <a:rPr lang="en-US" sz="1400" dirty="0">
                <a:hlinkClick r:id="rId5"/>
              </a:rPr>
              <a:t> </a:t>
            </a:r>
            <a:r>
              <a:rPr lang="en-US" sz="1400" dirty="0" err="1">
                <a:hlinkClick r:id="rId5"/>
              </a:rPr>
              <a:t>Sci</a:t>
            </a:r>
            <a:r>
              <a:rPr lang="en-US" sz="1400" dirty="0">
                <a:hlinkClick r:id="rId5"/>
              </a:rPr>
              <a:t> 12(12):1544-1554</a:t>
            </a:r>
            <a:r>
              <a:rPr lang="en-US" sz="1400" dirty="0"/>
              <a:t> and </a:t>
            </a:r>
            <a:r>
              <a:rPr lang="en-US" sz="1400" dirty="0" err="1">
                <a:hlinkClick r:id="rId6"/>
              </a:rPr>
              <a:t>Servier</a:t>
            </a:r>
            <a:r>
              <a:rPr lang="en-US" sz="1400" dirty="0">
                <a:hlinkClick r:id="rId6"/>
              </a:rPr>
              <a:t> Medical Art</a:t>
            </a:r>
            <a:endParaRPr lang="en-US" sz="1400" dirty="0"/>
          </a:p>
        </p:txBody>
      </p:sp>
      <p:grpSp>
        <p:nvGrpSpPr>
          <p:cNvPr id="20" name="Group 19"/>
          <p:cNvGrpSpPr/>
          <p:nvPr/>
        </p:nvGrpSpPr>
        <p:grpSpPr>
          <a:xfrm>
            <a:off x="4855170" y="1731604"/>
            <a:ext cx="581740" cy="1089998"/>
            <a:chOff x="4855170" y="1731604"/>
            <a:chExt cx="581740" cy="1089998"/>
          </a:xfrm>
        </p:grpSpPr>
        <p:sp>
          <p:nvSpPr>
            <p:cNvPr id="17" name="Flowchart: Alternate Process 16"/>
            <p:cNvSpPr/>
            <p:nvPr/>
          </p:nvSpPr>
          <p:spPr>
            <a:xfrm>
              <a:off x="4971144" y="1731604"/>
              <a:ext cx="362856" cy="590632"/>
            </a:xfrm>
            <a:prstGeom prst="flowChartAlternateProcess">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855170" y="2173089"/>
              <a:ext cx="571580" cy="41483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865330" y="2406769"/>
              <a:ext cx="571580" cy="4148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p:cNvPicPr>
            <a:picLocks noChangeAspect="1"/>
          </p:cNvPicPr>
          <p:nvPr/>
        </p:nvPicPr>
        <p:blipFill>
          <a:blip r:embed="rId4"/>
          <a:stretch>
            <a:fillRect/>
          </a:stretch>
        </p:blipFill>
        <p:spPr>
          <a:xfrm>
            <a:off x="5857400" y="1741764"/>
            <a:ext cx="571580" cy="590632"/>
          </a:xfrm>
          <a:prstGeom prst="rect">
            <a:avLst/>
          </a:prstGeom>
        </p:spPr>
      </p:pic>
      <p:pic>
        <p:nvPicPr>
          <p:cNvPr id="10" name="Picture 9"/>
          <p:cNvPicPr>
            <a:picLocks noChangeAspect="1"/>
          </p:cNvPicPr>
          <p:nvPr/>
        </p:nvPicPr>
        <p:blipFill>
          <a:blip r:embed="rId4"/>
          <a:stretch>
            <a:fillRect/>
          </a:stretch>
        </p:blipFill>
        <p:spPr>
          <a:xfrm>
            <a:off x="6408660" y="1731604"/>
            <a:ext cx="571580" cy="590632"/>
          </a:xfrm>
          <a:prstGeom prst="rect">
            <a:avLst/>
          </a:prstGeom>
        </p:spPr>
      </p:pic>
      <p:pic>
        <p:nvPicPr>
          <p:cNvPr id="9" name="Picture 8"/>
          <p:cNvPicPr>
            <a:picLocks noChangeAspect="1"/>
          </p:cNvPicPr>
          <p:nvPr/>
        </p:nvPicPr>
        <p:blipFill>
          <a:blip r:embed="rId4"/>
          <a:stretch>
            <a:fillRect/>
          </a:stretch>
        </p:blipFill>
        <p:spPr>
          <a:xfrm>
            <a:off x="6951070" y="1731604"/>
            <a:ext cx="571580" cy="590632"/>
          </a:xfrm>
          <a:prstGeom prst="rect">
            <a:avLst/>
          </a:prstGeom>
        </p:spPr>
      </p:pic>
      <p:grpSp>
        <p:nvGrpSpPr>
          <p:cNvPr id="3" name="Group 2"/>
          <p:cNvGrpSpPr/>
          <p:nvPr/>
        </p:nvGrpSpPr>
        <p:grpSpPr>
          <a:xfrm>
            <a:off x="3431460" y="2115632"/>
            <a:ext cx="731520" cy="1078165"/>
            <a:chOff x="4396660" y="2115632"/>
            <a:chExt cx="731520" cy="1078165"/>
          </a:xfrm>
        </p:grpSpPr>
        <p:grpSp>
          <p:nvGrpSpPr>
            <p:cNvPr id="23" name="Group 22"/>
            <p:cNvGrpSpPr/>
            <p:nvPr/>
          </p:nvGrpSpPr>
          <p:grpSpPr>
            <a:xfrm rot="4788762">
              <a:off x="4359135" y="2153157"/>
              <a:ext cx="806570" cy="731520"/>
              <a:chOff x="3365971" y="3159760"/>
              <a:chExt cx="806570" cy="731520"/>
            </a:xfrm>
          </p:grpSpPr>
          <p:sp>
            <p:nvSpPr>
              <p:cNvPr id="21" name="Isosceles Triangle 20"/>
              <p:cNvSpPr/>
              <p:nvPr/>
            </p:nvSpPr>
            <p:spPr>
              <a:xfrm>
                <a:off x="3365971" y="3159760"/>
                <a:ext cx="433869" cy="73152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545840" y="3429000"/>
                <a:ext cx="626701" cy="3734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20371471">
              <a:off x="4426598" y="2257136"/>
              <a:ext cx="634847" cy="936661"/>
              <a:chOff x="2528517" y="3496014"/>
              <a:chExt cx="634847" cy="936661"/>
            </a:xfrm>
          </p:grpSpPr>
          <p:grpSp>
            <p:nvGrpSpPr>
              <p:cNvPr id="32" name="Group 31"/>
              <p:cNvGrpSpPr/>
              <p:nvPr/>
            </p:nvGrpSpPr>
            <p:grpSpPr>
              <a:xfrm>
                <a:off x="2528517" y="3550783"/>
                <a:ext cx="634847" cy="881892"/>
                <a:chOff x="3227483" y="2465282"/>
                <a:chExt cx="634847" cy="881892"/>
              </a:xfrm>
            </p:grpSpPr>
            <p:sp>
              <p:nvSpPr>
                <p:cNvPr id="28" name="Oval 27"/>
                <p:cNvSpPr/>
                <p:nvPr/>
              </p:nvSpPr>
              <p:spPr>
                <a:xfrm rot="561597">
                  <a:off x="3347228" y="2465282"/>
                  <a:ext cx="366957" cy="554643"/>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3227483" y="2881803"/>
                  <a:ext cx="634847" cy="4653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p:cNvSpPr txBox="1"/>
              <p:nvPr/>
            </p:nvSpPr>
            <p:spPr>
              <a:xfrm rot="17539673">
                <a:off x="2561308" y="3606437"/>
                <a:ext cx="528624" cy="307777"/>
              </a:xfrm>
              <a:prstGeom prst="rect">
                <a:avLst/>
              </a:prstGeom>
              <a:noFill/>
            </p:spPr>
            <p:txBody>
              <a:bodyPr wrap="square" rtlCol="0">
                <a:spAutoFit/>
              </a:bodyPr>
              <a:lstStyle/>
              <a:p>
                <a:r>
                  <a:rPr lang="en-US" sz="1400" b="1" dirty="0"/>
                  <a:t>GDP</a:t>
                </a:r>
              </a:p>
            </p:txBody>
          </p:sp>
        </p:grpSp>
      </p:grpSp>
      <p:grpSp>
        <p:nvGrpSpPr>
          <p:cNvPr id="47" name="Group 46"/>
          <p:cNvGrpSpPr/>
          <p:nvPr/>
        </p:nvGrpSpPr>
        <p:grpSpPr>
          <a:xfrm>
            <a:off x="3022552" y="2204552"/>
            <a:ext cx="467360" cy="404433"/>
            <a:chOff x="2864446" y="2345809"/>
            <a:chExt cx="467360" cy="404433"/>
          </a:xfrm>
        </p:grpSpPr>
        <p:sp>
          <p:nvSpPr>
            <p:cNvPr id="48" name="Oval 47"/>
            <p:cNvSpPr/>
            <p:nvPr/>
          </p:nvSpPr>
          <p:spPr>
            <a:xfrm>
              <a:off x="2945726" y="2345809"/>
              <a:ext cx="386080" cy="404433"/>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hord 48"/>
            <p:cNvSpPr/>
            <p:nvPr/>
          </p:nvSpPr>
          <p:spPr>
            <a:xfrm>
              <a:off x="2864446" y="2509520"/>
              <a:ext cx="183675" cy="213360"/>
            </a:xfrm>
            <a:prstGeom prst="chord">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6428980" y="2623387"/>
            <a:ext cx="843617" cy="1110009"/>
            <a:chOff x="6428980" y="2623387"/>
            <a:chExt cx="843617" cy="1110009"/>
          </a:xfrm>
        </p:grpSpPr>
        <p:grpSp>
          <p:nvGrpSpPr>
            <p:cNvPr id="50" name="Group 49"/>
            <p:cNvGrpSpPr/>
            <p:nvPr/>
          </p:nvGrpSpPr>
          <p:grpSpPr>
            <a:xfrm rot="10800000">
              <a:off x="6555842" y="2623387"/>
              <a:ext cx="581740" cy="1089998"/>
              <a:chOff x="4855170" y="1731604"/>
              <a:chExt cx="581740" cy="1089998"/>
            </a:xfrm>
          </p:grpSpPr>
          <p:sp>
            <p:nvSpPr>
              <p:cNvPr id="51" name="Flowchart: Alternate Process 50"/>
              <p:cNvSpPr/>
              <p:nvPr/>
            </p:nvSpPr>
            <p:spPr>
              <a:xfrm>
                <a:off x="4971144" y="1731604"/>
                <a:ext cx="362856" cy="590632"/>
              </a:xfrm>
              <a:prstGeom prst="flowChartAlternateProcess">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4855170" y="2173089"/>
                <a:ext cx="571580" cy="414833"/>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4865330" y="2406769"/>
                <a:ext cx="571580" cy="4148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gular Pentagon 6"/>
            <p:cNvSpPr/>
            <p:nvPr/>
          </p:nvSpPr>
          <p:spPr>
            <a:xfrm>
              <a:off x="6428980" y="3038220"/>
              <a:ext cx="843617" cy="695176"/>
            </a:xfrm>
            <a:prstGeom prst="pentag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6554467" y="2753363"/>
            <a:ext cx="746625" cy="369390"/>
            <a:chOff x="5382994" y="2763346"/>
            <a:chExt cx="746625" cy="369390"/>
          </a:xfrm>
        </p:grpSpPr>
        <p:sp>
          <p:nvSpPr>
            <p:cNvPr id="6" name="Oval 5"/>
            <p:cNvSpPr/>
            <p:nvPr/>
          </p:nvSpPr>
          <p:spPr>
            <a:xfrm>
              <a:off x="5426750" y="2763346"/>
              <a:ext cx="567672" cy="369390"/>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5382994" y="2780450"/>
              <a:ext cx="746625" cy="307777"/>
            </a:xfrm>
            <a:prstGeom prst="rect">
              <a:avLst/>
            </a:prstGeom>
            <a:noFill/>
          </p:spPr>
          <p:txBody>
            <a:bodyPr wrap="square" rtlCol="0">
              <a:spAutoFit/>
            </a:bodyPr>
            <a:lstStyle/>
            <a:p>
              <a:r>
                <a:rPr lang="en-US" sz="1400" b="1" dirty="0" err="1"/>
                <a:t>cAMP</a:t>
              </a:r>
              <a:endParaRPr lang="en-US" sz="1400" b="1" dirty="0"/>
            </a:p>
          </p:txBody>
        </p:sp>
      </p:grpSp>
      <p:sp>
        <p:nvSpPr>
          <p:cNvPr id="54" name="TextBox 53"/>
          <p:cNvSpPr txBox="1"/>
          <p:nvPr/>
        </p:nvSpPr>
        <p:spPr>
          <a:xfrm>
            <a:off x="7233267" y="3122753"/>
            <a:ext cx="1754776" cy="646331"/>
          </a:xfrm>
          <a:prstGeom prst="rect">
            <a:avLst/>
          </a:prstGeom>
          <a:noFill/>
        </p:spPr>
        <p:txBody>
          <a:bodyPr wrap="none" rtlCol="0">
            <a:spAutoFit/>
          </a:bodyPr>
          <a:lstStyle/>
          <a:p>
            <a:pPr algn="ctr"/>
            <a:r>
              <a:rPr lang="en-US" b="1" dirty="0">
                <a:solidFill>
                  <a:schemeClr val="accent6">
                    <a:lumMod val="75000"/>
                  </a:schemeClr>
                </a:solidFill>
              </a:rPr>
              <a:t>Protein Kinase A</a:t>
            </a:r>
          </a:p>
          <a:p>
            <a:pPr algn="ctr"/>
            <a:r>
              <a:rPr lang="en-US" b="1" dirty="0">
                <a:solidFill>
                  <a:schemeClr val="accent6">
                    <a:lumMod val="75000"/>
                  </a:schemeClr>
                </a:solidFill>
              </a:rPr>
              <a:t>(PKA)</a:t>
            </a:r>
          </a:p>
        </p:txBody>
      </p:sp>
      <p:sp>
        <p:nvSpPr>
          <p:cNvPr id="25" name="Rectangle 24"/>
          <p:cNvSpPr/>
          <p:nvPr/>
        </p:nvSpPr>
        <p:spPr>
          <a:xfrm>
            <a:off x="6258323" y="3089711"/>
            <a:ext cx="1184930" cy="523220"/>
          </a:xfrm>
          <a:prstGeom prst="rect">
            <a:avLst/>
          </a:prstGeom>
          <a:noFill/>
        </p:spPr>
        <p:txBody>
          <a:bodyPr wrap="square" lIns="91440" tIns="45720" rIns="91440" bIns="45720">
            <a:spAutoFit/>
          </a:bodyPr>
          <a:lstStyle/>
          <a:p>
            <a:pPr algn="ctr"/>
            <a:r>
              <a:rPr lang="en-US" sz="2800" b="1" cap="none" spc="0" dirty="0">
                <a:ln w="13462">
                  <a:solidFill>
                    <a:schemeClr val="tx1"/>
                  </a:solidFill>
                  <a:prstDash val="solid"/>
                </a:ln>
                <a:solidFill>
                  <a:schemeClr val="accent6">
                    <a:lumMod val="50000"/>
                  </a:schemeClr>
                </a:solidFill>
                <a:effectLst>
                  <a:outerShdw dist="38100" dir="2700000" algn="bl" rotWithShape="0">
                    <a:schemeClr val="accent5"/>
                  </a:outerShdw>
                </a:effectLst>
              </a:rPr>
              <a:t>PKA</a:t>
            </a:r>
          </a:p>
        </p:txBody>
      </p:sp>
      <p:sp>
        <p:nvSpPr>
          <p:cNvPr id="41" name="Title 1"/>
          <p:cNvSpPr>
            <a:spLocks noGrp="1"/>
          </p:cNvSpPr>
          <p:nvPr>
            <p:ph type="title"/>
          </p:nvPr>
        </p:nvSpPr>
        <p:spPr>
          <a:xfrm>
            <a:off x="1365978" y="141069"/>
            <a:ext cx="7210332" cy="779462"/>
          </a:xfrm>
        </p:spPr>
        <p:txBody>
          <a:bodyPr>
            <a:normAutofit fontScale="90000"/>
          </a:bodyPr>
          <a:lstStyle/>
          <a:p>
            <a:r>
              <a:rPr lang="en-US" dirty="0"/>
              <a:t>Glucagon Signaling in Liver Cells</a:t>
            </a:r>
          </a:p>
        </p:txBody>
      </p:sp>
      <p:sp>
        <p:nvSpPr>
          <p:cNvPr id="36" name="Oval 35"/>
          <p:cNvSpPr/>
          <p:nvPr/>
        </p:nvSpPr>
        <p:spPr>
          <a:xfrm rot="2686682">
            <a:off x="4558407" y="4481438"/>
            <a:ext cx="613845" cy="40524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a:stCxn id="25" idx="1"/>
          </p:cNvCxnSpPr>
          <p:nvPr/>
        </p:nvCxnSpPr>
        <p:spPr>
          <a:xfrm flipH="1">
            <a:off x="3103832" y="3351321"/>
            <a:ext cx="3154491" cy="36206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flipV="1">
            <a:off x="3078782" y="3414396"/>
            <a:ext cx="79258" cy="57413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428244" y="3431952"/>
            <a:ext cx="1638013" cy="523220"/>
          </a:xfrm>
          <a:prstGeom prst="rect">
            <a:avLst/>
          </a:prstGeom>
          <a:noFill/>
        </p:spPr>
        <p:txBody>
          <a:bodyPr wrap="none" rtlCol="0">
            <a:spAutoFit/>
          </a:bodyPr>
          <a:lstStyle/>
          <a:p>
            <a:r>
              <a:rPr lang="en-US" sz="2800" b="1" dirty="0"/>
              <a:t>Glycolysis</a:t>
            </a:r>
          </a:p>
        </p:txBody>
      </p:sp>
      <p:cxnSp>
        <p:nvCxnSpPr>
          <p:cNvPr id="57" name="Straight Connector 56"/>
          <p:cNvCxnSpPr/>
          <p:nvPr/>
        </p:nvCxnSpPr>
        <p:spPr>
          <a:xfrm flipH="1">
            <a:off x="2392633" y="3581236"/>
            <a:ext cx="4036347" cy="96526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flipV="1">
            <a:off x="2367582" y="4247516"/>
            <a:ext cx="79258" cy="57413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264634" y="4284042"/>
            <a:ext cx="2102948" cy="523220"/>
          </a:xfrm>
          <a:prstGeom prst="rect">
            <a:avLst/>
          </a:prstGeom>
          <a:noFill/>
        </p:spPr>
        <p:txBody>
          <a:bodyPr wrap="none" rtlCol="0">
            <a:spAutoFit/>
          </a:bodyPr>
          <a:lstStyle/>
          <a:p>
            <a:r>
              <a:rPr lang="en-US" sz="2800" b="1" dirty="0"/>
              <a:t>Glycogenesis</a:t>
            </a:r>
          </a:p>
        </p:txBody>
      </p:sp>
      <p:cxnSp>
        <p:nvCxnSpPr>
          <p:cNvPr id="60" name="Straight Connector 59"/>
          <p:cNvCxnSpPr/>
          <p:nvPr/>
        </p:nvCxnSpPr>
        <p:spPr>
          <a:xfrm flipH="1">
            <a:off x="5963920" y="3733636"/>
            <a:ext cx="617461" cy="908380"/>
          </a:xfrm>
          <a:prstGeom prst="line">
            <a:avLst/>
          </a:prstGeom>
          <a:ln w="57150">
            <a:solidFill>
              <a:schemeClr val="accent6">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4877292" y="4610841"/>
            <a:ext cx="2369944" cy="523220"/>
          </a:xfrm>
          <a:prstGeom prst="rect">
            <a:avLst/>
          </a:prstGeom>
          <a:noFill/>
        </p:spPr>
        <p:txBody>
          <a:bodyPr wrap="none" rtlCol="0">
            <a:spAutoFit/>
          </a:bodyPr>
          <a:lstStyle/>
          <a:p>
            <a:r>
              <a:rPr lang="en-US" sz="2800" b="1" dirty="0" err="1"/>
              <a:t>Glycogenolysis</a:t>
            </a:r>
            <a:endParaRPr lang="en-US" sz="2800" b="1" dirty="0"/>
          </a:p>
        </p:txBody>
      </p:sp>
      <p:sp>
        <p:nvSpPr>
          <p:cNvPr id="62" name="Oval 61"/>
          <p:cNvSpPr/>
          <p:nvPr/>
        </p:nvSpPr>
        <p:spPr>
          <a:xfrm>
            <a:off x="264634" y="4284042"/>
            <a:ext cx="2142577" cy="537609"/>
          </a:xfrm>
          <a:prstGeom prst="ellipse">
            <a:avLst/>
          </a:prstGeom>
          <a:solidFill>
            <a:srgbClr val="C0000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4610100" y="4629294"/>
            <a:ext cx="2999740" cy="594670"/>
          </a:xfrm>
          <a:prstGeom prst="ellipse">
            <a:avLst/>
          </a:prstGeom>
          <a:solidFill>
            <a:schemeClr val="accent6">
              <a:lumMod val="75000"/>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a:extLst>
              <a:ext uri="{FF2B5EF4-FFF2-40B4-BE49-F238E27FC236}">
                <a16:creationId xmlns:a16="http://schemas.microsoft.com/office/drawing/2014/main" id="{05727A7A-B0ED-4006-B282-49AEFB31F97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77906" y="1515632"/>
            <a:ext cx="793828" cy="365019"/>
          </a:xfrm>
          <a:prstGeom prst="rect">
            <a:avLst/>
          </a:prstGeom>
        </p:spPr>
      </p:pic>
    </p:spTree>
    <p:extLst>
      <p:ext uri="{BB962C8B-B14F-4D97-AF65-F5344CB8AC3E}">
        <p14:creationId xmlns:p14="http://schemas.microsoft.com/office/powerpoint/2010/main" val="2437676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429549" y="741278"/>
            <a:ext cx="2200582" cy="1209844"/>
          </a:xfrm>
          <a:prstGeom prst="rect">
            <a:avLst/>
          </a:prstGeom>
        </p:spPr>
      </p:pic>
      <p:pic>
        <p:nvPicPr>
          <p:cNvPr id="5" name="Picture 4"/>
          <p:cNvPicPr>
            <a:picLocks noChangeAspect="1"/>
          </p:cNvPicPr>
          <p:nvPr/>
        </p:nvPicPr>
        <p:blipFill>
          <a:blip r:embed="rId4"/>
          <a:stretch>
            <a:fillRect/>
          </a:stretch>
        </p:blipFill>
        <p:spPr>
          <a:xfrm>
            <a:off x="3599651" y="1182964"/>
            <a:ext cx="571580" cy="590632"/>
          </a:xfrm>
          <a:prstGeom prst="rect">
            <a:avLst/>
          </a:prstGeom>
        </p:spPr>
      </p:pic>
      <p:pic>
        <p:nvPicPr>
          <p:cNvPr id="12" name="Picture 11"/>
          <p:cNvPicPr>
            <a:picLocks noChangeAspect="1"/>
          </p:cNvPicPr>
          <p:nvPr/>
        </p:nvPicPr>
        <p:blipFill>
          <a:blip r:embed="rId4"/>
          <a:stretch>
            <a:fillRect/>
          </a:stretch>
        </p:blipFill>
        <p:spPr>
          <a:xfrm>
            <a:off x="5568990" y="1193499"/>
            <a:ext cx="571580" cy="590632"/>
          </a:xfrm>
          <a:prstGeom prst="rect">
            <a:avLst/>
          </a:prstGeom>
        </p:spPr>
      </p:pic>
      <p:pic>
        <p:nvPicPr>
          <p:cNvPr id="14" name="Picture 13"/>
          <p:cNvPicPr>
            <a:picLocks noChangeAspect="1"/>
          </p:cNvPicPr>
          <p:nvPr/>
        </p:nvPicPr>
        <p:blipFill>
          <a:blip r:embed="rId4"/>
          <a:stretch>
            <a:fillRect/>
          </a:stretch>
        </p:blipFill>
        <p:spPr>
          <a:xfrm>
            <a:off x="4150911" y="1182964"/>
            <a:ext cx="571580" cy="590632"/>
          </a:xfrm>
          <a:prstGeom prst="rect">
            <a:avLst/>
          </a:prstGeom>
        </p:spPr>
      </p:pic>
      <p:pic>
        <p:nvPicPr>
          <p:cNvPr id="13" name="Picture 12"/>
          <p:cNvPicPr>
            <a:picLocks noChangeAspect="1"/>
          </p:cNvPicPr>
          <p:nvPr/>
        </p:nvPicPr>
        <p:blipFill>
          <a:blip r:embed="rId4"/>
          <a:stretch>
            <a:fillRect/>
          </a:stretch>
        </p:blipFill>
        <p:spPr>
          <a:xfrm>
            <a:off x="4710310" y="1188720"/>
            <a:ext cx="571580" cy="590632"/>
          </a:xfrm>
          <a:prstGeom prst="rect">
            <a:avLst/>
          </a:prstGeom>
        </p:spPr>
      </p:pic>
      <p:sp>
        <p:nvSpPr>
          <p:cNvPr id="15" name="TextBox 14"/>
          <p:cNvSpPr txBox="1"/>
          <p:nvPr/>
        </p:nvSpPr>
        <p:spPr>
          <a:xfrm>
            <a:off x="228661" y="5639604"/>
            <a:ext cx="7110536" cy="307777"/>
          </a:xfrm>
          <a:prstGeom prst="rect">
            <a:avLst/>
          </a:prstGeom>
          <a:noFill/>
        </p:spPr>
        <p:txBody>
          <a:bodyPr wrap="none" rtlCol="0">
            <a:spAutoFit/>
          </a:bodyPr>
          <a:lstStyle/>
          <a:p>
            <a:r>
              <a:rPr lang="en-US" sz="1400" dirty="0"/>
              <a:t>Figure modified from </a:t>
            </a:r>
            <a:r>
              <a:rPr lang="en-US" sz="1400" dirty="0">
                <a:hlinkClick r:id="rId5"/>
              </a:rPr>
              <a:t>Yan, A., et al (2016) In J </a:t>
            </a:r>
            <a:r>
              <a:rPr lang="en-US" sz="1400" dirty="0" err="1">
                <a:hlinkClick r:id="rId5"/>
              </a:rPr>
              <a:t>Biol</a:t>
            </a:r>
            <a:r>
              <a:rPr lang="en-US" sz="1400" dirty="0">
                <a:hlinkClick r:id="rId5"/>
              </a:rPr>
              <a:t> </a:t>
            </a:r>
            <a:r>
              <a:rPr lang="en-US" sz="1400" dirty="0" err="1">
                <a:hlinkClick r:id="rId5"/>
              </a:rPr>
              <a:t>Sci</a:t>
            </a:r>
            <a:r>
              <a:rPr lang="en-US" sz="1400" dirty="0">
                <a:hlinkClick r:id="rId5"/>
              </a:rPr>
              <a:t> 12(12):1544-1554</a:t>
            </a:r>
            <a:r>
              <a:rPr lang="en-US" sz="1400" dirty="0"/>
              <a:t> and </a:t>
            </a:r>
            <a:r>
              <a:rPr lang="en-US" sz="1400" dirty="0" err="1">
                <a:hlinkClick r:id="rId6"/>
              </a:rPr>
              <a:t>Servier</a:t>
            </a:r>
            <a:r>
              <a:rPr lang="en-US" sz="1400" dirty="0">
                <a:hlinkClick r:id="rId6"/>
              </a:rPr>
              <a:t> Medical Art</a:t>
            </a:r>
            <a:endParaRPr lang="en-US" sz="1400" dirty="0"/>
          </a:p>
        </p:txBody>
      </p:sp>
      <p:grpSp>
        <p:nvGrpSpPr>
          <p:cNvPr id="20" name="Group 19"/>
          <p:cNvGrpSpPr/>
          <p:nvPr/>
        </p:nvGrpSpPr>
        <p:grpSpPr>
          <a:xfrm>
            <a:off x="5119330" y="1182964"/>
            <a:ext cx="581740" cy="1089998"/>
            <a:chOff x="4855170" y="1731604"/>
            <a:chExt cx="581740" cy="1089998"/>
          </a:xfrm>
        </p:grpSpPr>
        <p:sp>
          <p:nvSpPr>
            <p:cNvPr id="17" name="Flowchart: Alternate Process 16"/>
            <p:cNvSpPr/>
            <p:nvPr/>
          </p:nvSpPr>
          <p:spPr>
            <a:xfrm>
              <a:off x="4971144" y="1731604"/>
              <a:ext cx="362856" cy="590632"/>
            </a:xfrm>
            <a:prstGeom prst="flowChartAlternateProcess">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855170" y="2173089"/>
              <a:ext cx="571580" cy="41483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865330" y="2406769"/>
              <a:ext cx="571580" cy="4148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p:cNvPicPr>
            <a:picLocks noChangeAspect="1"/>
          </p:cNvPicPr>
          <p:nvPr/>
        </p:nvPicPr>
        <p:blipFill>
          <a:blip r:embed="rId4"/>
          <a:stretch>
            <a:fillRect/>
          </a:stretch>
        </p:blipFill>
        <p:spPr>
          <a:xfrm>
            <a:off x="6121560" y="1193124"/>
            <a:ext cx="571580" cy="590632"/>
          </a:xfrm>
          <a:prstGeom prst="rect">
            <a:avLst/>
          </a:prstGeom>
        </p:spPr>
      </p:pic>
      <p:pic>
        <p:nvPicPr>
          <p:cNvPr id="10" name="Picture 9"/>
          <p:cNvPicPr>
            <a:picLocks noChangeAspect="1"/>
          </p:cNvPicPr>
          <p:nvPr/>
        </p:nvPicPr>
        <p:blipFill>
          <a:blip r:embed="rId4"/>
          <a:stretch>
            <a:fillRect/>
          </a:stretch>
        </p:blipFill>
        <p:spPr>
          <a:xfrm>
            <a:off x="6672820" y="1182964"/>
            <a:ext cx="571580" cy="590632"/>
          </a:xfrm>
          <a:prstGeom prst="rect">
            <a:avLst/>
          </a:prstGeom>
        </p:spPr>
      </p:pic>
      <p:pic>
        <p:nvPicPr>
          <p:cNvPr id="9" name="Picture 8"/>
          <p:cNvPicPr>
            <a:picLocks noChangeAspect="1"/>
          </p:cNvPicPr>
          <p:nvPr/>
        </p:nvPicPr>
        <p:blipFill>
          <a:blip r:embed="rId4"/>
          <a:stretch>
            <a:fillRect/>
          </a:stretch>
        </p:blipFill>
        <p:spPr>
          <a:xfrm>
            <a:off x="7215230" y="1182964"/>
            <a:ext cx="571580" cy="590632"/>
          </a:xfrm>
          <a:prstGeom prst="rect">
            <a:avLst/>
          </a:prstGeom>
        </p:spPr>
      </p:pic>
      <p:grpSp>
        <p:nvGrpSpPr>
          <p:cNvPr id="3" name="Group 2"/>
          <p:cNvGrpSpPr/>
          <p:nvPr/>
        </p:nvGrpSpPr>
        <p:grpSpPr>
          <a:xfrm>
            <a:off x="3746420" y="1587081"/>
            <a:ext cx="731520" cy="1078165"/>
            <a:chOff x="4396660" y="2115632"/>
            <a:chExt cx="731520" cy="1078165"/>
          </a:xfrm>
        </p:grpSpPr>
        <p:grpSp>
          <p:nvGrpSpPr>
            <p:cNvPr id="23" name="Group 22"/>
            <p:cNvGrpSpPr/>
            <p:nvPr/>
          </p:nvGrpSpPr>
          <p:grpSpPr>
            <a:xfrm rot="4788762">
              <a:off x="4359135" y="2153157"/>
              <a:ext cx="806570" cy="731520"/>
              <a:chOff x="3365971" y="3159760"/>
              <a:chExt cx="806570" cy="731520"/>
            </a:xfrm>
          </p:grpSpPr>
          <p:sp>
            <p:nvSpPr>
              <p:cNvPr id="21" name="Isosceles Triangle 20"/>
              <p:cNvSpPr/>
              <p:nvPr/>
            </p:nvSpPr>
            <p:spPr>
              <a:xfrm>
                <a:off x="3365971" y="3159760"/>
                <a:ext cx="433869" cy="73152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545840" y="3429000"/>
                <a:ext cx="626701" cy="3734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20371471">
              <a:off x="4426598" y="2257136"/>
              <a:ext cx="634847" cy="936661"/>
              <a:chOff x="2528517" y="3496014"/>
              <a:chExt cx="634847" cy="936661"/>
            </a:xfrm>
          </p:grpSpPr>
          <p:grpSp>
            <p:nvGrpSpPr>
              <p:cNvPr id="32" name="Group 31"/>
              <p:cNvGrpSpPr/>
              <p:nvPr/>
            </p:nvGrpSpPr>
            <p:grpSpPr>
              <a:xfrm>
                <a:off x="2528517" y="3550783"/>
                <a:ext cx="634847" cy="881892"/>
                <a:chOff x="3227483" y="2465282"/>
                <a:chExt cx="634847" cy="881892"/>
              </a:xfrm>
            </p:grpSpPr>
            <p:sp>
              <p:nvSpPr>
                <p:cNvPr id="28" name="Oval 27"/>
                <p:cNvSpPr/>
                <p:nvPr/>
              </p:nvSpPr>
              <p:spPr>
                <a:xfrm rot="561597">
                  <a:off x="3347228" y="2465282"/>
                  <a:ext cx="366957" cy="554643"/>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3227483" y="2881803"/>
                  <a:ext cx="634847" cy="4653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p:cNvSpPr txBox="1"/>
              <p:nvPr/>
            </p:nvSpPr>
            <p:spPr>
              <a:xfrm rot="17539673">
                <a:off x="2561308" y="3606437"/>
                <a:ext cx="528624" cy="307777"/>
              </a:xfrm>
              <a:prstGeom prst="rect">
                <a:avLst/>
              </a:prstGeom>
              <a:noFill/>
            </p:spPr>
            <p:txBody>
              <a:bodyPr wrap="square" rtlCol="0">
                <a:spAutoFit/>
              </a:bodyPr>
              <a:lstStyle/>
              <a:p>
                <a:r>
                  <a:rPr lang="en-US" sz="1400" b="1" dirty="0"/>
                  <a:t>GDP</a:t>
                </a:r>
              </a:p>
            </p:txBody>
          </p:sp>
        </p:grpSp>
      </p:grpSp>
      <p:grpSp>
        <p:nvGrpSpPr>
          <p:cNvPr id="47" name="Group 46"/>
          <p:cNvGrpSpPr/>
          <p:nvPr/>
        </p:nvGrpSpPr>
        <p:grpSpPr>
          <a:xfrm>
            <a:off x="3286712" y="1655912"/>
            <a:ext cx="467360" cy="404433"/>
            <a:chOff x="2864446" y="2345809"/>
            <a:chExt cx="467360" cy="404433"/>
          </a:xfrm>
        </p:grpSpPr>
        <p:sp>
          <p:nvSpPr>
            <p:cNvPr id="48" name="Oval 47"/>
            <p:cNvSpPr/>
            <p:nvPr/>
          </p:nvSpPr>
          <p:spPr>
            <a:xfrm>
              <a:off x="2945726" y="2345809"/>
              <a:ext cx="386080" cy="404433"/>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hord 48"/>
            <p:cNvSpPr/>
            <p:nvPr/>
          </p:nvSpPr>
          <p:spPr>
            <a:xfrm>
              <a:off x="2864446" y="2509520"/>
              <a:ext cx="183675" cy="213360"/>
            </a:xfrm>
            <a:prstGeom prst="chord">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p:cNvGrpSpPr/>
          <p:nvPr/>
        </p:nvGrpSpPr>
        <p:grpSpPr>
          <a:xfrm>
            <a:off x="3731000" y="2188543"/>
            <a:ext cx="1184930" cy="1110009"/>
            <a:chOff x="139427" y="2646958"/>
            <a:chExt cx="1184930" cy="1110009"/>
          </a:xfrm>
        </p:grpSpPr>
        <p:grpSp>
          <p:nvGrpSpPr>
            <p:cNvPr id="16" name="Group 15"/>
            <p:cNvGrpSpPr/>
            <p:nvPr/>
          </p:nvGrpSpPr>
          <p:grpSpPr>
            <a:xfrm>
              <a:off x="310084" y="2646958"/>
              <a:ext cx="843617" cy="1110009"/>
              <a:chOff x="6428980" y="2623387"/>
              <a:chExt cx="843617" cy="1110009"/>
            </a:xfrm>
          </p:grpSpPr>
          <p:grpSp>
            <p:nvGrpSpPr>
              <p:cNvPr id="50" name="Group 49"/>
              <p:cNvGrpSpPr/>
              <p:nvPr/>
            </p:nvGrpSpPr>
            <p:grpSpPr>
              <a:xfrm rot="10800000">
                <a:off x="6555842" y="2623387"/>
                <a:ext cx="581740" cy="1089998"/>
                <a:chOff x="4855170" y="1731604"/>
                <a:chExt cx="581740" cy="1089998"/>
              </a:xfrm>
            </p:grpSpPr>
            <p:sp>
              <p:nvSpPr>
                <p:cNvPr id="51" name="Flowchart: Alternate Process 50"/>
                <p:cNvSpPr/>
                <p:nvPr/>
              </p:nvSpPr>
              <p:spPr>
                <a:xfrm>
                  <a:off x="4971144" y="1731604"/>
                  <a:ext cx="362856" cy="590632"/>
                </a:xfrm>
                <a:prstGeom prst="flowChartAlternateProcess">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4855170" y="2173089"/>
                  <a:ext cx="571580" cy="414833"/>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4865330" y="2406769"/>
                  <a:ext cx="571580" cy="4148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gular Pentagon 6"/>
              <p:cNvSpPr/>
              <p:nvPr/>
            </p:nvSpPr>
            <p:spPr>
              <a:xfrm>
                <a:off x="6428980" y="3038220"/>
                <a:ext cx="843617" cy="695176"/>
              </a:xfrm>
              <a:prstGeom prst="pentag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435571" y="2776934"/>
              <a:ext cx="746625" cy="369390"/>
              <a:chOff x="5382994" y="2763346"/>
              <a:chExt cx="746625" cy="369390"/>
            </a:xfrm>
          </p:grpSpPr>
          <p:sp>
            <p:nvSpPr>
              <p:cNvPr id="6" name="Oval 5"/>
              <p:cNvSpPr/>
              <p:nvPr/>
            </p:nvSpPr>
            <p:spPr>
              <a:xfrm>
                <a:off x="5426750" y="2763346"/>
                <a:ext cx="567672" cy="369390"/>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5382994" y="2780450"/>
                <a:ext cx="746625" cy="307777"/>
              </a:xfrm>
              <a:prstGeom prst="rect">
                <a:avLst/>
              </a:prstGeom>
              <a:noFill/>
            </p:spPr>
            <p:txBody>
              <a:bodyPr wrap="square" rtlCol="0">
                <a:spAutoFit/>
              </a:bodyPr>
              <a:lstStyle/>
              <a:p>
                <a:r>
                  <a:rPr lang="en-US" sz="1400" b="1" dirty="0" err="1"/>
                  <a:t>cAMP</a:t>
                </a:r>
                <a:endParaRPr lang="en-US" sz="1400" b="1" dirty="0"/>
              </a:p>
            </p:txBody>
          </p:sp>
        </p:grpSp>
        <p:sp>
          <p:nvSpPr>
            <p:cNvPr id="25" name="Rectangle 24"/>
            <p:cNvSpPr/>
            <p:nvPr/>
          </p:nvSpPr>
          <p:spPr>
            <a:xfrm>
              <a:off x="139427" y="3113282"/>
              <a:ext cx="1184930" cy="523220"/>
            </a:xfrm>
            <a:prstGeom prst="rect">
              <a:avLst/>
            </a:prstGeom>
            <a:noFill/>
          </p:spPr>
          <p:txBody>
            <a:bodyPr wrap="square" lIns="91440" tIns="45720" rIns="91440" bIns="45720">
              <a:spAutoFit/>
            </a:bodyPr>
            <a:lstStyle/>
            <a:p>
              <a:pPr algn="ctr"/>
              <a:r>
                <a:rPr lang="en-US" sz="2800" b="1" cap="none" spc="0" dirty="0">
                  <a:ln w="13462">
                    <a:solidFill>
                      <a:schemeClr val="tx1"/>
                    </a:solidFill>
                    <a:prstDash val="solid"/>
                  </a:ln>
                  <a:solidFill>
                    <a:schemeClr val="accent6">
                      <a:lumMod val="50000"/>
                    </a:schemeClr>
                  </a:solidFill>
                  <a:effectLst>
                    <a:outerShdw dist="38100" dir="2700000" algn="bl" rotWithShape="0">
                      <a:schemeClr val="accent5"/>
                    </a:outerShdw>
                  </a:effectLst>
                </a:rPr>
                <a:t>PKA</a:t>
              </a:r>
            </a:p>
          </p:txBody>
        </p:sp>
      </p:grpSp>
      <p:sp>
        <p:nvSpPr>
          <p:cNvPr id="41" name="Title 1"/>
          <p:cNvSpPr>
            <a:spLocks noGrp="1"/>
          </p:cNvSpPr>
          <p:nvPr>
            <p:ph type="title"/>
          </p:nvPr>
        </p:nvSpPr>
        <p:spPr>
          <a:xfrm>
            <a:off x="1535794" y="184203"/>
            <a:ext cx="7210332" cy="779462"/>
          </a:xfrm>
        </p:spPr>
        <p:txBody>
          <a:bodyPr>
            <a:normAutofit fontScale="90000"/>
          </a:bodyPr>
          <a:lstStyle/>
          <a:p>
            <a:r>
              <a:rPr lang="en-US" dirty="0"/>
              <a:t>Downregulation of Glycogenesis</a:t>
            </a:r>
          </a:p>
        </p:txBody>
      </p:sp>
      <p:sp>
        <p:nvSpPr>
          <p:cNvPr id="36" name="Oval 35"/>
          <p:cNvSpPr/>
          <p:nvPr/>
        </p:nvSpPr>
        <p:spPr>
          <a:xfrm rot="2686682">
            <a:off x="6671687" y="4318345"/>
            <a:ext cx="613845" cy="40524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6027900" y="2917561"/>
            <a:ext cx="98854" cy="14622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394483" y="2773397"/>
            <a:ext cx="98854" cy="14622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6340937" y="3318155"/>
            <a:ext cx="98854" cy="14622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6633376" y="3132802"/>
            <a:ext cx="98854" cy="14622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5780763" y="3120441"/>
            <a:ext cx="98854" cy="14622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5521273" y="2839299"/>
            <a:ext cx="98854" cy="14622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Arrow Connector 68"/>
          <p:cNvCxnSpPr/>
          <p:nvPr/>
        </p:nvCxnSpPr>
        <p:spPr>
          <a:xfrm>
            <a:off x="6126754" y="3318155"/>
            <a:ext cx="366583" cy="1066038"/>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0" name="Oval 69"/>
          <p:cNvSpPr/>
          <p:nvPr/>
        </p:nvSpPr>
        <p:spPr>
          <a:xfrm>
            <a:off x="6311977" y="4710686"/>
            <a:ext cx="98854" cy="14622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6395514" y="4693860"/>
            <a:ext cx="98854" cy="14622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6472613" y="4660835"/>
            <a:ext cx="98854" cy="14622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6570301" y="4641272"/>
            <a:ext cx="98854" cy="14622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6648561" y="4587724"/>
            <a:ext cx="98854" cy="14622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7764791" y="4402371"/>
            <a:ext cx="98854" cy="14622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6839955" y="4439444"/>
            <a:ext cx="98854" cy="14622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Picture 7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701319">
            <a:off x="6979501" y="4243611"/>
            <a:ext cx="1046720" cy="1046720"/>
          </a:xfrm>
          <a:prstGeom prst="rect">
            <a:avLst/>
          </a:prstGeom>
        </p:spPr>
      </p:pic>
      <p:sp>
        <p:nvSpPr>
          <p:cNvPr id="78" name="Oval 77"/>
          <p:cNvSpPr/>
          <p:nvPr/>
        </p:nvSpPr>
        <p:spPr>
          <a:xfrm>
            <a:off x="7043977" y="4521818"/>
            <a:ext cx="98854" cy="14622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6741097" y="4505343"/>
            <a:ext cx="98854" cy="14622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6108522" y="4699784"/>
            <a:ext cx="98854" cy="14622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6205465" y="4702446"/>
            <a:ext cx="98854" cy="14622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6137080" y="4952112"/>
            <a:ext cx="1058110" cy="369332"/>
          </a:xfrm>
          <a:prstGeom prst="rect">
            <a:avLst/>
          </a:prstGeom>
          <a:noFill/>
        </p:spPr>
        <p:txBody>
          <a:bodyPr wrap="none" rtlCol="0">
            <a:spAutoFit/>
          </a:bodyPr>
          <a:lstStyle/>
          <a:p>
            <a:r>
              <a:rPr lang="en-US" b="1" dirty="0"/>
              <a:t>Glycogen</a:t>
            </a:r>
          </a:p>
        </p:txBody>
      </p:sp>
      <p:sp>
        <p:nvSpPr>
          <p:cNvPr id="84" name="Rounded Rectangle 83"/>
          <p:cNvSpPr/>
          <p:nvPr/>
        </p:nvSpPr>
        <p:spPr>
          <a:xfrm>
            <a:off x="4985610" y="3843200"/>
            <a:ext cx="1208298" cy="609097"/>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6493337" y="3470555"/>
            <a:ext cx="98854" cy="14622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p:cNvSpPr txBox="1"/>
          <p:nvPr/>
        </p:nvSpPr>
        <p:spPr>
          <a:xfrm>
            <a:off x="5059156" y="3813217"/>
            <a:ext cx="1058110" cy="646331"/>
          </a:xfrm>
          <a:prstGeom prst="rect">
            <a:avLst/>
          </a:prstGeom>
          <a:noFill/>
        </p:spPr>
        <p:txBody>
          <a:bodyPr wrap="none" rtlCol="0">
            <a:spAutoFit/>
          </a:bodyPr>
          <a:lstStyle/>
          <a:p>
            <a:r>
              <a:rPr lang="en-US" b="1" dirty="0"/>
              <a:t>Glycogen</a:t>
            </a:r>
          </a:p>
          <a:p>
            <a:r>
              <a:rPr lang="en-US" b="1" dirty="0"/>
              <a:t>Synthase</a:t>
            </a:r>
          </a:p>
        </p:txBody>
      </p:sp>
      <p:sp>
        <p:nvSpPr>
          <p:cNvPr id="87" name="Rounded Rectangle 86"/>
          <p:cNvSpPr/>
          <p:nvPr/>
        </p:nvSpPr>
        <p:spPr>
          <a:xfrm>
            <a:off x="2112703" y="3687270"/>
            <a:ext cx="1208298" cy="609097"/>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p:cNvSpPr txBox="1"/>
          <p:nvPr/>
        </p:nvSpPr>
        <p:spPr>
          <a:xfrm>
            <a:off x="2186691" y="3670049"/>
            <a:ext cx="1058110" cy="646331"/>
          </a:xfrm>
          <a:prstGeom prst="rect">
            <a:avLst/>
          </a:prstGeom>
          <a:noFill/>
        </p:spPr>
        <p:txBody>
          <a:bodyPr wrap="none" rtlCol="0">
            <a:spAutoFit/>
          </a:bodyPr>
          <a:lstStyle/>
          <a:p>
            <a:r>
              <a:rPr lang="en-US" b="1" dirty="0"/>
              <a:t>Glycogen</a:t>
            </a:r>
          </a:p>
          <a:p>
            <a:r>
              <a:rPr lang="en-US" b="1" dirty="0"/>
              <a:t>Synthase</a:t>
            </a:r>
          </a:p>
        </p:txBody>
      </p:sp>
      <p:sp>
        <p:nvSpPr>
          <p:cNvPr id="95" name="Arc 94"/>
          <p:cNvSpPr/>
          <p:nvPr/>
        </p:nvSpPr>
        <p:spPr>
          <a:xfrm rot="18640711">
            <a:off x="3565522" y="3352361"/>
            <a:ext cx="1460034" cy="1795102"/>
          </a:xfrm>
          <a:prstGeom prst="arc">
            <a:avLst/>
          </a:prstGeom>
          <a:ln w="34925">
            <a:solidFill>
              <a:schemeClr val="tx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Arc 95"/>
          <p:cNvSpPr/>
          <p:nvPr/>
        </p:nvSpPr>
        <p:spPr>
          <a:xfrm rot="7863398">
            <a:off x="3137310" y="2766424"/>
            <a:ext cx="1786059" cy="2062576"/>
          </a:xfrm>
          <a:prstGeom prst="arc">
            <a:avLst/>
          </a:prstGeom>
          <a:ln w="34925">
            <a:solidFill>
              <a:schemeClr val="tx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TextBox 98"/>
          <p:cNvSpPr txBox="1"/>
          <p:nvPr/>
        </p:nvSpPr>
        <p:spPr>
          <a:xfrm>
            <a:off x="2189441" y="4402371"/>
            <a:ext cx="1080809" cy="369332"/>
          </a:xfrm>
          <a:prstGeom prst="rect">
            <a:avLst/>
          </a:prstGeom>
          <a:noFill/>
        </p:spPr>
        <p:txBody>
          <a:bodyPr wrap="none" rtlCol="0">
            <a:spAutoFit/>
          </a:bodyPr>
          <a:lstStyle/>
          <a:p>
            <a:r>
              <a:rPr lang="en-US" b="1" i="1" dirty="0">
                <a:solidFill>
                  <a:srgbClr val="C00000"/>
                </a:solidFill>
              </a:rPr>
              <a:t>INACTIVE</a:t>
            </a:r>
          </a:p>
        </p:txBody>
      </p:sp>
      <p:sp>
        <p:nvSpPr>
          <p:cNvPr id="100" name="TextBox 99"/>
          <p:cNvSpPr txBox="1"/>
          <p:nvPr/>
        </p:nvSpPr>
        <p:spPr>
          <a:xfrm>
            <a:off x="5261177" y="4436702"/>
            <a:ext cx="863634" cy="369332"/>
          </a:xfrm>
          <a:prstGeom prst="rect">
            <a:avLst/>
          </a:prstGeom>
          <a:noFill/>
        </p:spPr>
        <p:txBody>
          <a:bodyPr wrap="none" rtlCol="0">
            <a:spAutoFit/>
          </a:bodyPr>
          <a:lstStyle/>
          <a:p>
            <a:r>
              <a:rPr lang="en-US" b="1" i="1" dirty="0">
                <a:solidFill>
                  <a:schemeClr val="accent6">
                    <a:lumMod val="75000"/>
                  </a:schemeClr>
                </a:solidFill>
              </a:rPr>
              <a:t>ACTIVE</a:t>
            </a:r>
          </a:p>
        </p:txBody>
      </p:sp>
      <p:sp>
        <p:nvSpPr>
          <p:cNvPr id="107" name="Snip Diagonal Corner Rectangle 106"/>
          <p:cNvSpPr/>
          <p:nvPr/>
        </p:nvSpPr>
        <p:spPr>
          <a:xfrm>
            <a:off x="3764260" y="4953087"/>
            <a:ext cx="766783" cy="367382"/>
          </a:xfrm>
          <a:prstGeom prst="snip2Diag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PP1</a:t>
            </a:r>
          </a:p>
        </p:txBody>
      </p:sp>
      <p:sp>
        <p:nvSpPr>
          <p:cNvPr id="108" name="Oval 107"/>
          <p:cNvSpPr/>
          <p:nvPr/>
        </p:nvSpPr>
        <p:spPr>
          <a:xfrm>
            <a:off x="6949243" y="4451798"/>
            <a:ext cx="98854" cy="14622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p:cNvGrpSpPr/>
          <p:nvPr/>
        </p:nvGrpSpPr>
        <p:grpSpPr>
          <a:xfrm>
            <a:off x="1854043" y="3908254"/>
            <a:ext cx="305891" cy="369332"/>
            <a:chOff x="806008" y="4630014"/>
            <a:chExt cx="305891" cy="369332"/>
          </a:xfrm>
        </p:grpSpPr>
        <p:sp>
          <p:nvSpPr>
            <p:cNvPr id="110" name="Oval 109"/>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p:cNvSpPr txBox="1"/>
            <p:nvPr/>
          </p:nvSpPr>
          <p:spPr>
            <a:xfrm>
              <a:off x="806008" y="4630014"/>
              <a:ext cx="305891" cy="369332"/>
            </a:xfrm>
            <a:prstGeom prst="rect">
              <a:avLst/>
            </a:prstGeom>
            <a:noFill/>
          </p:spPr>
          <p:txBody>
            <a:bodyPr wrap="square" rtlCol="0">
              <a:spAutoFit/>
            </a:bodyPr>
            <a:lstStyle/>
            <a:p>
              <a:r>
                <a:rPr lang="en-US" b="1" dirty="0"/>
                <a:t>P</a:t>
              </a:r>
            </a:p>
          </p:txBody>
        </p:sp>
      </p:grpSp>
      <p:grpSp>
        <p:nvGrpSpPr>
          <p:cNvPr id="112" name="Group 111"/>
          <p:cNvGrpSpPr/>
          <p:nvPr/>
        </p:nvGrpSpPr>
        <p:grpSpPr>
          <a:xfrm>
            <a:off x="1933128" y="4201361"/>
            <a:ext cx="305891" cy="369332"/>
            <a:chOff x="806008" y="4630014"/>
            <a:chExt cx="305891" cy="369332"/>
          </a:xfrm>
        </p:grpSpPr>
        <p:sp>
          <p:nvSpPr>
            <p:cNvPr id="113" name="Oval 112"/>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xtBox 113"/>
            <p:cNvSpPr txBox="1"/>
            <p:nvPr/>
          </p:nvSpPr>
          <p:spPr>
            <a:xfrm>
              <a:off x="806008" y="4630014"/>
              <a:ext cx="305891" cy="369332"/>
            </a:xfrm>
            <a:prstGeom prst="rect">
              <a:avLst/>
            </a:prstGeom>
            <a:noFill/>
          </p:spPr>
          <p:txBody>
            <a:bodyPr wrap="square" rtlCol="0">
              <a:spAutoFit/>
            </a:bodyPr>
            <a:lstStyle/>
            <a:p>
              <a:r>
                <a:rPr lang="en-US" b="1" dirty="0"/>
                <a:t>P</a:t>
              </a:r>
            </a:p>
          </p:txBody>
        </p:sp>
      </p:grpSp>
    </p:spTree>
    <p:extLst>
      <p:ext uri="{BB962C8B-B14F-4D97-AF65-F5344CB8AC3E}">
        <p14:creationId xmlns:p14="http://schemas.microsoft.com/office/powerpoint/2010/main" val="1840472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429549" y="741278"/>
            <a:ext cx="2200582" cy="1209844"/>
          </a:xfrm>
          <a:prstGeom prst="rect">
            <a:avLst/>
          </a:prstGeom>
        </p:spPr>
      </p:pic>
      <p:pic>
        <p:nvPicPr>
          <p:cNvPr id="5" name="Picture 4"/>
          <p:cNvPicPr>
            <a:picLocks noChangeAspect="1"/>
          </p:cNvPicPr>
          <p:nvPr/>
        </p:nvPicPr>
        <p:blipFill>
          <a:blip r:embed="rId4"/>
          <a:stretch>
            <a:fillRect/>
          </a:stretch>
        </p:blipFill>
        <p:spPr>
          <a:xfrm>
            <a:off x="3599651" y="1182964"/>
            <a:ext cx="571580" cy="590632"/>
          </a:xfrm>
          <a:prstGeom prst="rect">
            <a:avLst/>
          </a:prstGeom>
        </p:spPr>
      </p:pic>
      <p:pic>
        <p:nvPicPr>
          <p:cNvPr id="12" name="Picture 11"/>
          <p:cNvPicPr>
            <a:picLocks noChangeAspect="1"/>
          </p:cNvPicPr>
          <p:nvPr/>
        </p:nvPicPr>
        <p:blipFill>
          <a:blip r:embed="rId4"/>
          <a:stretch>
            <a:fillRect/>
          </a:stretch>
        </p:blipFill>
        <p:spPr>
          <a:xfrm>
            <a:off x="5568990" y="1193499"/>
            <a:ext cx="571580" cy="590632"/>
          </a:xfrm>
          <a:prstGeom prst="rect">
            <a:avLst/>
          </a:prstGeom>
        </p:spPr>
      </p:pic>
      <p:pic>
        <p:nvPicPr>
          <p:cNvPr id="14" name="Picture 13"/>
          <p:cNvPicPr>
            <a:picLocks noChangeAspect="1"/>
          </p:cNvPicPr>
          <p:nvPr/>
        </p:nvPicPr>
        <p:blipFill>
          <a:blip r:embed="rId4"/>
          <a:stretch>
            <a:fillRect/>
          </a:stretch>
        </p:blipFill>
        <p:spPr>
          <a:xfrm>
            <a:off x="4150911" y="1182964"/>
            <a:ext cx="571580" cy="590632"/>
          </a:xfrm>
          <a:prstGeom prst="rect">
            <a:avLst/>
          </a:prstGeom>
        </p:spPr>
      </p:pic>
      <p:pic>
        <p:nvPicPr>
          <p:cNvPr id="13" name="Picture 12"/>
          <p:cNvPicPr>
            <a:picLocks noChangeAspect="1"/>
          </p:cNvPicPr>
          <p:nvPr/>
        </p:nvPicPr>
        <p:blipFill>
          <a:blip r:embed="rId4"/>
          <a:stretch>
            <a:fillRect/>
          </a:stretch>
        </p:blipFill>
        <p:spPr>
          <a:xfrm>
            <a:off x="4710310" y="1188720"/>
            <a:ext cx="571580" cy="590632"/>
          </a:xfrm>
          <a:prstGeom prst="rect">
            <a:avLst/>
          </a:prstGeom>
        </p:spPr>
      </p:pic>
      <p:sp>
        <p:nvSpPr>
          <p:cNvPr id="15" name="TextBox 14"/>
          <p:cNvSpPr txBox="1"/>
          <p:nvPr/>
        </p:nvSpPr>
        <p:spPr>
          <a:xfrm>
            <a:off x="228661" y="5639604"/>
            <a:ext cx="7110536" cy="307777"/>
          </a:xfrm>
          <a:prstGeom prst="rect">
            <a:avLst/>
          </a:prstGeom>
          <a:noFill/>
        </p:spPr>
        <p:txBody>
          <a:bodyPr wrap="none" rtlCol="0">
            <a:spAutoFit/>
          </a:bodyPr>
          <a:lstStyle/>
          <a:p>
            <a:r>
              <a:rPr lang="en-US" sz="1400" dirty="0"/>
              <a:t>Figure modified from </a:t>
            </a:r>
            <a:r>
              <a:rPr lang="en-US" sz="1400" dirty="0">
                <a:hlinkClick r:id="rId5"/>
              </a:rPr>
              <a:t>Yan, A., et al (2016) In J </a:t>
            </a:r>
            <a:r>
              <a:rPr lang="en-US" sz="1400" dirty="0" err="1">
                <a:hlinkClick r:id="rId5"/>
              </a:rPr>
              <a:t>Biol</a:t>
            </a:r>
            <a:r>
              <a:rPr lang="en-US" sz="1400" dirty="0">
                <a:hlinkClick r:id="rId5"/>
              </a:rPr>
              <a:t> </a:t>
            </a:r>
            <a:r>
              <a:rPr lang="en-US" sz="1400" dirty="0" err="1">
                <a:hlinkClick r:id="rId5"/>
              </a:rPr>
              <a:t>Sci</a:t>
            </a:r>
            <a:r>
              <a:rPr lang="en-US" sz="1400" dirty="0">
                <a:hlinkClick r:id="rId5"/>
              </a:rPr>
              <a:t> 12(12):1544-1554</a:t>
            </a:r>
            <a:r>
              <a:rPr lang="en-US" sz="1400" dirty="0"/>
              <a:t> and </a:t>
            </a:r>
            <a:r>
              <a:rPr lang="en-US" sz="1400" dirty="0" err="1">
                <a:hlinkClick r:id="rId6"/>
              </a:rPr>
              <a:t>Servier</a:t>
            </a:r>
            <a:r>
              <a:rPr lang="en-US" sz="1400" dirty="0">
                <a:hlinkClick r:id="rId6"/>
              </a:rPr>
              <a:t> Medical Art</a:t>
            </a:r>
            <a:endParaRPr lang="en-US" sz="1400" dirty="0"/>
          </a:p>
        </p:txBody>
      </p:sp>
      <p:grpSp>
        <p:nvGrpSpPr>
          <p:cNvPr id="20" name="Group 19"/>
          <p:cNvGrpSpPr/>
          <p:nvPr/>
        </p:nvGrpSpPr>
        <p:grpSpPr>
          <a:xfrm>
            <a:off x="5159947" y="1182964"/>
            <a:ext cx="581740" cy="1089998"/>
            <a:chOff x="4855170" y="1731604"/>
            <a:chExt cx="581740" cy="1089998"/>
          </a:xfrm>
        </p:grpSpPr>
        <p:sp>
          <p:nvSpPr>
            <p:cNvPr id="17" name="Flowchart: Alternate Process 16"/>
            <p:cNvSpPr/>
            <p:nvPr/>
          </p:nvSpPr>
          <p:spPr>
            <a:xfrm>
              <a:off x="4971144" y="1731604"/>
              <a:ext cx="362856" cy="590632"/>
            </a:xfrm>
            <a:prstGeom prst="flowChartAlternateProcess">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855170" y="2173089"/>
              <a:ext cx="571580" cy="41483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865330" y="2406769"/>
              <a:ext cx="571580" cy="4148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p:cNvPicPr>
            <a:picLocks noChangeAspect="1"/>
          </p:cNvPicPr>
          <p:nvPr/>
        </p:nvPicPr>
        <p:blipFill>
          <a:blip r:embed="rId4"/>
          <a:stretch>
            <a:fillRect/>
          </a:stretch>
        </p:blipFill>
        <p:spPr>
          <a:xfrm>
            <a:off x="6121560" y="1193124"/>
            <a:ext cx="571580" cy="590632"/>
          </a:xfrm>
          <a:prstGeom prst="rect">
            <a:avLst/>
          </a:prstGeom>
        </p:spPr>
      </p:pic>
      <p:pic>
        <p:nvPicPr>
          <p:cNvPr id="10" name="Picture 9"/>
          <p:cNvPicPr>
            <a:picLocks noChangeAspect="1"/>
          </p:cNvPicPr>
          <p:nvPr/>
        </p:nvPicPr>
        <p:blipFill>
          <a:blip r:embed="rId4"/>
          <a:stretch>
            <a:fillRect/>
          </a:stretch>
        </p:blipFill>
        <p:spPr>
          <a:xfrm>
            <a:off x="6672820" y="1182964"/>
            <a:ext cx="571580" cy="590632"/>
          </a:xfrm>
          <a:prstGeom prst="rect">
            <a:avLst/>
          </a:prstGeom>
        </p:spPr>
      </p:pic>
      <p:pic>
        <p:nvPicPr>
          <p:cNvPr id="9" name="Picture 8"/>
          <p:cNvPicPr>
            <a:picLocks noChangeAspect="1"/>
          </p:cNvPicPr>
          <p:nvPr/>
        </p:nvPicPr>
        <p:blipFill>
          <a:blip r:embed="rId4"/>
          <a:stretch>
            <a:fillRect/>
          </a:stretch>
        </p:blipFill>
        <p:spPr>
          <a:xfrm>
            <a:off x="7215230" y="1182964"/>
            <a:ext cx="571580" cy="590632"/>
          </a:xfrm>
          <a:prstGeom prst="rect">
            <a:avLst/>
          </a:prstGeom>
        </p:spPr>
      </p:pic>
      <p:grpSp>
        <p:nvGrpSpPr>
          <p:cNvPr id="3" name="Group 2"/>
          <p:cNvGrpSpPr/>
          <p:nvPr/>
        </p:nvGrpSpPr>
        <p:grpSpPr>
          <a:xfrm>
            <a:off x="3746420" y="1587081"/>
            <a:ext cx="731520" cy="1078165"/>
            <a:chOff x="4396660" y="2115632"/>
            <a:chExt cx="731520" cy="1078165"/>
          </a:xfrm>
        </p:grpSpPr>
        <p:grpSp>
          <p:nvGrpSpPr>
            <p:cNvPr id="23" name="Group 22"/>
            <p:cNvGrpSpPr/>
            <p:nvPr/>
          </p:nvGrpSpPr>
          <p:grpSpPr>
            <a:xfrm rot="4788762">
              <a:off x="4359135" y="2153157"/>
              <a:ext cx="806570" cy="731520"/>
              <a:chOff x="3365971" y="3159760"/>
              <a:chExt cx="806570" cy="731520"/>
            </a:xfrm>
          </p:grpSpPr>
          <p:sp>
            <p:nvSpPr>
              <p:cNvPr id="21" name="Isosceles Triangle 20"/>
              <p:cNvSpPr/>
              <p:nvPr/>
            </p:nvSpPr>
            <p:spPr>
              <a:xfrm>
                <a:off x="3365971" y="3159760"/>
                <a:ext cx="433869" cy="73152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545840" y="3429000"/>
                <a:ext cx="626701" cy="3734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20371471">
              <a:off x="4426598" y="2257136"/>
              <a:ext cx="634847" cy="936661"/>
              <a:chOff x="2528517" y="3496014"/>
              <a:chExt cx="634847" cy="936661"/>
            </a:xfrm>
          </p:grpSpPr>
          <p:grpSp>
            <p:nvGrpSpPr>
              <p:cNvPr id="32" name="Group 31"/>
              <p:cNvGrpSpPr/>
              <p:nvPr/>
            </p:nvGrpSpPr>
            <p:grpSpPr>
              <a:xfrm>
                <a:off x="2528517" y="3550783"/>
                <a:ext cx="634847" cy="881892"/>
                <a:chOff x="3227483" y="2465282"/>
                <a:chExt cx="634847" cy="881892"/>
              </a:xfrm>
            </p:grpSpPr>
            <p:sp>
              <p:nvSpPr>
                <p:cNvPr id="28" name="Oval 27"/>
                <p:cNvSpPr/>
                <p:nvPr/>
              </p:nvSpPr>
              <p:spPr>
                <a:xfrm rot="561597">
                  <a:off x="3347228" y="2465282"/>
                  <a:ext cx="366957" cy="554643"/>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3227483" y="2881803"/>
                  <a:ext cx="634847" cy="4653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p:cNvSpPr txBox="1"/>
              <p:nvPr/>
            </p:nvSpPr>
            <p:spPr>
              <a:xfrm rot="17539673">
                <a:off x="2561308" y="3606437"/>
                <a:ext cx="528624" cy="307777"/>
              </a:xfrm>
              <a:prstGeom prst="rect">
                <a:avLst/>
              </a:prstGeom>
              <a:noFill/>
            </p:spPr>
            <p:txBody>
              <a:bodyPr wrap="square" rtlCol="0">
                <a:spAutoFit/>
              </a:bodyPr>
              <a:lstStyle/>
              <a:p>
                <a:r>
                  <a:rPr lang="en-US" sz="1400" b="1" dirty="0"/>
                  <a:t>GDP</a:t>
                </a:r>
              </a:p>
            </p:txBody>
          </p:sp>
        </p:grpSp>
      </p:grpSp>
      <p:grpSp>
        <p:nvGrpSpPr>
          <p:cNvPr id="47" name="Group 46"/>
          <p:cNvGrpSpPr/>
          <p:nvPr/>
        </p:nvGrpSpPr>
        <p:grpSpPr>
          <a:xfrm>
            <a:off x="3286712" y="1655912"/>
            <a:ext cx="467360" cy="404433"/>
            <a:chOff x="2864446" y="2345809"/>
            <a:chExt cx="467360" cy="404433"/>
          </a:xfrm>
        </p:grpSpPr>
        <p:sp>
          <p:nvSpPr>
            <p:cNvPr id="48" name="Oval 47"/>
            <p:cNvSpPr/>
            <p:nvPr/>
          </p:nvSpPr>
          <p:spPr>
            <a:xfrm>
              <a:off x="2945726" y="2345809"/>
              <a:ext cx="386080" cy="404433"/>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hord 48"/>
            <p:cNvSpPr/>
            <p:nvPr/>
          </p:nvSpPr>
          <p:spPr>
            <a:xfrm>
              <a:off x="2864446" y="2509520"/>
              <a:ext cx="183675" cy="213360"/>
            </a:xfrm>
            <a:prstGeom prst="chord">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itle 1"/>
          <p:cNvSpPr>
            <a:spLocks noGrp="1"/>
          </p:cNvSpPr>
          <p:nvPr>
            <p:ph type="title"/>
          </p:nvPr>
        </p:nvSpPr>
        <p:spPr>
          <a:xfrm>
            <a:off x="1535794" y="184203"/>
            <a:ext cx="7210332" cy="779462"/>
          </a:xfrm>
        </p:spPr>
        <p:txBody>
          <a:bodyPr>
            <a:normAutofit fontScale="90000"/>
          </a:bodyPr>
          <a:lstStyle/>
          <a:p>
            <a:r>
              <a:rPr lang="en-US" dirty="0"/>
              <a:t>Downregulation of Glycogenesis</a:t>
            </a:r>
          </a:p>
        </p:txBody>
      </p:sp>
      <p:sp>
        <p:nvSpPr>
          <p:cNvPr id="36" name="Oval 35"/>
          <p:cNvSpPr/>
          <p:nvPr/>
        </p:nvSpPr>
        <p:spPr>
          <a:xfrm rot="2686682">
            <a:off x="6671687" y="3332825"/>
            <a:ext cx="613845" cy="40524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6027900" y="1932041"/>
            <a:ext cx="98854" cy="14622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394483" y="1787877"/>
            <a:ext cx="98854" cy="14622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6340937" y="2332635"/>
            <a:ext cx="98854" cy="14622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6633376" y="2147282"/>
            <a:ext cx="98854" cy="14622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5780763" y="2134921"/>
            <a:ext cx="98854" cy="14622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Arrow Connector 68"/>
          <p:cNvCxnSpPr/>
          <p:nvPr/>
        </p:nvCxnSpPr>
        <p:spPr>
          <a:xfrm>
            <a:off x="6126754" y="2332635"/>
            <a:ext cx="366583" cy="1066038"/>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0" name="Oval 69"/>
          <p:cNvSpPr/>
          <p:nvPr/>
        </p:nvSpPr>
        <p:spPr>
          <a:xfrm>
            <a:off x="6311977" y="3725166"/>
            <a:ext cx="98854" cy="14622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6395514" y="3708340"/>
            <a:ext cx="98854" cy="14622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6472613" y="3675315"/>
            <a:ext cx="98854" cy="14622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6570301" y="3655752"/>
            <a:ext cx="98854" cy="14622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6648561" y="3602204"/>
            <a:ext cx="98854" cy="14622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7764791" y="3416851"/>
            <a:ext cx="98854" cy="14622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6839955" y="3453924"/>
            <a:ext cx="98854" cy="14622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Picture 7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701319">
            <a:off x="6979501" y="3258091"/>
            <a:ext cx="1046720" cy="1046720"/>
          </a:xfrm>
          <a:prstGeom prst="rect">
            <a:avLst/>
          </a:prstGeom>
        </p:spPr>
      </p:pic>
      <p:sp>
        <p:nvSpPr>
          <p:cNvPr id="78" name="Oval 77"/>
          <p:cNvSpPr/>
          <p:nvPr/>
        </p:nvSpPr>
        <p:spPr>
          <a:xfrm>
            <a:off x="7043977" y="3536298"/>
            <a:ext cx="98854" cy="14622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6741097" y="3519823"/>
            <a:ext cx="98854" cy="14622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6108522" y="3714264"/>
            <a:ext cx="98854" cy="14622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6205465" y="3716926"/>
            <a:ext cx="98854" cy="14622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6137080" y="3966592"/>
            <a:ext cx="1058110" cy="369332"/>
          </a:xfrm>
          <a:prstGeom prst="rect">
            <a:avLst/>
          </a:prstGeom>
          <a:noFill/>
        </p:spPr>
        <p:txBody>
          <a:bodyPr wrap="none" rtlCol="0">
            <a:spAutoFit/>
          </a:bodyPr>
          <a:lstStyle/>
          <a:p>
            <a:r>
              <a:rPr lang="en-US" b="1" dirty="0"/>
              <a:t>Glycogen</a:t>
            </a:r>
          </a:p>
        </p:txBody>
      </p:sp>
      <p:sp>
        <p:nvSpPr>
          <p:cNvPr id="84" name="Rounded Rectangle 83"/>
          <p:cNvSpPr/>
          <p:nvPr/>
        </p:nvSpPr>
        <p:spPr>
          <a:xfrm>
            <a:off x="4985610" y="2857680"/>
            <a:ext cx="1208298" cy="609097"/>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6493337" y="2485035"/>
            <a:ext cx="98854" cy="14622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p:cNvSpPr txBox="1"/>
          <p:nvPr/>
        </p:nvSpPr>
        <p:spPr>
          <a:xfrm>
            <a:off x="5059156" y="2827697"/>
            <a:ext cx="1058110" cy="646331"/>
          </a:xfrm>
          <a:prstGeom prst="rect">
            <a:avLst/>
          </a:prstGeom>
          <a:noFill/>
        </p:spPr>
        <p:txBody>
          <a:bodyPr wrap="none" rtlCol="0">
            <a:spAutoFit/>
          </a:bodyPr>
          <a:lstStyle/>
          <a:p>
            <a:r>
              <a:rPr lang="en-US" b="1" dirty="0"/>
              <a:t>Glycogen</a:t>
            </a:r>
          </a:p>
          <a:p>
            <a:r>
              <a:rPr lang="en-US" b="1" dirty="0"/>
              <a:t>Synthase</a:t>
            </a:r>
          </a:p>
        </p:txBody>
      </p:sp>
      <p:sp>
        <p:nvSpPr>
          <p:cNvPr id="87" name="Rounded Rectangle 86"/>
          <p:cNvSpPr/>
          <p:nvPr/>
        </p:nvSpPr>
        <p:spPr>
          <a:xfrm>
            <a:off x="2112703" y="2701750"/>
            <a:ext cx="1208298" cy="609097"/>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p:cNvSpPr txBox="1"/>
          <p:nvPr/>
        </p:nvSpPr>
        <p:spPr>
          <a:xfrm>
            <a:off x="2186691" y="2684529"/>
            <a:ext cx="1058110" cy="646331"/>
          </a:xfrm>
          <a:prstGeom prst="rect">
            <a:avLst/>
          </a:prstGeom>
          <a:noFill/>
        </p:spPr>
        <p:txBody>
          <a:bodyPr wrap="none" rtlCol="0">
            <a:spAutoFit/>
          </a:bodyPr>
          <a:lstStyle/>
          <a:p>
            <a:r>
              <a:rPr lang="en-US" b="1" dirty="0"/>
              <a:t>Glycogen</a:t>
            </a:r>
          </a:p>
          <a:p>
            <a:r>
              <a:rPr lang="en-US" b="1" dirty="0"/>
              <a:t>Synthase</a:t>
            </a:r>
          </a:p>
        </p:txBody>
      </p:sp>
      <p:sp>
        <p:nvSpPr>
          <p:cNvPr id="95" name="Arc 94"/>
          <p:cNvSpPr/>
          <p:nvPr/>
        </p:nvSpPr>
        <p:spPr>
          <a:xfrm rot="18640711">
            <a:off x="3565522" y="2366841"/>
            <a:ext cx="1460034" cy="1795102"/>
          </a:xfrm>
          <a:prstGeom prst="arc">
            <a:avLst/>
          </a:prstGeom>
          <a:ln w="34925">
            <a:solidFill>
              <a:schemeClr val="tx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6" name="Arc 95"/>
          <p:cNvSpPr/>
          <p:nvPr/>
        </p:nvSpPr>
        <p:spPr>
          <a:xfrm rot="7863398">
            <a:off x="3198367" y="1772119"/>
            <a:ext cx="1786059" cy="2062576"/>
          </a:xfrm>
          <a:prstGeom prst="arc">
            <a:avLst/>
          </a:prstGeom>
          <a:ln w="34925">
            <a:solidFill>
              <a:schemeClr val="tx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TextBox 98"/>
          <p:cNvSpPr txBox="1"/>
          <p:nvPr/>
        </p:nvSpPr>
        <p:spPr>
          <a:xfrm>
            <a:off x="2189441" y="3416851"/>
            <a:ext cx="1080809" cy="369332"/>
          </a:xfrm>
          <a:prstGeom prst="rect">
            <a:avLst/>
          </a:prstGeom>
          <a:noFill/>
        </p:spPr>
        <p:txBody>
          <a:bodyPr wrap="none" rtlCol="0">
            <a:spAutoFit/>
          </a:bodyPr>
          <a:lstStyle/>
          <a:p>
            <a:r>
              <a:rPr lang="en-US" b="1" i="1" dirty="0">
                <a:solidFill>
                  <a:srgbClr val="C00000"/>
                </a:solidFill>
              </a:rPr>
              <a:t>INACTIVE</a:t>
            </a:r>
          </a:p>
        </p:txBody>
      </p:sp>
      <p:sp>
        <p:nvSpPr>
          <p:cNvPr id="100" name="TextBox 99"/>
          <p:cNvSpPr txBox="1"/>
          <p:nvPr/>
        </p:nvSpPr>
        <p:spPr>
          <a:xfrm>
            <a:off x="5261177" y="3451182"/>
            <a:ext cx="863634" cy="369332"/>
          </a:xfrm>
          <a:prstGeom prst="rect">
            <a:avLst/>
          </a:prstGeom>
          <a:noFill/>
        </p:spPr>
        <p:txBody>
          <a:bodyPr wrap="none" rtlCol="0">
            <a:spAutoFit/>
          </a:bodyPr>
          <a:lstStyle/>
          <a:p>
            <a:r>
              <a:rPr lang="en-US" b="1" i="1" dirty="0">
                <a:solidFill>
                  <a:schemeClr val="accent6">
                    <a:lumMod val="75000"/>
                  </a:schemeClr>
                </a:solidFill>
              </a:rPr>
              <a:t>ACTIVE</a:t>
            </a:r>
          </a:p>
        </p:txBody>
      </p:sp>
      <p:sp>
        <p:nvSpPr>
          <p:cNvPr id="107" name="Snip Diagonal Corner Rectangle 106"/>
          <p:cNvSpPr/>
          <p:nvPr/>
        </p:nvSpPr>
        <p:spPr>
          <a:xfrm>
            <a:off x="3764260" y="3967567"/>
            <a:ext cx="766783" cy="367382"/>
          </a:xfrm>
          <a:prstGeom prst="snip2Diag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PP1</a:t>
            </a:r>
          </a:p>
        </p:txBody>
      </p:sp>
      <p:sp>
        <p:nvSpPr>
          <p:cNvPr id="108" name="Oval 107"/>
          <p:cNvSpPr/>
          <p:nvPr/>
        </p:nvSpPr>
        <p:spPr>
          <a:xfrm>
            <a:off x="6949243" y="3466278"/>
            <a:ext cx="98854" cy="14622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p:cNvGrpSpPr/>
          <p:nvPr/>
        </p:nvGrpSpPr>
        <p:grpSpPr>
          <a:xfrm>
            <a:off x="1854043" y="2922734"/>
            <a:ext cx="305891" cy="369332"/>
            <a:chOff x="806008" y="4630014"/>
            <a:chExt cx="305891" cy="369332"/>
          </a:xfrm>
        </p:grpSpPr>
        <p:sp>
          <p:nvSpPr>
            <p:cNvPr id="110" name="Oval 109"/>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p:cNvSpPr txBox="1"/>
            <p:nvPr/>
          </p:nvSpPr>
          <p:spPr>
            <a:xfrm>
              <a:off x="806008" y="4630014"/>
              <a:ext cx="305891" cy="369332"/>
            </a:xfrm>
            <a:prstGeom prst="rect">
              <a:avLst/>
            </a:prstGeom>
            <a:noFill/>
          </p:spPr>
          <p:txBody>
            <a:bodyPr wrap="square" rtlCol="0">
              <a:spAutoFit/>
            </a:bodyPr>
            <a:lstStyle/>
            <a:p>
              <a:r>
                <a:rPr lang="en-US" b="1" dirty="0"/>
                <a:t>P</a:t>
              </a:r>
            </a:p>
          </p:txBody>
        </p:sp>
      </p:grpSp>
      <p:grpSp>
        <p:nvGrpSpPr>
          <p:cNvPr id="112" name="Group 111"/>
          <p:cNvGrpSpPr/>
          <p:nvPr/>
        </p:nvGrpSpPr>
        <p:grpSpPr>
          <a:xfrm>
            <a:off x="1933128" y="3215841"/>
            <a:ext cx="305891" cy="369332"/>
            <a:chOff x="806008" y="4630014"/>
            <a:chExt cx="305891" cy="369332"/>
          </a:xfrm>
        </p:grpSpPr>
        <p:sp>
          <p:nvSpPr>
            <p:cNvPr id="113" name="Oval 112"/>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xtBox 113"/>
            <p:cNvSpPr txBox="1"/>
            <p:nvPr/>
          </p:nvSpPr>
          <p:spPr>
            <a:xfrm>
              <a:off x="806008" y="4630014"/>
              <a:ext cx="305891" cy="369332"/>
            </a:xfrm>
            <a:prstGeom prst="rect">
              <a:avLst/>
            </a:prstGeom>
            <a:noFill/>
          </p:spPr>
          <p:txBody>
            <a:bodyPr wrap="square" rtlCol="0">
              <a:spAutoFit/>
            </a:bodyPr>
            <a:lstStyle/>
            <a:p>
              <a:r>
                <a:rPr lang="en-US" b="1" dirty="0"/>
                <a:t>P</a:t>
              </a:r>
            </a:p>
          </p:txBody>
        </p:sp>
      </p:grpSp>
      <p:grpSp>
        <p:nvGrpSpPr>
          <p:cNvPr id="115" name="Group 114"/>
          <p:cNvGrpSpPr/>
          <p:nvPr/>
        </p:nvGrpSpPr>
        <p:grpSpPr>
          <a:xfrm>
            <a:off x="3446983" y="4447268"/>
            <a:ext cx="1184930" cy="1110009"/>
            <a:chOff x="139427" y="2646958"/>
            <a:chExt cx="1184930" cy="1110009"/>
          </a:xfrm>
        </p:grpSpPr>
        <p:grpSp>
          <p:nvGrpSpPr>
            <p:cNvPr id="116" name="Group 115"/>
            <p:cNvGrpSpPr/>
            <p:nvPr/>
          </p:nvGrpSpPr>
          <p:grpSpPr>
            <a:xfrm>
              <a:off x="310084" y="2646958"/>
              <a:ext cx="843617" cy="1110009"/>
              <a:chOff x="6428980" y="2623387"/>
              <a:chExt cx="843617" cy="1110009"/>
            </a:xfrm>
          </p:grpSpPr>
          <p:grpSp>
            <p:nvGrpSpPr>
              <p:cNvPr id="121" name="Group 120"/>
              <p:cNvGrpSpPr/>
              <p:nvPr/>
            </p:nvGrpSpPr>
            <p:grpSpPr>
              <a:xfrm rot="10800000">
                <a:off x="6555842" y="2623387"/>
                <a:ext cx="581740" cy="1089998"/>
                <a:chOff x="4855170" y="1731604"/>
                <a:chExt cx="581740" cy="1089998"/>
              </a:xfrm>
            </p:grpSpPr>
            <p:sp>
              <p:nvSpPr>
                <p:cNvPr id="123" name="Flowchart: Alternate Process 122"/>
                <p:cNvSpPr/>
                <p:nvPr/>
              </p:nvSpPr>
              <p:spPr>
                <a:xfrm>
                  <a:off x="4971144" y="1731604"/>
                  <a:ext cx="362856" cy="590632"/>
                </a:xfrm>
                <a:prstGeom prst="flowChartAlternateProcess">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4855170" y="2173089"/>
                  <a:ext cx="571580" cy="414833"/>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4865330" y="2406769"/>
                  <a:ext cx="571580" cy="4148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2" name="Regular Pentagon 121"/>
              <p:cNvSpPr/>
              <p:nvPr/>
            </p:nvSpPr>
            <p:spPr>
              <a:xfrm>
                <a:off x="6428980" y="3038220"/>
                <a:ext cx="843617" cy="695176"/>
              </a:xfrm>
              <a:prstGeom prst="pentag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116"/>
            <p:cNvGrpSpPr/>
            <p:nvPr/>
          </p:nvGrpSpPr>
          <p:grpSpPr>
            <a:xfrm>
              <a:off x="435571" y="2776934"/>
              <a:ext cx="746625" cy="369390"/>
              <a:chOff x="5382994" y="2763346"/>
              <a:chExt cx="746625" cy="369390"/>
            </a:xfrm>
          </p:grpSpPr>
          <p:sp>
            <p:nvSpPr>
              <p:cNvPr id="119" name="Oval 118"/>
              <p:cNvSpPr/>
              <p:nvPr/>
            </p:nvSpPr>
            <p:spPr>
              <a:xfrm>
                <a:off x="5426750" y="2763346"/>
                <a:ext cx="567672" cy="369390"/>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p:cNvSpPr txBox="1"/>
              <p:nvPr/>
            </p:nvSpPr>
            <p:spPr>
              <a:xfrm>
                <a:off x="5382994" y="2780450"/>
                <a:ext cx="746625" cy="307777"/>
              </a:xfrm>
              <a:prstGeom prst="rect">
                <a:avLst/>
              </a:prstGeom>
              <a:noFill/>
            </p:spPr>
            <p:txBody>
              <a:bodyPr wrap="square" rtlCol="0">
                <a:spAutoFit/>
              </a:bodyPr>
              <a:lstStyle/>
              <a:p>
                <a:r>
                  <a:rPr lang="en-US" sz="1400" b="1" dirty="0" err="1"/>
                  <a:t>cAMP</a:t>
                </a:r>
                <a:endParaRPr lang="en-US" sz="1400" b="1" dirty="0"/>
              </a:p>
            </p:txBody>
          </p:sp>
        </p:grpSp>
        <p:sp>
          <p:nvSpPr>
            <p:cNvPr id="118" name="Rectangle 117"/>
            <p:cNvSpPr/>
            <p:nvPr/>
          </p:nvSpPr>
          <p:spPr>
            <a:xfrm>
              <a:off x="139427" y="3113282"/>
              <a:ext cx="1184930" cy="523220"/>
            </a:xfrm>
            <a:prstGeom prst="rect">
              <a:avLst/>
            </a:prstGeom>
            <a:noFill/>
          </p:spPr>
          <p:txBody>
            <a:bodyPr wrap="square" lIns="91440" tIns="45720" rIns="91440" bIns="45720">
              <a:spAutoFit/>
            </a:bodyPr>
            <a:lstStyle/>
            <a:p>
              <a:pPr algn="ctr"/>
              <a:r>
                <a:rPr lang="en-US" sz="2800" b="1" cap="none" spc="0" dirty="0">
                  <a:ln w="13462">
                    <a:solidFill>
                      <a:schemeClr val="tx1"/>
                    </a:solidFill>
                    <a:prstDash val="solid"/>
                  </a:ln>
                  <a:solidFill>
                    <a:schemeClr val="accent6">
                      <a:lumMod val="50000"/>
                    </a:schemeClr>
                  </a:solidFill>
                  <a:effectLst>
                    <a:outerShdw dist="38100" dir="2700000" algn="bl" rotWithShape="0">
                      <a:schemeClr val="accent5"/>
                    </a:outerShdw>
                  </a:effectLst>
                </a:rPr>
                <a:t>PKA</a:t>
              </a:r>
            </a:p>
          </p:txBody>
        </p:sp>
      </p:grpSp>
      <p:sp>
        <p:nvSpPr>
          <p:cNvPr id="126" name="Snip Diagonal Corner Rectangle 125"/>
          <p:cNvSpPr/>
          <p:nvPr/>
        </p:nvSpPr>
        <p:spPr>
          <a:xfrm>
            <a:off x="2112703" y="4979115"/>
            <a:ext cx="766783" cy="367382"/>
          </a:xfrm>
          <a:prstGeom prst="snip2Diag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PP1</a:t>
            </a:r>
          </a:p>
        </p:txBody>
      </p:sp>
      <p:cxnSp>
        <p:nvCxnSpPr>
          <p:cNvPr id="29" name="Straight Arrow Connector 28"/>
          <p:cNvCxnSpPr/>
          <p:nvPr/>
        </p:nvCxnSpPr>
        <p:spPr>
          <a:xfrm flipH="1">
            <a:off x="2879486" y="4345451"/>
            <a:ext cx="720165" cy="45567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27" name="Group 126"/>
          <p:cNvGrpSpPr/>
          <p:nvPr/>
        </p:nvGrpSpPr>
        <p:grpSpPr>
          <a:xfrm>
            <a:off x="1832998" y="4913592"/>
            <a:ext cx="305891" cy="369332"/>
            <a:chOff x="806008" y="4630014"/>
            <a:chExt cx="305891" cy="369332"/>
          </a:xfrm>
        </p:grpSpPr>
        <p:sp>
          <p:nvSpPr>
            <p:cNvPr id="128" name="Oval 127"/>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p:cNvSpPr txBox="1"/>
            <p:nvPr/>
          </p:nvSpPr>
          <p:spPr>
            <a:xfrm>
              <a:off x="806008" y="4630014"/>
              <a:ext cx="305891" cy="369332"/>
            </a:xfrm>
            <a:prstGeom prst="rect">
              <a:avLst/>
            </a:prstGeom>
            <a:noFill/>
          </p:spPr>
          <p:txBody>
            <a:bodyPr wrap="square" rtlCol="0">
              <a:spAutoFit/>
            </a:bodyPr>
            <a:lstStyle/>
            <a:p>
              <a:r>
                <a:rPr lang="en-US" b="1" dirty="0"/>
                <a:t>P</a:t>
              </a:r>
            </a:p>
          </p:txBody>
        </p:sp>
      </p:grpSp>
      <p:grpSp>
        <p:nvGrpSpPr>
          <p:cNvPr id="130" name="Group 129"/>
          <p:cNvGrpSpPr/>
          <p:nvPr/>
        </p:nvGrpSpPr>
        <p:grpSpPr>
          <a:xfrm>
            <a:off x="1912083" y="5206699"/>
            <a:ext cx="305891" cy="369332"/>
            <a:chOff x="806008" y="4630014"/>
            <a:chExt cx="305891" cy="369332"/>
          </a:xfrm>
        </p:grpSpPr>
        <p:sp>
          <p:nvSpPr>
            <p:cNvPr id="131" name="Oval 130"/>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TextBox 131"/>
            <p:cNvSpPr txBox="1"/>
            <p:nvPr/>
          </p:nvSpPr>
          <p:spPr>
            <a:xfrm>
              <a:off x="806008" y="4630014"/>
              <a:ext cx="305891" cy="369332"/>
            </a:xfrm>
            <a:prstGeom prst="rect">
              <a:avLst/>
            </a:prstGeom>
            <a:noFill/>
          </p:spPr>
          <p:txBody>
            <a:bodyPr wrap="square" rtlCol="0">
              <a:spAutoFit/>
            </a:bodyPr>
            <a:lstStyle/>
            <a:p>
              <a:r>
                <a:rPr lang="en-US" b="1" dirty="0"/>
                <a:t>P</a:t>
              </a:r>
            </a:p>
          </p:txBody>
        </p:sp>
      </p:grpSp>
      <p:sp>
        <p:nvSpPr>
          <p:cNvPr id="133" name="TextBox 132"/>
          <p:cNvSpPr txBox="1"/>
          <p:nvPr/>
        </p:nvSpPr>
        <p:spPr>
          <a:xfrm>
            <a:off x="1735933" y="4556708"/>
            <a:ext cx="1080809" cy="369332"/>
          </a:xfrm>
          <a:prstGeom prst="rect">
            <a:avLst/>
          </a:prstGeom>
          <a:noFill/>
        </p:spPr>
        <p:txBody>
          <a:bodyPr wrap="none" rtlCol="0">
            <a:spAutoFit/>
          </a:bodyPr>
          <a:lstStyle/>
          <a:p>
            <a:r>
              <a:rPr lang="en-US" b="1" i="1" dirty="0">
                <a:solidFill>
                  <a:srgbClr val="C00000"/>
                </a:solidFill>
              </a:rPr>
              <a:t>INACTIVE</a:t>
            </a:r>
          </a:p>
        </p:txBody>
      </p:sp>
    </p:spTree>
    <p:extLst>
      <p:ext uri="{BB962C8B-B14F-4D97-AF65-F5344CB8AC3E}">
        <p14:creationId xmlns:p14="http://schemas.microsoft.com/office/powerpoint/2010/main" val="230706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442667" y="2440426"/>
            <a:ext cx="1184930" cy="1110009"/>
            <a:chOff x="139427" y="2646958"/>
            <a:chExt cx="1184930" cy="1110009"/>
          </a:xfrm>
        </p:grpSpPr>
        <p:grpSp>
          <p:nvGrpSpPr>
            <p:cNvPr id="5" name="Group 4"/>
            <p:cNvGrpSpPr/>
            <p:nvPr/>
          </p:nvGrpSpPr>
          <p:grpSpPr>
            <a:xfrm>
              <a:off x="310084" y="2646958"/>
              <a:ext cx="843617" cy="1110009"/>
              <a:chOff x="6428980" y="2623387"/>
              <a:chExt cx="843617" cy="1110009"/>
            </a:xfrm>
          </p:grpSpPr>
          <p:grpSp>
            <p:nvGrpSpPr>
              <p:cNvPr id="10" name="Group 9"/>
              <p:cNvGrpSpPr/>
              <p:nvPr/>
            </p:nvGrpSpPr>
            <p:grpSpPr>
              <a:xfrm rot="10800000">
                <a:off x="6555842" y="2623387"/>
                <a:ext cx="581740" cy="1089998"/>
                <a:chOff x="4855170" y="1731604"/>
                <a:chExt cx="581740" cy="1089998"/>
              </a:xfrm>
            </p:grpSpPr>
            <p:sp>
              <p:nvSpPr>
                <p:cNvPr id="12" name="Flowchart: Alternate Process 11"/>
                <p:cNvSpPr/>
                <p:nvPr/>
              </p:nvSpPr>
              <p:spPr>
                <a:xfrm>
                  <a:off x="4971144" y="1731604"/>
                  <a:ext cx="362856" cy="590632"/>
                </a:xfrm>
                <a:prstGeom prst="flowChartAlternateProcess">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855170" y="2173089"/>
                  <a:ext cx="571580" cy="414833"/>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865330" y="2406769"/>
                  <a:ext cx="571580" cy="4148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gular Pentagon 10"/>
              <p:cNvSpPr/>
              <p:nvPr/>
            </p:nvSpPr>
            <p:spPr>
              <a:xfrm>
                <a:off x="6428980" y="3038220"/>
                <a:ext cx="843617" cy="695176"/>
              </a:xfrm>
              <a:prstGeom prst="pentag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435571" y="2776934"/>
              <a:ext cx="746625" cy="369390"/>
              <a:chOff x="5382994" y="2763346"/>
              <a:chExt cx="746625" cy="369390"/>
            </a:xfrm>
          </p:grpSpPr>
          <p:sp>
            <p:nvSpPr>
              <p:cNvPr id="8" name="Oval 7"/>
              <p:cNvSpPr/>
              <p:nvPr/>
            </p:nvSpPr>
            <p:spPr>
              <a:xfrm>
                <a:off x="5426750" y="2763346"/>
                <a:ext cx="567672" cy="369390"/>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382994" y="2780450"/>
                <a:ext cx="746625" cy="307777"/>
              </a:xfrm>
              <a:prstGeom prst="rect">
                <a:avLst/>
              </a:prstGeom>
              <a:noFill/>
            </p:spPr>
            <p:txBody>
              <a:bodyPr wrap="square" rtlCol="0">
                <a:spAutoFit/>
              </a:bodyPr>
              <a:lstStyle/>
              <a:p>
                <a:r>
                  <a:rPr lang="en-US" sz="1400" b="1" dirty="0" err="1"/>
                  <a:t>cAMP</a:t>
                </a:r>
                <a:endParaRPr lang="en-US" sz="1400" b="1" dirty="0"/>
              </a:p>
            </p:txBody>
          </p:sp>
        </p:grpSp>
        <p:sp>
          <p:nvSpPr>
            <p:cNvPr id="7" name="Rectangle 6"/>
            <p:cNvSpPr/>
            <p:nvPr/>
          </p:nvSpPr>
          <p:spPr>
            <a:xfrm>
              <a:off x="139427" y="3113282"/>
              <a:ext cx="1184930" cy="523220"/>
            </a:xfrm>
            <a:prstGeom prst="rect">
              <a:avLst/>
            </a:prstGeom>
            <a:noFill/>
          </p:spPr>
          <p:txBody>
            <a:bodyPr wrap="square" lIns="91440" tIns="45720" rIns="91440" bIns="45720">
              <a:spAutoFit/>
            </a:bodyPr>
            <a:lstStyle/>
            <a:p>
              <a:pPr algn="ctr"/>
              <a:r>
                <a:rPr lang="en-US" sz="2800" b="1" cap="none" spc="0" dirty="0">
                  <a:ln w="13462">
                    <a:solidFill>
                      <a:schemeClr val="tx1"/>
                    </a:solidFill>
                    <a:prstDash val="solid"/>
                  </a:ln>
                  <a:solidFill>
                    <a:schemeClr val="accent6">
                      <a:lumMod val="50000"/>
                    </a:schemeClr>
                  </a:solidFill>
                  <a:effectLst>
                    <a:outerShdw dist="38100" dir="2700000" algn="bl" rotWithShape="0">
                      <a:schemeClr val="accent5"/>
                    </a:outerShdw>
                  </a:effectLst>
                </a:rPr>
                <a:t>PKA</a:t>
              </a:r>
            </a:p>
          </p:txBody>
        </p:sp>
      </p:grpSp>
      <p:sp>
        <p:nvSpPr>
          <p:cNvPr id="15" name="Oval 14"/>
          <p:cNvSpPr/>
          <p:nvPr/>
        </p:nvSpPr>
        <p:spPr>
          <a:xfrm rot="2686682">
            <a:off x="4660007" y="924905"/>
            <a:ext cx="613845" cy="40524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300297" y="1022606"/>
            <a:ext cx="98854" cy="14622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383834" y="1005780"/>
            <a:ext cx="98854" cy="14622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460933" y="972755"/>
            <a:ext cx="98854" cy="14622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558621" y="953192"/>
            <a:ext cx="98854" cy="14622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636881" y="899644"/>
            <a:ext cx="98854" cy="14622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753111" y="714291"/>
            <a:ext cx="98854" cy="14622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828275" y="751364"/>
            <a:ext cx="98854" cy="14622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701319">
            <a:off x="4959352" y="474824"/>
            <a:ext cx="1046720" cy="1046720"/>
          </a:xfrm>
          <a:prstGeom prst="rect">
            <a:avLst/>
          </a:prstGeom>
        </p:spPr>
      </p:pic>
      <p:sp>
        <p:nvSpPr>
          <p:cNvPr id="24" name="Oval 23"/>
          <p:cNvSpPr/>
          <p:nvPr/>
        </p:nvSpPr>
        <p:spPr>
          <a:xfrm>
            <a:off x="5032297" y="833738"/>
            <a:ext cx="98854" cy="14622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729417" y="817263"/>
            <a:ext cx="98854" cy="14622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096842" y="1011704"/>
            <a:ext cx="98854" cy="14622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193785" y="1014366"/>
            <a:ext cx="98854" cy="14622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4125400" y="1264032"/>
            <a:ext cx="1058110" cy="369332"/>
          </a:xfrm>
          <a:prstGeom prst="rect">
            <a:avLst/>
          </a:prstGeom>
          <a:noFill/>
        </p:spPr>
        <p:txBody>
          <a:bodyPr wrap="none" rtlCol="0">
            <a:spAutoFit/>
          </a:bodyPr>
          <a:lstStyle/>
          <a:p>
            <a:r>
              <a:rPr lang="en-US" b="1" dirty="0"/>
              <a:t>Glycogen</a:t>
            </a:r>
          </a:p>
        </p:txBody>
      </p:sp>
      <p:sp>
        <p:nvSpPr>
          <p:cNvPr id="30" name="Oval 29"/>
          <p:cNvSpPr/>
          <p:nvPr/>
        </p:nvSpPr>
        <p:spPr>
          <a:xfrm>
            <a:off x="4937563" y="763718"/>
            <a:ext cx="98854" cy="14622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5566428" y="1148898"/>
            <a:ext cx="1203459" cy="584575"/>
            <a:chOff x="5430948" y="3240975"/>
            <a:chExt cx="1203459" cy="584575"/>
          </a:xfrm>
        </p:grpSpPr>
        <p:sp>
          <p:nvSpPr>
            <p:cNvPr id="33" name="Rectangle 32"/>
            <p:cNvSpPr/>
            <p:nvPr/>
          </p:nvSpPr>
          <p:spPr>
            <a:xfrm>
              <a:off x="5445687" y="3240975"/>
              <a:ext cx="1188720" cy="57833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Triangle 31"/>
            <p:cNvSpPr/>
            <p:nvPr/>
          </p:nvSpPr>
          <p:spPr>
            <a:xfrm>
              <a:off x="5430948" y="3267535"/>
              <a:ext cx="568960" cy="55801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5967237" y="3267616"/>
              <a:ext cx="667170" cy="461665"/>
            </a:xfrm>
            <a:prstGeom prst="rect">
              <a:avLst/>
            </a:prstGeom>
            <a:noFill/>
          </p:spPr>
          <p:txBody>
            <a:bodyPr wrap="none" rtlCol="0">
              <a:spAutoFit/>
            </a:bodyPr>
            <a:lstStyle/>
            <a:p>
              <a:r>
                <a:rPr lang="en-US" sz="2400" b="1" dirty="0">
                  <a:solidFill>
                    <a:schemeClr val="bg1"/>
                  </a:solidFill>
                </a:rPr>
                <a:t>PP1</a:t>
              </a:r>
            </a:p>
          </p:txBody>
        </p:sp>
      </p:grpSp>
      <p:grpSp>
        <p:nvGrpSpPr>
          <p:cNvPr id="36" name="Group 35"/>
          <p:cNvGrpSpPr/>
          <p:nvPr/>
        </p:nvGrpSpPr>
        <p:grpSpPr>
          <a:xfrm>
            <a:off x="5316727" y="3296722"/>
            <a:ext cx="305891" cy="369332"/>
            <a:chOff x="806008" y="4630014"/>
            <a:chExt cx="305891" cy="369332"/>
          </a:xfrm>
        </p:grpSpPr>
        <p:sp>
          <p:nvSpPr>
            <p:cNvPr id="37" name="Oval 36"/>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806008" y="4630014"/>
              <a:ext cx="305891" cy="369332"/>
            </a:xfrm>
            <a:prstGeom prst="rect">
              <a:avLst/>
            </a:prstGeom>
            <a:noFill/>
          </p:spPr>
          <p:txBody>
            <a:bodyPr wrap="square" rtlCol="0">
              <a:spAutoFit/>
            </a:bodyPr>
            <a:lstStyle/>
            <a:p>
              <a:r>
                <a:rPr lang="en-US" b="1" dirty="0"/>
                <a:t>P</a:t>
              </a:r>
            </a:p>
          </p:txBody>
        </p:sp>
      </p:grpSp>
      <p:grpSp>
        <p:nvGrpSpPr>
          <p:cNvPr id="39" name="Group 38"/>
          <p:cNvGrpSpPr/>
          <p:nvPr/>
        </p:nvGrpSpPr>
        <p:grpSpPr>
          <a:xfrm>
            <a:off x="5749863" y="3298442"/>
            <a:ext cx="305891" cy="369332"/>
            <a:chOff x="820610" y="4632410"/>
            <a:chExt cx="305891" cy="369332"/>
          </a:xfrm>
        </p:grpSpPr>
        <p:sp>
          <p:nvSpPr>
            <p:cNvPr id="40" name="Oval 39"/>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820610" y="4632410"/>
              <a:ext cx="305891" cy="369332"/>
            </a:xfrm>
            <a:prstGeom prst="rect">
              <a:avLst/>
            </a:prstGeom>
            <a:noFill/>
          </p:spPr>
          <p:txBody>
            <a:bodyPr wrap="square" rtlCol="0">
              <a:spAutoFit/>
            </a:bodyPr>
            <a:lstStyle/>
            <a:p>
              <a:r>
                <a:rPr lang="en-US" b="1" dirty="0"/>
                <a:t>P</a:t>
              </a:r>
            </a:p>
          </p:txBody>
        </p:sp>
      </p:grpSp>
      <p:sp>
        <p:nvSpPr>
          <p:cNvPr id="34" name="Right Triangle 33"/>
          <p:cNvSpPr/>
          <p:nvPr/>
        </p:nvSpPr>
        <p:spPr>
          <a:xfrm>
            <a:off x="5567613" y="1163574"/>
            <a:ext cx="568960" cy="563659"/>
          </a:xfrm>
          <a:prstGeom prst="r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2686682">
            <a:off x="4436487" y="2266025"/>
            <a:ext cx="613845" cy="40524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4269817" y="2658366"/>
            <a:ext cx="98854" cy="14622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4353354" y="2641540"/>
            <a:ext cx="98854" cy="14622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4430453" y="2608515"/>
            <a:ext cx="98854" cy="14622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4528141" y="2588952"/>
            <a:ext cx="98854" cy="14622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4606401" y="2535404"/>
            <a:ext cx="98854" cy="14622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5722631" y="2350051"/>
            <a:ext cx="98854" cy="14622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4797795" y="2387124"/>
            <a:ext cx="98854" cy="14622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5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701319">
            <a:off x="4895712" y="2146021"/>
            <a:ext cx="1046720" cy="1046720"/>
          </a:xfrm>
          <a:prstGeom prst="rect">
            <a:avLst/>
          </a:prstGeom>
        </p:spPr>
      </p:pic>
      <p:sp>
        <p:nvSpPr>
          <p:cNvPr id="52" name="Oval 51"/>
          <p:cNvSpPr/>
          <p:nvPr/>
        </p:nvSpPr>
        <p:spPr>
          <a:xfrm>
            <a:off x="5001817" y="2469498"/>
            <a:ext cx="98854" cy="14622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4698937" y="2453023"/>
            <a:ext cx="98854" cy="14622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4066362" y="2647464"/>
            <a:ext cx="98854" cy="14622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4163305" y="2650126"/>
            <a:ext cx="98854" cy="14622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4094920" y="2899792"/>
            <a:ext cx="1058110" cy="369332"/>
          </a:xfrm>
          <a:prstGeom prst="rect">
            <a:avLst/>
          </a:prstGeom>
          <a:noFill/>
        </p:spPr>
        <p:txBody>
          <a:bodyPr wrap="none" rtlCol="0">
            <a:spAutoFit/>
          </a:bodyPr>
          <a:lstStyle/>
          <a:p>
            <a:r>
              <a:rPr lang="en-US" b="1" dirty="0"/>
              <a:t>Glycogen</a:t>
            </a:r>
          </a:p>
        </p:txBody>
      </p:sp>
      <p:sp>
        <p:nvSpPr>
          <p:cNvPr id="57" name="Oval 56"/>
          <p:cNvSpPr/>
          <p:nvPr/>
        </p:nvSpPr>
        <p:spPr>
          <a:xfrm>
            <a:off x="4907083" y="2399478"/>
            <a:ext cx="98854" cy="14622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p:cNvGrpSpPr/>
          <p:nvPr/>
        </p:nvGrpSpPr>
        <p:grpSpPr>
          <a:xfrm>
            <a:off x="6934530" y="3746867"/>
            <a:ext cx="1203459" cy="584575"/>
            <a:chOff x="5430948" y="3240975"/>
            <a:chExt cx="1203459" cy="584575"/>
          </a:xfrm>
        </p:grpSpPr>
        <p:sp>
          <p:nvSpPr>
            <p:cNvPr id="59" name="Rectangle 58"/>
            <p:cNvSpPr/>
            <p:nvPr/>
          </p:nvSpPr>
          <p:spPr>
            <a:xfrm>
              <a:off x="5445687" y="3240975"/>
              <a:ext cx="1188720" cy="57833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ight Triangle 59"/>
            <p:cNvSpPr/>
            <p:nvPr/>
          </p:nvSpPr>
          <p:spPr>
            <a:xfrm>
              <a:off x="5430948" y="3267535"/>
              <a:ext cx="568960" cy="55801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5947351" y="3343879"/>
              <a:ext cx="667170" cy="461665"/>
            </a:xfrm>
            <a:prstGeom prst="rect">
              <a:avLst/>
            </a:prstGeom>
            <a:noFill/>
          </p:spPr>
          <p:txBody>
            <a:bodyPr wrap="none" rtlCol="0">
              <a:spAutoFit/>
            </a:bodyPr>
            <a:lstStyle/>
            <a:p>
              <a:r>
                <a:rPr lang="en-US" sz="2400" b="1" dirty="0">
                  <a:solidFill>
                    <a:schemeClr val="bg1"/>
                  </a:solidFill>
                </a:rPr>
                <a:t>PP1</a:t>
              </a:r>
            </a:p>
          </p:txBody>
        </p:sp>
      </p:grpSp>
      <p:sp>
        <p:nvSpPr>
          <p:cNvPr id="62" name="Right Triangle 61"/>
          <p:cNvSpPr/>
          <p:nvPr/>
        </p:nvSpPr>
        <p:spPr>
          <a:xfrm>
            <a:off x="5537133" y="2799334"/>
            <a:ext cx="568960" cy="563659"/>
          </a:xfrm>
          <a:prstGeom prst="r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Arrow Connector 63"/>
          <p:cNvCxnSpPr/>
          <p:nvPr/>
        </p:nvCxnSpPr>
        <p:spPr>
          <a:xfrm>
            <a:off x="5255837" y="1770097"/>
            <a:ext cx="5400" cy="53847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66" name="Object 65"/>
          <p:cNvGraphicFramePr>
            <a:graphicFrameLocks noChangeAspect="1"/>
          </p:cNvGraphicFramePr>
          <p:nvPr>
            <p:extLst>
              <p:ext uri="{D42A27DB-BD31-4B8C-83A1-F6EECF244321}">
                <p14:modId xmlns:p14="http://schemas.microsoft.com/office/powerpoint/2010/main" val="2546340959"/>
              </p:ext>
            </p:extLst>
          </p:nvPr>
        </p:nvGraphicFramePr>
        <p:xfrm>
          <a:off x="4993958" y="1850708"/>
          <a:ext cx="211137" cy="352425"/>
        </p:xfrm>
        <a:graphic>
          <a:graphicData uri="http://schemas.openxmlformats.org/presentationml/2006/ole">
            <mc:AlternateContent xmlns:mc="http://schemas.openxmlformats.org/markup-compatibility/2006">
              <mc:Choice xmlns:v="urn:schemas-microsoft-com:vml" Requires="v">
                <p:oleObj spid="_x0000_s6238" name="CS ChemDraw Drawing" r:id="rId5" imgW="211486" imgH="351965" progId="ChemDraw.Document.6.0">
                  <p:embed/>
                </p:oleObj>
              </mc:Choice>
              <mc:Fallback>
                <p:oleObj name="CS ChemDraw Drawing" r:id="rId5" imgW="211486" imgH="351965" progId="ChemDraw.Document.6.0">
                  <p:embed/>
                  <p:pic>
                    <p:nvPicPr>
                      <p:cNvPr id="0" name=""/>
                      <p:cNvPicPr/>
                      <p:nvPr/>
                    </p:nvPicPr>
                    <p:blipFill>
                      <a:blip r:embed="rId6"/>
                      <a:stretch>
                        <a:fillRect/>
                      </a:stretch>
                    </p:blipFill>
                    <p:spPr>
                      <a:xfrm>
                        <a:off x="4993958" y="1850708"/>
                        <a:ext cx="211137" cy="352425"/>
                      </a:xfrm>
                      <a:prstGeom prst="rect">
                        <a:avLst/>
                      </a:prstGeom>
                    </p:spPr>
                  </p:pic>
                </p:oleObj>
              </mc:Fallback>
            </mc:AlternateContent>
          </a:graphicData>
        </a:graphic>
      </p:graphicFrame>
      <p:sp>
        <p:nvSpPr>
          <p:cNvPr id="67" name="TextBox 66"/>
          <p:cNvSpPr txBox="1"/>
          <p:nvPr/>
        </p:nvSpPr>
        <p:spPr>
          <a:xfrm>
            <a:off x="4512311" y="1974653"/>
            <a:ext cx="593432" cy="369332"/>
          </a:xfrm>
          <a:prstGeom prst="rect">
            <a:avLst/>
          </a:prstGeom>
          <a:noFill/>
        </p:spPr>
        <p:txBody>
          <a:bodyPr wrap="none" rtlCol="0">
            <a:spAutoFit/>
          </a:bodyPr>
          <a:lstStyle/>
          <a:p>
            <a:r>
              <a:rPr lang="en-US" b="1" dirty="0"/>
              <a:t>ADP</a:t>
            </a:r>
          </a:p>
        </p:txBody>
      </p:sp>
      <p:sp>
        <p:nvSpPr>
          <p:cNvPr id="68" name="TextBox 67"/>
          <p:cNvSpPr txBox="1"/>
          <p:nvPr/>
        </p:nvSpPr>
        <p:spPr>
          <a:xfrm>
            <a:off x="4550784" y="1681135"/>
            <a:ext cx="543354" cy="369332"/>
          </a:xfrm>
          <a:prstGeom prst="rect">
            <a:avLst/>
          </a:prstGeom>
          <a:noFill/>
        </p:spPr>
        <p:txBody>
          <a:bodyPr wrap="none" rtlCol="0">
            <a:spAutoFit/>
          </a:bodyPr>
          <a:lstStyle/>
          <a:p>
            <a:r>
              <a:rPr lang="en-US" b="1" dirty="0"/>
              <a:t>ATP</a:t>
            </a:r>
          </a:p>
        </p:txBody>
      </p:sp>
      <p:sp>
        <p:nvSpPr>
          <p:cNvPr id="69" name="TextBox 68"/>
          <p:cNvSpPr txBox="1"/>
          <p:nvPr/>
        </p:nvSpPr>
        <p:spPr>
          <a:xfrm>
            <a:off x="6933285" y="3378512"/>
            <a:ext cx="1346266" cy="369332"/>
          </a:xfrm>
          <a:prstGeom prst="rect">
            <a:avLst/>
          </a:prstGeom>
          <a:noFill/>
        </p:spPr>
        <p:txBody>
          <a:bodyPr wrap="none" rtlCol="0">
            <a:spAutoFit/>
          </a:bodyPr>
          <a:lstStyle/>
          <a:p>
            <a:r>
              <a:rPr lang="en-US" b="1" i="1" dirty="0">
                <a:solidFill>
                  <a:srgbClr val="C00000"/>
                </a:solidFill>
              </a:rPr>
              <a:t>LESS ACTIVE</a:t>
            </a:r>
          </a:p>
        </p:txBody>
      </p:sp>
      <p:cxnSp>
        <p:nvCxnSpPr>
          <p:cNvPr id="70" name="Straight Arrow Connector 69"/>
          <p:cNvCxnSpPr/>
          <p:nvPr/>
        </p:nvCxnSpPr>
        <p:spPr>
          <a:xfrm>
            <a:off x="5408237" y="4391377"/>
            <a:ext cx="5400" cy="53847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71" name="Object 70"/>
          <p:cNvGraphicFramePr>
            <a:graphicFrameLocks noChangeAspect="1"/>
          </p:cNvGraphicFramePr>
          <p:nvPr>
            <p:extLst>
              <p:ext uri="{D42A27DB-BD31-4B8C-83A1-F6EECF244321}">
                <p14:modId xmlns:p14="http://schemas.microsoft.com/office/powerpoint/2010/main" val="3575034004"/>
              </p:ext>
            </p:extLst>
          </p:nvPr>
        </p:nvGraphicFramePr>
        <p:xfrm>
          <a:off x="5146358" y="4471988"/>
          <a:ext cx="211137" cy="352425"/>
        </p:xfrm>
        <a:graphic>
          <a:graphicData uri="http://schemas.openxmlformats.org/presentationml/2006/ole">
            <mc:AlternateContent xmlns:mc="http://schemas.openxmlformats.org/markup-compatibility/2006">
              <mc:Choice xmlns:v="urn:schemas-microsoft-com:vml" Requires="v">
                <p:oleObj spid="_x0000_s6239" name="CS ChemDraw Drawing" r:id="rId7" imgW="211486" imgH="351965" progId="ChemDraw.Document.6.0">
                  <p:embed/>
                </p:oleObj>
              </mc:Choice>
              <mc:Fallback>
                <p:oleObj name="CS ChemDraw Drawing" r:id="rId7" imgW="211486" imgH="351965" progId="ChemDraw.Document.6.0">
                  <p:embed/>
                  <p:pic>
                    <p:nvPicPr>
                      <p:cNvPr id="66" name="Object 65"/>
                      <p:cNvPicPr/>
                      <p:nvPr/>
                    </p:nvPicPr>
                    <p:blipFill>
                      <a:blip r:embed="rId6"/>
                      <a:stretch>
                        <a:fillRect/>
                      </a:stretch>
                    </p:blipFill>
                    <p:spPr>
                      <a:xfrm>
                        <a:off x="5146358" y="4471988"/>
                        <a:ext cx="211137" cy="352425"/>
                      </a:xfrm>
                      <a:prstGeom prst="rect">
                        <a:avLst/>
                      </a:prstGeom>
                    </p:spPr>
                  </p:pic>
                </p:oleObj>
              </mc:Fallback>
            </mc:AlternateContent>
          </a:graphicData>
        </a:graphic>
      </p:graphicFrame>
      <p:sp>
        <p:nvSpPr>
          <p:cNvPr id="72" name="TextBox 71"/>
          <p:cNvSpPr txBox="1"/>
          <p:nvPr/>
        </p:nvSpPr>
        <p:spPr>
          <a:xfrm>
            <a:off x="4664711" y="4595933"/>
            <a:ext cx="593432" cy="369332"/>
          </a:xfrm>
          <a:prstGeom prst="rect">
            <a:avLst/>
          </a:prstGeom>
          <a:noFill/>
        </p:spPr>
        <p:txBody>
          <a:bodyPr wrap="none" rtlCol="0">
            <a:spAutoFit/>
          </a:bodyPr>
          <a:lstStyle/>
          <a:p>
            <a:r>
              <a:rPr lang="en-US" b="1" dirty="0"/>
              <a:t>ADP</a:t>
            </a:r>
          </a:p>
        </p:txBody>
      </p:sp>
      <p:sp>
        <p:nvSpPr>
          <p:cNvPr id="73" name="TextBox 72"/>
          <p:cNvSpPr txBox="1"/>
          <p:nvPr/>
        </p:nvSpPr>
        <p:spPr>
          <a:xfrm>
            <a:off x="4703184" y="4302415"/>
            <a:ext cx="543354" cy="369332"/>
          </a:xfrm>
          <a:prstGeom prst="rect">
            <a:avLst/>
          </a:prstGeom>
          <a:noFill/>
        </p:spPr>
        <p:txBody>
          <a:bodyPr wrap="none" rtlCol="0">
            <a:spAutoFit/>
          </a:bodyPr>
          <a:lstStyle/>
          <a:p>
            <a:r>
              <a:rPr lang="en-US" b="1" dirty="0"/>
              <a:t>ATP</a:t>
            </a:r>
          </a:p>
        </p:txBody>
      </p:sp>
      <p:sp>
        <p:nvSpPr>
          <p:cNvPr id="74" name="Flowchart: Decision 73"/>
          <p:cNvSpPr/>
          <p:nvPr/>
        </p:nvSpPr>
        <p:spPr>
          <a:xfrm rot="736869">
            <a:off x="4728453" y="3680879"/>
            <a:ext cx="1081243" cy="647983"/>
          </a:xfrm>
          <a:prstGeom prst="flowChartDecision">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rot="21402538">
            <a:off x="5317301" y="4964672"/>
            <a:ext cx="1203459" cy="584575"/>
            <a:chOff x="5430948" y="3240975"/>
            <a:chExt cx="1203459" cy="584575"/>
          </a:xfrm>
        </p:grpSpPr>
        <p:sp>
          <p:nvSpPr>
            <p:cNvPr id="85" name="Rectangle 84"/>
            <p:cNvSpPr/>
            <p:nvPr/>
          </p:nvSpPr>
          <p:spPr>
            <a:xfrm>
              <a:off x="5445687" y="3240975"/>
              <a:ext cx="1188720" cy="57833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ight Triangle 85"/>
            <p:cNvSpPr/>
            <p:nvPr/>
          </p:nvSpPr>
          <p:spPr>
            <a:xfrm>
              <a:off x="5430948" y="3267535"/>
              <a:ext cx="568960" cy="55801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p:cNvSpPr txBox="1"/>
            <p:nvPr/>
          </p:nvSpPr>
          <p:spPr>
            <a:xfrm>
              <a:off x="5947351" y="3343879"/>
              <a:ext cx="667170" cy="461665"/>
            </a:xfrm>
            <a:prstGeom prst="rect">
              <a:avLst/>
            </a:prstGeom>
            <a:noFill/>
          </p:spPr>
          <p:txBody>
            <a:bodyPr wrap="none" rtlCol="0">
              <a:spAutoFit/>
            </a:bodyPr>
            <a:lstStyle/>
            <a:p>
              <a:r>
                <a:rPr lang="en-US" sz="2400" b="1" dirty="0">
                  <a:solidFill>
                    <a:schemeClr val="bg1"/>
                  </a:solidFill>
                </a:rPr>
                <a:t>PP1</a:t>
              </a:r>
            </a:p>
          </p:txBody>
        </p:sp>
      </p:grpSp>
      <p:sp>
        <p:nvSpPr>
          <p:cNvPr id="75" name="TextBox 74"/>
          <p:cNvSpPr txBox="1"/>
          <p:nvPr/>
        </p:nvSpPr>
        <p:spPr>
          <a:xfrm>
            <a:off x="5099536" y="3794630"/>
            <a:ext cx="245580" cy="369332"/>
          </a:xfrm>
          <a:prstGeom prst="rect">
            <a:avLst/>
          </a:prstGeom>
          <a:noFill/>
        </p:spPr>
        <p:txBody>
          <a:bodyPr wrap="none" rtlCol="0">
            <a:spAutoFit/>
          </a:bodyPr>
          <a:lstStyle/>
          <a:p>
            <a:r>
              <a:rPr lang="en-US" b="1" dirty="0"/>
              <a:t>I</a:t>
            </a:r>
          </a:p>
        </p:txBody>
      </p:sp>
      <p:grpSp>
        <p:nvGrpSpPr>
          <p:cNvPr id="76" name="Group 75"/>
          <p:cNvGrpSpPr/>
          <p:nvPr/>
        </p:nvGrpSpPr>
        <p:grpSpPr>
          <a:xfrm>
            <a:off x="4602170" y="5230705"/>
            <a:ext cx="305891" cy="369332"/>
            <a:chOff x="806008" y="4630014"/>
            <a:chExt cx="305891" cy="369332"/>
          </a:xfrm>
        </p:grpSpPr>
        <p:sp>
          <p:nvSpPr>
            <p:cNvPr id="77" name="Oval 76"/>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806008" y="4630014"/>
              <a:ext cx="305891" cy="369332"/>
            </a:xfrm>
            <a:prstGeom prst="rect">
              <a:avLst/>
            </a:prstGeom>
            <a:noFill/>
          </p:spPr>
          <p:txBody>
            <a:bodyPr wrap="square" rtlCol="0">
              <a:spAutoFit/>
            </a:bodyPr>
            <a:lstStyle/>
            <a:p>
              <a:r>
                <a:rPr lang="en-US" b="1" dirty="0"/>
                <a:t>P</a:t>
              </a:r>
            </a:p>
          </p:txBody>
        </p:sp>
      </p:grpSp>
      <p:grpSp>
        <p:nvGrpSpPr>
          <p:cNvPr id="79" name="Group 78"/>
          <p:cNvGrpSpPr/>
          <p:nvPr/>
        </p:nvGrpSpPr>
        <p:grpSpPr>
          <a:xfrm>
            <a:off x="4621238" y="4880095"/>
            <a:ext cx="305891" cy="369332"/>
            <a:chOff x="820610" y="4632410"/>
            <a:chExt cx="305891" cy="369332"/>
          </a:xfrm>
        </p:grpSpPr>
        <p:sp>
          <p:nvSpPr>
            <p:cNvPr id="80" name="Oval 79"/>
            <p:cNvSpPr/>
            <p:nvPr/>
          </p:nvSpPr>
          <p:spPr>
            <a:xfrm>
              <a:off x="832022" y="4687330"/>
              <a:ext cx="255373" cy="25949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p:cNvSpPr txBox="1"/>
            <p:nvPr/>
          </p:nvSpPr>
          <p:spPr>
            <a:xfrm>
              <a:off x="820610" y="4632410"/>
              <a:ext cx="305891" cy="369332"/>
            </a:xfrm>
            <a:prstGeom prst="rect">
              <a:avLst/>
            </a:prstGeom>
            <a:noFill/>
          </p:spPr>
          <p:txBody>
            <a:bodyPr wrap="square" rtlCol="0">
              <a:spAutoFit/>
            </a:bodyPr>
            <a:lstStyle/>
            <a:p>
              <a:r>
                <a:rPr lang="en-US" b="1" dirty="0"/>
                <a:t>P</a:t>
              </a:r>
            </a:p>
          </p:txBody>
        </p:sp>
      </p:grpSp>
      <p:sp>
        <p:nvSpPr>
          <p:cNvPr id="82" name="Flowchart: Decision 81"/>
          <p:cNvSpPr/>
          <p:nvPr/>
        </p:nvSpPr>
        <p:spPr>
          <a:xfrm rot="736869">
            <a:off x="4718293" y="5001679"/>
            <a:ext cx="1081243" cy="647983"/>
          </a:xfrm>
          <a:prstGeom prst="flowChartDecision">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5089376" y="5115430"/>
            <a:ext cx="245580" cy="369332"/>
          </a:xfrm>
          <a:prstGeom prst="rect">
            <a:avLst/>
          </a:prstGeom>
          <a:noFill/>
        </p:spPr>
        <p:txBody>
          <a:bodyPr wrap="none" rtlCol="0">
            <a:spAutoFit/>
          </a:bodyPr>
          <a:lstStyle/>
          <a:p>
            <a:r>
              <a:rPr lang="en-US" b="1" dirty="0"/>
              <a:t>I</a:t>
            </a:r>
          </a:p>
        </p:txBody>
      </p:sp>
      <p:sp>
        <p:nvSpPr>
          <p:cNvPr id="88" name="TextBox 87"/>
          <p:cNvSpPr txBox="1"/>
          <p:nvPr/>
        </p:nvSpPr>
        <p:spPr>
          <a:xfrm>
            <a:off x="6594275" y="4993551"/>
            <a:ext cx="1076833" cy="369332"/>
          </a:xfrm>
          <a:prstGeom prst="rect">
            <a:avLst/>
          </a:prstGeom>
          <a:noFill/>
        </p:spPr>
        <p:txBody>
          <a:bodyPr wrap="none" rtlCol="0">
            <a:spAutoFit/>
          </a:bodyPr>
          <a:lstStyle/>
          <a:p>
            <a:r>
              <a:rPr lang="en-US" b="1" i="1" dirty="0">
                <a:solidFill>
                  <a:srgbClr val="C00000"/>
                </a:solidFill>
              </a:rPr>
              <a:t>INACTIVE</a:t>
            </a:r>
          </a:p>
        </p:txBody>
      </p:sp>
      <p:cxnSp>
        <p:nvCxnSpPr>
          <p:cNvPr id="90" name="Straight Arrow Connector 89"/>
          <p:cNvCxnSpPr/>
          <p:nvPr/>
        </p:nvCxnSpPr>
        <p:spPr>
          <a:xfrm flipV="1">
            <a:off x="2627597" y="2050467"/>
            <a:ext cx="1833336" cy="63115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2485908" y="3708918"/>
            <a:ext cx="1927158" cy="8454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359807" y="-65171"/>
            <a:ext cx="8885462" cy="779462"/>
          </a:xfrm>
        </p:spPr>
        <p:txBody>
          <a:bodyPr>
            <a:normAutofit/>
          </a:bodyPr>
          <a:lstStyle/>
          <a:p>
            <a:r>
              <a:rPr lang="en-US" sz="3600" dirty="0"/>
              <a:t>Inhibition of Protein Phosphatase Type 1</a:t>
            </a:r>
          </a:p>
        </p:txBody>
      </p:sp>
    </p:spTree>
    <p:extLst>
      <p:ext uri="{BB962C8B-B14F-4D97-AF65-F5344CB8AC3E}">
        <p14:creationId xmlns:p14="http://schemas.microsoft.com/office/powerpoint/2010/main" val="1183947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42945"/>
          <a:stretch/>
        </p:blipFill>
        <p:spPr>
          <a:xfrm>
            <a:off x="1605280" y="318365"/>
            <a:ext cx="6502400" cy="5225793"/>
          </a:xfrm>
          <a:prstGeom prst="rect">
            <a:avLst/>
          </a:prstGeom>
        </p:spPr>
      </p:pic>
      <p:sp>
        <p:nvSpPr>
          <p:cNvPr id="5" name="Rectangle 4"/>
          <p:cNvSpPr/>
          <p:nvPr/>
        </p:nvSpPr>
        <p:spPr>
          <a:xfrm>
            <a:off x="3890562" y="5738432"/>
            <a:ext cx="5057795" cy="276999"/>
          </a:xfrm>
          <a:prstGeom prst="rect">
            <a:avLst/>
          </a:prstGeom>
        </p:spPr>
        <p:txBody>
          <a:bodyPr wrap="none">
            <a:spAutoFit/>
          </a:bodyPr>
          <a:lstStyle/>
          <a:p>
            <a:r>
              <a:rPr lang="en-US" sz="1200" dirty="0"/>
              <a:t>Image from </a:t>
            </a:r>
            <a:r>
              <a:rPr lang="en-US" sz="1200" dirty="0" err="1">
                <a:hlinkClick r:id="rId4"/>
              </a:rPr>
              <a:t>Hædersdal</a:t>
            </a:r>
            <a:r>
              <a:rPr lang="en-US" sz="1200" dirty="0">
                <a:hlinkClick r:id="rId4"/>
              </a:rPr>
              <a:t>, S., et al (2018) Mayo Clinic Proceedings 93(2):217-239</a:t>
            </a:r>
            <a:endParaRPr lang="en-US" sz="1200" dirty="0"/>
          </a:p>
        </p:txBody>
      </p:sp>
      <p:sp>
        <p:nvSpPr>
          <p:cNvPr id="8" name="Rectangle 7"/>
          <p:cNvSpPr/>
          <p:nvPr/>
        </p:nvSpPr>
        <p:spPr>
          <a:xfrm>
            <a:off x="5913120" y="142240"/>
            <a:ext cx="701040" cy="5994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3881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Downregulation of Glycogenesis</a:t>
            </a:r>
          </a:p>
        </p:txBody>
      </p:sp>
      <p:sp>
        <p:nvSpPr>
          <p:cNvPr id="3" name="Content Placeholder 2"/>
          <p:cNvSpPr>
            <a:spLocks noGrp="1"/>
          </p:cNvSpPr>
          <p:nvPr>
            <p:ph idx="1"/>
          </p:nvPr>
        </p:nvSpPr>
        <p:spPr/>
        <p:txBody>
          <a:bodyPr/>
          <a:lstStyle/>
          <a:p>
            <a:pPr marL="0" indent="0">
              <a:buNone/>
            </a:pPr>
            <a:r>
              <a:rPr lang="en-US" dirty="0"/>
              <a:t>Protein Kinase A (PKA) phosphorylates:</a:t>
            </a:r>
          </a:p>
          <a:p>
            <a:r>
              <a:rPr lang="en-US" dirty="0"/>
              <a:t>Glycogen Synthase and downregulates its activity</a:t>
            </a:r>
          </a:p>
          <a:p>
            <a:r>
              <a:rPr lang="en-US" dirty="0"/>
              <a:t>Protein Phosphatase Type 1, causing the catalytic domain to dissociate from the regulatory domain = less active PP1</a:t>
            </a:r>
          </a:p>
          <a:p>
            <a:r>
              <a:rPr lang="en-US" dirty="0"/>
              <a:t>An inhibitor of PP1 that binds to the catalytic domain that enables the binding of the inhibitor to the catalytic domain of PP1, effectively inhibiting activity of this phosphatase </a:t>
            </a:r>
          </a:p>
        </p:txBody>
      </p:sp>
    </p:spTree>
    <p:extLst>
      <p:ext uri="{BB962C8B-B14F-4D97-AF65-F5344CB8AC3E}">
        <p14:creationId xmlns:p14="http://schemas.microsoft.com/office/powerpoint/2010/main" val="2998746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Glucagon Signaling</a:t>
            </a:r>
          </a:p>
        </p:txBody>
      </p:sp>
      <p:sp>
        <p:nvSpPr>
          <p:cNvPr id="3" name="Content Placeholder 2"/>
          <p:cNvSpPr>
            <a:spLocks noGrp="1"/>
          </p:cNvSpPr>
          <p:nvPr>
            <p:ph idx="1"/>
          </p:nvPr>
        </p:nvSpPr>
        <p:spPr/>
        <p:txBody>
          <a:bodyPr>
            <a:normAutofit fontScale="85000" lnSpcReduction="20000"/>
          </a:bodyPr>
          <a:lstStyle/>
          <a:p>
            <a:r>
              <a:rPr lang="en-US" sz="3200" dirty="0"/>
              <a:t>Primary target sites:</a:t>
            </a:r>
          </a:p>
          <a:p>
            <a:pPr lvl="1"/>
            <a:r>
              <a:rPr lang="en-US" sz="3200" dirty="0"/>
              <a:t>Liver – Purpose to release glucose into the bloodstream</a:t>
            </a:r>
          </a:p>
          <a:p>
            <a:pPr lvl="2"/>
            <a:r>
              <a:rPr lang="en-US" sz="2800" dirty="0"/>
              <a:t>Downregulates </a:t>
            </a:r>
            <a:r>
              <a:rPr lang="en-US" sz="2800" b="1" i="1" dirty="0">
                <a:solidFill>
                  <a:srgbClr val="C00000"/>
                </a:solidFill>
              </a:rPr>
              <a:t>Glycogen</a:t>
            </a:r>
            <a:r>
              <a:rPr lang="en-US" sz="2800" b="1" i="1" dirty="0"/>
              <a:t>esis</a:t>
            </a:r>
          </a:p>
          <a:p>
            <a:pPr lvl="2"/>
            <a:r>
              <a:rPr lang="en-US" sz="2800" dirty="0"/>
              <a:t>Downregulates </a:t>
            </a:r>
            <a:r>
              <a:rPr lang="en-US" sz="2800" b="1" i="1" dirty="0">
                <a:solidFill>
                  <a:schemeClr val="accent1">
                    <a:lumMod val="75000"/>
                  </a:schemeClr>
                </a:solidFill>
              </a:rPr>
              <a:t>Glyco</a:t>
            </a:r>
            <a:r>
              <a:rPr lang="en-US" sz="2800" b="1" i="1" dirty="0"/>
              <a:t>lysis</a:t>
            </a:r>
            <a:r>
              <a:rPr lang="en-US" sz="2800" dirty="0"/>
              <a:t> (breakdown of glucose/hexoses to make energy)</a:t>
            </a:r>
          </a:p>
          <a:p>
            <a:pPr lvl="2"/>
            <a:r>
              <a:rPr lang="en-US" sz="2800" dirty="0"/>
              <a:t>Upregulates </a:t>
            </a:r>
            <a:r>
              <a:rPr lang="en-US" sz="2800" b="1" i="1" dirty="0" err="1">
                <a:solidFill>
                  <a:srgbClr val="C00000"/>
                </a:solidFill>
              </a:rPr>
              <a:t>Glycogen</a:t>
            </a:r>
            <a:r>
              <a:rPr lang="en-US" sz="2800" b="1" i="1" dirty="0" err="1"/>
              <a:t>olysis</a:t>
            </a:r>
            <a:r>
              <a:rPr lang="en-US" sz="2800" b="1" i="1" dirty="0"/>
              <a:t> </a:t>
            </a:r>
            <a:r>
              <a:rPr lang="en-US" sz="2800" dirty="0"/>
              <a:t>(breakdown of glycogen into glucose monomers)</a:t>
            </a:r>
          </a:p>
          <a:p>
            <a:pPr lvl="2"/>
            <a:r>
              <a:rPr lang="en-US" sz="2800" dirty="0"/>
              <a:t>Upregulates </a:t>
            </a:r>
            <a:r>
              <a:rPr lang="en-US" sz="2800" b="1" i="1" dirty="0">
                <a:solidFill>
                  <a:schemeClr val="accent1">
                    <a:lumMod val="75000"/>
                  </a:schemeClr>
                </a:solidFill>
              </a:rPr>
              <a:t>Gluco</a:t>
            </a:r>
            <a:r>
              <a:rPr lang="en-US" sz="2800" b="1" i="1" dirty="0"/>
              <a:t>neogenesis</a:t>
            </a:r>
            <a:r>
              <a:rPr lang="en-US" sz="2800" dirty="0"/>
              <a:t> (biosynthesis of glucose from organic precursors)</a:t>
            </a:r>
          </a:p>
          <a:p>
            <a:pPr lvl="2"/>
            <a:r>
              <a:rPr lang="en-US" sz="2800" dirty="0"/>
              <a:t>Upregulates </a:t>
            </a:r>
            <a:r>
              <a:rPr lang="en-US" sz="2800" b="1" i="1" dirty="0"/>
              <a:t>Lipolysis</a:t>
            </a:r>
            <a:r>
              <a:rPr lang="en-US" sz="2800" dirty="0"/>
              <a:t> and </a:t>
            </a:r>
            <a:r>
              <a:rPr lang="en-US" sz="2800" b="1" i="1" dirty="0" err="1"/>
              <a:t>Ketogenesis</a:t>
            </a:r>
            <a:endParaRPr lang="en-US" sz="2800" b="1" i="1" dirty="0"/>
          </a:p>
          <a:p>
            <a:pPr marL="914400" lvl="2" indent="0">
              <a:buNone/>
            </a:pPr>
            <a:endParaRPr lang="en-US" sz="2800" b="1" i="1" dirty="0"/>
          </a:p>
          <a:p>
            <a:pPr lvl="1"/>
            <a:r>
              <a:rPr lang="en-US" sz="3200" dirty="0"/>
              <a:t>Adipose Tissue (in rats, but maybe not in humans??)</a:t>
            </a:r>
          </a:p>
          <a:p>
            <a:pPr lvl="2"/>
            <a:r>
              <a:rPr lang="en-US" sz="2400" dirty="0"/>
              <a:t>Fatty Acid release</a:t>
            </a:r>
          </a:p>
        </p:txBody>
      </p:sp>
    </p:spTree>
    <p:extLst>
      <p:ext uri="{BB962C8B-B14F-4D97-AF65-F5344CB8AC3E}">
        <p14:creationId xmlns:p14="http://schemas.microsoft.com/office/powerpoint/2010/main" val="3130663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5978" y="141069"/>
            <a:ext cx="7210332" cy="779462"/>
          </a:xfrm>
        </p:spPr>
        <p:txBody>
          <a:bodyPr>
            <a:normAutofit fontScale="90000"/>
          </a:bodyPr>
          <a:lstStyle/>
          <a:p>
            <a:r>
              <a:rPr lang="en-US" dirty="0"/>
              <a:t>Glucagon Signaling in Liver Cells</a:t>
            </a:r>
          </a:p>
        </p:txBody>
      </p:sp>
      <p:pic>
        <p:nvPicPr>
          <p:cNvPr id="4" name="Picture 3"/>
          <p:cNvPicPr>
            <a:picLocks noChangeAspect="1"/>
          </p:cNvPicPr>
          <p:nvPr/>
        </p:nvPicPr>
        <p:blipFill>
          <a:blip r:embed="rId3"/>
          <a:stretch>
            <a:fillRect/>
          </a:stretch>
        </p:blipFill>
        <p:spPr>
          <a:xfrm>
            <a:off x="1165389" y="1289918"/>
            <a:ext cx="2200582" cy="1209844"/>
          </a:xfrm>
          <a:prstGeom prst="rect">
            <a:avLst/>
          </a:prstGeom>
        </p:spPr>
      </p:pic>
      <p:pic>
        <p:nvPicPr>
          <p:cNvPr id="5" name="Picture 4"/>
          <p:cNvPicPr>
            <a:picLocks noChangeAspect="1"/>
          </p:cNvPicPr>
          <p:nvPr/>
        </p:nvPicPr>
        <p:blipFill>
          <a:blip r:embed="rId4"/>
          <a:stretch>
            <a:fillRect/>
          </a:stretch>
        </p:blipFill>
        <p:spPr>
          <a:xfrm>
            <a:off x="3335491" y="1731604"/>
            <a:ext cx="571580" cy="590632"/>
          </a:xfrm>
          <a:prstGeom prst="rect">
            <a:avLst/>
          </a:prstGeom>
        </p:spPr>
      </p:pic>
      <p:pic>
        <p:nvPicPr>
          <p:cNvPr id="12" name="Picture 11"/>
          <p:cNvPicPr>
            <a:picLocks noChangeAspect="1"/>
          </p:cNvPicPr>
          <p:nvPr/>
        </p:nvPicPr>
        <p:blipFill>
          <a:blip r:embed="rId4"/>
          <a:stretch>
            <a:fillRect/>
          </a:stretch>
        </p:blipFill>
        <p:spPr>
          <a:xfrm>
            <a:off x="5304830" y="1742139"/>
            <a:ext cx="571580" cy="590632"/>
          </a:xfrm>
          <a:prstGeom prst="rect">
            <a:avLst/>
          </a:prstGeom>
        </p:spPr>
      </p:pic>
      <p:pic>
        <p:nvPicPr>
          <p:cNvPr id="14" name="Picture 13"/>
          <p:cNvPicPr>
            <a:picLocks noChangeAspect="1"/>
          </p:cNvPicPr>
          <p:nvPr/>
        </p:nvPicPr>
        <p:blipFill>
          <a:blip r:embed="rId4"/>
          <a:stretch>
            <a:fillRect/>
          </a:stretch>
        </p:blipFill>
        <p:spPr>
          <a:xfrm>
            <a:off x="3886751" y="1731604"/>
            <a:ext cx="571580" cy="590632"/>
          </a:xfrm>
          <a:prstGeom prst="rect">
            <a:avLst/>
          </a:prstGeom>
        </p:spPr>
      </p:pic>
      <p:pic>
        <p:nvPicPr>
          <p:cNvPr id="13" name="Picture 12"/>
          <p:cNvPicPr>
            <a:picLocks noChangeAspect="1"/>
          </p:cNvPicPr>
          <p:nvPr/>
        </p:nvPicPr>
        <p:blipFill>
          <a:blip r:embed="rId4"/>
          <a:stretch>
            <a:fillRect/>
          </a:stretch>
        </p:blipFill>
        <p:spPr>
          <a:xfrm>
            <a:off x="4446150" y="1737360"/>
            <a:ext cx="571580" cy="590632"/>
          </a:xfrm>
          <a:prstGeom prst="rect">
            <a:avLst/>
          </a:prstGeom>
        </p:spPr>
      </p:pic>
      <p:sp>
        <p:nvSpPr>
          <p:cNvPr id="15" name="TextBox 14"/>
          <p:cNvSpPr txBox="1"/>
          <p:nvPr/>
        </p:nvSpPr>
        <p:spPr>
          <a:xfrm>
            <a:off x="132080" y="5659120"/>
            <a:ext cx="6568593" cy="307777"/>
          </a:xfrm>
          <a:prstGeom prst="rect">
            <a:avLst/>
          </a:prstGeom>
          <a:noFill/>
        </p:spPr>
        <p:txBody>
          <a:bodyPr wrap="none" rtlCol="0">
            <a:spAutoFit/>
          </a:bodyPr>
          <a:lstStyle/>
          <a:p>
            <a:r>
              <a:rPr lang="en-US" sz="1400" dirty="0"/>
              <a:t>Figure modified from </a:t>
            </a:r>
            <a:r>
              <a:rPr lang="en-US" sz="1400" dirty="0">
                <a:hlinkClick r:id="rId5"/>
              </a:rPr>
              <a:t>Yan, A., et al (2016) In J </a:t>
            </a:r>
            <a:r>
              <a:rPr lang="en-US" sz="1400" dirty="0" err="1">
                <a:hlinkClick r:id="rId5"/>
              </a:rPr>
              <a:t>Biol</a:t>
            </a:r>
            <a:r>
              <a:rPr lang="en-US" sz="1400" dirty="0">
                <a:hlinkClick r:id="rId5"/>
              </a:rPr>
              <a:t> </a:t>
            </a:r>
            <a:r>
              <a:rPr lang="en-US" sz="1400" dirty="0" err="1">
                <a:hlinkClick r:id="rId5"/>
              </a:rPr>
              <a:t>Sci</a:t>
            </a:r>
            <a:r>
              <a:rPr lang="en-US" sz="1400" dirty="0">
                <a:hlinkClick r:id="rId5"/>
              </a:rPr>
              <a:t> 12(12):1544-1554</a:t>
            </a:r>
            <a:r>
              <a:rPr lang="en-US" sz="1400" dirty="0"/>
              <a:t> and </a:t>
            </a:r>
            <a:r>
              <a:rPr lang="en-US" sz="1400" dirty="0" err="1">
                <a:hlinkClick r:id="rId6"/>
              </a:rPr>
              <a:t>Truthortruth</a:t>
            </a:r>
            <a:endParaRPr lang="en-US" sz="1400" dirty="0"/>
          </a:p>
        </p:txBody>
      </p:sp>
      <p:grpSp>
        <p:nvGrpSpPr>
          <p:cNvPr id="20" name="Group 19"/>
          <p:cNvGrpSpPr/>
          <p:nvPr/>
        </p:nvGrpSpPr>
        <p:grpSpPr>
          <a:xfrm>
            <a:off x="4855170" y="1731604"/>
            <a:ext cx="581740" cy="1089998"/>
            <a:chOff x="4855170" y="1731604"/>
            <a:chExt cx="581740" cy="1089998"/>
          </a:xfrm>
        </p:grpSpPr>
        <p:sp>
          <p:nvSpPr>
            <p:cNvPr id="17" name="Flowchart: Alternate Process 16"/>
            <p:cNvSpPr/>
            <p:nvPr/>
          </p:nvSpPr>
          <p:spPr>
            <a:xfrm>
              <a:off x="4971144" y="1731604"/>
              <a:ext cx="362856" cy="590632"/>
            </a:xfrm>
            <a:prstGeom prst="flowChartAlternateProcess">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855170" y="2173089"/>
              <a:ext cx="571580" cy="41483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865330" y="2406769"/>
              <a:ext cx="571580" cy="4148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p:cNvPicPr>
            <a:picLocks noChangeAspect="1"/>
          </p:cNvPicPr>
          <p:nvPr/>
        </p:nvPicPr>
        <p:blipFill>
          <a:blip r:embed="rId4"/>
          <a:stretch>
            <a:fillRect/>
          </a:stretch>
        </p:blipFill>
        <p:spPr>
          <a:xfrm>
            <a:off x="5857400" y="1741764"/>
            <a:ext cx="571580" cy="590632"/>
          </a:xfrm>
          <a:prstGeom prst="rect">
            <a:avLst/>
          </a:prstGeom>
        </p:spPr>
      </p:pic>
      <p:pic>
        <p:nvPicPr>
          <p:cNvPr id="10" name="Picture 9"/>
          <p:cNvPicPr>
            <a:picLocks noChangeAspect="1"/>
          </p:cNvPicPr>
          <p:nvPr/>
        </p:nvPicPr>
        <p:blipFill>
          <a:blip r:embed="rId4"/>
          <a:stretch>
            <a:fillRect/>
          </a:stretch>
        </p:blipFill>
        <p:spPr>
          <a:xfrm>
            <a:off x="6408660" y="1731604"/>
            <a:ext cx="571580" cy="590632"/>
          </a:xfrm>
          <a:prstGeom prst="rect">
            <a:avLst/>
          </a:prstGeom>
        </p:spPr>
      </p:pic>
      <p:pic>
        <p:nvPicPr>
          <p:cNvPr id="9" name="Picture 8"/>
          <p:cNvPicPr>
            <a:picLocks noChangeAspect="1"/>
          </p:cNvPicPr>
          <p:nvPr/>
        </p:nvPicPr>
        <p:blipFill>
          <a:blip r:embed="rId4"/>
          <a:stretch>
            <a:fillRect/>
          </a:stretch>
        </p:blipFill>
        <p:spPr>
          <a:xfrm>
            <a:off x="6951070" y="1731604"/>
            <a:ext cx="571580" cy="590632"/>
          </a:xfrm>
          <a:prstGeom prst="rect">
            <a:avLst/>
          </a:prstGeom>
        </p:spPr>
      </p:pic>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77906" y="1515632"/>
            <a:ext cx="793828" cy="365019"/>
          </a:xfrm>
          <a:prstGeom prst="rect">
            <a:avLst/>
          </a:prstGeom>
        </p:spPr>
      </p:pic>
      <p:grpSp>
        <p:nvGrpSpPr>
          <p:cNvPr id="37" name="Group 36"/>
          <p:cNvGrpSpPr/>
          <p:nvPr/>
        </p:nvGrpSpPr>
        <p:grpSpPr>
          <a:xfrm>
            <a:off x="2926729" y="2295661"/>
            <a:ext cx="1126365" cy="1051881"/>
            <a:chOff x="2849417" y="2305971"/>
            <a:chExt cx="1126365" cy="1051881"/>
          </a:xfrm>
        </p:grpSpPr>
        <p:grpSp>
          <p:nvGrpSpPr>
            <p:cNvPr id="23" name="Group 22"/>
            <p:cNvGrpSpPr/>
            <p:nvPr/>
          </p:nvGrpSpPr>
          <p:grpSpPr>
            <a:xfrm rot="6255297">
              <a:off x="3206737" y="2343496"/>
              <a:ext cx="806570" cy="731520"/>
              <a:chOff x="3365971" y="3159760"/>
              <a:chExt cx="806570" cy="731520"/>
            </a:xfrm>
          </p:grpSpPr>
          <p:sp>
            <p:nvSpPr>
              <p:cNvPr id="21" name="Isosceles Triangle 20"/>
              <p:cNvSpPr/>
              <p:nvPr/>
            </p:nvSpPr>
            <p:spPr>
              <a:xfrm>
                <a:off x="3365971" y="3159760"/>
                <a:ext cx="433869" cy="73152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545840" y="3429000"/>
                <a:ext cx="626701" cy="3734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2849417" y="2335063"/>
              <a:ext cx="467360" cy="404433"/>
              <a:chOff x="2864446" y="2345809"/>
              <a:chExt cx="467360" cy="404433"/>
            </a:xfrm>
          </p:grpSpPr>
          <p:sp>
            <p:nvSpPr>
              <p:cNvPr id="24" name="Oval 23"/>
              <p:cNvSpPr/>
              <p:nvPr/>
            </p:nvSpPr>
            <p:spPr>
              <a:xfrm>
                <a:off x="2945726" y="2345809"/>
                <a:ext cx="386080" cy="404433"/>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hord 24"/>
              <p:cNvSpPr/>
              <p:nvPr/>
            </p:nvSpPr>
            <p:spPr>
              <a:xfrm>
                <a:off x="2864446" y="2509520"/>
                <a:ext cx="183675" cy="213360"/>
              </a:xfrm>
              <a:prstGeom prst="chord">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3216287" y="2421191"/>
              <a:ext cx="634847" cy="936661"/>
              <a:chOff x="2528517" y="3496014"/>
              <a:chExt cx="634847" cy="936661"/>
            </a:xfrm>
          </p:grpSpPr>
          <p:grpSp>
            <p:nvGrpSpPr>
              <p:cNvPr id="32" name="Group 31"/>
              <p:cNvGrpSpPr/>
              <p:nvPr/>
            </p:nvGrpSpPr>
            <p:grpSpPr>
              <a:xfrm>
                <a:off x="2528517" y="3550783"/>
                <a:ext cx="634847" cy="881892"/>
                <a:chOff x="3227483" y="2465282"/>
                <a:chExt cx="634847" cy="881892"/>
              </a:xfrm>
            </p:grpSpPr>
            <p:sp>
              <p:nvSpPr>
                <p:cNvPr id="28" name="Oval 27"/>
                <p:cNvSpPr/>
                <p:nvPr/>
              </p:nvSpPr>
              <p:spPr>
                <a:xfrm rot="561597">
                  <a:off x="3347228" y="2465282"/>
                  <a:ext cx="366957" cy="554643"/>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3227483" y="2881803"/>
                  <a:ext cx="634847" cy="4653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p:cNvSpPr txBox="1"/>
              <p:nvPr/>
            </p:nvSpPr>
            <p:spPr>
              <a:xfrm rot="17539673">
                <a:off x="2561308" y="3606437"/>
                <a:ext cx="528624" cy="307777"/>
              </a:xfrm>
              <a:prstGeom prst="rect">
                <a:avLst/>
              </a:prstGeom>
              <a:noFill/>
            </p:spPr>
            <p:txBody>
              <a:bodyPr wrap="square" rtlCol="0">
                <a:spAutoFit/>
              </a:bodyPr>
              <a:lstStyle/>
              <a:p>
                <a:r>
                  <a:rPr lang="en-US" sz="1400" b="1" dirty="0"/>
                  <a:t>GDP</a:t>
                </a:r>
              </a:p>
            </p:txBody>
          </p:sp>
        </p:grpSp>
      </p:grpSp>
      <p:grpSp>
        <p:nvGrpSpPr>
          <p:cNvPr id="35" name="Group 34"/>
          <p:cNvGrpSpPr/>
          <p:nvPr/>
        </p:nvGrpSpPr>
        <p:grpSpPr>
          <a:xfrm>
            <a:off x="3669236" y="3489519"/>
            <a:ext cx="366957" cy="564221"/>
            <a:chOff x="3669236" y="3489519"/>
            <a:chExt cx="366957" cy="564221"/>
          </a:xfrm>
        </p:grpSpPr>
        <p:sp>
          <p:nvSpPr>
            <p:cNvPr id="29" name="Oval 28"/>
            <p:cNvSpPr/>
            <p:nvPr/>
          </p:nvSpPr>
          <p:spPr>
            <a:xfrm rot="561597">
              <a:off x="3669236" y="3499097"/>
              <a:ext cx="366957" cy="55464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rot="17539673">
              <a:off x="3610059" y="3599942"/>
              <a:ext cx="528624" cy="307777"/>
            </a:xfrm>
            <a:prstGeom prst="rect">
              <a:avLst/>
            </a:prstGeom>
            <a:noFill/>
          </p:spPr>
          <p:txBody>
            <a:bodyPr wrap="square" rtlCol="0">
              <a:spAutoFit/>
            </a:bodyPr>
            <a:lstStyle/>
            <a:p>
              <a:r>
                <a:rPr lang="en-US" sz="1400" b="1" dirty="0"/>
                <a:t>GTP</a:t>
              </a:r>
            </a:p>
          </p:txBody>
        </p:sp>
      </p:grpSp>
      <p:sp>
        <p:nvSpPr>
          <p:cNvPr id="38" name="TextBox 37"/>
          <p:cNvSpPr txBox="1"/>
          <p:nvPr/>
        </p:nvSpPr>
        <p:spPr>
          <a:xfrm>
            <a:off x="2617738" y="883412"/>
            <a:ext cx="2027735" cy="369332"/>
          </a:xfrm>
          <a:prstGeom prst="rect">
            <a:avLst/>
          </a:prstGeom>
          <a:noFill/>
        </p:spPr>
        <p:txBody>
          <a:bodyPr wrap="none" rtlCol="0">
            <a:spAutoFit/>
          </a:bodyPr>
          <a:lstStyle/>
          <a:p>
            <a:r>
              <a:rPr lang="en-US" b="1" dirty="0"/>
              <a:t>Glucagon Hormone</a:t>
            </a:r>
          </a:p>
        </p:txBody>
      </p:sp>
      <p:sp>
        <p:nvSpPr>
          <p:cNvPr id="39" name="TextBox 38"/>
          <p:cNvSpPr txBox="1"/>
          <p:nvPr/>
        </p:nvSpPr>
        <p:spPr>
          <a:xfrm>
            <a:off x="2926729" y="1361861"/>
            <a:ext cx="2615909" cy="369332"/>
          </a:xfrm>
          <a:prstGeom prst="rect">
            <a:avLst/>
          </a:prstGeom>
          <a:noFill/>
        </p:spPr>
        <p:txBody>
          <a:bodyPr wrap="none" rtlCol="0">
            <a:spAutoFit/>
          </a:bodyPr>
          <a:lstStyle/>
          <a:p>
            <a:r>
              <a:rPr lang="en-US" b="1" dirty="0"/>
              <a:t>Glucagon Receptor (7TM)</a:t>
            </a:r>
          </a:p>
        </p:txBody>
      </p:sp>
      <p:cxnSp>
        <p:nvCxnSpPr>
          <p:cNvPr id="41" name="Straight Arrow Connector 40"/>
          <p:cNvCxnSpPr/>
          <p:nvPr/>
        </p:nvCxnSpPr>
        <p:spPr>
          <a:xfrm flipH="1">
            <a:off x="2669226" y="1597794"/>
            <a:ext cx="328623" cy="25237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2" name="Picture 4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77906" y="957705"/>
            <a:ext cx="793828" cy="365019"/>
          </a:xfrm>
          <a:prstGeom prst="rect">
            <a:avLst/>
          </a:prstGeom>
        </p:spPr>
      </p:pic>
    </p:spTree>
    <p:extLst>
      <p:ext uri="{BB962C8B-B14F-4D97-AF65-F5344CB8AC3E}">
        <p14:creationId xmlns:p14="http://schemas.microsoft.com/office/powerpoint/2010/main" val="110681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165389" y="1289918"/>
            <a:ext cx="2200582" cy="1209844"/>
          </a:xfrm>
          <a:prstGeom prst="rect">
            <a:avLst/>
          </a:prstGeom>
        </p:spPr>
      </p:pic>
      <p:pic>
        <p:nvPicPr>
          <p:cNvPr id="5" name="Picture 4"/>
          <p:cNvPicPr>
            <a:picLocks noChangeAspect="1"/>
          </p:cNvPicPr>
          <p:nvPr/>
        </p:nvPicPr>
        <p:blipFill>
          <a:blip r:embed="rId4"/>
          <a:stretch>
            <a:fillRect/>
          </a:stretch>
        </p:blipFill>
        <p:spPr>
          <a:xfrm>
            <a:off x="3335491" y="1731604"/>
            <a:ext cx="571580" cy="590632"/>
          </a:xfrm>
          <a:prstGeom prst="rect">
            <a:avLst/>
          </a:prstGeom>
        </p:spPr>
      </p:pic>
      <p:pic>
        <p:nvPicPr>
          <p:cNvPr id="12" name="Picture 11"/>
          <p:cNvPicPr>
            <a:picLocks noChangeAspect="1"/>
          </p:cNvPicPr>
          <p:nvPr/>
        </p:nvPicPr>
        <p:blipFill>
          <a:blip r:embed="rId4"/>
          <a:stretch>
            <a:fillRect/>
          </a:stretch>
        </p:blipFill>
        <p:spPr>
          <a:xfrm>
            <a:off x="5304830" y="1742139"/>
            <a:ext cx="571580" cy="590632"/>
          </a:xfrm>
          <a:prstGeom prst="rect">
            <a:avLst/>
          </a:prstGeom>
        </p:spPr>
      </p:pic>
      <p:pic>
        <p:nvPicPr>
          <p:cNvPr id="14" name="Picture 13"/>
          <p:cNvPicPr>
            <a:picLocks noChangeAspect="1"/>
          </p:cNvPicPr>
          <p:nvPr/>
        </p:nvPicPr>
        <p:blipFill>
          <a:blip r:embed="rId4"/>
          <a:stretch>
            <a:fillRect/>
          </a:stretch>
        </p:blipFill>
        <p:spPr>
          <a:xfrm>
            <a:off x="3886751" y="1731604"/>
            <a:ext cx="571580" cy="590632"/>
          </a:xfrm>
          <a:prstGeom prst="rect">
            <a:avLst/>
          </a:prstGeom>
        </p:spPr>
      </p:pic>
      <p:pic>
        <p:nvPicPr>
          <p:cNvPr id="13" name="Picture 12"/>
          <p:cNvPicPr>
            <a:picLocks noChangeAspect="1"/>
          </p:cNvPicPr>
          <p:nvPr/>
        </p:nvPicPr>
        <p:blipFill>
          <a:blip r:embed="rId4"/>
          <a:stretch>
            <a:fillRect/>
          </a:stretch>
        </p:blipFill>
        <p:spPr>
          <a:xfrm>
            <a:off x="4446150" y="1737360"/>
            <a:ext cx="571580" cy="590632"/>
          </a:xfrm>
          <a:prstGeom prst="rect">
            <a:avLst/>
          </a:prstGeom>
        </p:spPr>
      </p:pic>
      <p:sp>
        <p:nvSpPr>
          <p:cNvPr id="15" name="TextBox 14"/>
          <p:cNvSpPr txBox="1"/>
          <p:nvPr/>
        </p:nvSpPr>
        <p:spPr>
          <a:xfrm>
            <a:off x="132080" y="5659120"/>
            <a:ext cx="6568593" cy="307777"/>
          </a:xfrm>
          <a:prstGeom prst="rect">
            <a:avLst/>
          </a:prstGeom>
          <a:noFill/>
        </p:spPr>
        <p:txBody>
          <a:bodyPr wrap="none" rtlCol="0">
            <a:spAutoFit/>
          </a:bodyPr>
          <a:lstStyle/>
          <a:p>
            <a:r>
              <a:rPr lang="en-US" sz="1400" dirty="0"/>
              <a:t>Figure modified from </a:t>
            </a:r>
            <a:r>
              <a:rPr lang="en-US" sz="1400" dirty="0">
                <a:hlinkClick r:id="rId5"/>
              </a:rPr>
              <a:t>Yan, A., et al (2016) In J </a:t>
            </a:r>
            <a:r>
              <a:rPr lang="en-US" sz="1400" dirty="0" err="1">
                <a:hlinkClick r:id="rId5"/>
              </a:rPr>
              <a:t>Biol</a:t>
            </a:r>
            <a:r>
              <a:rPr lang="en-US" sz="1400" dirty="0">
                <a:hlinkClick r:id="rId5"/>
              </a:rPr>
              <a:t> </a:t>
            </a:r>
            <a:r>
              <a:rPr lang="en-US" sz="1400" dirty="0" err="1">
                <a:hlinkClick r:id="rId5"/>
              </a:rPr>
              <a:t>Sci</a:t>
            </a:r>
            <a:r>
              <a:rPr lang="en-US" sz="1400" dirty="0">
                <a:hlinkClick r:id="rId5"/>
              </a:rPr>
              <a:t> 12(12):1544-1554</a:t>
            </a:r>
            <a:r>
              <a:rPr lang="en-US" sz="1400" dirty="0"/>
              <a:t> and </a:t>
            </a:r>
            <a:r>
              <a:rPr lang="en-US" sz="1400" dirty="0" err="1">
                <a:hlinkClick r:id="rId6"/>
              </a:rPr>
              <a:t>Truthortruth</a:t>
            </a:r>
            <a:endParaRPr lang="en-US" sz="1400" dirty="0"/>
          </a:p>
        </p:txBody>
      </p:sp>
      <p:grpSp>
        <p:nvGrpSpPr>
          <p:cNvPr id="20" name="Group 19"/>
          <p:cNvGrpSpPr/>
          <p:nvPr/>
        </p:nvGrpSpPr>
        <p:grpSpPr>
          <a:xfrm>
            <a:off x="4855170" y="1731604"/>
            <a:ext cx="581740" cy="1089998"/>
            <a:chOff x="4855170" y="1731604"/>
            <a:chExt cx="581740" cy="1089998"/>
          </a:xfrm>
        </p:grpSpPr>
        <p:sp>
          <p:nvSpPr>
            <p:cNvPr id="17" name="Flowchart: Alternate Process 16"/>
            <p:cNvSpPr/>
            <p:nvPr/>
          </p:nvSpPr>
          <p:spPr>
            <a:xfrm>
              <a:off x="4971144" y="1731604"/>
              <a:ext cx="362856" cy="590632"/>
            </a:xfrm>
            <a:prstGeom prst="flowChartAlternateProcess">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855170" y="2173089"/>
              <a:ext cx="571580" cy="41483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865330" y="2406769"/>
              <a:ext cx="571580" cy="4148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p:cNvPicPr>
            <a:picLocks noChangeAspect="1"/>
          </p:cNvPicPr>
          <p:nvPr/>
        </p:nvPicPr>
        <p:blipFill>
          <a:blip r:embed="rId4"/>
          <a:stretch>
            <a:fillRect/>
          </a:stretch>
        </p:blipFill>
        <p:spPr>
          <a:xfrm>
            <a:off x="5857400" y="1741764"/>
            <a:ext cx="571580" cy="590632"/>
          </a:xfrm>
          <a:prstGeom prst="rect">
            <a:avLst/>
          </a:prstGeom>
        </p:spPr>
      </p:pic>
      <p:pic>
        <p:nvPicPr>
          <p:cNvPr id="10" name="Picture 9"/>
          <p:cNvPicPr>
            <a:picLocks noChangeAspect="1"/>
          </p:cNvPicPr>
          <p:nvPr/>
        </p:nvPicPr>
        <p:blipFill>
          <a:blip r:embed="rId4"/>
          <a:stretch>
            <a:fillRect/>
          </a:stretch>
        </p:blipFill>
        <p:spPr>
          <a:xfrm>
            <a:off x="6408660" y="1731604"/>
            <a:ext cx="571580" cy="590632"/>
          </a:xfrm>
          <a:prstGeom prst="rect">
            <a:avLst/>
          </a:prstGeom>
        </p:spPr>
      </p:pic>
      <p:pic>
        <p:nvPicPr>
          <p:cNvPr id="9" name="Picture 8"/>
          <p:cNvPicPr>
            <a:picLocks noChangeAspect="1"/>
          </p:cNvPicPr>
          <p:nvPr/>
        </p:nvPicPr>
        <p:blipFill>
          <a:blip r:embed="rId4"/>
          <a:stretch>
            <a:fillRect/>
          </a:stretch>
        </p:blipFill>
        <p:spPr>
          <a:xfrm>
            <a:off x="6951070" y="1731604"/>
            <a:ext cx="571580" cy="590632"/>
          </a:xfrm>
          <a:prstGeom prst="rect">
            <a:avLst/>
          </a:prstGeom>
        </p:spPr>
      </p:pic>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77906" y="1515632"/>
            <a:ext cx="793828" cy="365019"/>
          </a:xfrm>
          <a:prstGeom prst="rect">
            <a:avLst/>
          </a:prstGeom>
        </p:spPr>
      </p:pic>
      <p:grpSp>
        <p:nvGrpSpPr>
          <p:cNvPr id="37" name="Group 36"/>
          <p:cNvGrpSpPr/>
          <p:nvPr/>
        </p:nvGrpSpPr>
        <p:grpSpPr>
          <a:xfrm>
            <a:off x="2341658" y="2203971"/>
            <a:ext cx="1126365" cy="1051881"/>
            <a:chOff x="2849417" y="2305971"/>
            <a:chExt cx="1126365" cy="1051881"/>
          </a:xfrm>
        </p:grpSpPr>
        <p:grpSp>
          <p:nvGrpSpPr>
            <p:cNvPr id="23" name="Group 22"/>
            <p:cNvGrpSpPr/>
            <p:nvPr/>
          </p:nvGrpSpPr>
          <p:grpSpPr>
            <a:xfrm rot="6255297">
              <a:off x="3206737" y="2343496"/>
              <a:ext cx="806570" cy="731520"/>
              <a:chOff x="3365971" y="3159760"/>
              <a:chExt cx="806570" cy="731520"/>
            </a:xfrm>
          </p:grpSpPr>
          <p:sp>
            <p:nvSpPr>
              <p:cNvPr id="21" name="Isosceles Triangle 20"/>
              <p:cNvSpPr/>
              <p:nvPr/>
            </p:nvSpPr>
            <p:spPr>
              <a:xfrm>
                <a:off x="3365971" y="3159760"/>
                <a:ext cx="433869" cy="73152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545840" y="3429000"/>
                <a:ext cx="626701" cy="3734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2849417" y="2335063"/>
              <a:ext cx="467360" cy="404433"/>
              <a:chOff x="2864446" y="2345809"/>
              <a:chExt cx="467360" cy="404433"/>
            </a:xfrm>
          </p:grpSpPr>
          <p:sp>
            <p:nvSpPr>
              <p:cNvPr id="24" name="Oval 23"/>
              <p:cNvSpPr/>
              <p:nvPr/>
            </p:nvSpPr>
            <p:spPr>
              <a:xfrm>
                <a:off x="2945726" y="2345809"/>
                <a:ext cx="386080" cy="404433"/>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hord 24"/>
              <p:cNvSpPr/>
              <p:nvPr/>
            </p:nvSpPr>
            <p:spPr>
              <a:xfrm>
                <a:off x="2864446" y="2509520"/>
                <a:ext cx="183675" cy="213360"/>
              </a:xfrm>
              <a:prstGeom prst="chord">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3216287" y="2421191"/>
              <a:ext cx="634847" cy="936661"/>
              <a:chOff x="2528517" y="3496014"/>
              <a:chExt cx="634847" cy="936661"/>
            </a:xfrm>
          </p:grpSpPr>
          <p:grpSp>
            <p:nvGrpSpPr>
              <p:cNvPr id="32" name="Group 31"/>
              <p:cNvGrpSpPr/>
              <p:nvPr/>
            </p:nvGrpSpPr>
            <p:grpSpPr>
              <a:xfrm>
                <a:off x="2528517" y="3550783"/>
                <a:ext cx="634847" cy="881892"/>
                <a:chOff x="3227483" y="2465282"/>
                <a:chExt cx="634847" cy="881892"/>
              </a:xfrm>
            </p:grpSpPr>
            <p:sp>
              <p:nvSpPr>
                <p:cNvPr id="28" name="Oval 27"/>
                <p:cNvSpPr/>
                <p:nvPr/>
              </p:nvSpPr>
              <p:spPr>
                <a:xfrm rot="561597">
                  <a:off x="3347228" y="2465282"/>
                  <a:ext cx="366957" cy="554643"/>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3227483" y="2881803"/>
                  <a:ext cx="634847" cy="4653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p:cNvSpPr txBox="1"/>
              <p:nvPr/>
            </p:nvSpPr>
            <p:spPr>
              <a:xfrm rot="17539673">
                <a:off x="2561308" y="3606437"/>
                <a:ext cx="528624" cy="307777"/>
              </a:xfrm>
              <a:prstGeom prst="rect">
                <a:avLst/>
              </a:prstGeom>
              <a:noFill/>
            </p:spPr>
            <p:txBody>
              <a:bodyPr wrap="square" rtlCol="0">
                <a:spAutoFit/>
              </a:bodyPr>
              <a:lstStyle/>
              <a:p>
                <a:r>
                  <a:rPr lang="en-US" sz="1400" b="1" dirty="0"/>
                  <a:t>GDP</a:t>
                </a:r>
              </a:p>
            </p:txBody>
          </p:sp>
        </p:grpSp>
      </p:grpSp>
      <p:grpSp>
        <p:nvGrpSpPr>
          <p:cNvPr id="35" name="Group 34"/>
          <p:cNvGrpSpPr/>
          <p:nvPr/>
        </p:nvGrpSpPr>
        <p:grpSpPr>
          <a:xfrm>
            <a:off x="3723592" y="3346710"/>
            <a:ext cx="366957" cy="564221"/>
            <a:chOff x="3669236" y="3489519"/>
            <a:chExt cx="366957" cy="564221"/>
          </a:xfrm>
        </p:grpSpPr>
        <p:sp>
          <p:nvSpPr>
            <p:cNvPr id="29" name="Oval 28"/>
            <p:cNvSpPr/>
            <p:nvPr/>
          </p:nvSpPr>
          <p:spPr>
            <a:xfrm rot="561597">
              <a:off x="3669236" y="3499097"/>
              <a:ext cx="366957" cy="55464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rot="17539673">
              <a:off x="3610059" y="3599942"/>
              <a:ext cx="528624" cy="307777"/>
            </a:xfrm>
            <a:prstGeom prst="rect">
              <a:avLst/>
            </a:prstGeom>
            <a:noFill/>
          </p:spPr>
          <p:txBody>
            <a:bodyPr wrap="square" rtlCol="0">
              <a:spAutoFit/>
            </a:bodyPr>
            <a:lstStyle/>
            <a:p>
              <a:r>
                <a:rPr lang="en-US" sz="1400" b="1" dirty="0"/>
                <a:t>GTP</a:t>
              </a:r>
            </a:p>
          </p:txBody>
        </p:sp>
      </p:grpSp>
      <p:sp>
        <p:nvSpPr>
          <p:cNvPr id="39" name="TextBox 38"/>
          <p:cNvSpPr txBox="1"/>
          <p:nvPr/>
        </p:nvSpPr>
        <p:spPr>
          <a:xfrm>
            <a:off x="2926729" y="1361861"/>
            <a:ext cx="4152419" cy="369332"/>
          </a:xfrm>
          <a:prstGeom prst="rect">
            <a:avLst/>
          </a:prstGeom>
          <a:noFill/>
        </p:spPr>
        <p:txBody>
          <a:bodyPr wrap="none" rtlCol="0">
            <a:spAutoFit/>
          </a:bodyPr>
          <a:lstStyle/>
          <a:p>
            <a:r>
              <a:rPr lang="en-US" b="1" dirty="0"/>
              <a:t>7TM = G-protein coupled receptor (GPCR)</a:t>
            </a:r>
          </a:p>
        </p:txBody>
      </p:sp>
      <p:cxnSp>
        <p:nvCxnSpPr>
          <p:cNvPr id="40" name="Straight Arrow Connector 39"/>
          <p:cNvCxnSpPr/>
          <p:nvPr/>
        </p:nvCxnSpPr>
        <p:spPr>
          <a:xfrm flipH="1">
            <a:off x="2669226" y="1597794"/>
            <a:ext cx="328623" cy="25237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195868" y="2672210"/>
            <a:ext cx="1425413" cy="917523"/>
            <a:chOff x="2195868" y="2672210"/>
            <a:chExt cx="1425413" cy="917523"/>
          </a:xfrm>
        </p:grpSpPr>
        <p:grpSp>
          <p:nvGrpSpPr>
            <p:cNvPr id="6" name="Group 5"/>
            <p:cNvGrpSpPr/>
            <p:nvPr/>
          </p:nvGrpSpPr>
          <p:grpSpPr>
            <a:xfrm>
              <a:off x="2195868" y="2672210"/>
              <a:ext cx="1425413" cy="564406"/>
              <a:chOff x="2171041" y="2631983"/>
              <a:chExt cx="1425413" cy="564406"/>
            </a:xfrm>
          </p:grpSpPr>
          <p:sp>
            <p:nvSpPr>
              <p:cNvPr id="3" name="Right Brace 2"/>
              <p:cNvSpPr/>
              <p:nvPr/>
            </p:nvSpPr>
            <p:spPr>
              <a:xfrm rot="5400000">
                <a:off x="2688674" y="2288609"/>
                <a:ext cx="390147" cy="1425413"/>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TextBox 40"/>
              <p:cNvSpPr txBox="1"/>
              <p:nvPr/>
            </p:nvSpPr>
            <p:spPr>
              <a:xfrm>
                <a:off x="2902111" y="2681774"/>
                <a:ext cx="330540" cy="369332"/>
              </a:xfrm>
              <a:prstGeom prst="rect">
                <a:avLst/>
              </a:prstGeom>
              <a:noFill/>
            </p:spPr>
            <p:txBody>
              <a:bodyPr wrap="none" rtlCol="0">
                <a:spAutoFit/>
              </a:bodyPr>
              <a:lstStyle/>
              <a:p>
                <a:r>
                  <a:rPr lang="en-US" b="1" dirty="0">
                    <a:latin typeface="Symbol" panose="05050102010706020507" pitchFamily="18" charset="2"/>
                  </a:rPr>
                  <a:t>a</a:t>
                </a:r>
              </a:p>
            </p:txBody>
          </p:sp>
          <p:sp>
            <p:nvSpPr>
              <p:cNvPr id="42" name="TextBox 41"/>
              <p:cNvSpPr txBox="1"/>
              <p:nvPr/>
            </p:nvSpPr>
            <p:spPr>
              <a:xfrm>
                <a:off x="2468661" y="2671349"/>
                <a:ext cx="311304" cy="369332"/>
              </a:xfrm>
              <a:prstGeom prst="rect">
                <a:avLst/>
              </a:prstGeom>
              <a:noFill/>
            </p:spPr>
            <p:txBody>
              <a:bodyPr wrap="none" rtlCol="0">
                <a:spAutoFit/>
              </a:bodyPr>
              <a:lstStyle/>
              <a:p>
                <a:r>
                  <a:rPr lang="en-US" b="1" dirty="0">
                    <a:latin typeface="Symbol" panose="05050102010706020507" pitchFamily="18" charset="2"/>
                  </a:rPr>
                  <a:t>b</a:t>
                </a:r>
              </a:p>
            </p:txBody>
          </p:sp>
          <p:sp>
            <p:nvSpPr>
              <p:cNvPr id="43" name="TextBox 42"/>
              <p:cNvSpPr txBox="1"/>
              <p:nvPr/>
            </p:nvSpPr>
            <p:spPr>
              <a:xfrm>
                <a:off x="2246089" y="2631983"/>
                <a:ext cx="279244" cy="369332"/>
              </a:xfrm>
              <a:prstGeom prst="rect">
                <a:avLst/>
              </a:prstGeom>
              <a:noFill/>
            </p:spPr>
            <p:txBody>
              <a:bodyPr wrap="none" rtlCol="0">
                <a:spAutoFit/>
              </a:bodyPr>
              <a:lstStyle/>
              <a:p>
                <a:r>
                  <a:rPr lang="en-US" b="1" dirty="0">
                    <a:latin typeface="Symbol" panose="05050102010706020507" pitchFamily="18" charset="2"/>
                  </a:rPr>
                  <a:t>g</a:t>
                </a:r>
              </a:p>
            </p:txBody>
          </p:sp>
        </p:grpSp>
        <p:sp>
          <p:nvSpPr>
            <p:cNvPr id="44" name="TextBox 43"/>
            <p:cNvSpPr txBox="1"/>
            <p:nvPr/>
          </p:nvSpPr>
          <p:spPr>
            <a:xfrm>
              <a:off x="2315625" y="3220401"/>
              <a:ext cx="1100751" cy="369332"/>
            </a:xfrm>
            <a:prstGeom prst="rect">
              <a:avLst/>
            </a:prstGeom>
            <a:noFill/>
          </p:spPr>
          <p:txBody>
            <a:bodyPr wrap="none" rtlCol="0">
              <a:spAutoFit/>
            </a:bodyPr>
            <a:lstStyle/>
            <a:p>
              <a:r>
                <a:rPr lang="en-US" b="1" dirty="0"/>
                <a:t>G-protein</a:t>
              </a:r>
            </a:p>
          </p:txBody>
        </p:sp>
      </p:grpSp>
      <p:sp>
        <p:nvSpPr>
          <p:cNvPr id="45" name="Title 1"/>
          <p:cNvSpPr txBox="1">
            <a:spLocks/>
          </p:cNvSpPr>
          <p:nvPr/>
        </p:nvSpPr>
        <p:spPr>
          <a:xfrm>
            <a:off x="1365978" y="141069"/>
            <a:ext cx="7210332" cy="77946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Glucagon Signaling in Liver Cells</a:t>
            </a:r>
          </a:p>
        </p:txBody>
      </p:sp>
    </p:spTree>
    <p:extLst>
      <p:ext uri="{BB962C8B-B14F-4D97-AF65-F5344CB8AC3E}">
        <p14:creationId xmlns:p14="http://schemas.microsoft.com/office/powerpoint/2010/main" val="2875382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165389" y="1289918"/>
            <a:ext cx="2200582" cy="1209844"/>
          </a:xfrm>
          <a:prstGeom prst="rect">
            <a:avLst/>
          </a:prstGeom>
        </p:spPr>
      </p:pic>
      <p:pic>
        <p:nvPicPr>
          <p:cNvPr id="5" name="Picture 4"/>
          <p:cNvPicPr>
            <a:picLocks noChangeAspect="1"/>
          </p:cNvPicPr>
          <p:nvPr/>
        </p:nvPicPr>
        <p:blipFill>
          <a:blip r:embed="rId4"/>
          <a:stretch>
            <a:fillRect/>
          </a:stretch>
        </p:blipFill>
        <p:spPr>
          <a:xfrm>
            <a:off x="3335491" y="1731604"/>
            <a:ext cx="571580" cy="590632"/>
          </a:xfrm>
          <a:prstGeom prst="rect">
            <a:avLst/>
          </a:prstGeom>
        </p:spPr>
      </p:pic>
      <p:pic>
        <p:nvPicPr>
          <p:cNvPr id="12" name="Picture 11"/>
          <p:cNvPicPr>
            <a:picLocks noChangeAspect="1"/>
          </p:cNvPicPr>
          <p:nvPr/>
        </p:nvPicPr>
        <p:blipFill>
          <a:blip r:embed="rId4"/>
          <a:stretch>
            <a:fillRect/>
          </a:stretch>
        </p:blipFill>
        <p:spPr>
          <a:xfrm>
            <a:off x="5304830" y="1742139"/>
            <a:ext cx="571580" cy="590632"/>
          </a:xfrm>
          <a:prstGeom prst="rect">
            <a:avLst/>
          </a:prstGeom>
        </p:spPr>
      </p:pic>
      <p:pic>
        <p:nvPicPr>
          <p:cNvPr id="14" name="Picture 13"/>
          <p:cNvPicPr>
            <a:picLocks noChangeAspect="1"/>
          </p:cNvPicPr>
          <p:nvPr/>
        </p:nvPicPr>
        <p:blipFill>
          <a:blip r:embed="rId4"/>
          <a:stretch>
            <a:fillRect/>
          </a:stretch>
        </p:blipFill>
        <p:spPr>
          <a:xfrm>
            <a:off x="3886751" y="1731604"/>
            <a:ext cx="571580" cy="590632"/>
          </a:xfrm>
          <a:prstGeom prst="rect">
            <a:avLst/>
          </a:prstGeom>
        </p:spPr>
      </p:pic>
      <p:pic>
        <p:nvPicPr>
          <p:cNvPr id="13" name="Picture 12"/>
          <p:cNvPicPr>
            <a:picLocks noChangeAspect="1"/>
          </p:cNvPicPr>
          <p:nvPr/>
        </p:nvPicPr>
        <p:blipFill>
          <a:blip r:embed="rId4"/>
          <a:stretch>
            <a:fillRect/>
          </a:stretch>
        </p:blipFill>
        <p:spPr>
          <a:xfrm>
            <a:off x="4446150" y="1737360"/>
            <a:ext cx="571580" cy="590632"/>
          </a:xfrm>
          <a:prstGeom prst="rect">
            <a:avLst/>
          </a:prstGeom>
        </p:spPr>
      </p:pic>
      <p:sp>
        <p:nvSpPr>
          <p:cNvPr id="15" name="TextBox 14"/>
          <p:cNvSpPr txBox="1"/>
          <p:nvPr/>
        </p:nvSpPr>
        <p:spPr>
          <a:xfrm>
            <a:off x="132080" y="5659120"/>
            <a:ext cx="6568593" cy="307777"/>
          </a:xfrm>
          <a:prstGeom prst="rect">
            <a:avLst/>
          </a:prstGeom>
          <a:noFill/>
        </p:spPr>
        <p:txBody>
          <a:bodyPr wrap="none" rtlCol="0">
            <a:spAutoFit/>
          </a:bodyPr>
          <a:lstStyle/>
          <a:p>
            <a:r>
              <a:rPr lang="en-US" sz="1400" dirty="0"/>
              <a:t>Figure modified from </a:t>
            </a:r>
            <a:r>
              <a:rPr lang="en-US" sz="1400" dirty="0">
                <a:hlinkClick r:id="rId5"/>
              </a:rPr>
              <a:t>Yan, A., et al (2016) In J </a:t>
            </a:r>
            <a:r>
              <a:rPr lang="en-US" sz="1400" dirty="0" err="1">
                <a:hlinkClick r:id="rId5"/>
              </a:rPr>
              <a:t>Biol</a:t>
            </a:r>
            <a:r>
              <a:rPr lang="en-US" sz="1400" dirty="0">
                <a:hlinkClick r:id="rId5"/>
              </a:rPr>
              <a:t> </a:t>
            </a:r>
            <a:r>
              <a:rPr lang="en-US" sz="1400" dirty="0" err="1">
                <a:hlinkClick r:id="rId5"/>
              </a:rPr>
              <a:t>Sci</a:t>
            </a:r>
            <a:r>
              <a:rPr lang="en-US" sz="1400" dirty="0">
                <a:hlinkClick r:id="rId5"/>
              </a:rPr>
              <a:t> 12(12):1544-1554</a:t>
            </a:r>
            <a:r>
              <a:rPr lang="en-US" sz="1400" dirty="0"/>
              <a:t> and </a:t>
            </a:r>
            <a:r>
              <a:rPr lang="en-US" sz="1400" dirty="0" err="1">
                <a:hlinkClick r:id="rId6"/>
              </a:rPr>
              <a:t>Truthortruth</a:t>
            </a:r>
            <a:endParaRPr lang="en-US" sz="1400" dirty="0"/>
          </a:p>
        </p:txBody>
      </p:sp>
      <p:grpSp>
        <p:nvGrpSpPr>
          <p:cNvPr id="20" name="Group 19"/>
          <p:cNvGrpSpPr/>
          <p:nvPr/>
        </p:nvGrpSpPr>
        <p:grpSpPr>
          <a:xfrm>
            <a:off x="4855170" y="1731604"/>
            <a:ext cx="581740" cy="1089998"/>
            <a:chOff x="4855170" y="1731604"/>
            <a:chExt cx="581740" cy="1089998"/>
          </a:xfrm>
        </p:grpSpPr>
        <p:sp>
          <p:nvSpPr>
            <p:cNvPr id="17" name="Flowchart: Alternate Process 16"/>
            <p:cNvSpPr/>
            <p:nvPr/>
          </p:nvSpPr>
          <p:spPr>
            <a:xfrm>
              <a:off x="4971144" y="1731604"/>
              <a:ext cx="362856" cy="590632"/>
            </a:xfrm>
            <a:prstGeom prst="flowChartAlternateProcess">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855170" y="2173089"/>
              <a:ext cx="571580" cy="41483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865330" y="2406769"/>
              <a:ext cx="571580" cy="4148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p:cNvPicPr>
            <a:picLocks noChangeAspect="1"/>
          </p:cNvPicPr>
          <p:nvPr/>
        </p:nvPicPr>
        <p:blipFill>
          <a:blip r:embed="rId4"/>
          <a:stretch>
            <a:fillRect/>
          </a:stretch>
        </p:blipFill>
        <p:spPr>
          <a:xfrm>
            <a:off x="5857400" y="1741764"/>
            <a:ext cx="571580" cy="590632"/>
          </a:xfrm>
          <a:prstGeom prst="rect">
            <a:avLst/>
          </a:prstGeom>
        </p:spPr>
      </p:pic>
      <p:pic>
        <p:nvPicPr>
          <p:cNvPr id="10" name="Picture 9"/>
          <p:cNvPicPr>
            <a:picLocks noChangeAspect="1"/>
          </p:cNvPicPr>
          <p:nvPr/>
        </p:nvPicPr>
        <p:blipFill>
          <a:blip r:embed="rId4"/>
          <a:stretch>
            <a:fillRect/>
          </a:stretch>
        </p:blipFill>
        <p:spPr>
          <a:xfrm>
            <a:off x="6408660" y="1731604"/>
            <a:ext cx="571580" cy="590632"/>
          </a:xfrm>
          <a:prstGeom prst="rect">
            <a:avLst/>
          </a:prstGeom>
        </p:spPr>
      </p:pic>
      <p:pic>
        <p:nvPicPr>
          <p:cNvPr id="9" name="Picture 8"/>
          <p:cNvPicPr>
            <a:picLocks noChangeAspect="1"/>
          </p:cNvPicPr>
          <p:nvPr/>
        </p:nvPicPr>
        <p:blipFill>
          <a:blip r:embed="rId4"/>
          <a:stretch>
            <a:fillRect/>
          </a:stretch>
        </p:blipFill>
        <p:spPr>
          <a:xfrm>
            <a:off x="6951070" y="1731604"/>
            <a:ext cx="571580" cy="590632"/>
          </a:xfrm>
          <a:prstGeom prst="rect">
            <a:avLst/>
          </a:prstGeom>
        </p:spPr>
      </p:pic>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77906" y="1515632"/>
            <a:ext cx="793828" cy="365019"/>
          </a:xfrm>
          <a:prstGeom prst="rect">
            <a:avLst/>
          </a:prstGeom>
        </p:spPr>
      </p:pic>
      <p:grpSp>
        <p:nvGrpSpPr>
          <p:cNvPr id="37" name="Group 36"/>
          <p:cNvGrpSpPr/>
          <p:nvPr/>
        </p:nvGrpSpPr>
        <p:grpSpPr>
          <a:xfrm>
            <a:off x="2341658" y="2203971"/>
            <a:ext cx="1126365" cy="1051881"/>
            <a:chOff x="2849417" y="2305971"/>
            <a:chExt cx="1126365" cy="1051881"/>
          </a:xfrm>
        </p:grpSpPr>
        <p:grpSp>
          <p:nvGrpSpPr>
            <p:cNvPr id="23" name="Group 22"/>
            <p:cNvGrpSpPr/>
            <p:nvPr/>
          </p:nvGrpSpPr>
          <p:grpSpPr>
            <a:xfrm rot="6255297">
              <a:off x="3206737" y="2343496"/>
              <a:ext cx="806570" cy="731520"/>
              <a:chOff x="3365971" y="3159760"/>
              <a:chExt cx="806570" cy="731520"/>
            </a:xfrm>
          </p:grpSpPr>
          <p:sp>
            <p:nvSpPr>
              <p:cNvPr id="21" name="Isosceles Triangle 20"/>
              <p:cNvSpPr/>
              <p:nvPr/>
            </p:nvSpPr>
            <p:spPr>
              <a:xfrm>
                <a:off x="3365971" y="3159760"/>
                <a:ext cx="433869" cy="73152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545840" y="3429000"/>
                <a:ext cx="626701" cy="3734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2849417" y="2335063"/>
              <a:ext cx="467360" cy="404433"/>
              <a:chOff x="2864446" y="2345809"/>
              <a:chExt cx="467360" cy="404433"/>
            </a:xfrm>
          </p:grpSpPr>
          <p:sp>
            <p:nvSpPr>
              <p:cNvPr id="24" name="Oval 23"/>
              <p:cNvSpPr/>
              <p:nvPr/>
            </p:nvSpPr>
            <p:spPr>
              <a:xfrm>
                <a:off x="2945726" y="2345809"/>
                <a:ext cx="386080" cy="404433"/>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hord 24"/>
              <p:cNvSpPr/>
              <p:nvPr/>
            </p:nvSpPr>
            <p:spPr>
              <a:xfrm>
                <a:off x="2864446" y="2509520"/>
                <a:ext cx="183675" cy="213360"/>
              </a:xfrm>
              <a:prstGeom prst="chord">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3216287" y="2421191"/>
              <a:ext cx="634847" cy="936661"/>
              <a:chOff x="2528517" y="3496014"/>
              <a:chExt cx="634847" cy="936661"/>
            </a:xfrm>
          </p:grpSpPr>
          <p:grpSp>
            <p:nvGrpSpPr>
              <p:cNvPr id="32" name="Group 31"/>
              <p:cNvGrpSpPr/>
              <p:nvPr/>
            </p:nvGrpSpPr>
            <p:grpSpPr>
              <a:xfrm>
                <a:off x="2528517" y="3550783"/>
                <a:ext cx="634847" cy="881892"/>
                <a:chOff x="3227483" y="2465282"/>
                <a:chExt cx="634847" cy="881892"/>
              </a:xfrm>
            </p:grpSpPr>
            <p:sp>
              <p:nvSpPr>
                <p:cNvPr id="28" name="Oval 27"/>
                <p:cNvSpPr/>
                <p:nvPr/>
              </p:nvSpPr>
              <p:spPr>
                <a:xfrm rot="561597">
                  <a:off x="3347228" y="2465282"/>
                  <a:ext cx="366957" cy="554643"/>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3227483" y="2881803"/>
                  <a:ext cx="634847" cy="4653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p:cNvSpPr txBox="1"/>
              <p:nvPr/>
            </p:nvSpPr>
            <p:spPr>
              <a:xfrm rot="17539673">
                <a:off x="2561308" y="3606437"/>
                <a:ext cx="528624" cy="307777"/>
              </a:xfrm>
              <a:prstGeom prst="rect">
                <a:avLst/>
              </a:prstGeom>
              <a:noFill/>
            </p:spPr>
            <p:txBody>
              <a:bodyPr wrap="square" rtlCol="0">
                <a:spAutoFit/>
              </a:bodyPr>
              <a:lstStyle/>
              <a:p>
                <a:r>
                  <a:rPr lang="en-US" sz="1400" b="1" dirty="0"/>
                  <a:t>GDP</a:t>
                </a:r>
              </a:p>
            </p:txBody>
          </p:sp>
        </p:grpSp>
      </p:grpSp>
      <p:grpSp>
        <p:nvGrpSpPr>
          <p:cNvPr id="35" name="Group 34"/>
          <p:cNvGrpSpPr/>
          <p:nvPr/>
        </p:nvGrpSpPr>
        <p:grpSpPr>
          <a:xfrm>
            <a:off x="3723592" y="3346710"/>
            <a:ext cx="366957" cy="564221"/>
            <a:chOff x="3669236" y="3489519"/>
            <a:chExt cx="366957" cy="564221"/>
          </a:xfrm>
        </p:grpSpPr>
        <p:sp>
          <p:nvSpPr>
            <p:cNvPr id="29" name="Oval 28"/>
            <p:cNvSpPr/>
            <p:nvPr/>
          </p:nvSpPr>
          <p:spPr>
            <a:xfrm rot="561597">
              <a:off x="3669236" y="3499097"/>
              <a:ext cx="366957" cy="55464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rot="17539673">
              <a:off x="3610059" y="3599942"/>
              <a:ext cx="528624" cy="307777"/>
            </a:xfrm>
            <a:prstGeom prst="rect">
              <a:avLst/>
            </a:prstGeom>
            <a:noFill/>
          </p:spPr>
          <p:txBody>
            <a:bodyPr wrap="square" rtlCol="0">
              <a:spAutoFit/>
            </a:bodyPr>
            <a:lstStyle/>
            <a:p>
              <a:r>
                <a:rPr lang="en-US" sz="1400" b="1" dirty="0"/>
                <a:t>GTP</a:t>
              </a:r>
            </a:p>
          </p:txBody>
        </p:sp>
      </p:grpSp>
      <p:sp>
        <p:nvSpPr>
          <p:cNvPr id="39" name="TextBox 38"/>
          <p:cNvSpPr txBox="1"/>
          <p:nvPr/>
        </p:nvSpPr>
        <p:spPr>
          <a:xfrm>
            <a:off x="2926729" y="1361861"/>
            <a:ext cx="4152419" cy="369332"/>
          </a:xfrm>
          <a:prstGeom prst="rect">
            <a:avLst/>
          </a:prstGeom>
          <a:noFill/>
        </p:spPr>
        <p:txBody>
          <a:bodyPr wrap="none" rtlCol="0">
            <a:spAutoFit/>
          </a:bodyPr>
          <a:lstStyle/>
          <a:p>
            <a:r>
              <a:rPr lang="en-US" b="1" dirty="0"/>
              <a:t>7TM = G-protein coupled receptor (GPCR)</a:t>
            </a:r>
          </a:p>
        </p:txBody>
      </p:sp>
      <p:cxnSp>
        <p:nvCxnSpPr>
          <p:cNvPr id="40" name="Straight Arrow Connector 39"/>
          <p:cNvCxnSpPr/>
          <p:nvPr/>
        </p:nvCxnSpPr>
        <p:spPr>
          <a:xfrm flipH="1">
            <a:off x="2669226" y="1597794"/>
            <a:ext cx="328623" cy="25237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Title 1"/>
          <p:cNvSpPr>
            <a:spLocks noGrp="1"/>
          </p:cNvSpPr>
          <p:nvPr>
            <p:ph type="title"/>
          </p:nvPr>
        </p:nvSpPr>
        <p:spPr>
          <a:xfrm>
            <a:off x="1365978" y="141069"/>
            <a:ext cx="7210332" cy="779462"/>
          </a:xfrm>
        </p:spPr>
        <p:txBody>
          <a:bodyPr>
            <a:normAutofit fontScale="90000"/>
          </a:bodyPr>
          <a:lstStyle/>
          <a:p>
            <a:r>
              <a:rPr lang="en-US" dirty="0"/>
              <a:t>Glucagon Signaling in Liver Cells</a:t>
            </a:r>
          </a:p>
        </p:txBody>
      </p:sp>
    </p:spTree>
    <p:extLst>
      <p:ext uri="{BB962C8B-B14F-4D97-AF65-F5344CB8AC3E}">
        <p14:creationId xmlns:p14="http://schemas.microsoft.com/office/powerpoint/2010/main" val="321386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165389" y="1289918"/>
            <a:ext cx="2200582" cy="1209844"/>
          </a:xfrm>
          <a:prstGeom prst="rect">
            <a:avLst/>
          </a:prstGeom>
        </p:spPr>
      </p:pic>
      <p:pic>
        <p:nvPicPr>
          <p:cNvPr id="5" name="Picture 4"/>
          <p:cNvPicPr>
            <a:picLocks noChangeAspect="1"/>
          </p:cNvPicPr>
          <p:nvPr/>
        </p:nvPicPr>
        <p:blipFill>
          <a:blip r:embed="rId4"/>
          <a:stretch>
            <a:fillRect/>
          </a:stretch>
        </p:blipFill>
        <p:spPr>
          <a:xfrm>
            <a:off x="3335491" y="1731604"/>
            <a:ext cx="571580" cy="590632"/>
          </a:xfrm>
          <a:prstGeom prst="rect">
            <a:avLst/>
          </a:prstGeom>
        </p:spPr>
      </p:pic>
      <p:pic>
        <p:nvPicPr>
          <p:cNvPr id="12" name="Picture 11"/>
          <p:cNvPicPr>
            <a:picLocks noChangeAspect="1"/>
          </p:cNvPicPr>
          <p:nvPr/>
        </p:nvPicPr>
        <p:blipFill>
          <a:blip r:embed="rId4"/>
          <a:stretch>
            <a:fillRect/>
          </a:stretch>
        </p:blipFill>
        <p:spPr>
          <a:xfrm>
            <a:off x="5304830" y="1742139"/>
            <a:ext cx="571580" cy="590632"/>
          </a:xfrm>
          <a:prstGeom prst="rect">
            <a:avLst/>
          </a:prstGeom>
        </p:spPr>
      </p:pic>
      <p:pic>
        <p:nvPicPr>
          <p:cNvPr id="14" name="Picture 13"/>
          <p:cNvPicPr>
            <a:picLocks noChangeAspect="1"/>
          </p:cNvPicPr>
          <p:nvPr/>
        </p:nvPicPr>
        <p:blipFill>
          <a:blip r:embed="rId4"/>
          <a:stretch>
            <a:fillRect/>
          </a:stretch>
        </p:blipFill>
        <p:spPr>
          <a:xfrm>
            <a:off x="3886751" y="1731604"/>
            <a:ext cx="571580" cy="590632"/>
          </a:xfrm>
          <a:prstGeom prst="rect">
            <a:avLst/>
          </a:prstGeom>
        </p:spPr>
      </p:pic>
      <p:pic>
        <p:nvPicPr>
          <p:cNvPr id="13" name="Picture 12"/>
          <p:cNvPicPr>
            <a:picLocks noChangeAspect="1"/>
          </p:cNvPicPr>
          <p:nvPr/>
        </p:nvPicPr>
        <p:blipFill>
          <a:blip r:embed="rId4"/>
          <a:stretch>
            <a:fillRect/>
          </a:stretch>
        </p:blipFill>
        <p:spPr>
          <a:xfrm>
            <a:off x="4446150" y="1737360"/>
            <a:ext cx="571580" cy="590632"/>
          </a:xfrm>
          <a:prstGeom prst="rect">
            <a:avLst/>
          </a:prstGeom>
        </p:spPr>
      </p:pic>
      <p:sp>
        <p:nvSpPr>
          <p:cNvPr id="15" name="TextBox 14"/>
          <p:cNvSpPr txBox="1"/>
          <p:nvPr/>
        </p:nvSpPr>
        <p:spPr>
          <a:xfrm>
            <a:off x="132080" y="5659120"/>
            <a:ext cx="6568593" cy="307777"/>
          </a:xfrm>
          <a:prstGeom prst="rect">
            <a:avLst/>
          </a:prstGeom>
          <a:noFill/>
        </p:spPr>
        <p:txBody>
          <a:bodyPr wrap="none" rtlCol="0">
            <a:spAutoFit/>
          </a:bodyPr>
          <a:lstStyle/>
          <a:p>
            <a:r>
              <a:rPr lang="en-US" sz="1400" dirty="0"/>
              <a:t>Figure modified from </a:t>
            </a:r>
            <a:r>
              <a:rPr lang="en-US" sz="1400" dirty="0">
                <a:hlinkClick r:id="rId5"/>
              </a:rPr>
              <a:t>Yan, A., et al (2016) In J </a:t>
            </a:r>
            <a:r>
              <a:rPr lang="en-US" sz="1400" dirty="0" err="1">
                <a:hlinkClick r:id="rId5"/>
              </a:rPr>
              <a:t>Biol</a:t>
            </a:r>
            <a:r>
              <a:rPr lang="en-US" sz="1400" dirty="0">
                <a:hlinkClick r:id="rId5"/>
              </a:rPr>
              <a:t> </a:t>
            </a:r>
            <a:r>
              <a:rPr lang="en-US" sz="1400" dirty="0" err="1">
                <a:hlinkClick r:id="rId5"/>
              </a:rPr>
              <a:t>Sci</a:t>
            </a:r>
            <a:r>
              <a:rPr lang="en-US" sz="1400" dirty="0">
                <a:hlinkClick r:id="rId5"/>
              </a:rPr>
              <a:t> 12(12):1544-1554</a:t>
            </a:r>
            <a:r>
              <a:rPr lang="en-US" sz="1400" dirty="0"/>
              <a:t> and </a:t>
            </a:r>
            <a:r>
              <a:rPr lang="en-US" sz="1400" dirty="0" err="1">
                <a:hlinkClick r:id="rId6"/>
              </a:rPr>
              <a:t>Truthortruth</a:t>
            </a:r>
            <a:endParaRPr lang="en-US" sz="1400" dirty="0"/>
          </a:p>
        </p:txBody>
      </p:sp>
      <p:grpSp>
        <p:nvGrpSpPr>
          <p:cNvPr id="20" name="Group 19"/>
          <p:cNvGrpSpPr/>
          <p:nvPr/>
        </p:nvGrpSpPr>
        <p:grpSpPr>
          <a:xfrm>
            <a:off x="4855170" y="1731604"/>
            <a:ext cx="581740" cy="1089998"/>
            <a:chOff x="4855170" y="1731604"/>
            <a:chExt cx="581740" cy="1089998"/>
          </a:xfrm>
        </p:grpSpPr>
        <p:sp>
          <p:nvSpPr>
            <p:cNvPr id="17" name="Flowchart: Alternate Process 16"/>
            <p:cNvSpPr/>
            <p:nvPr/>
          </p:nvSpPr>
          <p:spPr>
            <a:xfrm>
              <a:off x="4971144" y="1731604"/>
              <a:ext cx="362856" cy="590632"/>
            </a:xfrm>
            <a:prstGeom prst="flowChartAlternateProcess">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855170" y="2173089"/>
              <a:ext cx="571580" cy="41483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865330" y="2406769"/>
              <a:ext cx="571580" cy="4148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p:cNvPicPr>
            <a:picLocks noChangeAspect="1"/>
          </p:cNvPicPr>
          <p:nvPr/>
        </p:nvPicPr>
        <p:blipFill>
          <a:blip r:embed="rId4"/>
          <a:stretch>
            <a:fillRect/>
          </a:stretch>
        </p:blipFill>
        <p:spPr>
          <a:xfrm>
            <a:off x="5857400" y="1741764"/>
            <a:ext cx="571580" cy="590632"/>
          </a:xfrm>
          <a:prstGeom prst="rect">
            <a:avLst/>
          </a:prstGeom>
        </p:spPr>
      </p:pic>
      <p:pic>
        <p:nvPicPr>
          <p:cNvPr id="10" name="Picture 9"/>
          <p:cNvPicPr>
            <a:picLocks noChangeAspect="1"/>
          </p:cNvPicPr>
          <p:nvPr/>
        </p:nvPicPr>
        <p:blipFill>
          <a:blip r:embed="rId4"/>
          <a:stretch>
            <a:fillRect/>
          </a:stretch>
        </p:blipFill>
        <p:spPr>
          <a:xfrm>
            <a:off x="6408660" y="1731604"/>
            <a:ext cx="571580" cy="590632"/>
          </a:xfrm>
          <a:prstGeom prst="rect">
            <a:avLst/>
          </a:prstGeom>
        </p:spPr>
      </p:pic>
      <p:pic>
        <p:nvPicPr>
          <p:cNvPr id="9" name="Picture 8"/>
          <p:cNvPicPr>
            <a:picLocks noChangeAspect="1"/>
          </p:cNvPicPr>
          <p:nvPr/>
        </p:nvPicPr>
        <p:blipFill>
          <a:blip r:embed="rId4"/>
          <a:stretch>
            <a:fillRect/>
          </a:stretch>
        </p:blipFill>
        <p:spPr>
          <a:xfrm>
            <a:off x="6951070" y="1731604"/>
            <a:ext cx="571580" cy="590632"/>
          </a:xfrm>
          <a:prstGeom prst="rect">
            <a:avLst/>
          </a:prstGeom>
        </p:spPr>
      </p:pic>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77906" y="1515632"/>
            <a:ext cx="793828" cy="365019"/>
          </a:xfrm>
          <a:prstGeom prst="rect">
            <a:avLst/>
          </a:prstGeom>
        </p:spPr>
      </p:pic>
      <p:grpSp>
        <p:nvGrpSpPr>
          <p:cNvPr id="23" name="Group 22"/>
          <p:cNvGrpSpPr/>
          <p:nvPr/>
        </p:nvGrpSpPr>
        <p:grpSpPr>
          <a:xfrm rot="6255297">
            <a:off x="2698978" y="2241496"/>
            <a:ext cx="806570" cy="731520"/>
            <a:chOff x="3365971" y="3159760"/>
            <a:chExt cx="806570" cy="731520"/>
          </a:xfrm>
        </p:grpSpPr>
        <p:sp>
          <p:nvSpPr>
            <p:cNvPr id="21" name="Isosceles Triangle 20"/>
            <p:cNvSpPr/>
            <p:nvPr/>
          </p:nvSpPr>
          <p:spPr>
            <a:xfrm>
              <a:off x="3365971" y="3159760"/>
              <a:ext cx="433869" cy="73152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545840" y="3429000"/>
              <a:ext cx="626701" cy="3734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2341658" y="2222903"/>
            <a:ext cx="467360" cy="404433"/>
            <a:chOff x="2864446" y="2345809"/>
            <a:chExt cx="467360" cy="404433"/>
          </a:xfrm>
        </p:grpSpPr>
        <p:sp>
          <p:nvSpPr>
            <p:cNvPr id="24" name="Oval 23"/>
            <p:cNvSpPr/>
            <p:nvPr/>
          </p:nvSpPr>
          <p:spPr>
            <a:xfrm>
              <a:off x="2945726" y="2345809"/>
              <a:ext cx="386080" cy="404433"/>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hord 24"/>
            <p:cNvSpPr/>
            <p:nvPr/>
          </p:nvSpPr>
          <p:spPr>
            <a:xfrm>
              <a:off x="2864446" y="2509520"/>
              <a:ext cx="183675" cy="213360"/>
            </a:xfrm>
            <a:prstGeom prst="chord">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1297912" y="3211647"/>
            <a:ext cx="634847" cy="936661"/>
            <a:chOff x="2528517" y="3496014"/>
            <a:chExt cx="634847" cy="936661"/>
          </a:xfrm>
        </p:grpSpPr>
        <p:grpSp>
          <p:nvGrpSpPr>
            <p:cNvPr id="32" name="Group 31"/>
            <p:cNvGrpSpPr/>
            <p:nvPr/>
          </p:nvGrpSpPr>
          <p:grpSpPr>
            <a:xfrm>
              <a:off x="2528517" y="3550783"/>
              <a:ext cx="634847" cy="881892"/>
              <a:chOff x="3227483" y="2465282"/>
              <a:chExt cx="634847" cy="881892"/>
            </a:xfrm>
          </p:grpSpPr>
          <p:sp>
            <p:nvSpPr>
              <p:cNvPr id="28" name="Oval 27"/>
              <p:cNvSpPr/>
              <p:nvPr/>
            </p:nvSpPr>
            <p:spPr>
              <a:xfrm rot="561597">
                <a:off x="3347228" y="2465282"/>
                <a:ext cx="366957" cy="554643"/>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3227483" y="2881803"/>
                <a:ext cx="634847" cy="4653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p:cNvSpPr txBox="1"/>
            <p:nvPr/>
          </p:nvSpPr>
          <p:spPr>
            <a:xfrm rot="17539673">
              <a:off x="2561308" y="3606437"/>
              <a:ext cx="528624" cy="307777"/>
            </a:xfrm>
            <a:prstGeom prst="rect">
              <a:avLst/>
            </a:prstGeom>
            <a:noFill/>
          </p:spPr>
          <p:txBody>
            <a:bodyPr wrap="square" rtlCol="0">
              <a:spAutoFit/>
            </a:bodyPr>
            <a:lstStyle/>
            <a:p>
              <a:r>
                <a:rPr lang="en-US" sz="1400" b="1" dirty="0"/>
                <a:t>GDP</a:t>
              </a:r>
            </a:p>
          </p:txBody>
        </p:sp>
      </p:grpSp>
      <p:grpSp>
        <p:nvGrpSpPr>
          <p:cNvPr id="35" name="Group 34"/>
          <p:cNvGrpSpPr/>
          <p:nvPr/>
        </p:nvGrpSpPr>
        <p:grpSpPr>
          <a:xfrm>
            <a:off x="2819178" y="2314721"/>
            <a:ext cx="366957" cy="588117"/>
            <a:chOff x="3669236" y="3465623"/>
            <a:chExt cx="366957" cy="588117"/>
          </a:xfrm>
        </p:grpSpPr>
        <p:sp>
          <p:nvSpPr>
            <p:cNvPr id="29" name="Oval 28"/>
            <p:cNvSpPr/>
            <p:nvPr/>
          </p:nvSpPr>
          <p:spPr>
            <a:xfrm rot="561597">
              <a:off x="3669236" y="3499097"/>
              <a:ext cx="366957" cy="55464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rot="17539673">
              <a:off x="3611109" y="3576046"/>
              <a:ext cx="528624" cy="307777"/>
            </a:xfrm>
            <a:prstGeom prst="rect">
              <a:avLst/>
            </a:prstGeom>
            <a:noFill/>
          </p:spPr>
          <p:txBody>
            <a:bodyPr wrap="square" rtlCol="0">
              <a:spAutoFit/>
            </a:bodyPr>
            <a:lstStyle/>
            <a:p>
              <a:r>
                <a:rPr lang="en-US" sz="1400" b="1" dirty="0"/>
                <a:t>GTP</a:t>
              </a:r>
            </a:p>
          </p:txBody>
        </p:sp>
      </p:grpSp>
      <p:sp>
        <p:nvSpPr>
          <p:cNvPr id="39" name="Title 1"/>
          <p:cNvSpPr>
            <a:spLocks noGrp="1"/>
          </p:cNvSpPr>
          <p:nvPr>
            <p:ph type="title"/>
          </p:nvPr>
        </p:nvSpPr>
        <p:spPr>
          <a:xfrm>
            <a:off x="1365978" y="141069"/>
            <a:ext cx="7210332" cy="779462"/>
          </a:xfrm>
        </p:spPr>
        <p:txBody>
          <a:bodyPr>
            <a:normAutofit fontScale="90000"/>
          </a:bodyPr>
          <a:lstStyle/>
          <a:p>
            <a:r>
              <a:rPr lang="en-US" dirty="0"/>
              <a:t>Glucagon Signaling in Liver Cells</a:t>
            </a:r>
          </a:p>
        </p:txBody>
      </p:sp>
    </p:spTree>
    <p:extLst>
      <p:ext uri="{BB962C8B-B14F-4D97-AF65-F5344CB8AC3E}">
        <p14:creationId xmlns:p14="http://schemas.microsoft.com/office/powerpoint/2010/main" val="3356446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36"/>
                                        </p:tgtEl>
                                      </p:cBhvr>
                                    </p:animEffect>
                                    <p:anim calcmode="lin" valueType="num">
                                      <p:cBhvr>
                                        <p:cTn id="7" dur="1000"/>
                                        <p:tgtEl>
                                          <p:spTgt spid="36"/>
                                        </p:tgtEl>
                                        <p:attrNameLst>
                                          <p:attrName>ppt_x</p:attrName>
                                        </p:attrNameLst>
                                      </p:cBhvr>
                                      <p:tavLst>
                                        <p:tav tm="0">
                                          <p:val>
                                            <p:strVal val="ppt_x"/>
                                          </p:val>
                                        </p:tav>
                                        <p:tav tm="100000">
                                          <p:val>
                                            <p:strVal val="ppt_x"/>
                                          </p:val>
                                        </p:tav>
                                      </p:tavLst>
                                    </p:anim>
                                    <p:anim calcmode="lin" valueType="num">
                                      <p:cBhvr>
                                        <p:cTn id="8" dur="1000"/>
                                        <p:tgtEl>
                                          <p:spTgt spid="36"/>
                                        </p:tgtEl>
                                        <p:attrNameLst>
                                          <p:attrName>ppt_y</p:attrName>
                                        </p:attrNameLst>
                                      </p:cBhvr>
                                      <p:tavLst>
                                        <p:tav tm="0">
                                          <p:val>
                                            <p:strVal val="ppt_y"/>
                                          </p:val>
                                        </p:tav>
                                        <p:tav tm="100000">
                                          <p:val>
                                            <p:strVal val="ppt_y+.1"/>
                                          </p:val>
                                        </p:tav>
                                      </p:tavLst>
                                    </p:anim>
                                    <p:set>
                                      <p:cBhvr>
                                        <p:cTn id="9" dur="1" fill="hold">
                                          <p:stCondLst>
                                            <p:cond delay="9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165389" y="1289918"/>
            <a:ext cx="2200582" cy="1209844"/>
          </a:xfrm>
          <a:prstGeom prst="rect">
            <a:avLst/>
          </a:prstGeom>
        </p:spPr>
      </p:pic>
      <p:pic>
        <p:nvPicPr>
          <p:cNvPr id="5" name="Picture 4"/>
          <p:cNvPicPr>
            <a:picLocks noChangeAspect="1"/>
          </p:cNvPicPr>
          <p:nvPr/>
        </p:nvPicPr>
        <p:blipFill>
          <a:blip r:embed="rId4"/>
          <a:stretch>
            <a:fillRect/>
          </a:stretch>
        </p:blipFill>
        <p:spPr>
          <a:xfrm>
            <a:off x="3335491" y="1731604"/>
            <a:ext cx="571580" cy="590632"/>
          </a:xfrm>
          <a:prstGeom prst="rect">
            <a:avLst/>
          </a:prstGeom>
        </p:spPr>
      </p:pic>
      <p:pic>
        <p:nvPicPr>
          <p:cNvPr id="12" name="Picture 11"/>
          <p:cNvPicPr>
            <a:picLocks noChangeAspect="1"/>
          </p:cNvPicPr>
          <p:nvPr/>
        </p:nvPicPr>
        <p:blipFill>
          <a:blip r:embed="rId4"/>
          <a:stretch>
            <a:fillRect/>
          </a:stretch>
        </p:blipFill>
        <p:spPr>
          <a:xfrm>
            <a:off x="5304830" y="1742139"/>
            <a:ext cx="571580" cy="590632"/>
          </a:xfrm>
          <a:prstGeom prst="rect">
            <a:avLst/>
          </a:prstGeom>
        </p:spPr>
      </p:pic>
      <p:pic>
        <p:nvPicPr>
          <p:cNvPr id="14" name="Picture 13"/>
          <p:cNvPicPr>
            <a:picLocks noChangeAspect="1"/>
          </p:cNvPicPr>
          <p:nvPr/>
        </p:nvPicPr>
        <p:blipFill>
          <a:blip r:embed="rId4"/>
          <a:stretch>
            <a:fillRect/>
          </a:stretch>
        </p:blipFill>
        <p:spPr>
          <a:xfrm>
            <a:off x="3886751" y="1731604"/>
            <a:ext cx="571580" cy="590632"/>
          </a:xfrm>
          <a:prstGeom prst="rect">
            <a:avLst/>
          </a:prstGeom>
        </p:spPr>
      </p:pic>
      <p:pic>
        <p:nvPicPr>
          <p:cNvPr id="13" name="Picture 12"/>
          <p:cNvPicPr>
            <a:picLocks noChangeAspect="1"/>
          </p:cNvPicPr>
          <p:nvPr/>
        </p:nvPicPr>
        <p:blipFill>
          <a:blip r:embed="rId4"/>
          <a:stretch>
            <a:fillRect/>
          </a:stretch>
        </p:blipFill>
        <p:spPr>
          <a:xfrm>
            <a:off x="4446150" y="1737360"/>
            <a:ext cx="571580" cy="590632"/>
          </a:xfrm>
          <a:prstGeom prst="rect">
            <a:avLst/>
          </a:prstGeom>
        </p:spPr>
      </p:pic>
      <p:sp>
        <p:nvSpPr>
          <p:cNvPr id="15" name="TextBox 14"/>
          <p:cNvSpPr txBox="1"/>
          <p:nvPr/>
        </p:nvSpPr>
        <p:spPr>
          <a:xfrm>
            <a:off x="132080" y="5659120"/>
            <a:ext cx="6568593" cy="307777"/>
          </a:xfrm>
          <a:prstGeom prst="rect">
            <a:avLst/>
          </a:prstGeom>
          <a:noFill/>
        </p:spPr>
        <p:txBody>
          <a:bodyPr wrap="none" rtlCol="0">
            <a:spAutoFit/>
          </a:bodyPr>
          <a:lstStyle/>
          <a:p>
            <a:r>
              <a:rPr lang="en-US" sz="1400" dirty="0"/>
              <a:t>Figure modified from </a:t>
            </a:r>
            <a:r>
              <a:rPr lang="en-US" sz="1400" dirty="0">
                <a:hlinkClick r:id="rId5"/>
              </a:rPr>
              <a:t>Yan, A., et al (2016) In J </a:t>
            </a:r>
            <a:r>
              <a:rPr lang="en-US" sz="1400" dirty="0" err="1">
                <a:hlinkClick r:id="rId5"/>
              </a:rPr>
              <a:t>Biol</a:t>
            </a:r>
            <a:r>
              <a:rPr lang="en-US" sz="1400" dirty="0">
                <a:hlinkClick r:id="rId5"/>
              </a:rPr>
              <a:t> </a:t>
            </a:r>
            <a:r>
              <a:rPr lang="en-US" sz="1400" dirty="0" err="1">
                <a:hlinkClick r:id="rId5"/>
              </a:rPr>
              <a:t>Sci</a:t>
            </a:r>
            <a:r>
              <a:rPr lang="en-US" sz="1400" dirty="0">
                <a:hlinkClick r:id="rId5"/>
              </a:rPr>
              <a:t> 12(12):1544-1554</a:t>
            </a:r>
            <a:r>
              <a:rPr lang="en-US" sz="1400" dirty="0"/>
              <a:t> and </a:t>
            </a:r>
            <a:r>
              <a:rPr lang="en-US" sz="1400" dirty="0" err="1">
                <a:hlinkClick r:id="rId6"/>
              </a:rPr>
              <a:t>Truthortruth</a:t>
            </a:r>
            <a:endParaRPr lang="en-US" sz="1400" dirty="0"/>
          </a:p>
        </p:txBody>
      </p:sp>
      <p:grpSp>
        <p:nvGrpSpPr>
          <p:cNvPr id="20" name="Group 19"/>
          <p:cNvGrpSpPr/>
          <p:nvPr/>
        </p:nvGrpSpPr>
        <p:grpSpPr>
          <a:xfrm>
            <a:off x="4855170" y="1731604"/>
            <a:ext cx="581740" cy="1089998"/>
            <a:chOff x="4855170" y="1731604"/>
            <a:chExt cx="581740" cy="1089998"/>
          </a:xfrm>
        </p:grpSpPr>
        <p:sp>
          <p:nvSpPr>
            <p:cNvPr id="17" name="Flowchart: Alternate Process 16"/>
            <p:cNvSpPr/>
            <p:nvPr/>
          </p:nvSpPr>
          <p:spPr>
            <a:xfrm>
              <a:off x="4971144" y="1731604"/>
              <a:ext cx="362856" cy="590632"/>
            </a:xfrm>
            <a:prstGeom prst="flowChartAlternateProcess">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855170" y="2173089"/>
              <a:ext cx="571580" cy="41483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865330" y="2406769"/>
              <a:ext cx="571580" cy="4148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p:cNvPicPr>
            <a:picLocks noChangeAspect="1"/>
          </p:cNvPicPr>
          <p:nvPr/>
        </p:nvPicPr>
        <p:blipFill>
          <a:blip r:embed="rId4"/>
          <a:stretch>
            <a:fillRect/>
          </a:stretch>
        </p:blipFill>
        <p:spPr>
          <a:xfrm>
            <a:off x="5857400" y="1741764"/>
            <a:ext cx="571580" cy="590632"/>
          </a:xfrm>
          <a:prstGeom prst="rect">
            <a:avLst/>
          </a:prstGeom>
        </p:spPr>
      </p:pic>
      <p:pic>
        <p:nvPicPr>
          <p:cNvPr id="10" name="Picture 9"/>
          <p:cNvPicPr>
            <a:picLocks noChangeAspect="1"/>
          </p:cNvPicPr>
          <p:nvPr/>
        </p:nvPicPr>
        <p:blipFill>
          <a:blip r:embed="rId4"/>
          <a:stretch>
            <a:fillRect/>
          </a:stretch>
        </p:blipFill>
        <p:spPr>
          <a:xfrm>
            <a:off x="6408660" y="1731604"/>
            <a:ext cx="571580" cy="590632"/>
          </a:xfrm>
          <a:prstGeom prst="rect">
            <a:avLst/>
          </a:prstGeom>
        </p:spPr>
      </p:pic>
      <p:pic>
        <p:nvPicPr>
          <p:cNvPr id="9" name="Picture 8"/>
          <p:cNvPicPr>
            <a:picLocks noChangeAspect="1"/>
          </p:cNvPicPr>
          <p:nvPr/>
        </p:nvPicPr>
        <p:blipFill>
          <a:blip r:embed="rId4"/>
          <a:stretch>
            <a:fillRect/>
          </a:stretch>
        </p:blipFill>
        <p:spPr>
          <a:xfrm>
            <a:off x="6951070" y="1731604"/>
            <a:ext cx="571580" cy="590632"/>
          </a:xfrm>
          <a:prstGeom prst="rect">
            <a:avLst/>
          </a:prstGeom>
        </p:spPr>
      </p:pic>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77906" y="1515632"/>
            <a:ext cx="793828" cy="365019"/>
          </a:xfrm>
          <a:prstGeom prst="rect">
            <a:avLst/>
          </a:prstGeom>
        </p:spPr>
      </p:pic>
      <p:grpSp>
        <p:nvGrpSpPr>
          <p:cNvPr id="33" name="Group 32"/>
          <p:cNvGrpSpPr/>
          <p:nvPr/>
        </p:nvGrpSpPr>
        <p:grpSpPr>
          <a:xfrm>
            <a:off x="1297912" y="3211647"/>
            <a:ext cx="634847" cy="936661"/>
            <a:chOff x="2528517" y="3496014"/>
            <a:chExt cx="634847" cy="936661"/>
          </a:xfrm>
        </p:grpSpPr>
        <p:grpSp>
          <p:nvGrpSpPr>
            <p:cNvPr id="32" name="Group 31"/>
            <p:cNvGrpSpPr/>
            <p:nvPr/>
          </p:nvGrpSpPr>
          <p:grpSpPr>
            <a:xfrm>
              <a:off x="2528517" y="3550783"/>
              <a:ext cx="634847" cy="881892"/>
              <a:chOff x="3227483" y="2465282"/>
              <a:chExt cx="634847" cy="881892"/>
            </a:xfrm>
          </p:grpSpPr>
          <p:sp>
            <p:nvSpPr>
              <p:cNvPr id="28" name="Oval 27"/>
              <p:cNvSpPr/>
              <p:nvPr/>
            </p:nvSpPr>
            <p:spPr>
              <a:xfrm rot="561597">
                <a:off x="3347228" y="2465282"/>
                <a:ext cx="366957" cy="554643"/>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3227483" y="2881803"/>
                <a:ext cx="634847" cy="4653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p:cNvSpPr txBox="1"/>
            <p:nvPr/>
          </p:nvSpPr>
          <p:spPr>
            <a:xfrm rot="17539673">
              <a:off x="2561308" y="3606437"/>
              <a:ext cx="528624" cy="307777"/>
            </a:xfrm>
            <a:prstGeom prst="rect">
              <a:avLst/>
            </a:prstGeom>
            <a:noFill/>
          </p:spPr>
          <p:txBody>
            <a:bodyPr wrap="square" rtlCol="0">
              <a:spAutoFit/>
            </a:bodyPr>
            <a:lstStyle/>
            <a:p>
              <a:r>
                <a:rPr lang="en-US" sz="1400" b="1" dirty="0"/>
                <a:t>GDP</a:t>
              </a:r>
            </a:p>
          </p:txBody>
        </p:sp>
      </p:grpSp>
      <p:grpSp>
        <p:nvGrpSpPr>
          <p:cNvPr id="3" name="Group 2"/>
          <p:cNvGrpSpPr/>
          <p:nvPr/>
        </p:nvGrpSpPr>
        <p:grpSpPr>
          <a:xfrm rot="20133465">
            <a:off x="4396660" y="2115632"/>
            <a:ext cx="731520" cy="806570"/>
            <a:chOff x="2736503" y="2203971"/>
            <a:chExt cx="731520" cy="806570"/>
          </a:xfrm>
        </p:grpSpPr>
        <p:grpSp>
          <p:nvGrpSpPr>
            <p:cNvPr id="23" name="Group 22"/>
            <p:cNvGrpSpPr/>
            <p:nvPr/>
          </p:nvGrpSpPr>
          <p:grpSpPr>
            <a:xfrm rot="6255297">
              <a:off x="2698978" y="2241496"/>
              <a:ext cx="806570" cy="731520"/>
              <a:chOff x="3365971" y="3159760"/>
              <a:chExt cx="806570" cy="731520"/>
            </a:xfrm>
          </p:grpSpPr>
          <p:sp>
            <p:nvSpPr>
              <p:cNvPr id="21" name="Isosceles Triangle 20"/>
              <p:cNvSpPr/>
              <p:nvPr/>
            </p:nvSpPr>
            <p:spPr>
              <a:xfrm>
                <a:off x="3365971" y="3159760"/>
                <a:ext cx="433869" cy="73152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545840" y="3429000"/>
                <a:ext cx="626701" cy="3734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p:cNvGrpSpPr/>
            <p:nvPr/>
          </p:nvGrpSpPr>
          <p:grpSpPr>
            <a:xfrm>
              <a:off x="2819178" y="2314721"/>
              <a:ext cx="366957" cy="588117"/>
              <a:chOff x="3669236" y="3465623"/>
              <a:chExt cx="366957" cy="588117"/>
            </a:xfrm>
          </p:grpSpPr>
          <p:sp>
            <p:nvSpPr>
              <p:cNvPr id="29" name="Oval 28"/>
              <p:cNvSpPr/>
              <p:nvPr/>
            </p:nvSpPr>
            <p:spPr>
              <a:xfrm rot="561597">
                <a:off x="3669236" y="3499097"/>
                <a:ext cx="366957" cy="55464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rot="17539673">
                <a:off x="3611109" y="3576046"/>
                <a:ext cx="528624" cy="307777"/>
              </a:xfrm>
              <a:prstGeom prst="rect">
                <a:avLst/>
              </a:prstGeom>
              <a:noFill/>
            </p:spPr>
            <p:txBody>
              <a:bodyPr wrap="square" rtlCol="0">
                <a:spAutoFit/>
              </a:bodyPr>
              <a:lstStyle/>
              <a:p>
                <a:r>
                  <a:rPr lang="en-US" sz="1400" b="1" dirty="0"/>
                  <a:t>GTP</a:t>
                </a:r>
              </a:p>
            </p:txBody>
          </p:sp>
        </p:grpSp>
      </p:grpSp>
      <p:grpSp>
        <p:nvGrpSpPr>
          <p:cNvPr id="7" name="Group 6"/>
          <p:cNvGrpSpPr/>
          <p:nvPr/>
        </p:nvGrpSpPr>
        <p:grpSpPr>
          <a:xfrm>
            <a:off x="5153074" y="4246880"/>
            <a:ext cx="567672" cy="369390"/>
            <a:chOff x="6153350" y="3809398"/>
            <a:chExt cx="567672" cy="369390"/>
          </a:xfrm>
        </p:grpSpPr>
        <p:sp>
          <p:nvSpPr>
            <p:cNvPr id="6" name="Oval 5"/>
            <p:cNvSpPr/>
            <p:nvPr/>
          </p:nvSpPr>
          <p:spPr>
            <a:xfrm>
              <a:off x="6153350" y="3809398"/>
              <a:ext cx="567672" cy="369390"/>
            </a:xfrm>
            <a:prstGeom prst="ellipse">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6208055" y="3834111"/>
              <a:ext cx="502807" cy="307777"/>
            </a:xfrm>
            <a:prstGeom prst="rect">
              <a:avLst/>
            </a:prstGeom>
            <a:noFill/>
          </p:spPr>
          <p:txBody>
            <a:bodyPr wrap="square" rtlCol="0">
              <a:spAutoFit/>
            </a:bodyPr>
            <a:lstStyle/>
            <a:p>
              <a:r>
                <a:rPr lang="en-US" sz="1400" b="1" dirty="0"/>
                <a:t>ATP</a:t>
              </a:r>
            </a:p>
          </p:txBody>
        </p:sp>
      </p:grpSp>
      <p:sp>
        <p:nvSpPr>
          <p:cNvPr id="38" name="TextBox 37"/>
          <p:cNvSpPr txBox="1"/>
          <p:nvPr/>
        </p:nvSpPr>
        <p:spPr>
          <a:xfrm>
            <a:off x="4276768" y="1302753"/>
            <a:ext cx="1766125" cy="369332"/>
          </a:xfrm>
          <a:prstGeom prst="rect">
            <a:avLst/>
          </a:prstGeom>
          <a:noFill/>
        </p:spPr>
        <p:txBody>
          <a:bodyPr wrap="none" rtlCol="0">
            <a:spAutoFit/>
          </a:bodyPr>
          <a:lstStyle/>
          <a:p>
            <a:r>
              <a:rPr lang="en-US" b="1" dirty="0"/>
              <a:t>Adenylyl Cyclase</a:t>
            </a:r>
          </a:p>
        </p:txBody>
      </p:sp>
      <p:sp>
        <p:nvSpPr>
          <p:cNvPr id="39" name="Title 1"/>
          <p:cNvSpPr>
            <a:spLocks noGrp="1"/>
          </p:cNvSpPr>
          <p:nvPr>
            <p:ph type="title"/>
          </p:nvPr>
        </p:nvSpPr>
        <p:spPr>
          <a:xfrm>
            <a:off x="1365978" y="141069"/>
            <a:ext cx="7210332" cy="779462"/>
          </a:xfrm>
        </p:spPr>
        <p:txBody>
          <a:bodyPr>
            <a:normAutofit fontScale="90000"/>
          </a:bodyPr>
          <a:lstStyle/>
          <a:p>
            <a:r>
              <a:rPr lang="en-US" dirty="0"/>
              <a:t>Glucagon Signaling in Liver Cells</a:t>
            </a:r>
          </a:p>
        </p:txBody>
      </p:sp>
    </p:spTree>
    <p:extLst>
      <p:ext uri="{BB962C8B-B14F-4D97-AF65-F5344CB8AC3E}">
        <p14:creationId xmlns:p14="http://schemas.microsoft.com/office/powerpoint/2010/main" val="1346458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nodeType="clickEffect">
                                  <p:stCondLst>
                                    <p:cond delay="0"/>
                                  </p:stCondLst>
                                  <p:childTnLst>
                                    <p:animEffect transition="out" filter="fade">
                                      <p:cBhvr>
                                        <p:cTn id="6" dur="1000"/>
                                        <p:tgtEl>
                                          <p:spTgt spid="7"/>
                                        </p:tgtEl>
                                      </p:cBhvr>
                                    </p:animEffect>
                                    <p:anim calcmode="lin" valueType="num">
                                      <p:cBhvr>
                                        <p:cTn id="7" dur="1000"/>
                                        <p:tgtEl>
                                          <p:spTgt spid="7"/>
                                        </p:tgtEl>
                                        <p:attrNameLst>
                                          <p:attrName>ppt_x</p:attrName>
                                        </p:attrNameLst>
                                      </p:cBhvr>
                                      <p:tavLst>
                                        <p:tav tm="0">
                                          <p:val>
                                            <p:strVal val="ppt_x"/>
                                          </p:val>
                                        </p:tav>
                                        <p:tav tm="100000">
                                          <p:val>
                                            <p:strVal val="ppt_x"/>
                                          </p:val>
                                        </p:tav>
                                      </p:tavLst>
                                    </p:anim>
                                    <p:anim calcmode="lin" valueType="num">
                                      <p:cBhvr>
                                        <p:cTn id="8" dur="1000"/>
                                        <p:tgtEl>
                                          <p:spTgt spid="7"/>
                                        </p:tgtEl>
                                        <p:attrNameLst>
                                          <p:attrName>ppt_y</p:attrName>
                                        </p:attrNameLst>
                                      </p:cBhvr>
                                      <p:tavLst>
                                        <p:tav tm="0">
                                          <p:val>
                                            <p:strVal val="ppt_y"/>
                                          </p:val>
                                        </p:tav>
                                        <p:tav tm="100000">
                                          <p:val>
                                            <p:strVal val="ppt_y-.1"/>
                                          </p:val>
                                        </p:tav>
                                      </p:tavLst>
                                    </p:anim>
                                    <p:set>
                                      <p:cBhvr>
                                        <p:cTn id="9"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165389" y="1289918"/>
            <a:ext cx="2200582" cy="1209844"/>
          </a:xfrm>
          <a:prstGeom prst="rect">
            <a:avLst/>
          </a:prstGeom>
        </p:spPr>
      </p:pic>
      <p:pic>
        <p:nvPicPr>
          <p:cNvPr id="5" name="Picture 4"/>
          <p:cNvPicPr>
            <a:picLocks noChangeAspect="1"/>
          </p:cNvPicPr>
          <p:nvPr/>
        </p:nvPicPr>
        <p:blipFill>
          <a:blip r:embed="rId4"/>
          <a:stretch>
            <a:fillRect/>
          </a:stretch>
        </p:blipFill>
        <p:spPr>
          <a:xfrm>
            <a:off x="3335491" y="1731604"/>
            <a:ext cx="571580" cy="590632"/>
          </a:xfrm>
          <a:prstGeom prst="rect">
            <a:avLst/>
          </a:prstGeom>
        </p:spPr>
      </p:pic>
      <p:pic>
        <p:nvPicPr>
          <p:cNvPr id="12" name="Picture 11"/>
          <p:cNvPicPr>
            <a:picLocks noChangeAspect="1"/>
          </p:cNvPicPr>
          <p:nvPr/>
        </p:nvPicPr>
        <p:blipFill>
          <a:blip r:embed="rId4"/>
          <a:stretch>
            <a:fillRect/>
          </a:stretch>
        </p:blipFill>
        <p:spPr>
          <a:xfrm>
            <a:off x="5304830" y="1742139"/>
            <a:ext cx="571580" cy="590632"/>
          </a:xfrm>
          <a:prstGeom prst="rect">
            <a:avLst/>
          </a:prstGeom>
        </p:spPr>
      </p:pic>
      <p:pic>
        <p:nvPicPr>
          <p:cNvPr id="14" name="Picture 13"/>
          <p:cNvPicPr>
            <a:picLocks noChangeAspect="1"/>
          </p:cNvPicPr>
          <p:nvPr/>
        </p:nvPicPr>
        <p:blipFill>
          <a:blip r:embed="rId4"/>
          <a:stretch>
            <a:fillRect/>
          </a:stretch>
        </p:blipFill>
        <p:spPr>
          <a:xfrm>
            <a:off x="3886751" y="1731604"/>
            <a:ext cx="571580" cy="590632"/>
          </a:xfrm>
          <a:prstGeom prst="rect">
            <a:avLst/>
          </a:prstGeom>
        </p:spPr>
      </p:pic>
      <p:pic>
        <p:nvPicPr>
          <p:cNvPr id="13" name="Picture 12"/>
          <p:cNvPicPr>
            <a:picLocks noChangeAspect="1"/>
          </p:cNvPicPr>
          <p:nvPr/>
        </p:nvPicPr>
        <p:blipFill>
          <a:blip r:embed="rId4"/>
          <a:stretch>
            <a:fillRect/>
          </a:stretch>
        </p:blipFill>
        <p:spPr>
          <a:xfrm>
            <a:off x="4446150" y="1737360"/>
            <a:ext cx="571580" cy="590632"/>
          </a:xfrm>
          <a:prstGeom prst="rect">
            <a:avLst/>
          </a:prstGeom>
        </p:spPr>
      </p:pic>
      <p:sp>
        <p:nvSpPr>
          <p:cNvPr id="15" name="TextBox 14"/>
          <p:cNvSpPr txBox="1"/>
          <p:nvPr/>
        </p:nvSpPr>
        <p:spPr>
          <a:xfrm>
            <a:off x="132080" y="5659120"/>
            <a:ext cx="6568593" cy="307777"/>
          </a:xfrm>
          <a:prstGeom prst="rect">
            <a:avLst/>
          </a:prstGeom>
          <a:noFill/>
        </p:spPr>
        <p:txBody>
          <a:bodyPr wrap="none" rtlCol="0">
            <a:spAutoFit/>
          </a:bodyPr>
          <a:lstStyle/>
          <a:p>
            <a:r>
              <a:rPr lang="en-US" sz="1400" dirty="0"/>
              <a:t>Figure modified from </a:t>
            </a:r>
            <a:r>
              <a:rPr lang="en-US" sz="1400" dirty="0">
                <a:hlinkClick r:id="rId5"/>
              </a:rPr>
              <a:t>Yan, A., et al (2016) In J </a:t>
            </a:r>
            <a:r>
              <a:rPr lang="en-US" sz="1400" dirty="0" err="1">
                <a:hlinkClick r:id="rId5"/>
              </a:rPr>
              <a:t>Biol</a:t>
            </a:r>
            <a:r>
              <a:rPr lang="en-US" sz="1400" dirty="0">
                <a:hlinkClick r:id="rId5"/>
              </a:rPr>
              <a:t> </a:t>
            </a:r>
            <a:r>
              <a:rPr lang="en-US" sz="1400" dirty="0" err="1">
                <a:hlinkClick r:id="rId5"/>
              </a:rPr>
              <a:t>Sci</a:t>
            </a:r>
            <a:r>
              <a:rPr lang="en-US" sz="1400" dirty="0">
                <a:hlinkClick r:id="rId5"/>
              </a:rPr>
              <a:t> 12(12):1544-1554</a:t>
            </a:r>
            <a:r>
              <a:rPr lang="en-US" sz="1400" dirty="0"/>
              <a:t> and </a:t>
            </a:r>
            <a:r>
              <a:rPr lang="en-US" sz="1400" dirty="0" err="1">
                <a:hlinkClick r:id="rId6"/>
              </a:rPr>
              <a:t>Truthortruth</a:t>
            </a:r>
            <a:endParaRPr lang="en-US" sz="1400" dirty="0"/>
          </a:p>
        </p:txBody>
      </p:sp>
      <p:grpSp>
        <p:nvGrpSpPr>
          <p:cNvPr id="20" name="Group 19"/>
          <p:cNvGrpSpPr/>
          <p:nvPr/>
        </p:nvGrpSpPr>
        <p:grpSpPr>
          <a:xfrm>
            <a:off x="4855170" y="1731604"/>
            <a:ext cx="581740" cy="1089998"/>
            <a:chOff x="4855170" y="1731604"/>
            <a:chExt cx="581740" cy="1089998"/>
          </a:xfrm>
        </p:grpSpPr>
        <p:sp>
          <p:nvSpPr>
            <p:cNvPr id="17" name="Flowchart: Alternate Process 16"/>
            <p:cNvSpPr/>
            <p:nvPr/>
          </p:nvSpPr>
          <p:spPr>
            <a:xfrm>
              <a:off x="4971144" y="1731604"/>
              <a:ext cx="362856" cy="590632"/>
            </a:xfrm>
            <a:prstGeom prst="flowChartAlternateProcess">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855170" y="2173089"/>
              <a:ext cx="571580" cy="414833"/>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865330" y="2406769"/>
              <a:ext cx="571580" cy="4148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p:cNvPicPr>
            <a:picLocks noChangeAspect="1"/>
          </p:cNvPicPr>
          <p:nvPr/>
        </p:nvPicPr>
        <p:blipFill>
          <a:blip r:embed="rId4"/>
          <a:stretch>
            <a:fillRect/>
          </a:stretch>
        </p:blipFill>
        <p:spPr>
          <a:xfrm>
            <a:off x="5857400" y="1741764"/>
            <a:ext cx="571580" cy="590632"/>
          </a:xfrm>
          <a:prstGeom prst="rect">
            <a:avLst/>
          </a:prstGeom>
        </p:spPr>
      </p:pic>
      <p:pic>
        <p:nvPicPr>
          <p:cNvPr id="10" name="Picture 9"/>
          <p:cNvPicPr>
            <a:picLocks noChangeAspect="1"/>
          </p:cNvPicPr>
          <p:nvPr/>
        </p:nvPicPr>
        <p:blipFill>
          <a:blip r:embed="rId4"/>
          <a:stretch>
            <a:fillRect/>
          </a:stretch>
        </p:blipFill>
        <p:spPr>
          <a:xfrm>
            <a:off x="6408660" y="1731604"/>
            <a:ext cx="571580" cy="590632"/>
          </a:xfrm>
          <a:prstGeom prst="rect">
            <a:avLst/>
          </a:prstGeom>
        </p:spPr>
      </p:pic>
      <p:pic>
        <p:nvPicPr>
          <p:cNvPr id="9" name="Picture 8"/>
          <p:cNvPicPr>
            <a:picLocks noChangeAspect="1"/>
          </p:cNvPicPr>
          <p:nvPr/>
        </p:nvPicPr>
        <p:blipFill>
          <a:blip r:embed="rId4"/>
          <a:stretch>
            <a:fillRect/>
          </a:stretch>
        </p:blipFill>
        <p:spPr>
          <a:xfrm>
            <a:off x="6951070" y="1731604"/>
            <a:ext cx="571580" cy="590632"/>
          </a:xfrm>
          <a:prstGeom prst="rect">
            <a:avLst/>
          </a:prstGeom>
        </p:spPr>
      </p:pic>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77906" y="1515632"/>
            <a:ext cx="793828" cy="365019"/>
          </a:xfrm>
          <a:prstGeom prst="rect">
            <a:avLst/>
          </a:prstGeom>
        </p:spPr>
      </p:pic>
      <p:grpSp>
        <p:nvGrpSpPr>
          <p:cNvPr id="33" name="Group 32"/>
          <p:cNvGrpSpPr/>
          <p:nvPr/>
        </p:nvGrpSpPr>
        <p:grpSpPr>
          <a:xfrm>
            <a:off x="1297912" y="3211647"/>
            <a:ext cx="634847" cy="936661"/>
            <a:chOff x="2528517" y="3496014"/>
            <a:chExt cx="634847" cy="936661"/>
          </a:xfrm>
        </p:grpSpPr>
        <p:grpSp>
          <p:nvGrpSpPr>
            <p:cNvPr id="32" name="Group 31"/>
            <p:cNvGrpSpPr/>
            <p:nvPr/>
          </p:nvGrpSpPr>
          <p:grpSpPr>
            <a:xfrm>
              <a:off x="2528517" y="3550783"/>
              <a:ext cx="634847" cy="881892"/>
              <a:chOff x="3227483" y="2465282"/>
              <a:chExt cx="634847" cy="881892"/>
            </a:xfrm>
          </p:grpSpPr>
          <p:sp>
            <p:nvSpPr>
              <p:cNvPr id="28" name="Oval 27"/>
              <p:cNvSpPr/>
              <p:nvPr/>
            </p:nvSpPr>
            <p:spPr>
              <a:xfrm rot="561597">
                <a:off x="3347228" y="2465282"/>
                <a:ext cx="366957" cy="554643"/>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3227483" y="2881803"/>
                <a:ext cx="634847" cy="4653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p:cNvSpPr txBox="1"/>
            <p:nvPr/>
          </p:nvSpPr>
          <p:spPr>
            <a:xfrm rot="17539673">
              <a:off x="2561308" y="3606437"/>
              <a:ext cx="528624" cy="307777"/>
            </a:xfrm>
            <a:prstGeom prst="rect">
              <a:avLst/>
            </a:prstGeom>
            <a:noFill/>
          </p:spPr>
          <p:txBody>
            <a:bodyPr wrap="square" rtlCol="0">
              <a:spAutoFit/>
            </a:bodyPr>
            <a:lstStyle/>
            <a:p>
              <a:r>
                <a:rPr lang="en-US" sz="1400" b="1" dirty="0"/>
                <a:t>GDP</a:t>
              </a:r>
            </a:p>
          </p:txBody>
        </p:sp>
      </p:grpSp>
      <p:grpSp>
        <p:nvGrpSpPr>
          <p:cNvPr id="3" name="Group 2"/>
          <p:cNvGrpSpPr/>
          <p:nvPr/>
        </p:nvGrpSpPr>
        <p:grpSpPr>
          <a:xfrm rot="20133465">
            <a:off x="4396660" y="2115632"/>
            <a:ext cx="731520" cy="806570"/>
            <a:chOff x="2736503" y="2203971"/>
            <a:chExt cx="731520" cy="806570"/>
          </a:xfrm>
        </p:grpSpPr>
        <p:grpSp>
          <p:nvGrpSpPr>
            <p:cNvPr id="23" name="Group 22"/>
            <p:cNvGrpSpPr/>
            <p:nvPr/>
          </p:nvGrpSpPr>
          <p:grpSpPr>
            <a:xfrm rot="6255297">
              <a:off x="2698978" y="2241496"/>
              <a:ext cx="806570" cy="731520"/>
              <a:chOff x="3365971" y="3159760"/>
              <a:chExt cx="806570" cy="731520"/>
            </a:xfrm>
          </p:grpSpPr>
          <p:sp>
            <p:nvSpPr>
              <p:cNvPr id="21" name="Isosceles Triangle 20"/>
              <p:cNvSpPr/>
              <p:nvPr/>
            </p:nvSpPr>
            <p:spPr>
              <a:xfrm>
                <a:off x="3365971" y="3159760"/>
                <a:ext cx="433869" cy="73152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545840" y="3429000"/>
                <a:ext cx="626701" cy="3734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p:cNvGrpSpPr/>
            <p:nvPr/>
          </p:nvGrpSpPr>
          <p:grpSpPr>
            <a:xfrm>
              <a:off x="2819178" y="2314721"/>
              <a:ext cx="366957" cy="588117"/>
              <a:chOff x="3669236" y="3465623"/>
              <a:chExt cx="366957" cy="588117"/>
            </a:xfrm>
          </p:grpSpPr>
          <p:sp>
            <p:nvSpPr>
              <p:cNvPr id="29" name="Oval 28"/>
              <p:cNvSpPr/>
              <p:nvPr/>
            </p:nvSpPr>
            <p:spPr>
              <a:xfrm rot="561597">
                <a:off x="3669236" y="3499097"/>
                <a:ext cx="366957" cy="55464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rot="17539673">
                <a:off x="3611109" y="3576046"/>
                <a:ext cx="528624" cy="307777"/>
              </a:xfrm>
              <a:prstGeom prst="rect">
                <a:avLst/>
              </a:prstGeom>
              <a:noFill/>
            </p:spPr>
            <p:txBody>
              <a:bodyPr wrap="square" rtlCol="0">
                <a:spAutoFit/>
              </a:bodyPr>
              <a:lstStyle/>
              <a:p>
                <a:r>
                  <a:rPr lang="en-US" sz="1400" b="1" dirty="0"/>
                  <a:t>GTP</a:t>
                </a:r>
              </a:p>
            </p:txBody>
          </p:sp>
        </p:grpSp>
      </p:grpSp>
      <p:grpSp>
        <p:nvGrpSpPr>
          <p:cNvPr id="7" name="Group 6"/>
          <p:cNvGrpSpPr/>
          <p:nvPr/>
        </p:nvGrpSpPr>
        <p:grpSpPr>
          <a:xfrm>
            <a:off x="4869238" y="2407218"/>
            <a:ext cx="567672" cy="369390"/>
            <a:chOff x="6153350" y="3809398"/>
            <a:chExt cx="567672" cy="369390"/>
          </a:xfrm>
        </p:grpSpPr>
        <p:sp>
          <p:nvSpPr>
            <p:cNvPr id="6" name="Oval 5"/>
            <p:cNvSpPr/>
            <p:nvPr/>
          </p:nvSpPr>
          <p:spPr>
            <a:xfrm>
              <a:off x="6153350" y="3809398"/>
              <a:ext cx="567672" cy="369390"/>
            </a:xfrm>
            <a:prstGeom prst="ellipse">
              <a:avLst/>
            </a:pr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6208055" y="3834111"/>
              <a:ext cx="502807" cy="307777"/>
            </a:xfrm>
            <a:prstGeom prst="rect">
              <a:avLst/>
            </a:prstGeom>
            <a:noFill/>
          </p:spPr>
          <p:txBody>
            <a:bodyPr wrap="square" rtlCol="0">
              <a:spAutoFit/>
            </a:bodyPr>
            <a:lstStyle/>
            <a:p>
              <a:r>
                <a:rPr lang="en-US" sz="1400" b="1" dirty="0"/>
                <a:t>ATP</a:t>
              </a:r>
            </a:p>
          </p:txBody>
        </p:sp>
      </p:grpSp>
      <p:sp>
        <p:nvSpPr>
          <p:cNvPr id="38" name="TextBox 37"/>
          <p:cNvSpPr txBox="1"/>
          <p:nvPr/>
        </p:nvSpPr>
        <p:spPr>
          <a:xfrm>
            <a:off x="4276768" y="1302753"/>
            <a:ext cx="1766125" cy="369332"/>
          </a:xfrm>
          <a:prstGeom prst="rect">
            <a:avLst/>
          </a:prstGeom>
          <a:noFill/>
        </p:spPr>
        <p:txBody>
          <a:bodyPr wrap="none" rtlCol="0">
            <a:spAutoFit/>
          </a:bodyPr>
          <a:lstStyle/>
          <a:p>
            <a:r>
              <a:rPr lang="en-US" b="1" dirty="0"/>
              <a:t>Adenylyl Cyclase</a:t>
            </a:r>
          </a:p>
        </p:txBody>
      </p:sp>
      <p:sp>
        <p:nvSpPr>
          <p:cNvPr id="36" name="Title 1"/>
          <p:cNvSpPr>
            <a:spLocks noGrp="1"/>
          </p:cNvSpPr>
          <p:nvPr>
            <p:ph type="title"/>
          </p:nvPr>
        </p:nvSpPr>
        <p:spPr>
          <a:xfrm>
            <a:off x="1365978" y="141069"/>
            <a:ext cx="7210332" cy="779462"/>
          </a:xfrm>
        </p:spPr>
        <p:txBody>
          <a:bodyPr>
            <a:normAutofit fontScale="90000"/>
          </a:bodyPr>
          <a:lstStyle/>
          <a:p>
            <a:r>
              <a:rPr lang="en-US" dirty="0"/>
              <a:t>Glucagon Signaling in Liver Cells</a:t>
            </a:r>
          </a:p>
        </p:txBody>
      </p:sp>
    </p:spTree>
    <p:extLst>
      <p:ext uri="{BB962C8B-B14F-4D97-AF65-F5344CB8AC3E}">
        <p14:creationId xmlns:p14="http://schemas.microsoft.com/office/powerpoint/2010/main" val="4271821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iochemistry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ochemistry Theme" id="{50F0D94C-435E-4819-B693-F088EAFA6A4A}" vid="{08556F29-02E2-4811-8D71-6743142446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Biochemistry Theme</Template>
  <TotalTime>12836</TotalTime>
  <Words>2076</Words>
  <Application>Microsoft Office PowerPoint</Application>
  <PresentationFormat>On-screen Show (4:3)</PresentationFormat>
  <Paragraphs>218</Paragraphs>
  <Slides>20</Slides>
  <Notes>20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6" baseType="lpstr">
      <vt:lpstr>Arial</vt:lpstr>
      <vt:lpstr>Calibri</vt:lpstr>
      <vt:lpstr>Calibri Light</vt:lpstr>
      <vt:lpstr>Symbol</vt:lpstr>
      <vt:lpstr>Biochemistry Theme</vt:lpstr>
      <vt:lpstr>CS ChemDraw Drawing</vt:lpstr>
      <vt:lpstr>Glycogen Biosynthesis and Metabolism – Part 3</vt:lpstr>
      <vt:lpstr>PowerPoint Presentation</vt:lpstr>
      <vt:lpstr>Glucagon Signaling</vt:lpstr>
      <vt:lpstr>Glucagon Signaling in Liver Cells</vt:lpstr>
      <vt:lpstr>PowerPoint Presentation</vt:lpstr>
      <vt:lpstr>Glucagon Signaling in Liver Cells</vt:lpstr>
      <vt:lpstr>Glucagon Signaling in Liver Cells</vt:lpstr>
      <vt:lpstr>Glucagon Signaling in Liver Cells</vt:lpstr>
      <vt:lpstr>Glucagon Signaling in Liver Cells</vt:lpstr>
      <vt:lpstr>Glucagon Signaling in Liver Cells</vt:lpstr>
      <vt:lpstr>Glucagon Signaling in Liver Cells</vt:lpstr>
      <vt:lpstr>Glucagon Signaling in Liver Cells</vt:lpstr>
      <vt:lpstr>Glucagon Signaling in Liver Cells</vt:lpstr>
      <vt:lpstr>Glucagon Signaling in Liver Cells</vt:lpstr>
      <vt:lpstr>Glucagon Signaling in Liver Cells</vt:lpstr>
      <vt:lpstr>Glucagon Signaling in Liver Cells</vt:lpstr>
      <vt:lpstr>Downregulation of Glycogenesis</vt:lpstr>
      <vt:lpstr>Downregulation of Glycogenesis</vt:lpstr>
      <vt:lpstr>Inhibition of Protein Phosphatase Type 1</vt:lpstr>
      <vt:lpstr>Downregulation of Glycogenesis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Carbohydrates – Part 4</dc:title>
  <dc:creator>Patricia Flatt</dc:creator>
  <cp:lastModifiedBy>Patricia Flatt</cp:lastModifiedBy>
  <cp:revision>180</cp:revision>
  <cp:lastPrinted>2020-01-05T02:19:08Z</cp:lastPrinted>
  <dcterms:created xsi:type="dcterms:W3CDTF">2019-12-20T23:42:59Z</dcterms:created>
  <dcterms:modified xsi:type="dcterms:W3CDTF">2020-03-15T15:44:28Z</dcterms:modified>
</cp:coreProperties>
</file>