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459" r:id="rId2"/>
    <p:sldId id="457" r:id="rId3"/>
    <p:sldId id="458" r:id="rId4"/>
    <p:sldId id="460" r:id="rId5"/>
    <p:sldId id="461" r:id="rId6"/>
    <p:sldId id="468" r:id="rId7"/>
    <p:sldId id="469" r:id="rId8"/>
    <p:sldId id="467" r:id="rId9"/>
    <p:sldId id="465" r:id="rId10"/>
    <p:sldId id="471" r:id="rId11"/>
    <p:sldId id="462" r:id="rId12"/>
    <p:sldId id="472" r:id="rId13"/>
    <p:sldId id="473" r:id="rId14"/>
    <p:sldId id="463" r:id="rId15"/>
    <p:sldId id="470" r:id="rId16"/>
    <p:sldId id="474" r:id="rId1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2401" autoAdjust="0"/>
  </p:normalViewPr>
  <p:slideViewPr>
    <p:cSldViewPr snapToGrid="0" showGuides="1">
      <p:cViewPr varScale="1">
        <p:scale>
          <a:sx n="72" d="100"/>
          <a:sy n="72" d="100"/>
        </p:scale>
        <p:origin x="1795" y="48"/>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3/15/2020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3 of our Glycolysis series.  In this section, we will focus on one of the major regulatory steps in the glycolytic pathway, the conversion of fructose-6-phosphate to fructose-1,6-bisphosphate by the enzyme Phosphofructokinase-1.</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3247961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activated G-protein stimulates Adenylate cyclase to produce cAMP. cAMP then binds with protein kinase A (PKA) and the cAMP Response Element-Binding </a:t>
            </a:r>
            <a:r>
              <a:rPr lang="en-US" i="1" dirty="0"/>
              <a:t>Protein</a:t>
            </a:r>
            <a:r>
              <a:rPr lang="en-US" dirty="0"/>
              <a:t> (CREB).  Activated CREB will bind with DNA in the nucleus and mitochondria and upregulate the expression of genes involved with gluconeogenesis. Protein kinase A will phosphorylate downstream targets that downregulate glycolysis and glycogenesis, while upregulating glycogenolysis (again, to free up glucose and return it to the blood stream.</a:t>
            </a:r>
          </a:p>
          <a:p>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10</a:t>
            </a:fld>
            <a:endParaRPr lang="en-US"/>
          </a:p>
        </p:txBody>
      </p:sp>
    </p:spTree>
    <p:extLst>
      <p:ext uri="{BB962C8B-B14F-4D97-AF65-F5344CB8AC3E}">
        <p14:creationId xmlns:p14="http://schemas.microsoft.com/office/powerpoint/2010/main" val="194622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 of the glycolytic pathway in response to this signaling occurs through the regulation of the PFK-2/FBPase-2 Enzyme. Activity of this enzyme is controlled through the PKA signaling cascade. This enzyme is responsible for phosphorylating fructose 6-phosphate to the fructose 2,6 bisphosphate form. Note that this bisphosphate form of fructose is </a:t>
            </a:r>
            <a:r>
              <a:rPr lang="en-US" b="1" i="1" dirty="0"/>
              <a:t>DIFFERENT!! </a:t>
            </a:r>
            <a:r>
              <a:rPr lang="en-US" dirty="0"/>
              <a:t>than the bisphosphate form utilized in the glycolytic pathway. The glycolytic pathway requires fructose-1,6-bisphosphate that is formed from the PFK-1 enzyme (or Step 3 of the glycolytic pathway). This is a separate enzyme altogether and not involved directly in the glycolytic pathway.  However, we noted in the past slide that fructose-2,6-bispohphate can serve as an allosteric activator of the PFK-1 enzyme. The PFK-2/FBPase-2 Enzyme is a dual purpose enzyme.  Half of the protein has kinase activity and can phosphorylate fructose-6-phosphate to fructose-2,6-bisphosphate. The other half of the enzyme contains a phosphatase that can cleave off the phosphate group from the 2-position and restore fructose-6-phosphate. Note that both activities are not functional at the same time! The enzyme activity is determined by phosphorylation state. When the protein is dephosphorylated, the PFK-2 enzyme is active leading to the production of fructose-2,6-bisphosphate. This molecule can then bind with PFK-1 in the glycolytic pathway and increase its activity. If the protein is phosphorylated by PKA during glucagon signaling, the </a:t>
            </a:r>
            <a:r>
              <a:rPr lang="en-US" dirty="0" err="1"/>
              <a:t>FBPase</a:t>
            </a:r>
            <a:r>
              <a:rPr lang="en-US" dirty="0"/>
              <a:t> is activated and the kinase activity is inhibited.  This leads to the dephosphorylation of fructose at the 2-position and the release of fructose-6-phosphate. </a:t>
            </a:r>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1649966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shown in the last slide the PFK-2/FBPase-2 Enzyme is responsible for phosphorylating fructose 6-phosphate to the fructose 2,6 bisphosphate form. Note that this bisphosphate form of fructose is </a:t>
            </a:r>
            <a:r>
              <a:rPr lang="en-US" b="1" i="1" dirty="0"/>
              <a:t>DIFFERENT!! </a:t>
            </a:r>
            <a:r>
              <a:rPr lang="en-US" dirty="0"/>
              <a:t>than the bisphosphate form utilized in the glycolytic pathway. The glycolytic pathway requires fructose-1,6-bisphosphate that is formed from the PFK-1 enzyme (or Step 3 of the glycolytic pathway).  If there is a lot of fructose-6-phosphate around…</a:t>
            </a:r>
            <a:r>
              <a:rPr lang="en-US" dirty="0" err="1"/>
              <a:t>ie</a:t>
            </a:r>
            <a:r>
              <a:rPr lang="en-US" dirty="0"/>
              <a:t> you just drank high fructose corn syrup in your sugary energy drink….it can support both the formation of fructose 1,6-bisphosphate by PFK-1, and the production of fructose-2,6-bisphosphate by PFK-2.  Fructose-2,6-bisphosphate will then bind with PFK-1 and super charge it for converting F6P into fructose-1,6-bisphosphate.</a:t>
            </a:r>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22232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during glucagon signaling, you need to shut down this fast track upregulation of PFK-1 by fructose-2,6-bisphosphate and turn down the glycolytic pathway. To do this, Protein Kinase A will phosphorylate the PFK-2/FBPase-2 enzyme and alter its activity.  The kinase activity is inhibited and the phosphorylase activity is turned on.</a:t>
            </a:r>
            <a:endParaRPr lang="en-US" b="0" dirty="0"/>
          </a:p>
        </p:txBody>
      </p:sp>
      <p:sp>
        <p:nvSpPr>
          <p:cNvPr id="4" name="Slide Number Placeholder 3"/>
          <p:cNvSpPr>
            <a:spLocks noGrp="1"/>
          </p:cNvSpPr>
          <p:nvPr>
            <p:ph type="sldNum" sz="quarter" idx="10"/>
          </p:nvPr>
        </p:nvSpPr>
        <p:spPr/>
        <p:txBody>
          <a:bodyPr/>
          <a:lstStyle/>
          <a:p>
            <a:fld id="{5C1DEA26-E21A-4AC2-916A-8754B5D869F2}" type="slidenum">
              <a:rPr lang="en-US" smtClean="0"/>
              <a:t>13</a:t>
            </a:fld>
            <a:endParaRPr lang="en-US"/>
          </a:p>
        </p:txBody>
      </p:sp>
    </p:spTree>
    <p:extLst>
      <p:ext uri="{BB962C8B-B14F-4D97-AF65-F5344CB8AC3E}">
        <p14:creationId xmlns:p14="http://schemas.microsoft.com/office/powerpoint/2010/main" val="2716574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gives a summary of this control pathways. In the presence of glucagon, PKA will phosphorylate the PFK-2/FBPase-2 enzyme causing the kinase activity to be switched off and the phosphatase activity to be switched on.  Dephosphorylation of fructose-2,6-bisphosphate recovers fructose-6-phosphate (F6P).  F6P can then go through the reverse isomerase reaction and recover glucose-6-phosphate (G6P). G6P will then be transported to the </a:t>
            </a:r>
            <a:r>
              <a:rPr lang="en-US" dirty="0" err="1"/>
              <a:t>rER</a:t>
            </a:r>
            <a:r>
              <a:rPr lang="en-US" dirty="0"/>
              <a:t> where it will be dephosphorylated and then free glucose can be released back into the blood. </a:t>
            </a:r>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1458178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the result of glucagon signaling is the downregulation of glycolysis (note that it is downregulated – not silenced).</a:t>
            </a:r>
            <a:endParaRPr lang="en-US" b="0" dirty="0"/>
          </a:p>
        </p:txBody>
      </p:sp>
      <p:sp>
        <p:nvSpPr>
          <p:cNvPr id="4" name="Slide Number Placeholder 3"/>
          <p:cNvSpPr>
            <a:spLocks noGrp="1"/>
          </p:cNvSpPr>
          <p:nvPr>
            <p:ph type="sldNum" sz="quarter" idx="10"/>
          </p:nvPr>
        </p:nvSpPr>
        <p:spPr/>
        <p:txBody>
          <a:bodyPr/>
          <a:lstStyle/>
          <a:p>
            <a:fld id="{5C1DEA26-E21A-4AC2-916A-8754B5D869F2}" type="slidenum">
              <a:rPr lang="en-US" smtClean="0"/>
              <a:t>15</a:t>
            </a:fld>
            <a:endParaRPr lang="en-US"/>
          </a:p>
        </p:txBody>
      </p:sp>
    </p:spTree>
    <p:extLst>
      <p:ext uri="{BB962C8B-B14F-4D97-AF65-F5344CB8AC3E}">
        <p14:creationId xmlns:p14="http://schemas.microsoft.com/office/powerpoint/2010/main" val="468128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opposite holds true for insulin signaling. High insulin concentrations result in the activation of protein phosphatase and the dephosphorylation of the PFK-2/FBPase-2 enzyme. In the dephosphorylated state, PFK-2 activity is high and the FBPase-2 activity is low, which will stimulate PFK-1 and the glycolytic pathway. Who knew that life would be so complicated!</a:t>
            </a:r>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2494742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have already covered the reaction mechanism of the </a:t>
            </a:r>
            <a:r>
              <a:rPr lang="en-US" b="0" dirty="0" err="1"/>
              <a:t>phosphoglucose</a:t>
            </a:r>
            <a:r>
              <a:rPr lang="en-US" b="0" dirty="0"/>
              <a:t> isomerase enzyme in an earlier lecture on carbohydrate structure.  Please refer back to this video tutorial for details about the isomerase mechanism.</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3205804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this section, we really want to focus on the third step in the glycolytic pathway, the conversion of </a:t>
            </a:r>
            <a:r>
              <a:rPr lang="en-US" dirty="0"/>
              <a:t>fructose-6-phosphate to fructose-1,6-bisphosphate by the enzyme Phosphofructokinase-1 (PFK-1). It is interesting to note that ALL of the major enzymes regulated in glycolysis are kinases.  The last lecture focused on the role of the hexokinase isozymes in regulating glycolysis in different tissues within the body.  This lecture will focus on PFK-1, and our final lecture on glycolysis will cover the third major regulatory element in the glycolytic path, the metabolic step requiring the action of the pyruvate kinase. So there are three major regulatory elements for glycolysis: the Hexokinase step, the PFK-1 step, and the Pyruvate Kinase step.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3413043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PFK-1 reaction is the first irreversible reaction of glycolysis. It also represents the committed step within the pathway.  The phosphorylation of fructose-6-phosphate (F6P) to fructose-1,6-bisphosphate (F1,6BP) commits the F1,6BP to continuing through the glycolytic pathway.  It cannot be utilized for any other purpose at that point. F6P, on the other hand, could be converted back into glucose-6-phosphate and used form many different purposes (</a:t>
            </a:r>
            <a:r>
              <a:rPr lang="en-US" dirty="0" err="1"/>
              <a:t>ie</a:t>
            </a:r>
            <a:r>
              <a:rPr lang="en-US" dirty="0"/>
              <a:t> glycogen synthesis, nucleotide synthesis, or hexosamine synthesis). Because of the committed nature of this step, PFK-1 is one of the most important control points in the glycolytic pathway.</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1792351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PFK-1 enzyme is composed of a tetramer that can contain different combinations of three types of subunits: muscle (M), liver (L), and platelet (P). The composition of the PFK1 tetramer differs according to the tissue type it is present in. For example, mature muscle expresses only the M isozyme, therefore, the muscle PFK1 is composed solely of </a:t>
            </a:r>
            <a:r>
              <a:rPr lang="en-US" dirty="0" err="1"/>
              <a:t>homotetramers</a:t>
            </a:r>
            <a:r>
              <a:rPr lang="en-US" dirty="0"/>
              <a:t> of M4. The liver and kidneys express predominantly the L isoform. In erythrocytes, both M and L subunits randomly tetramerize to form M4, L4 and the three hybrid forms of the enzyme (ML3, M2L2, M3L). As a result, the kinetic and regulatory properties of the various isoenzymes pools are dependent on subunit composition. Tissue-specific changes in PFK activity and isoenzymic content contribute significantly to the diversities of glycolytic and gluconeogenic rates which have been observed for different tissues</a:t>
            </a:r>
          </a:p>
          <a:p>
            <a:endParaRPr lang="en-US" dirty="0"/>
          </a:p>
          <a:p>
            <a:r>
              <a:rPr lang="en-US" dirty="0"/>
              <a:t>PFK1 is an allosteric enzyme and has a structure similar to that of hemoglobin in so far as it is a dimer of a dimer. One half of each dimer contains the ATP binding site, shown in dark blue, whereas the other half the substrate (fructose-6-phosphate or (F6P)) binding site, shown in red, as well as a separate allosteric binding site, that is occupied by ADP above. All isoforms of PFK-1 are activated by the allosteric binding of ADP or AMP. This indicates a low energy state within the cell and the need for glycolysis and energy generation. Allosteric inhibitors include high levels of ATP and Citrate.  Note that ATP is a substrate of this enzyme and has the normal substrate binding site indicated in dark blue above. When there is enough ATP present that it can also bind allosterically to the enzyme, it will act as an inhibitor. Citrate (the first molecule in the </a:t>
            </a:r>
            <a:r>
              <a:rPr lang="en-US" dirty="0" err="1"/>
              <a:t>the</a:t>
            </a:r>
            <a:r>
              <a:rPr lang="en-US" dirty="0"/>
              <a:t> </a:t>
            </a:r>
            <a:r>
              <a:rPr lang="en-US" dirty="0" err="1"/>
              <a:t>Kreb</a:t>
            </a:r>
            <a:r>
              <a:rPr lang="en-US" dirty="0"/>
              <a:t> Cycle (Citric Acid Cycle), can also act as an allosteric inhibitor of PFK-1. High levels of citrate indicate high energy load within the cell and that no more pyruvate is needed to generate energy through oxidative phosphorylation. We are also going to see that Fructose 2,6-bisphosphate is predominantly a regulator of PFK-1 in Liver Cells, where it serves as an activator. </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3817680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discuss the formation and use of Fructose 2,6-bisphosphate and its role in the regulation of PFK-1, let’s review opposing glucose utilization/production pathways within the liver. Two opposing pathways within the liver are glycolysis (the breakdown of glucose) and gluconeogenesis (the formation of glucose).  It would be unproductive to have both of these pathways operating at the same time. Thus, if one pathway is needed, then the other one needs to be turned off. We previously saw this same type of control for glycogenesis (the formation of glycogen) and glycogenolysis (the breakdown of glycogen). When one of these pathways is upregulated, the other needs to be downregulated.  </a:t>
            </a:r>
            <a:endParaRPr lang="en-US" b="0" dirty="0"/>
          </a:p>
        </p:txBody>
      </p:sp>
      <p:sp>
        <p:nvSpPr>
          <p:cNvPr id="4" name="Slide Number Placeholder 3"/>
          <p:cNvSpPr>
            <a:spLocks noGrp="1"/>
          </p:cNvSpPr>
          <p:nvPr>
            <p:ph type="sldNum" sz="quarter" idx="10"/>
          </p:nvPr>
        </p:nvSpPr>
        <p:spPr/>
        <p:txBody>
          <a:bodyPr/>
          <a:lstStyle/>
          <a:p>
            <a:fld id="{5C1DEA26-E21A-4AC2-916A-8754B5D869F2}" type="slidenum">
              <a:rPr lang="en-US" smtClean="0"/>
              <a:t>6</a:t>
            </a:fld>
            <a:endParaRPr lang="en-US"/>
          </a:p>
        </p:txBody>
      </p:sp>
    </p:spTree>
    <p:extLst>
      <p:ext uri="{BB962C8B-B14F-4D97-AF65-F5344CB8AC3E}">
        <p14:creationId xmlns:p14="http://schemas.microsoft.com/office/powerpoint/2010/main" val="4033997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resting state of the liver, when blood glucose levels are in the homeostatic range, gluconeogenesis will be shut off, as it is very expensive to make glucose and the liver will only invest in making glucose if blood glucose levels fall critically low (</a:t>
            </a:r>
            <a:r>
              <a:rPr lang="en-US" dirty="0" err="1"/>
              <a:t>ie</a:t>
            </a:r>
            <a:r>
              <a:rPr lang="en-US" dirty="0"/>
              <a:t> extreme exercise or long </a:t>
            </a:r>
            <a:r>
              <a:rPr lang="en-US"/>
              <a:t>term fasting). </a:t>
            </a:r>
            <a:r>
              <a:rPr lang="en-US" dirty="0"/>
              <a:t>In the resting state, the liver will use the glycolytic pathways to supply normal levels of ATP energy for the maintenance of housekeeping processes. Glycogenesis and glycogenolysis will be in balance or equilibrium as needed to augment the supply of glucose entering the system from the blood stream.  </a:t>
            </a:r>
            <a:endParaRPr lang="en-US" b="0" dirty="0"/>
          </a:p>
        </p:txBody>
      </p:sp>
      <p:sp>
        <p:nvSpPr>
          <p:cNvPr id="4" name="Slide Number Placeholder 3"/>
          <p:cNvSpPr>
            <a:spLocks noGrp="1"/>
          </p:cNvSpPr>
          <p:nvPr>
            <p:ph type="sldNum" sz="quarter" idx="10"/>
          </p:nvPr>
        </p:nvSpPr>
        <p:spPr/>
        <p:txBody>
          <a:bodyPr/>
          <a:lstStyle/>
          <a:p>
            <a:fld id="{5C1DEA26-E21A-4AC2-916A-8754B5D869F2}" type="slidenum">
              <a:rPr lang="en-US" smtClean="0"/>
              <a:t>7</a:t>
            </a:fld>
            <a:endParaRPr lang="en-US"/>
          </a:p>
        </p:txBody>
      </p:sp>
    </p:spTree>
    <p:extLst>
      <p:ext uri="{BB962C8B-B14F-4D97-AF65-F5344CB8AC3E}">
        <p14:creationId xmlns:p14="http://schemas.microsoft.com/office/powerpoint/2010/main" val="2542766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glucose in the blood drops below homeostatic levels, the pancreas will release glucagon and begin this hormone signaling pathway that causes the liver to release glucose into the blood stream.  Thus, glucagon signaling leads to the downregulation</a:t>
            </a:r>
            <a:r>
              <a:rPr lang="en-US" baseline="0" dirty="0"/>
              <a:t> of glycolysis and glycogenesis, so it can shunt glucose pools to the blood stream. It also leads to an increase in glycogenolysis, or the breakdown of glycogen.  If the demand is high for glucose in the blood stream, liver cells will also turn on the gluconeogenesis pathway and make glucose new from non-carbohydrate precursors.  This is an energy intensive pathway. </a:t>
            </a:r>
            <a:r>
              <a:rPr lang="en-US" dirty="0"/>
              <a:t>The major site of </a:t>
            </a:r>
            <a:r>
              <a:rPr lang="en-US" b="0" dirty="0"/>
              <a:t>gluconeogenesis is the liver, with a small amount also taking place in the kidney. Little gluconeogenesis takes place in the brain, skeletal muscle, or heart muscle. It just does not make energetic sense to do that! It costs more energy for cells to make glucose than they can get from breaking it down in oxidative phosphorylation. This cost can be dealt with by doing it in the liver and then releasing it into the blood stream to fuel activities in the brain, heart and skeletal muscles.</a:t>
            </a:r>
          </a:p>
        </p:txBody>
      </p:sp>
      <p:sp>
        <p:nvSpPr>
          <p:cNvPr id="4" name="Slide Number Placeholder 3"/>
          <p:cNvSpPr>
            <a:spLocks noGrp="1"/>
          </p:cNvSpPr>
          <p:nvPr>
            <p:ph type="sldNum" sz="quarter" idx="10"/>
          </p:nvPr>
        </p:nvSpPr>
        <p:spPr/>
        <p:txBody>
          <a:bodyPr/>
          <a:lstStyle/>
          <a:p>
            <a:fld id="{5C1DEA26-E21A-4AC2-916A-8754B5D869F2}" type="slidenum">
              <a:rPr lang="en-US" smtClean="0"/>
              <a:t>8</a:t>
            </a:fld>
            <a:endParaRPr lang="en-US"/>
          </a:p>
        </p:txBody>
      </p:sp>
    </p:spTree>
    <p:extLst>
      <p:ext uri="{BB962C8B-B14F-4D97-AF65-F5344CB8AC3E}">
        <p14:creationId xmlns:p14="http://schemas.microsoft.com/office/powerpoint/2010/main" val="68027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do to this, glucagon stimulates that lovely signaling pathway that you are all now familiar with!  It activates the G-protein coupled receptor which in turn activates the downstream G-protein. Adenylate Cyclase is activated and produces the second messenger, cAMP.  cAMP binds with the CREB protein and activates the transcription of proteins involved in gluconeogenesis. cAMP also binds with Protein Kinase A and upregulates the activity of glycogen phosphorylase resulting in the breakdown of glycogen. It also downregulates the activity of glycogen synthase to inhibit glycogenesis. In this section, we will also see how PKA activation will downregulate the glycolytic pathway as well.</a:t>
            </a:r>
          </a:p>
        </p:txBody>
      </p:sp>
      <p:sp>
        <p:nvSpPr>
          <p:cNvPr id="4" name="Slide Number Placeholder 3"/>
          <p:cNvSpPr>
            <a:spLocks noGrp="1"/>
          </p:cNvSpPr>
          <p:nvPr>
            <p:ph type="sldNum" sz="quarter" idx="10"/>
          </p:nvPr>
        </p:nvSpPr>
        <p:spPr/>
        <p:txBody>
          <a:bodyPr/>
          <a:lstStyle/>
          <a:p>
            <a:fld id="{5C1DEA26-E21A-4AC2-916A-8754B5D869F2}" type="slidenum">
              <a:rPr lang="en-US" smtClean="0"/>
              <a:t>9</a:t>
            </a:fld>
            <a:endParaRPr lang="en-US"/>
          </a:p>
        </p:txBody>
      </p:sp>
    </p:spTree>
    <p:extLst>
      <p:ext uri="{BB962C8B-B14F-4D97-AF65-F5344CB8AC3E}">
        <p14:creationId xmlns:p14="http://schemas.microsoft.com/office/powerpoint/2010/main" val="4023787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smart.servier.com/smart_image/dna/" TargetMode="External"/><Relationship Id="rId5" Type="http://schemas.openxmlformats.org/officeDocument/2006/relationships/hyperlink" Target="https://www.ijbs.com/v12p1544.htm"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en.wikipedia.org/wiki/Phosphofructokinase_2#/media/File:Phosphofructokinase_2.jpg" TargetMode="External"/><Relationship Id="rId4" Type="http://schemas.openxmlformats.org/officeDocument/2006/relationships/hyperlink" Target="https://en.wikipedia.org/wiki/Phosphofructokinase_2#/media/File:PFK-2-FBP-ase_2_Reaction.pn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en.wikipedia.org/wiki/Phosphofructokinase_2#/media/File:PFK-2-FBP-ase_2_Reaction.png" TargetMode="External"/><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researchgate.net/publication/51659168_Binding_Leverage_as_a_Molecular_Basis_for_Allosteric_Regulation" TargetMode="External"/><Relationship Id="rId5" Type="http://schemas.openxmlformats.org/officeDocument/2006/relationships/image" Target="../media/image10.jpg"/><Relationship Id="rId4" Type="http://schemas.openxmlformats.org/officeDocument/2006/relationships/image" Target="../media/image15.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www.ijbs.com/v12p1544.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smart.servier.com/smart_image/dn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en.wikipedia.org/wiki/Phosphofructokinase_2#/media/File:Liver_Tissue_PFK-2_Regulation.p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ijbs.com/v12p1544.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smart.servier.com/smart_image/dn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en.wikipedia.org/wiki/Phosphofructokinase_2#/media/File:Liver_Tissue_PFK-2_Regulation.p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hyperlink" Target="https://commons.wikimedia.org/wiki/Category:Glycolysis#/media/File:Gluc%C3%B2lisi.sv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hyperlink" Target="https://commons.wikimedia.org/wiki/Category:Glycolysis#/media/File:Gluc%C3%B2lisi.sv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researchgate.net/publication/51659168_Binding_Leverage_as_a_Molecular_Basis_for_Allosteric_Regulatio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ijbs.com/v12p1544.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smart.servier.com/smart_image/dn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ijbs.com/v12p1544.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smart.servier.com/smart_image/dn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ijbs.com/v12p1544.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smart.servier.com/smart_image/dn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smart.servier.com/smart_image/dna/" TargetMode="External"/><Relationship Id="rId5" Type="http://schemas.openxmlformats.org/officeDocument/2006/relationships/hyperlink" Target="https://www.ijbs.com/v12p1544.htm"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2140062"/>
            <a:ext cx="7772400" cy="1217307"/>
          </a:xfrm>
        </p:spPr>
        <p:txBody>
          <a:bodyPr/>
          <a:lstStyle/>
          <a:p>
            <a:r>
              <a:rPr lang="en-US" dirty="0"/>
              <a:t>Glycolysis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999293"/>
          </a:xfrm>
        </p:spPr>
        <p:txBody>
          <a:bodyPr/>
          <a:lstStyle/>
          <a:p>
            <a:r>
              <a:rPr lang="en-US" dirty="0"/>
              <a:t>Part 3 - Regulation of Phosphofructokinase-1</a:t>
            </a:r>
          </a:p>
        </p:txBody>
      </p:sp>
    </p:spTree>
    <p:extLst>
      <p:ext uri="{BB962C8B-B14F-4D97-AF65-F5344CB8AC3E}">
        <p14:creationId xmlns:p14="http://schemas.microsoft.com/office/powerpoint/2010/main" val="372466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65389" y="1289918"/>
            <a:ext cx="2200582" cy="1209844"/>
          </a:xfrm>
          <a:prstGeom prst="rect">
            <a:avLst/>
          </a:prstGeom>
        </p:spPr>
      </p:pic>
      <p:pic>
        <p:nvPicPr>
          <p:cNvPr id="5" name="Picture 4"/>
          <p:cNvPicPr>
            <a:picLocks noChangeAspect="1"/>
          </p:cNvPicPr>
          <p:nvPr/>
        </p:nvPicPr>
        <p:blipFill>
          <a:blip r:embed="rId4"/>
          <a:stretch>
            <a:fillRect/>
          </a:stretch>
        </p:blipFill>
        <p:spPr>
          <a:xfrm>
            <a:off x="3335491" y="1731604"/>
            <a:ext cx="571580" cy="590632"/>
          </a:xfrm>
          <a:prstGeom prst="rect">
            <a:avLst/>
          </a:prstGeom>
        </p:spPr>
      </p:pic>
      <p:pic>
        <p:nvPicPr>
          <p:cNvPr id="12" name="Picture 11"/>
          <p:cNvPicPr>
            <a:picLocks noChangeAspect="1"/>
          </p:cNvPicPr>
          <p:nvPr/>
        </p:nvPicPr>
        <p:blipFill>
          <a:blip r:embed="rId4"/>
          <a:stretch>
            <a:fillRect/>
          </a:stretch>
        </p:blipFill>
        <p:spPr>
          <a:xfrm>
            <a:off x="5304830" y="1742139"/>
            <a:ext cx="571580" cy="590632"/>
          </a:xfrm>
          <a:prstGeom prst="rect">
            <a:avLst/>
          </a:prstGeom>
        </p:spPr>
      </p:pic>
      <p:pic>
        <p:nvPicPr>
          <p:cNvPr id="14" name="Picture 13"/>
          <p:cNvPicPr>
            <a:picLocks noChangeAspect="1"/>
          </p:cNvPicPr>
          <p:nvPr/>
        </p:nvPicPr>
        <p:blipFill>
          <a:blip r:embed="rId4"/>
          <a:stretch>
            <a:fillRect/>
          </a:stretch>
        </p:blipFill>
        <p:spPr>
          <a:xfrm>
            <a:off x="3886751" y="1731604"/>
            <a:ext cx="571580" cy="590632"/>
          </a:xfrm>
          <a:prstGeom prst="rect">
            <a:avLst/>
          </a:prstGeom>
        </p:spPr>
      </p:pic>
      <p:pic>
        <p:nvPicPr>
          <p:cNvPr id="13" name="Picture 12"/>
          <p:cNvPicPr>
            <a:picLocks noChangeAspect="1"/>
          </p:cNvPicPr>
          <p:nvPr/>
        </p:nvPicPr>
        <p:blipFill>
          <a:blip r:embed="rId4"/>
          <a:stretch>
            <a:fillRect/>
          </a:stretch>
        </p:blipFill>
        <p:spPr>
          <a:xfrm>
            <a:off x="4446150" y="1737360"/>
            <a:ext cx="571580" cy="590632"/>
          </a:xfrm>
          <a:prstGeom prst="rect">
            <a:avLst/>
          </a:prstGeom>
        </p:spPr>
      </p:pic>
      <p:sp>
        <p:nvSpPr>
          <p:cNvPr id="15" name="TextBox 14"/>
          <p:cNvSpPr txBox="1"/>
          <p:nvPr/>
        </p:nvSpPr>
        <p:spPr>
          <a:xfrm>
            <a:off x="132080" y="5659120"/>
            <a:ext cx="7110536" cy="307777"/>
          </a:xfrm>
          <a:prstGeom prst="rect">
            <a:avLst/>
          </a:prstGeom>
          <a:noFill/>
        </p:spPr>
        <p:txBody>
          <a:bodyPr wrap="none" rtlCol="0">
            <a:spAutoFit/>
          </a:bodyPr>
          <a:lstStyle/>
          <a:p>
            <a:r>
              <a:rPr lang="en-US" sz="1400" dirty="0"/>
              <a:t>Figure modified from </a:t>
            </a:r>
            <a:r>
              <a:rPr lang="en-US" sz="1400" dirty="0">
                <a:hlinkClick r:id="rId5"/>
              </a:rPr>
              <a:t>Yan, A., et al (2016) In J </a:t>
            </a:r>
            <a:r>
              <a:rPr lang="en-US" sz="1400" dirty="0" err="1">
                <a:hlinkClick r:id="rId5"/>
              </a:rPr>
              <a:t>Biol</a:t>
            </a:r>
            <a:r>
              <a:rPr lang="en-US" sz="1400" dirty="0">
                <a:hlinkClick r:id="rId5"/>
              </a:rPr>
              <a:t> </a:t>
            </a:r>
            <a:r>
              <a:rPr lang="en-US" sz="1400" dirty="0" err="1">
                <a:hlinkClick r:id="rId5"/>
              </a:rPr>
              <a:t>Sci</a:t>
            </a:r>
            <a:r>
              <a:rPr lang="en-US" sz="1400" dirty="0">
                <a:hlinkClick r:id="rId5"/>
              </a:rPr>
              <a:t> 12(12):1544-1554</a:t>
            </a:r>
            <a:r>
              <a:rPr lang="en-US" sz="1400" dirty="0"/>
              <a:t> and </a:t>
            </a:r>
            <a:r>
              <a:rPr lang="en-US" sz="1400" dirty="0" err="1">
                <a:hlinkClick r:id="rId6"/>
              </a:rPr>
              <a:t>Servier</a:t>
            </a:r>
            <a:r>
              <a:rPr lang="en-US" sz="1400" dirty="0">
                <a:hlinkClick r:id="rId6"/>
              </a:rPr>
              <a:t> Medical Art</a:t>
            </a:r>
            <a:endParaRPr lang="en-US" sz="1400" dirty="0"/>
          </a:p>
        </p:txBody>
      </p:sp>
      <p:grpSp>
        <p:nvGrpSpPr>
          <p:cNvPr id="20" name="Group 19"/>
          <p:cNvGrpSpPr/>
          <p:nvPr/>
        </p:nvGrpSpPr>
        <p:grpSpPr>
          <a:xfrm>
            <a:off x="4855170" y="1731604"/>
            <a:ext cx="581740" cy="1089998"/>
            <a:chOff x="4855170" y="1731604"/>
            <a:chExt cx="581740" cy="1089998"/>
          </a:xfrm>
        </p:grpSpPr>
        <p:sp>
          <p:nvSpPr>
            <p:cNvPr id="17" name="Flowchart: Alternate Process 16"/>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55170" y="2173089"/>
              <a:ext cx="571580" cy="4148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5857400" y="1741764"/>
            <a:ext cx="571580" cy="590632"/>
          </a:xfrm>
          <a:prstGeom prst="rect">
            <a:avLst/>
          </a:prstGeom>
        </p:spPr>
      </p:pic>
      <p:pic>
        <p:nvPicPr>
          <p:cNvPr id="10" name="Picture 9"/>
          <p:cNvPicPr>
            <a:picLocks noChangeAspect="1"/>
          </p:cNvPicPr>
          <p:nvPr/>
        </p:nvPicPr>
        <p:blipFill>
          <a:blip r:embed="rId4"/>
          <a:stretch>
            <a:fillRect/>
          </a:stretch>
        </p:blipFill>
        <p:spPr>
          <a:xfrm>
            <a:off x="6408660" y="1731604"/>
            <a:ext cx="571580" cy="590632"/>
          </a:xfrm>
          <a:prstGeom prst="rect">
            <a:avLst/>
          </a:prstGeom>
        </p:spPr>
      </p:pic>
      <p:pic>
        <p:nvPicPr>
          <p:cNvPr id="9" name="Picture 8"/>
          <p:cNvPicPr>
            <a:picLocks noChangeAspect="1"/>
          </p:cNvPicPr>
          <p:nvPr/>
        </p:nvPicPr>
        <p:blipFill>
          <a:blip r:embed="rId4"/>
          <a:stretch>
            <a:fillRect/>
          </a:stretch>
        </p:blipFill>
        <p:spPr>
          <a:xfrm>
            <a:off x="6951070" y="1731604"/>
            <a:ext cx="571580" cy="590632"/>
          </a:xfrm>
          <a:prstGeom prst="rect">
            <a:avLst/>
          </a:prstGeom>
        </p:spPr>
      </p:pic>
      <p:grpSp>
        <p:nvGrpSpPr>
          <p:cNvPr id="3" name="Group 2"/>
          <p:cNvGrpSpPr/>
          <p:nvPr/>
        </p:nvGrpSpPr>
        <p:grpSpPr>
          <a:xfrm>
            <a:off x="4223285" y="2115501"/>
            <a:ext cx="731520" cy="806570"/>
            <a:chOff x="4396660" y="2115632"/>
            <a:chExt cx="731520" cy="806570"/>
          </a:xfrm>
        </p:grpSpPr>
        <p:grpSp>
          <p:nvGrpSpPr>
            <p:cNvPr id="23" name="Group 22"/>
            <p:cNvGrpSpPr/>
            <p:nvPr/>
          </p:nvGrpSpPr>
          <p:grpSpPr>
            <a:xfrm rot="4788762">
              <a:off x="4359135" y="2153157"/>
              <a:ext cx="806570" cy="731520"/>
              <a:chOff x="3365971" y="3159760"/>
              <a:chExt cx="806570" cy="731520"/>
            </a:xfrm>
          </p:grpSpPr>
          <p:sp>
            <p:nvSpPr>
              <p:cNvPr id="21" name="Isosceles Triangle 20"/>
              <p:cNvSpPr/>
              <p:nvPr/>
            </p:nvSpPr>
            <p:spPr>
              <a:xfrm>
                <a:off x="3365971" y="3159760"/>
                <a:ext cx="433869" cy="731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45840" y="3429000"/>
                <a:ext cx="626701" cy="373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20371471">
              <a:off x="4490002" y="2272441"/>
              <a:ext cx="366957" cy="609412"/>
              <a:chOff x="2648261" y="3496014"/>
              <a:chExt cx="366957" cy="609412"/>
            </a:xfrm>
          </p:grpSpPr>
          <p:sp>
            <p:nvSpPr>
              <p:cNvPr id="28" name="Oval 27"/>
              <p:cNvSpPr/>
              <p:nvPr/>
            </p:nvSpPr>
            <p:spPr>
              <a:xfrm rot="561597">
                <a:off x="2648261" y="3550783"/>
                <a:ext cx="366957" cy="554643"/>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rot="17539673">
                <a:off x="2561308" y="3606437"/>
                <a:ext cx="528624" cy="307777"/>
              </a:xfrm>
              <a:prstGeom prst="rect">
                <a:avLst/>
              </a:prstGeom>
              <a:noFill/>
            </p:spPr>
            <p:txBody>
              <a:bodyPr wrap="square" rtlCol="0">
                <a:spAutoFit/>
              </a:bodyPr>
              <a:lstStyle/>
              <a:p>
                <a:r>
                  <a:rPr lang="en-US" sz="1400" b="1" dirty="0"/>
                  <a:t>GTP</a:t>
                </a:r>
              </a:p>
            </p:txBody>
          </p:sp>
        </p:grpSp>
      </p:grpSp>
      <p:grpSp>
        <p:nvGrpSpPr>
          <p:cNvPr id="47" name="Group 46"/>
          <p:cNvGrpSpPr/>
          <p:nvPr/>
        </p:nvGrpSpPr>
        <p:grpSpPr>
          <a:xfrm>
            <a:off x="3022552" y="2204552"/>
            <a:ext cx="467360" cy="404433"/>
            <a:chOff x="2864446" y="2345809"/>
            <a:chExt cx="467360" cy="404433"/>
          </a:xfrm>
        </p:grpSpPr>
        <p:sp>
          <p:nvSpPr>
            <p:cNvPr id="48" name="Oval 47"/>
            <p:cNvSpPr/>
            <p:nvPr/>
          </p:nvSpPr>
          <p:spPr>
            <a:xfrm>
              <a:off x="2945726" y="2345809"/>
              <a:ext cx="386080" cy="40443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hord 48"/>
            <p:cNvSpPr/>
            <p:nvPr/>
          </p:nvSpPr>
          <p:spPr>
            <a:xfrm>
              <a:off x="2864446" y="2509520"/>
              <a:ext cx="183675" cy="213360"/>
            </a:xfrm>
            <a:prstGeom prst="chor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849597" y="3190196"/>
            <a:ext cx="843617" cy="1110009"/>
            <a:chOff x="6428980" y="2623387"/>
            <a:chExt cx="843617" cy="1110009"/>
          </a:xfrm>
        </p:grpSpPr>
        <p:grpSp>
          <p:nvGrpSpPr>
            <p:cNvPr id="50" name="Group 49"/>
            <p:cNvGrpSpPr/>
            <p:nvPr/>
          </p:nvGrpSpPr>
          <p:grpSpPr>
            <a:xfrm rot="10800000">
              <a:off x="6555842" y="2623387"/>
              <a:ext cx="581740" cy="1089998"/>
              <a:chOff x="4855170" y="1731604"/>
              <a:chExt cx="581740" cy="1089998"/>
            </a:xfrm>
          </p:grpSpPr>
          <p:sp>
            <p:nvSpPr>
              <p:cNvPr id="51" name="Flowchart: Alternate Process 50"/>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855170" y="2173089"/>
                <a:ext cx="571580" cy="41483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gular Pentagon 6"/>
            <p:cNvSpPr/>
            <p:nvPr/>
          </p:nvSpPr>
          <p:spPr>
            <a:xfrm>
              <a:off x="6428980" y="3038220"/>
              <a:ext cx="843617" cy="695176"/>
            </a:xfrm>
            <a:prstGeom prst="pent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975084" y="3320172"/>
            <a:ext cx="746625" cy="369390"/>
            <a:chOff x="5382994" y="2763346"/>
            <a:chExt cx="746625" cy="369390"/>
          </a:xfrm>
        </p:grpSpPr>
        <p:sp>
          <p:nvSpPr>
            <p:cNvPr id="6" name="Oval 5"/>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sp>
        <p:nvSpPr>
          <p:cNvPr id="54" name="TextBox 53"/>
          <p:cNvSpPr txBox="1"/>
          <p:nvPr/>
        </p:nvSpPr>
        <p:spPr>
          <a:xfrm>
            <a:off x="4653884" y="3689562"/>
            <a:ext cx="1754776" cy="646331"/>
          </a:xfrm>
          <a:prstGeom prst="rect">
            <a:avLst/>
          </a:prstGeom>
          <a:noFill/>
        </p:spPr>
        <p:txBody>
          <a:bodyPr wrap="none" rtlCol="0">
            <a:spAutoFit/>
          </a:bodyPr>
          <a:lstStyle/>
          <a:p>
            <a:pPr algn="ctr"/>
            <a:r>
              <a:rPr lang="en-US" b="1" dirty="0">
                <a:solidFill>
                  <a:schemeClr val="accent6">
                    <a:lumMod val="75000"/>
                  </a:schemeClr>
                </a:solidFill>
              </a:rPr>
              <a:t>Protein Kinase A</a:t>
            </a:r>
          </a:p>
          <a:p>
            <a:pPr algn="ctr"/>
            <a:r>
              <a:rPr lang="en-US" b="1" dirty="0">
                <a:solidFill>
                  <a:schemeClr val="accent6">
                    <a:lumMod val="75000"/>
                  </a:schemeClr>
                </a:solidFill>
              </a:rPr>
              <a:t>(PKA)</a:t>
            </a:r>
          </a:p>
        </p:txBody>
      </p:sp>
      <p:sp>
        <p:nvSpPr>
          <p:cNvPr id="25" name="Rectangle 24"/>
          <p:cNvSpPr/>
          <p:nvPr/>
        </p:nvSpPr>
        <p:spPr>
          <a:xfrm>
            <a:off x="3678940" y="3656520"/>
            <a:ext cx="1184930" cy="523220"/>
          </a:xfrm>
          <a:prstGeom prst="rect">
            <a:avLst/>
          </a:prstGeom>
          <a:noFill/>
        </p:spPr>
        <p:txBody>
          <a:bodyPr wrap="square" lIns="91440" tIns="45720" rIns="91440" bIns="45720">
            <a:spAutoFit/>
          </a:bodyPr>
          <a:lstStyle/>
          <a:p>
            <a:pPr algn="ctr"/>
            <a:r>
              <a:rPr lang="en-US" sz="2800" b="1" cap="none" spc="0" dirty="0">
                <a:ln w="13462">
                  <a:solidFill>
                    <a:schemeClr val="tx1"/>
                  </a:solidFill>
                  <a:prstDash val="solid"/>
                </a:ln>
                <a:solidFill>
                  <a:schemeClr val="accent6">
                    <a:lumMod val="50000"/>
                  </a:schemeClr>
                </a:solidFill>
                <a:effectLst>
                  <a:outerShdw dist="38100" dir="2700000" algn="bl" rotWithShape="0">
                    <a:schemeClr val="accent5"/>
                  </a:outerShdw>
                </a:effectLst>
              </a:rPr>
              <a:t>PKA</a:t>
            </a:r>
          </a:p>
        </p:txBody>
      </p:sp>
      <p:sp>
        <p:nvSpPr>
          <p:cNvPr id="41" name="Title 1"/>
          <p:cNvSpPr>
            <a:spLocks noGrp="1"/>
          </p:cNvSpPr>
          <p:nvPr>
            <p:ph type="title"/>
          </p:nvPr>
        </p:nvSpPr>
        <p:spPr>
          <a:xfrm>
            <a:off x="1365978" y="141069"/>
            <a:ext cx="7210332" cy="779462"/>
          </a:xfrm>
        </p:spPr>
        <p:txBody>
          <a:bodyPr>
            <a:normAutofit fontScale="90000"/>
          </a:bodyPr>
          <a:lstStyle/>
          <a:p>
            <a:r>
              <a:rPr lang="en-US" dirty="0"/>
              <a:t>Glucagon Signaling in Liver Cells</a:t>
            </a:r>
          </a:p>
        </p:txBody>
      </p:sp>
      <p:sp>
        <p:nvSpPr>
          <p:cNvPr id="36" name="Oval 35"/>
          <p:cNvSpPr/>
          <p:nvPr/>
        </p:nvSpPr>
        <p:spPr>
          <a:xfrm rot="2686682">
            <a:off x="4558407" y="4481438"/>
            <a:ext cx="613845" cy="4052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cxnSpLocks/>
          </p:cNvCxnSpPr>
          <p:nvPr/>
        </p:nvCxnSpPr>
        <p:spPr>
          <a:xfrm flipH="1">
            <a:off x="3103833" y="3612931"/>
            <a:ext cx="782918" cy="10045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3078782" y="3414396"/>
            <a:ext cx="79258" cy="57413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28244" y="3431952"/>
            <a:ext cx="1638013" cy="523220"/>
          </a:xfrm>
          <a:prstGeom prst="rect">
            <a:avLst/>
          </a:prstGeom>
          <a:noFill/>
        </p:spPr>
        <p:txBody>
          <a:bodyPr wrap="none" rtlCol="0">
            <a:spAutoFit/>
          </a:bodyPr>
          <a:lstStyle/>
          <a:p>
            <a:r>
              <a:rPr lang="en-US" sz="2800" b="1" dirty="0"/>
              <a:t>Glycolysis</a:t>
            </a:r>
          </a:p>
        </p:txBody>
      </p:sp>
      <p:cxnSp>
        <p:nvCxnSpPr>
          <p:cNvPr id="57" name="Straight Connector 56"/>
          <p:cNvCxnSpPr>
            <a:cxnSpLocks/>
          </p:cNvCxnSpPr>
          <p:nvPr/>
        </p:nvCxnSpPr>
        <p:spPr>
          <a:xfrm flipH="1">
            <a:off x="2392634" y="4247516"/>
            <a:ext cx="1231099" cy="29898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2367582" y="4247516"/>
            <a:ext cx="79258" cy="57413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64634" y="4284042"/>
            <a:ext cx="2102948" cy="523220"/>
          </a:xfrm>
          <a:prstGeom prst="rect">
            <a:avLst/>
          </a:prstGeom>
          <a:noFill/>
        </p:spPr>
        <p:txBody>
          <a:bodyPr wrap="none" rtlCol="0">
            <a:spAutoFit/>
          </a:bodyPr>
          <a:lstStyle/>
          <a:p>
            <a:r>
              <a:rPr lang="en-US" sz="2800" b="1" dirty="0"/>
              <a:t>Glycogenesis</a:t>
            </a:r>
          </a:p>
        </p:txBody>
      </p:sp>
      <p:cxnSp>
        <p:nvCxnSpPr>
          <p:cNvPr id="60" name="Straight Connector 59"/>
          <p:cNvCxnSpPr>
            <a:cxnSpLocks/>
            <a:stCxn id="7" idx="3"/>
            <a:endCxn id="63" idx="0"/>
          </p:cNvCxnSpPr>
          <p:nvPr/>
        </p:nvCxnSpPr>
        <p:spPr>
          <a:xfrm flipH="1">
            <a:off x="3621281" y="4300205"/>
            <a:ext cx="650125" cy="641656"/>
          </a:xfrm>
          <a:prstGeom prst="line">
            <a:avLst/>
          </a:prstGeom>
          <a:ln w="5715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639682" y="4666952"/>
            <a:ext cx="2695803" cy="523220"/>
          </a:xfrm>
          <a:prstGeom prst="rect">
            <a:avLst/>
          </a:prstGeom>
          <a:noFill/>
        </p:spPr>
        <p:txBody>
          <a:bodyPr wrap="none" rtlCol="0">
            <a:spAutoFit/>
          </a:bodyPr>
          <a:lstStyle/>
          <a:p>
            <a:r>
              <a:rPr lang="en-US" sz="2800" b="1" dirty="0"/>
              <a:t>Gluconeogenesis</a:t>
            </a:r>
          </a:p>
        </p:txBody>
      </p:sp>
      <p:sp>
        <p:nvSpPr>
          <p:cNvPr id="62" name="Oval 61"/>
          <p:cNvSpPr/>
          <p:nvPr/>
        </p:nvSpPr>
        <p:spPr>
          <a:xfrm>
            <a:off x="264634" y="4284042"/>
            <a:ext cx="2142577" cy="537609"/>
          </a:xfrm>
          <a:prstGeom prst="ellipse">
            <a:avLst/>
          </a:prstGeom>
          <a:solidFill>
            <a:srgbClr val="C0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121411" y="4941861"/>
            <a:ext cx="2999740" cy="594670"/>
          </a:xfrm>
          <a:prstGeom prst="ellipse">
            <a:avLst/>
          </a:prstGeom>
          <a:solidFill>
            <a:schemeClr val="accent6">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05727A7A-B0ED-4006-B282-49AEFB31F9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7906" y="1515632"/>
            <a:ext cx="793828" cy="365019"/>
          </a:xfrm>
          <a:prstGeom prst="rect">
            <a:avLst/>
          </a:prstGeom>
        </p:spPr>
      </p:pic>
      <p:sp>
        <p:nvSpPr>
          <p:cNvPr id="64" name="Oval 63">
            <a:extLst>
              <a:ext uri="{FF2B5EF4-FFF2-40B4-BE49-F238E27FC236}">
                <a16:creationId xmlns:a16="http://schemas.microsoft.com/office/drawing/2014/main" id="{E57962FB-4079-446F-B44D-0A4E3CD2FDF1}"/>
              </a:ext>
            </a:extLst>
          </p:cNvPr>
          <p:cNvSpPr/>
          <p:nvPr/>
        </p:nvSpPr>
        <p:spPr>
          <a:xfrm>
            <a:off x="1363336" y="3434761"/>
            <a:ext cx="1692653" cy="537609"/>
          </a:xfrm>
          <a:prstGeom prst="ellipse">
            <a:avLst/>
          </a:prstGeom>
          <a:solidFill>
            <a:srgbClr val="C0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1F51E6C6-27EE-4F8B-AC61-4D3D0C41179C}"/>
              </a:ext>
            </a:extLst>
          </p:cNvPr>
          <p:cNvGrpSpPr/>
          <p:nvPr/>
        </p:nvGrpSpPr>
        <p:grpSpPr>
          <a:xfrm>
            <a:off x="6980240" y="2910294"/>
            <a:ext cx="872064" cy="794940"/>
            <a:chOff x="7529089" y="4511040"/>
            <a:chExt cx="872064" cy="794940"/>
          </a:xfrm>
        </p:grpSpPr>
        <p:sp>
          <p:nvSpPr>
            <p:cNvPr id="65" name="Teardrop 64">
              <a:extLst>
                <a:ext uri="{FF2B5EF4-FFF2-40B4-BE49-F238E27FC236}">
                  <a16:creationId xmlns:a16="http://schemas.microsoft.com/office/drawing/2014/main" id="{6C59E7B1-6A6F-4057-9BAF-2D3A3CCCBA63}"/>
                </a:ext>
              </a:extLst>
            </p:cNvPr>
            <p:cNvSpPr/>
            <p:nvPr/>
          </p:nvSpPr>
          <p:spPr>
            <a:xfrm>
              <a:off x="7686961" y="4511040"/>
              <a:ext cx="714192" cy="794940"/>
            </a:xfrm>
            <a:prstGeom prst="teardrop">
              <a:avLst>
                <a:gd name="adj" fmla="val 1420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115B9A8-101A-4518-92D2-980BE41716A9}"/>
                </a:ext>
              </a:extLst>
            </p:cNvPr>
            <p:cNvSpPr/>
            <p:nvPr/>
          </p:nvSpPr>
          <p:spPr>
            <a:xfrm rot="2600834">
              <a:off x="7573309" y="4541811"/>
              <a:ext cx="585716" cy="419781"/>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13FDEBCE-C5F6-40CA-8776-CA1DB82F3CD3}"/>
                </a:ext>
              </a:extLst>
            </p:cNvPr>
            <p:cNvSpPr txBox="1"/>
            <p:nvPr/>
          </p:nvSpPr>
          <p:spPr>
            <a:xfrm rot="2600834">
              <a:off x="7529089" y="4610209"/>
              <a:ext cx="770357" cy="349763"/>
            </a:xfrm>
            <a:prstGeom prst="rect">
              <a:avLst/>
            </a:prstGeom>
            <a:noFill/>
          </p:spPr>
          <p:txBody>
            <a:bodyPr wrap="square" rtlCol="0">
              <a:spAutoFit/>
            </a:bodyPr>
            <a:lstStyle/>
            <a:p>
              <a:r>
                <a:rPr lang="en-US" sz="1400" b="1" dirty="0" err="1"/>
                <a:t>cAMP</a:t>
              </a:r>
              <a:endParaRPr lang="en-US" sz="1400" b="1" dirty="0"/>
            </a:p>
          </p:txBody>
        </p:sp>
      </p:grpSp>
      <p:cxnSp>
        <p:nvCxnSpPr>
          <p:cNvPr id="69" name="Straight Connector 68">
            <a:extLst>
              <a:ext uri="{FF2B5EF4-FFF2-40B4-BE49-F238E27FC236}">
                <a16:creationId xmlns:a16="http://schemas.microsoft.com/office/drawing/2014/main" id="{947EC4C6-428D-495E-A796-71A969C4045D}"/>
              </a:ext>
            </a:extLst>
          </p:cNvPr>
          <p:cNvCxnSpPr>
            <a:cxnSpLocks/>
            <a:endCxn id="70" idx="0"/>
          </p:cNvCxnSpPr>
          <p:nvPr/>
        </p:nvCxnSpPr>
        <p:spPr>
          <a:xfrm flipH="1">
            <a:off x="6987584" y="3675928"/>
            <a:ext cx="482500" cy="973523"/>
          </a:xfrm>
          <a:prstGeom prst="line">
            <a:avLst/>
          </a:prstGeom>
          <a:ln w="5715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957E1115-5019-424F-BA01-40DF6BB311E3}"/>
              </a:ext>
            </a:extLst>
          </p:cNvPr>
          <p:cNvSpPr/>
          <p:nvPr/>
        </p:nvSpPr>
        <p:spPr>
          <a:xfrm>
            <a:off x="5398858" y="4649451"/>
            <a:ext cx="3177452" cy="594670"/>
          </a:xfrm>
          <a:prstGeom prst="ellipse">
            <a:avLst/>
          </a:prstGeom>
          <a:solidFill>
            <a:schemeClr val="accent6">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7A2F1596-7F87-4681-A175-E4EED706CEB0}"/>
              </a:ext>
            </a:extLst>
          </p:cNvPr>
          <p:cNvSpPr txBox="1"/>
          <p:nvPr/>
        </p:nvSpPr>
        <p:spPr>
          <a:xfrm>
            <a:off x="2446840" y="4965702"/>
            <a:ext cx="2369944" cy="523220"/>
          </a:xfrm>
          <a:prstGeom prst="rect">
            <a:avLst/>
          </a:prstGeom>
          <a:noFill/>
        </p:spPr>
        <p:txBody>
          <a:bodyPr wrap="none" rtlCol="0">
            <a:spAutoFit/>
          </a:bodyPr>
          <a:lstStyle/>
          <a:p>
            <a:r>
              <a:rPr lang="en-US" sz="2800" b="1" dirty="0" err="1"/>
              <a:t>Glycogenolysis</a:t>
            </a:r>
            <a:endParaRPr lang="en-US" sz="2800" b="1" dirty="0"/>
          </a:p>
        </p:txBody>
      </p:sp>
      <p:sp>
        <p:nvSpPr>
          <p:cNvPr id="72" name="TextBox 71">
            <a:extLst>
              <a:ext uri="{FF2B5EF4-FFF2-40B4-BE49-F238E27FC236}">
                <a16:creationId xmlns:a16="http://schemas.microsoft.com/office/drawing/2014/main" id="{FDAB7801-3A5A-4A6A-BE1D-DC457C4BB9E8}"/>
              </a:ext>
            </a:extLst>
          </p:cNvPr>
          <p:cNvSpPr txBox="1"/>
          <p:nvPr/>
        </p:nvSpPr>
        <p:spPr>
          <a:xfrm>
            <a:off x="7842376" y="3146910"/>
            <a:ext cx="678392" cy="369332"/>
          </a:xfrm>
          <a:prstGeom prst="rect">
            <a:avLst/>
          </a:prstGeom>
          <a:noFill/>
        </p:spPr>
        <p:txBody>
          <a:bodyPr wrap="none" rtlCol="0">
            <a:spAutoFit/>
          </a:bodyPr>
          <a:lstStyle/>
          <a:p>
            <a:pPr algn="ctr"/>
            <a:r>
              <a:rPr lang="en-US" b="1" dirty="0">
                <a:solidFill>
                  <a:schemeClr val="accent6">
                    <a:lumMod val="75000"/>
                  </a:schemeClr>
                </a:solidFill>
              </a:rPr>
              <a:t>CREB</a:t>
            </a:r>
          </a:p>
        </p:txBody>
      </p:sp>
    </p:spTree>
    <p:extLst>
      <p:ext uri="{BB962C8B-B14F-4D97-AF65-F5344CB8AC3E}">
        <p14:creationId xmlns:p14="http://schemas.microsoft.com/office/powerpoint/2010/main" val="71825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C31D1-C273-4B43-B513-0651551D936A}"/>
              </a:ext>
            </a:extLst>
          </p:cNvPr>
          <p:cNvSpPr>
            <a:spLocks noGrp="1"/>
          </p:cNvSpPr>
          <p:nvPr>
            <p:ph type="title"/>
          </p:nvPr>
        </p:nvSpPr>
        <p:spPr/>
        <p:txBody>
          <a:bodyPr/>
          <a:lstStyle/>
          <a:p>
            <a:r>
              <a:rPr lang="en-US" dirty="0"/>
              <a:t>PFK-2/FBPase-2 Enzyme</a:t>
            </a:r>
          </a:p>
        </p:txBody>
      </p:sp>
      <p:pic>
        <p:nvPicPr>
          <p:cNvPr id="5" name="Content Placeholder 4" descr="A picture containing light&#10;&#10;Description automatically generated">
            <a:extLst>
              <a:ext uri="{FF2B5EF4-FFF2-40B4-BE49-F238E27FC236}">
                <a16:creationId xmlns:a16="http://schemas.microsoft.com/office/drawing/2014/main" id="{2B1DB5B7-6320-43F5-B58A-FCEF8CC310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73689" y="1001811"/>
            <a:ext cx="3252226" cy="2760662"/>
          </a:xfrm>
        </p:spPr>
      </p:pic>
      <p:sp>
        <p:nvSpPr>
          <p:cNvPr id="6" name="TextBox 5">
            <a:extLst>
              <a:ext uri="{FF2B5EF4-FFF2-40B4-BE49-F238E27FC236}">
                <a16:creationId xmlns:a16="http://schemas.microsoft.com/office/drawing/2014/main" id="{0A61F074-6E46-400E-BADD-73156C7D0FA3}"/>
              </a:ext>
            </a:extLst>
          </p:cNvPr>
          <p:cNvSpPr txBox="1"/>
          <p:nvPr/>
        </p:nvSpPr>
        <p:spPr>
          <a:xfrm>
            <a:off x="0" y="5696714"/>
            <a:ext cx="3057953" cy="307777"/>
          </a:xfrm>
          <a:prstGeom prst="rect">
            <a:avLst/>
          </a:prstGeom>
          <a:noFill/>
        </p:spPr>
        <p:txBody>
          <a:bodyPr wrap="none" rtlCol="0">
            <a:spAutoFit/>
          </a:bodyPr>
          <a:lstStyle/>
          <a:p>
            <a:r>
              <a:rPr lang="en-US" sz="1400" dirty="0"/>
              <a:t>Images from </a:t>
            </a:r>
            <a:r>
              <a:rPr lang="en-US" sz="1400" dirty="0" err="1">
                <a:hlinkClick r:id="rId4"/>
              </a:rPr>
              <a:t>Kedrosolan</a:t>
            </a:r>
            <a:r>
              <a:rPr lang="en-US" sz="1400" dirty="0"/>
              <a:t> and  </a:t>
            </a:r>
            <a:r>
              <a:rPr lang="en-US" sz="1400" dirty="0" err="1">
                <a:hlinkClick r:id="rId5"/>
              </a:rPr>
              <a:t>Hyunsuky</a:t>
            </a:r>
            <a:endParaRPr lang="en-US" sz="1400" dirty="0"/>
          </a:p>
        </p:txBody>
      </p:sp>
      <p:pic>
        <p:nvPicPr>
          <p:cNvPr id="8" name="Picture 7" descr="A close up of a map&#10;&#10;Description automatically generated">
            <a:extLst>
              <a:ext uri="{FF2B5EF4-FFF2-40B4-BE49-F238E27FC236}">
                <a16:creationId xmlns:a16="http://schemas.microsoft.com/office/drawing/2014/main" id="{F95F3FEE-85AE-4EC2-BF28-559C9B7568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699" y="1781983"/>
            <a:ext cx="5075531" cy="3532967"/>
          </a:xfrm>
          <a:prstGeom prst="rect">
            <a:avLst/>
          </a:prstGeom>
          <a:ln w="88900" cap="sq" cmpd="thickThin">
            <a:solidFill>
              <a:srgbClr val="000000"/>
            </a:solidFill>
            <a:prstDash val="solid"/>
            <a:miter lim="800000"/>
          </a:ln>
          <a:effectLst>
            <a:innerShdw blurRad="76200">
              <a:srgbClr val="000000"/>
            </a:innerShdw>
          </a:effectLst>
        </p:spPr>
      </p:pic>
      <p:cxnSp>
        <p:nvCxnSpPr>
          <p:cNvPr id="13" name="Straight Connector 12">
            <a:extLst>
              <a:ext uri="{FF2B5EF4-FFF2-40B4-BE49-F238E27FC236}">
                <a16:creationId xmlns:a16="http://schemas.microsoft.com/office/drawing/2014/main" id="{818FDDC9-63D9-4D2C-A613-FBD9A8BE02B8}"/>
              </a:ext>
            </a:extLst>
          </p:cNvPr>
          <p:cNvCxnSpPr>
            <a:cxnSpLocks/>
          </p:cNvCxnSpPr>
          <p:nvPr/>
        </p:nvCxnSpPr>
        <p:spPr>
          <a:xfrm flipH="1">
            <a:off x="3958921" y="3174386"/>
            <a:ext cx="131524" cy="201543"/>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998756F-857A-478C-A1B1-A5CCF773BED6}"/>
              </a:ext>
            </a:extLst>
          </p:cNvPr>
          <p:cNvGrpSpPr/>
          <p:nvPr/>
        </p:nvGrpSpPr>
        <p:grpSpPr>
          <a:xfrm>
            <a:off x="3938801" y="2944266"/>
            <a:ext cx="303288" cy="369332"/>
            <a:chOff x="7279682" y="4357269"/>
            <a:chExt cx="303288" cy="369332"/>
          </a:xfrm>
        </p:grpSpPr>
        <p:sp>
          <p:nvSpPr>
            <p:cNvPr id="9" name="Oval 8">
              <a:extLst>
                <a:ext uri="{FF2B5EF4-FFF2-40B4-BE49-F238E27FC236}">
                  <a16:creationId xmlns:a16="http://schemas.microsoft.com/office/drawing/2014/main" id="{DFABBB78-C764-4B9F-87CB-851FB23C3CD3}"/>
                </a:ext>
              </a:extLst>
            </p:cNvPr>
            <p:cNvSpPr/>
            <p:nvPr/>
          </p:nvSpPr>
          <p:spPr>
            <a:xfrm>
              <a:off x="7299802" y="4419600"/>
              <a:ext cx="263048" cy="266700"/>
            </a:xfrm>
            <a:prstGeom prst="ellipse">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B4516A-E778-4561-97EF-AE1279808093}"/>
                </a:ext>
              </a:extLst>
            </p:cNvPr>
            <p:cNvSpPr txBox="1"/>
            <p:nvPr/>
          </p:nvSpPr>
          <p:spPr>
            <a:xfrm>
              <a:off x="7279682" y="4357269"/>
              <a:ext cx="303288" cy="369332"/>
            </a:xfrm>
            <a:prstGeom prst="rect">
              <a:avLst/>
            </a:prstGeom>
            <a:noFill/>
          </p:spPr>
          <p:txBody>
            <a:bodyPr wrap="none" rtlCol="0">
              <a:spAutoFit/>
            </a:bodyPr>
            <a:lstStyle/>
            <a:p>
              <a:r>
                <a:rPr lang="en-US" dirty="0"/>
                <a:t>P</a:t>
              </a:r>
            </a:p>
          </p:txBody>
        </p:sp>
      </p:grpSp>
      <p:sp>
        <p:nvSpPr>
          <p:cNvPr id="3" name="Rectangle 2">
            <a:extLst>
              <a:ext uri="{FF2B5EF4-FFF2-40B4-BE49-F238E27FC236}">
                <a16:creationId xmlns:a16="http://schemas.microsoft.com/office/drawing/2014/main" id="{83151777-9CAC-4D79-94C2-21E32748C471}"/>
              </a:ext>
            </a:extLst>
          </p:cNvPr>
          <p:cNvSpPr/>
          <p:nvPr/>
        </p:nvSpPr>
        <p:spPr>
          <a:xfrm>
            <a:off x="5673689" y="3762473"/>
            <a:ext cx="1596201" cy="195089"/>
          </a:xfrm>
          <a:prstGeom prst="rect">
            <a:avLst/>
          </a:prstGeom>
          <a:solidFill>
            <a:srgbClr val="54C2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A6630-F634-470C-8A16-4DE59C2A211A}"/>
              </a:ext>
            </a:extLst>
          </p:cNvPr>
          <p:cNvSpPr/>
          <p:nvPr/>
        </p:nvSpPr>
        <p:spPr>
          <a:xfrm>
            <a:off x="7269890" y="3762473"/>
            <a:ext cx="1656025" cy="19508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7AE89CA-4E7F-44DE-92AC-2D0AFC1FE929}"/>
              </a:ext>
            </a:extLst>
          </p:cNvPr>
          <p:cNvSpPr txBox="1"/>
          <p:nvPr/>
        </p:nvSpPr>
        <p:spPr>
          <a:xfrm>
            <a:off x="5718217" y="3957562"/>
            <a:ext cx="1507144" cy="369332"/>
          </a:xfrm>
          <a:prstGeom prst="rect">
            <a:avLst/>
          </a:prstGeom>
          <a:noFill/>
        </p:spPr>
        <p:txBody>
          <a:bodyPr wrap="none" rtlCol="0">
            <a:spAutoFit/>
          </a:bodyPr>
          <a:lstStyle/>
          <a:p>
            <a:r>
              <a:rPr lang="en-US" b="1" dirty="0"/>
              <a:t>PFK-2 Activity</a:t>
            </a:r>
          </a:p>
        </p:txBody>
      </p:sp>
      <p:sp>
        <p:nvSpPr>
          <p:cNvPr id="14" name="TextBox 13">
            <a:extLst>
              <a:ext uri="{FF2B5EF4-FFF2-40B4-BE49-F238E27FC236}">
                <a16:creationId xmlns:a16="http://schemas.microsoft.com/office/drawing/2014/main" id="{D23B66D6-FE06-4F87-BF4F-470C952F819A}"/>
              </a:ext>
            </a:extLst>
          </p:cNvPr>
          <p:cNvSpPr txBox="1"/>
          <p:nvPr/>
        </p:nvSpPr>
        <p:spPr>
          <a:xfrm>
            <a:off x="7314418" y="3957562"/>
            <a:ext cx="1638910" cy="369332"/>
          </a:xfrm>
          <a:prstGeom prst="rect">
            <a:avLst/>
          </a:prstGeom>
          <a:noFill/>
        </p:spPr>
        <p:txBody>
          <a:bodyPr wrap="none" rtlCol="0">
            <a:spAutoFit/>
          </a:bodyPr>
          <a:lstStyle/>
          <a:p>
            <a:r>
              <a:rPr lang="en-US" b="1" dirty="0" err="1"/>
              <a:t>FBPase</a:t>
            </a:r>
            <a:r>
              <a:rPr lang="en-US" b="1" dirty="0"/>
              <a:t> Activity</a:t>
            </a:r>
          </a:p>
        </p:txBody>
      </p:sp>
      <p:sp>
        <p:nvSpPr>
          <p:cNvPr id="7" name="Right Brace 6">
            <a:extLst>
              <a:ext uri="{FF2B5EF4-FFF2-40B4-BE49-F238E27FC236}">
                <a16:creationId xmlns:a16="http://schemas.microsoft.com/office/drawing/2014/main" id="{6E2CDC2B-5780-410C-A70F-51A91B60AA18}"/>
              </a:ext>
            </a:extLst>
          </p:cNvPr>
          <p:cNvSpPr/>
          <p:nvPr/>
        </p:nvSpPr>
        <p:spPr>
          <a:xfrm rot="5400000">
            <a:off x="7155905" y="2794883"/>
            <a:ext cx="309363" cy="3184741"/>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E29254DE-4810-4E80-9F53-088607D8600A}"/>
              </a:ext>
            </a:extLst>
          </p:cNvPr>
          <p:cNvSpPr txBox="1"/>
          <p:nvPr/>
        </p:nvSpPr>
        <p:spPr>
          <a:xfrm>
            <a:off x="5932777" y="4666964"/>
            <a:ext cx="2785471" cy="461665"/>
          </a:xfrm>
          <a:prstGeom prst="rect">
            <a:avLst/>
          </a:prstGeom>
          <a:noFill/>
        </p:spPr>
        <p:txBody>
          <a:bodyPr wrap="square" rtlCol="0">
            <a:spAutoFit/>
          </a:bodyPr>
          <a:lstStyle/>
          <a:p>
            <a:r>
              <a:rPr lang="en-US" sz="2400" b="1" dirty="0"/>
              <a:t>Bifunctional Enzyme</a:t>
            </a:r>
          </a:p>
        </p:txBody>
      </p:sp>
      <p:sp>
        <p:nvSpPr>
          <p:cNvPr id="16" name="TextBox 15">
            <a:extLst>
              <a:ext uri="{FF2B5EF4-FFF2-40B4-BE49-F238E27FC236}">
                <a16:creationId xmlns:a16="http://schemas.microsoft.com/office/drawing/2014/main" id="{B28B3589-252F-48E9-9C06-D7C5F65D664E}"/>
              </a:ext>
            </a:extLst>
          </p:cNvPr>
          <p:cNvSpPr txBox="1"/>
          <p:nvPr/>
        </p:nvSpPr>
        <p:spPr>
          <a:xfrm>
            <a:off x="304699" y="1235365"/>
            <a:ext cx="5075531" cy="461665"/>
          </a:xfrm>
          <a:prstGeom prst="rect">
            <a:avLst/>
          </a:prstGeom>
          <a:noFill/>
        </p:spPr>
        <p:txBody>
          <a:bodyPr wrap="square" rtlCol="0">
            <a:spAutoFit/>
          </a:bodyPr>
          <a:lstStyle/>
          <a:p>
            <a:r>
              <a:rPr lang="en-US" sz="2400" b="1" dirty="0"/>
              <a:t>Activity controlled by Phosphorylation</a:t>
            </a:r>
          </a:p>
        </p:txBody>
      </p:sp>
      <p:sp>
        <p:nvSpPr>
          <p:cNvPr id="17" name="TextBox 16">
            <a:extLst>
              <a:ext uri="{FF2B5EF4-FFF2-40B4-BE49-F238E27FC236}">
                <a16:creationId xmlns:a16="http://schemas.microsoft.com/office/drawing/2014/main" id="{4EC60217-A917-41BD-ACE2-30180436D1E2}"/>
              </a:ext>
            </a:extLst>
          </p:cNvPr>
          <p:cNvSpPr txBox="1"/>
          <p:nvPr/>
        </p:nvSpPr>
        <p:spPr>
          <a:xfrm>
            <a:off x="3700047" y="3460882"/>
            <a:ext cx="897490" cy="369332"/>
          </a:xfrm>
          <a:prstGeom prst="rect">
            <a:avLst/>
          </a:prstGeom>
          <a:noFill/>
        </p:spPr>
        <p:txBody>
          <a:bodyPr wrap="none" rtlCol="0">
            <a:spAutoFit/>
          </a:bodyPr>
          <a:lstStyle/>
          <a:p>
            <a:r>
              <a:rPr lang="en-US" b="1" dirty="0"/>
              <a:t>(active)</a:t>
            </a:r>
          </a:p>
        </p:txBody>
      </p:sp>
      <p:sp>
        <p:nvSpPr>
          <p:cNvPr id="18" name="TextBox 17">
            <a:extLst>
              <a:ext uri="{FF2B5EF4-FFF2-40B4-BE49-F238E27FC236}">
                <a16:creationId xmlns:a16="http://schemas.microsoft.com/office/drawing/2014/main" id="{84543C63-5185-46F7-ABE2-1300AEB3256F}"/>
              </a:ext>
            </a:extLst>
          </p:cNvPr>
          <p:cNvSpPr txBox="1"/>
          <p:nvPr/>
        </p:nvSpPr>
        <p:spPr>
          <a:xfrm>
            <a:off x="1066967" y="3460882"/>
            <a:ext cx="897490" cy="369332"/>
          </a:xfrm>
          <a:prstGeom prst="rect">
            <a:avLst/>
          </a:prstGeom>
          <a:noFill/>
        </p:spPr>
        <p:txBody>
          <a:bodyPr wrap="none" rtlCol="0">
            <a:spAutoFit/>
          </a:bodyPr>
          <a:lstStyle/>
          <a:p>
            <a:r>
              <a:rPr lang="en-US" b="1" dirty="0"/>
              <a:t>(active)</a:t>
            </a:r>
          </a:p>
        </p:txBody>
      </p:sp>
    </p:spTree>
    <p:extLst>
      <p:ext uri="{BB962C8B-B14F-4D97-AF65-F5344CB8AC3E}">
        <p14:creationId xmlns:p14="http://schemas.microsoft.com/office/powerpoint/2010/main" val="80862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C31D1-C273-4B43-B513-0651551D936A}"/>
              </a:ext>
            </a:extLst>
          </p:cNvPr>
          <p:cNvSpPr>
            <a:spLocks noGrp="1"/>
          </p:cNvSpPr>
          <p:nvPr>
            <p:ph type="title"/>
          </p:nvPr>
        </p:nvSpPr>
        <p:spPr/>
        <p:txBody>
          <a:bodyPr/>
          <a:lstStyle/>
          <a:p>
            <a:r>
              <a:rPr lang="en-US" dirty="0"/>
              <a:t>PFK-1 Allosteric Regulation</a:t>
            </a:r>
          </a:p>
        </p:txBody>
      </p:sp>
      <p:sp>
        <p:nvSpPr>
          <p:cNvPr id="6" name="TextBox 5">
            <a:extLst>
              <a:ext uri="{FF2B5EF4-FFF2-40B4-BE49-F238E27FC236}">
                <a16:creationId xmlns:a16="http://schemas.microsoft.com/office/drawing/2014/main" id="{0A61F074-6E46-400E-BADD-73156C7D0FA3}"/>
              </a:ext>
            </a:extLst>
          </p:cNvPr>
          <p:cNvSpPr txBox="1"/>
          <p:nvPr/>
        </p:nvSpPr>
        <p:spPr>
          <a:xfrm>
            <a:off x="4046532" y="5445649"/>
            <a:ext cx="1887633" cy="307777"/>
          </a:xfrm>
          <a:prstGeom prst="rect">
            <a:avLst/>
          </a:prstGeom>
          <a:noFill/>
        </p:spPr>
        <p:txBody>
          <a:bodyPr wrap="none" rtlCol="0">
            <a:spAutoFit/>
          </a:bodyPr>
          <a:lstStyle/>
          <a:p>
            <a:r>
              <a:rPr lang="en-US" sz="1400" dirty="0"/>
              <a:t>F26BP from </a:t>
            </a:r>
            <a:r>
              <a:rPr lang="en-US" sz="1400" dirty="0" err="1">
                <a:hlinkClick r:id="rId3"/>
              </a:rPr>
              <a:t>Kedrosolan</a:t>
            </a:r>
            <a:endParaRPr lang="en-US" sz="1400" dirty="0"/>
          </a:p>
        </p:txBody>
      </p:sp>
      <p:pic>
        <p:nvPicPr>
          <p:cNvPr id="8" name="Picture 7" descr="A close up of a map&#10;&#10;Description automatically generated">
            <a:extLst>
              <a:ext uri="{FF2B5EF4-FFF2-40B4-BE49-F238E27FC236}">
                <a16:creationId xmlns:a16="http://schemas.microsoft.com/office/drawing/2014/main" id="{F95F3FEE-85AE-4EC2-BF28-559C9B756889}"/>
              </a:ext>
            </a:extLst>
          </p:cNvPr>
          <p:cNvPicPr>
            <a:picLocks noChangeAspect="1"/>
          </p:cNvPicPr>
          <p:nvPr/>
        </p:nvPicPr>
        <p:blipFill rotWithShape="1">
          <a:blip r:embed="rId4">
            <a:extLst>
              <a:ext uri="{28A0092B-C50C-407E-A947-70E740481C1C}">
                <a14:useLocalDpi xmlns:a14="http://schemas.microsoft.com/office/drawing/2010/main" val="0"/>
              </a:ext>
            </a:extLst>
          </a:blip>
          <a:srcRect l="27169" t="52131" r="28003" b="-472"/>
          <a:stretch/>
        </p:blipFill>
        <p:spPr>
          <a:xfrm>
            <a:off x="6426616" y="4046628"/>
            <a:ext cx="1981993" cy="1487714"/>
          </a:xfrm>
          <a:prstGeom prst="rect">
            <a:avLst/>
          </a:prstGeom>
          <a:ln w="88900" cap="sq" cmpd="thickThin">
            <a:solidFill>
              <a:srgbClr val="000000"/>
            </a:solidFill>
            <a:prstDash val="solid"/>
            <a:miter lim="800000"/>
          </a:ln>
          <a:effectLst>
            <a:innerShdw blurRad="76200">
              <a:srgbClr val="000000"/>
            </a:innerShdw>
          </a:effectLst>
        </p:spPr>
      </p:pic>
      <p:sp>
        <p:nvSpPr>
          <p:cNvPr id="20" name="Content Placeholder 19">
            <a:extLst>
              <a:ext uri="{FF2B5EF4-FFF2-40B4-BE49-F238E27FC236}">
                <a16:creationId xmlns:a16="http://schemas.microsoft.com/office/drawing/2014/main" id="{66B5536A-BC85-42DC-807C-FF2C3AD66B2A}"/>
              </a:ext>
            </a:extLst>
          </p:cNvPr>
          <p:cNvSpPr>
            <a:spLocks noGrp="1"/>
          </p:cNvSpPr>
          <p:nvPr>
            <p:ph idx="1"/>
          </p:nvPr>
        </p:nvSpPr>
        <p:spPr>
          <a:xfrm>
            <a:off x="193725" y="1477111"/>
            <a:ext cx="5902275" cy="4511353"/>
          </a:xfrm>
        </p:spPr>
        <p:txBody>
          <a:bodyPr/>
          <a:lstStyle/>
          <a:p>
            <a:r>
              <a:rPr lang="en-US" dirty="0"/>
              <a:t>Fructose-2,6-bisphosphate binds to PFK-1 at latent allosteric locations and positively upregulates its activity</a:t>
            </a:r>
          </a:p>
        </p:txBody>
      </p:sp>
      <p:pic>
        <p:nvPicPr>
          <p:cNvPr id="21" name="Content Placeholder 4" descr="A picture containing map&#10;&#10;Description automatically generated">
            <a:extLst>
              <a:ext uri="{FF2B5EF4-FFF2-40B4-BE49-F238E27FC236}">
                <a16:creationId xmlns:a16="http://schemas.microsoft.com/office/drawing/2014/main" id="{47CF5875-E286-4EC8-8578-07A73ED84F33}"/>
              </a:ext>
            </a:extLst>
          </p:cNvPr>
          <p:cNvPicPr>
            <a:picLocks noChangeAspect="1"/>
          </p:cNvPicPr>
          <p:nvPr/>
        </p:nvPicPr>
        <p:blipFill rotWithShape="1">
          <a:blip r:embed="rId5">
            <a:extLst>
              <a:ext uri="{28A0092B-C50C-407E-A947-70E740481C1C}">
                <a14:useLocalDpi xmlns:a14="http://schemas.microsoft.com/office/drawing/2010/main" val="0"/>
              </a:ext>
            </a:extLst>
          </a:blip>
          <a:srcRect l="66781" r="-514" b="48849"/>
          <a:stretch/>
        </p:blipFill>
        <p:spPr>
          <a:xfrm>
            <a:off x="6029242" y="1022989"/>
            <a:ext cx="2921033" cy="2872069"/>
          </a:xfrm>
          <a:prstGeom prst="rect">
            <a:avLst/>
          </a:prstGeom>
        </p:spPr>
      </p:pic>
      <p:sp>
        <p:nvSpPr>
          <p:cNvPr id="22" name="TextBox 21">
            <a:extLst>
              <a:ext uri="{FF2B5EF4-FFF2-40B4-BE49-F238E27FC236}">
                <a16:creationId xmlns:a16="http://schemas.microsoft.com/office/drawing/2014/main" id="{010F6D2B-0FEF-45D4-8BD2-A8B3747EB0E2}"/>
              </a:ext>
            </a:extLst>
          </p:cNvPr>
          <p:cNvSpPr txBox="1"/>
          <p:nvPr/>
        </p:nvSpPr>
        <p:spPr>
          <a:xfrm>
            <a:off x="4051370" y="5685912"/>
            <a:ext cx="4859600" cy="307777"/>
          </a:xfrm>
          <a:prstGeom prst="rect">
            <a:avLst/>
          </a:prstGeom>
          <a:noFill/>
        </p:spPr>
        <p:txBody>
          <a:bodyPr wrap="none" rtlCol="0">
            <a:spAutoFit/>
          </a:bodyPr>
          <a:lstStyle/>
          <a:p>
            <a:r>
              <a:rPr lang="en-US" sz="1400" dirty="0"/>
              <a:t>PFK-1 modified from </a:t>
            </a:r>
            <a:r>
              <a:rPr lang="en-US" sz="1400" dirty="0" err="1">
                <a:hlinkClick r:id="rId6"/>
              </a:rPr>
              <a:t>Mitternacht</a:t>
            </a:r>
            <a:r>
              <a:rPr lang="en-US" sz="1400" dirty="0">
                <a:hlinkClick r:id="rId6"/>
              </a:rPr>
              <a:t>, S., and Berezovsky, I.N. (2011)</a:t>
            </a:r>
            <a:endParaRPr lang="en-US" sz="1400" dirty="0"/>
          </a:p>
        </p:txBody>
      </p:sp>
      <p:grpSp>
        <p:nvGrpSpPr>
          <p:cNvPr id="43" name="Group 42">
            <a:extLst>
              <a:ext uri="{FF2B5EF4-FFF2-40B4-BE49-F238E27FC236}">
                <a16:creationId xmlns:a16="http://schemas.microsoft.com/office/drawing/2014/main" id="{678DB951-2202-4ED9-901A-AC4291040501}"/>
              </a:ext>
            </a:extLst>
          </p:cNvPr>
          <p:cNvGrpSpPr/>
          <p:nvPr/>
        </p:nvGrpSpPr>
        <p:grpSpPr>
          <a:xfrm>
            <a:off x="514238" y="2961059"/>
            <a:ext cx="5107630" cy="2257530"/>
            <a:chOff x="514238" y="2961059"/>
            <a:chExt cx="5107630" cy="2257530"/>
          </a:xfrm>
        </p:grpSpPr>
        <p:grpSp>
          <p:nvGrpSpPr>
            <p:cNvPr id="33" name="Group 32">
              <a:extLst>
                <a:ext uri="{FF2B5EF4-FFF2-40B4-BE49-F238E27FC236}">
                  <a16:creationId xmlns:a16="http://schemas.microsoft.com/office/drawing/2014/main" id="{0310B979-D7CB-499C-8BFC-FC9518A080B1}"/>
                </a:ext>
              </a:extLst>
            </p:cNvPr>
            <p:cNvGrpSpPr/>
            <p:nvPr/>
          </p:nvGrpSpPr>
          <p:grpSpPr>
            <a:xfrm>
              <a:off x="514238" y="2961059"/>
              <a:ext cx="5107630" cy="2257530"/>
              <a:chOff x="9028829" y="-146050"/>
              <a:chExt cx="6925701" cy="3401508"/>
            </a:xfrm>
          </p:grpSpPr>
          <p:sp>
            <p:nvSpPr>
              <p:cNvPr id="38" name="Rectangle 37">
                <a:extLst>
                  <a:ext uri="{FF2B5EF4-FFF2-40B4-BE49-F238E27FC236}">
                    <a16:creationId xmlns:a16="http://schemas.microsoft.com/office/drawing/2014/main" id="{E3DAED67-2194-4248-9A14-33AADEDAF80A}"/>
                  </a:ext>
                </a:extLst>
              </p:cNvPr>
              <p:cNvSpPr/>
              <p:nvPr/>
            </p:nvSpPr>
            <p:spPr>
              <a:xfrm>
                <a:off x="9028829" y="-146050"/>
                <a:ext cx="6925701" cy="3401508"/>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75343DF-AA4B-4F66-A1BF-5FFCFAFB91BD}"/>
                  </a:ext>
                </a:extLst>
              </p:cNvPr>
              <p:cNvSpPr/>
              <p:nvPr/>
            </p:nvSpPr>
            <p:spPr>
              <a:xfrm rot="19022951">
                <a:off x="12466633" y="136372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CF877374-0050-4345-9793-881D326D532C}"/>
                  </a:ext>
                </a:extLst>
              </p:cNvPr>
              <p:cNvGrpSpPr/>
              <p:nvPr/>
            </p:nvGrpSpPr>
            <p:grpSpPr>
              <a:xfrm>
                <a:off x="12390998" y="295984"/>
                <a:ext cx="339423" cy="510112"/>
                <a:chOff x="12390998" y="295984"/>
                <a:chExt cx="339423" cy="510112"/>
              </a:xfrm>
            </p:grpSpPr>
            <p:sp>
              <p:nvSpPr>
                <p:cNvPr id="41" name="Oval 40">
                  <a:extLst>
                    <a:ext uri="{FF2B5EF4-FFF2-40B4-BE49-F238E27FC236}">
                      <a16:creationId xmlns:a16="http://schemas.microsoft.com/office/drawing/2014/main" id="{9B5AB39C-5E87-428D-8581-5BC6079D8320}"/>
                    </a:ext>
                  </a:extLst>
                </p:cNvPr>
                <p:cNvSpPr/>
                <p:nvPr/>
              </p:nvSpPr>
              <p:spPr>
                <a:xfrm>
                  <a:off x="12402595" y="355080"/>
                  <a:ext cx="327826" cy="354193"/>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E1FD16D-91A8-4E2C-BD90-9524C6BD96AF}"/>
                    </a:ext>
                  </a:extLst>
                </p:cNvPr>
                <p:cNvSpPr txBox="1"/>
                <p:nvPr/>
              </p:nvSpPr>
              <p:spPr>
                <a:xfrm>
                  <a:off x="12390998" y="295984"/>
                  <a:ext cx="274701" cy="510112"/>
                </a:xfrm>
                <a:prstGeom prst="rect">
                  <a:avLst/>
                </a:prstGeom>
                <a:noFill/>
              </p:spPr>
              <p:txBody>
                <a:bodyPr wrap="square" rtlCol="0">
                  <a:spAutoFit/>
                </a:bodyPr>
                <a:lstStyle/>
                <a:p>
                  <a:r>
                    <a:rPr lang="en-US" sz="1600" b="1" dirty="0"/>
                    <a:t>3</a:t>
                  </a:r>
                </a:p>
              </p:txBody>
            </p:sp>
          </p:grpSp>
        </p:grpSp>
        <p:pic>
          <p:nvPicPr>
            <p:cNvPr id="34" name="Picture 33" descr="A picture containing indoor, hanging, computer, table&#10;&#10;Description automatically generated">
              <a:extLst>
                <a:ext uri="{FF2B5EF4-FFF2-40B4-BE49-F238E27FC236}">
                  <a16:creationId xmlns:a16="http://schemas.microsoft.com/office/drawing/2014/main" id="{533F3596-077C-449F-926F-8AD061F0E6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5275" t="22464" r="26775" b="56244"/>
            <a:stretch/>
          </p:blipFill>
          <p:spPr>
            <a:xfrm>
              <a:off x="719079" y="3202157"/>
              <a:ext cx="1417027" cy="1661316"/>
            </a:xfrm>
            <a:prstGeom prst="rect">
              <a:avLst/>
            </a:prstGeom>
          </p:spPr>
        </p:pic>
        <p:sp>
          <p:nvSpPr>
            <p:cNvPr id="35" name="Rectangle 34">
              <a:extLst>
                <a:ext uri="{FF2B5EF4-FFF2-40B4-BE49-F238E27FC236}">
                  <a16:creationId xmlns:a16="http://schemas.microsoft.com/office/drawing/2014/main" id="{71F2BE0F-9835-4B50-A1E4-36A38F1307E2}"/>
                </a:ext>
              </a:extLst>
            </p:cNvPr>
            <p:cNvSpPr/>
            <p:nvPr/>
          </p:nvSpPr>
          <p:spPr>
            <a:xfrm>
              <a:off x="598582" y="4444206"/>
              <a:ext cx="397768" cy="3773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0C9C1A61-DA3A-476F-A706-D228087D0AB3}"/>
                </a:ext>
              </a:extLst>
            </p:cNvPr>
            <p:cNvSpPr txBox="1"/>
            <p:nvPr/>
          </p:nvSpPr>
          <p:spPr>
            <a:xfrm>
              <a:off x="638115" y="4872509"/>
              <a:ext cx="1810945" cy="307777"/>
            </a:xfrm>
            <a:prstGeom prst="rect">
              <a:avLst/>
            </a:prstGeom>
            <a:noFill/>
          </p:spPr>
          <p:txBody>
            <a:bodyPr wrap="none" rtlCol="0">
              <a:spAutoFit/>
            </a:bodyPr>
            <a:lstStyle/>
            <a:p>
              <a:pPr algn="ctr"/>
              <a:r>
                <a:rPr lang="en-US" sz="1400" b="1" dirty="0"/>
                <a:t>Fructose-6-phosphate</a:t>
              </a:r>
            </a:p>
          </p:txBody>
        </p:sp>
        <p:pic>
          <p:nvPicPr>
            <p:cNvPr id="25" name="Picture 24" descr="A picture containing indoor, hanging, computer, table&#10;&#10;Description automatically generated">
              <a:extLst>
                <a:ext uri="{FF2B5EF4-FFF2-40B4-BE49-F238E27FC236}">
                  <a16:creationId xmlns:a16="http://schemas.microsoft.com/office/drawing/2014/main" id="{E54A64A9-06B0-4E5A-A424-9760423CBF7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6942" t="20081" r="52934" b="67169"/>
            <a:stretch/>
          </p:blipFill>
          <p:spPr>
            <a:xfrm>
              <a:off x="2563648" y="4151301"/>
              <a:ext cx="1115263" cy="641751"/>
            </a:xfrm>
            <a:prstGeom prst="rect">
              <a:avLst/>
            </a:prstGeom>
          </p:spPr>
        </p:pic>
        <p:sp>
          <p:nvSpPr>
            <p:cNvPr id="26" name="Rectangle 25">
              <a:extLst>
                <a:ext uri="{FF2B5EF4-FFF2-40B4-BE49-F238E27FC236}">
                  <a16:creationId xmlns:a16="http://schemas.microsoft.com/office/drawing/2014/main" id="{3966F774-190C-43B3-BEC5-6D87796966C2}"/>
                </a:ext>
              </a:extLst>
            </p:cNvPr>
            <p:cNvSpPr/>
            <p:nvPr/>
          </p:nvSpPr>
          <p:spPr>
            <a:xfrm rot="19022951">
              <a:off x="3336561" y="3973340"/>
              <a:ext cx="255503" cy="3189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31D128E-C14B-4A66-9461-EABF65E3B2E1}"/>
                </a:ext>
              </a:extLst>
            </p:cNvPr>
            <p:cNvSpPr txBox="1"/>
            <p:nvPr/>
          </p:nvSpPr>
          <p:spPr>
            <a:xfrm>
              <a:off x="2226211" y="3565161"/>
              <a:ext cx="1891543" cy="523220"/>
            </a:xfrm>
            <a:prstGeom prst="rect">
              <a:avLst/>
            </a:prstGeom>
            <a:noFill/>
          </p:spPr>
          <p:txBody>
            <a:bodyPr wrap="none" rtlCol="0">
              <a:spAutoFit/>
            </a:bodyPr>
            <a:lstStyle/>
            <a:p>
              <a:pPr algn="ctr"/>
              <a:r>
                <a:rPr lang="en-US" sz="1400" b="1" i="1" dirty="0">
                  <a:solidFill>
                    <a:schemeClr val="accent1">
                      <a:lumMod val="50000"/>
                    </a:schemeClr>
                  </a:solidFill>
                </a:rPr>
                <a:t>Phosphofructokinase-1</a:t>
              </a:r>
            </a:p>
            <a:p>
              <a:pPr algn="ctr"/>
              <a:r>
                <a:rPr lang="en-US" sz="1400" b="1" dirty="0">
                  <a:solidFill>
                    <a:schemeClr val="accent6">
                      <a:lumMod val="75000"/>
                    </a:schemeClr>
                  </a:solidFill>
                </a:rPr>
                <a:t> Mg</a:t>
              </a:r>
              <a:r>
                <a:rPr lang="en-US" sz="1400" b="1" baseline="30000" dirty="0">
                  <a:solidFill>
                    <a:schemeClr val="accent6">
                      <a:lumMod val="75000"/>
                    </a:schemeClr>
                  </a:solidFill>
                </a:rPr>
                <a:t>2+</a:t>
              </a:r>
            </a:p>
          </p:txBody>
        </p:sp>
        <p:cxnSp>
          <p:nvCxnSpPr>
            <p:cNvPr id="28" name="Straight Arrow Connector 27">
              <a:extLst>
                <a:ext uri="{FF2B5EF4-FFF2-40B4-BE49-F238E27FC236}">
                  <a16:creationId xmlns:a16="http://schemas.microsoft.com/office/drawing/2014/main" id="{5F30BBB7-726F-4A03-AF24-4E8DCE24612B}"/>
                </a:ext>
              </a:extLst>
            </p:cNvPr>
            <p:cNvCxnSpPr>
              <a:cxnSpLocks/>
            </p:cNvCxnSpPr>
            <p:nvPr/>
          </p:nvCxnSpPr>
          <p:spPr>
            <a:xfrm>
              <a:off x="2421838" y="4132810"/>
              <a:ext cx="1530773" cy="0"/>
            </a:xfrm>
            <a:prstGeom prst="straightConnector1">
              <a:avLst/>
            </a:prstGeom>
            <a:ln w="76200">
              <a:solidFill>
                <a:srgbClr val="D35617"/>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descr="A picture containing indoor, hanging, computer, table&#10;&#10;Description automatically generated">
              <a:extLst>
                <a:ext uri="{FF2B5EF4-FFF2-40B4-BE49-F238E27FC236}">
                  <a16:creationId xmlns:a16="http://schemas.microsoft.com/office/drawing/2014/main" id="{58CCD1F1-74BF-4188-918C-ECA3B49535C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0545" t="40843" r="9901" b="36429"/>
            <a:stretch/>
          </p:blipFill>
          <p:spPr>
            <a:xfrm>
              <a:off x="4033988" y="3144700"/>
              <a:ext cx="1578420" cy="1643914"/>
            </a:xfrm>
            <a:prstGeom prst="rect">
              <a:avLst/>
            </a:prstGeom>
          </p:spPr>
        </p:pic>
        <p:sp>
          <p:nvSpPr>
            <p:cNvPr id="30" name="Rectangle 29">
              <a:extLst>
                <a:ext uri="{FF2B5EF4-FFF2-40B4-BE49-F238E27FC236}">
                  <a16:creationId xmlns:a16="http://schemas.microsoft.com/office/drawing/2014/main" id="{28D3B254-D79E-4A67-89F7-4DA99D72F797}"/>
                </a:ext>
              </a:extLst>
            </p:cNvPr>
            <p:cNvSpPr/>
            <p:nvPr/>
          </p:nvSpPr>
          <p:spPr>
            <a:xfrm>
              <a:off x="3918870" y="4403389"/>
              <a:ext cx="397768" cy="3773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CB5486C-E633-4CBC-8844-492DBA3CB247}"/>
                </a:ext>
              </a:extLst>
            </p:cNvPr>
            <p:cNvSpPr/>
            <p:nvPr/>
          </p:nvSpPr>
          <p:spPr>
            <a:xfrm>
              <a:off x="4673061" y="4698898"/>
              <a:ext cx="131977" cy="1590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0191679-E59D-4DC6-A330-8C5766F63482}"/>
                </a:ext>
              </a:extLst>
            </p:cNvPr>
            <p:cNvSpPr/>
            <p:nvPr/>
          </p:nvSpPr>
          <p:spPr>
            <a:xfrm rot="19111181">
              <a:off x="3920504" y="3348413"/>
              <a:ext cx="222484" cy="399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69A0CEC4-8E75-4A4C-A3AD-F5FB024A2688}"/>
                </a:ext>
              </a:extLst>
            </p:cNvPr>
            <p:cNvSpPr txBox="1"/>
            <p:nvPr/>
          </p:nvSpPr>
          <p:spPr>
            <a:xfrm>
              <a:off x="4046531" y="4692544"/>
              <a:ext cx="1471237" cy="523220"/>
            </a:xfrm>
            <a:prstGeom prst="rect">
              <a:avLst/>
            </a:prstGeom>
            <a:noFill/>
          </p:spPr>
          <p:txBody>
            <a:bodyPr wrap="none" rtlCol="0">
              <a:spAutoFit/>
            </a:bodyPr>
            <a:lstStyle/>
            <a:p>
              <a:pPr algn="ctr"/>
              <a:r>
                <a:rPr lang="en-US" sz="1400" b="1" dirty="0"/>
                <a:t>Fructose-</a:t>
              </a:r>
            </a:p>
            <a:p>
              <a:pPr algn="ctr"/>
              <a:r>
                <a:rPr lang="en-US" sz="1400" b="1" dirty="0"/>
                <a:t>1,6-bisphosphate</a:t>
              </a:r>
            </a:p>
          </p:txBody>
        </p:sp>
      </p:grpSp>
    </p:spTree>
    <p:extLst>
      <p:ext uri="{BB962C8B-B14F-4D97-AF65-F5344CB8AC3E}">
        <p14:creationId xmlns:p14="http://schemas.microsoft.com/office/powerpoint/2010/main" val="2447903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Arrow: Right 45">
            <a:extLst>
              <a:ext uri="{FF2B5EF4-FFF2-40B4-BE49-F238E27FC236}">
                <a16:creationId xmlns:a16="http://schemas.microsoft.com/office/drawing/2014/main" id="{5B7ED6C6-4948-4AA9-96BE-C26A2B28264E}"/>
              </a:ext>
            </a:extLst>
          </p:cNvPr>
          <p:cNvSpPr/>
          <p:nvPr/>
        </p:nvSpPr>
        <p:spPr>
          <a:xfrm rot="13407695">
            <a:off x="4644628" y="3889284"/>
            <a:ext cx="996648" cy="237067"/>
          </a:xfrm>
          <a:prstGeom prst="rightArrow">
            <a:avLst>
              <a:gd name="adj1" fmla="val 757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32080" y="5659120"/>
            <a:ext cx="7110536" cy="307777"/>
          </a:xfrm>
          <a:prstGeom prst="rect">
            <a:avLst/>
          </a:prstGeom>
          <a:noFill/>
        </p:spPr>
        <p:txBody>
          <a:bodyPr wrap="none" rtlCol="0">
            <a:spAutoFit/>
          </a:bodyPr>
          <a:lstStyle/>
          <a:p>
            <a:r>
              <a:rPr lang="en-US" sz="1400" dirty="0"/>
              <a:t>Figure modified from </a:t>
            </a:r>
            <a:r>
              <a:rPr lang="en-US" sz="1400" dirty="0">
                <a:hlinkClick r:id="rId3"/>
              </a:rPr>
              <a:t>Yan, A., et al (2016) In J </a:t>
            </a:r>
            <a:r>
              <a:rPr lang="en-US" sz="1400" dirty="0" err="1">
                <a:hlinkClick r:id="rId3"/>
              </a:rPr>
              <a:t>Biol</a:t>
            </a:r>
            <a:r>
              <a:rPr lang="en-US" sz="1400" dirty="0">
                <a:hlinkClick r:id="rId3"/>
              </a:rPr>
              <a:t> </a:t>
            </a:r>
            <a:r>
              <a:rPr lang="en-US" sz="1400" dirty="0" err="1">
                <a:hlinkClick r:id="rId3"/>
              </a:rPr>
              <a:t>Sci</a:t>
            </a:r>
            <a:r>
              <a:rPr lang="en-US" sz="1400" dirty="0">
                <a:hlinkClick r:id="rId3"/>
              </a:rPr>
              <a:t> 12(12):1544-1554</a:t>
            </a:r>
            <a:r>
              <a:rPr lang="en-US" sz="1400" dirty="0"/>
              <a:t> and </a:t>
            </a:r>
            <a:r>
              <a:rPr lang="en-US" sz="1400" dirty="0" err="1">
                <a:hlinkClick r:id="rId4"/>
              </a:rPr>
              <a:t>Servier</a:t>
            </a:r>
            <a:r>
              <a:rPr lang="en-US" sz="1400" dirty="0">
                <a:hlinkClick r:id="rId4"/>
              </a:rPr>
              <a:t> Medical Art</a:t>
            </a:r>
            <a:endParaRPr lang="en-US" sz="1400" dirty="0"/>
          </a:p>
        </p:txBody>
      </p:sp>
      <p:sp>
        <p:nvSpPr>
          <p:cNvPr id="41" name="Title 1"/>
          <p:cNvSpPr>
            <a:spLocks noGrp="1"/>
          </p:cNvSpPr>
          <p:nvPr>
            <p:ph type="title"/>
          </p:nvPr>
        </p:nvSpPr>
        <p:spPr>
          <a:xfrm>
            <a:off x="1515985" y="153289"/>
            <a:ext cx="7210332" cy="779462"/>
          </a:xfrm>
        </p:spPr>
        <p:txBody>
          <a:bodyPr>
            <a:normAutofit/>
          </a:bodyPr>
          <a:lstStyle/>
          <a:p>
            <a:r>
              <a:rPr lang="en-US" dirty="0"/>
              <a:t>Opposing Pathways in the Liver</a:t>
            </a:r>
          </a:p>
        </p:txBody>
      </p:sp>
      <p:sp>
        <p:nvSpPr>
          <p:cNvPr id="36" name="Oval 35"/>
          <p:cNvSpPr/>
          <p:nvPr/>
        </p:nvSpPr>
        <p:spPr>
          <a:xfrm rot="2686682">
            <a:off x="4558407" y="4481438"/>
            <a:ext cx="613845" cy="4052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820130" y="1811661"/>
            <a:ext cx="1638013" cy="523220"/>
          </a:xfrm>
          <a:prstGeom prst="rect">
            <a:avLst/>
          </a:prstGeom>
          <a:noFill/>
        </p:spPr>
        <p:txBody>
          <a:bodyPr wrap="none" rtlCol="0">
            <a:spAutoFit/>
          </a:bodyPr>
          <a:lstStyle/>
          <a:p>
            <a:r>
              <a:rPr lang="en-US" sz="2800" b="1" dirty="0"/>
              <a:t>Glycolysis</a:t>
            </a:r>
          </a:p>
        </p:txBody>
      </p:sp>
      <p:sp>
        <p:nvSpPr>
          <p:cNvPr id="59" name="TextBox 58"/>
          <p:cNvSpPr txBox="1"/>
          <p:nvPr/>
        </p:nvSpPr>
        <p:spPr>
          <a:xfrm>
            <a:off x="1622105" y="4325033"/>
            <a:ext cx="2102948" cy="523220"/>
          </a:xfrm>
          <a:prstGeom prst="rect">
            <a:avLst/>
          </a:prstGeom>
          <a:noFill/>
        </p:spPr>
        <p:txBody>
          <a:bodyPr wrap="none" rtlCol="0">
            <a:spAutoFit/>
          </a:bodyPr>
          <a:lstStyle/>
          <a:p>
            <a:r>
              <a:rPr lang="en-US" sz="2800" b="1" dirty="0"/>
              <a:t>Glycogenesis</a:t>
            </a:r>
          </a:p>
        </p:txBody>
      </p:sp>
      <p:sp>
        <p:nvSpPr>
          <p:cNvPr id="61" name="TextBox 60"/>
          <p:cNvSpPr txBox="1"/>
          <p:nvPr/>
        </p:nvSpPr>
        <p:spPr>
          <a:xfrm>
            <a:off x="4589816" y="1757712"/>
            <a:ext cx="2695803" cy="523220"/>
          </a:xfrm>
          <a:prstGeom prst="rect">
            <a:avLst/>
          </a:prstGeom>
          <a:noFill/>
        </p:spPr>
        <p:txBody>
          <a:bodyPr wrap="none" rtlCol="0">
            <a:spAutoFit/>
          </a:bodyPr>
          <a:lstStyle/>
          <a:p>
            <a:r>
              <a:rPr lang="en-US" sz="2800" b="1" dirty="0"/>
              <a:t>Gluconeogenesis</a:t>
            </a:r>
          </a:p>
        </p:txBody>
      </p:sp>
      <p:sp>
        <p:nvSpPr>
          <p:cNvPr id="62" name="Oval 61"/>
          <p:cNvSpPr/>
          <p:nvPr/>
        </p:nvSpPr>
        <p:spPr>
          <a:xfrm>
            <a:off x="1562705" y="4281180"/>
            <a:ext cx="2211653" cy="614117"/>
          </a:xfrm>
          <a:prstGeom prst="ellipse">
            <a:avLst/>
          </a:prstGeom>
          <a:solidFill>
            <a:srgbClr val="C0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57962FB-4079-446F-B44D-0A4E3CD2FDF1}"/>
              </a:ext>
            </a:extLst>
          </p:cNvPr>
          <p:cNvSpPr/>
          <p:nvPr/>
        </p:nvSpPr>
        <p:spPr>
          <a:xfrm>
            <a:off x="1755222" y="1814470"/>
            <a:ext cx="1692653" cy="537609"/>
          </a:xfrm>
          <a:prstGeom prst="ellipse">
            <a:avLst/>
          </a:prstGeom>
          <a:solidFill>
            <a:srgbClr val="C0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957E1115-5019-424F-BA01-40DF6BB311E3}"/>
              </a:ext>
            </a:extLst>
          </p:cNvPr>
          <p:cNvSpPr/>
          <p:nvPr/>
        </p:nvSpPr>
        <p:spPr>
          <a:xfrm>
            <a:off x="4348992" y="1740211"/>
            <a:ext cx="3177452" cy="594670"/>
          </a:xfrm>
          <a:prstGeom prst="ellipse">
            <a:avLst/>
          </a:prstGeom>
          <a:solidFill>
            <a:schemeClr val="accent6">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7A2F1596-7F87-4681-A175-E4EED706CEB0}"/>
              </a:ext>
            </a:extLst>
          </p:cNvPr>
          <p:cNvSpPr txBox="1"/>
          <p:nvPr/>
        </p:nvSpPr>
        <p:spPr>
          <a:xfrm>
            <a:off x="4852133" y="4347887"/>
            <a:ext cx="2369944" cy="523220"/>
          </a:xfrm>
          <a:prstGeom prst="rect">
            <a:avLst/>
          </a:prstGeom>
          <a:noFill/>
        </p:spPr>
        <p:txBody>
          <a:bodyPr wrap="none" rtlCol="0">
            <a:spAutoFit/>
          </a:bodyPr>
          <a:lstStyle/>
          <a:p>
            <a:r>
              <a:rPr lang="en-US" sz="2800" b="1" dirty="0" err="1"/>
              <a:t>Glycogenolysis</a:t>
            </a:r>
            <a:endParaRPr lang="en-US" sz="2800" b="1" dirty="0"/>
          </a:p>
        </p:txBody>
      </p:sp>
      <p:sp>
        <p:nvSpPr>
          <p:cNvPr id="44" name="TextBox 43">
            <a:extLst>
              <a:ext uri="{FF2B5EF4-FFF2-40B4-BE49-F238E27FC236}">
                <a16:creationId xmlns:a16="http://schemas.microsoft.com/office/drawing/2014/main" id="{B8BA45F1-892F-4C11-A5D3-94330BFE1A7A}"/>
              </a:ext>
            </a:extLst>
          </p:cNvPr>
          <p:cNvSpPr txBox="1"/>
          <p:nvPr/>
        </p:nvSpPr>
        <p:spPr>
          <a:xfrm>
            <a:off x="1515985" y="2422299"/>
            <a:ext cx="2527295" cy="369332"/>
          </a:xfrm>
          <a:prstGeom prst="rect">
            <a:avLst/>
          </a:prstGeom>
          <a:noFill/>
        </p:spPr>
        <p:txBody>
          <a:bodyPr wrap="none" rtlCol="0">
            <a:spAutoFit/>
          </a:bodyPr>
          <a:lstStyle/>
          <a:p>
            <a:r>
              <a:rPr lang="en-US" b="1" dirty="0"/>
              <a:t>(Breaking down glucose)</a:t>
            </a:r>
          </a:p>
        </p:txBody>
      </p:sp>
      <p:sp>
        <p:nvSpPr>
          <p:cNvPr id="73" name="TextBox 72">
            <a:extLst>
              <a:ext uri="{FF2B5EF4-FFF2-40B4-BE49-F238E27FC236}">
                <a16:creationId xmlns:a16="http://schemas.microsoft.com/office/drawing/2014/main" id="{FA36A10D-A6DE-4A00-AD1B-1039D7B2A763}"/>
              </a:ext>
            </a:extLst>
          </p:cNvPr>
          <p:cNvSpPr txBox="1"/>
          <p:nvPr/>
        </p:nvSpPr>
        <p:spPr>
          <a:xfrm>
            <a:off x="5046625" y="2443732"/>
            <a:ext cx="2272673" cy="369332"/>
          </a:xfrm>
          <a:prstGeom prst="rect">
            <a:avLst/>
          </a:prstGeom>
          <a:noFill/>
        </p:spPr>
        <p:txBody>
          <a:bodyPr wrap="none" rtlCol="0">
            <a:spAutoFit/>
          </a:bodyPr>
          <a:lstStyle/>
          <a:p>
            <a:r>
              <a:rPr lang="en-US" b="1" dirty="0"/>
              <a:t>(Making new glucose)</a:t>
            </a:r>
          </a:p>
        </p:txBody>
      </p:sp>
      <p:sp>
        <p:nvSpPr>
          <p:cNvPr id="74" name="TextBox 73">
            <a:extLst>
              <a:ext uri="{FF2B5EF4-FFF2-40B4-BE49-F238E27FC236}">
                <a16:creationId xmlns:a16="http://schemas.microsoft.com/office/drawing/2014/main" id="{C77B2977-7BE2-4A7E-878B-A1D31338B72D}"/>
              </a:ext>
            </a:extLst>
          </p:cNvPr>
          <p:cNvSpPr txBox="1"/>
          <p:nvPr/>
        </p:nvSpPr>
        <p:spPr>
          <a:xfrm>
            <a:off x="1562705" y="5017704"/>
            <a:ext cx="2393860" cy="369332"/>
          </a:xfrm>
          <a:prstGeom prst="rect">
            <a:avLst/>
          </a:prstGeom>
          <a:noFill/>
        </p:spPr>
        <p:txBody>
          <a:bodyPr wrap="none" rtlCol="0">
            <a:spAutoFit/>
          </a:bodyPr>
          <a:lstStyle/>
          <a:p>
            <a:r>
              <a:rPr lang="en-US" b="1" dirty="0"/>
              <a:t>(Making new glycogen)</a:t>
            </a:r>
          </a:p>
        </p:txBody>
      </p:sp>
      <p:sp>
        <p:nvSpPr>
          <p:cNvPr id="75" name="TextBox 74">
            <a:extLst>
              <a:ext uri="{FF2B5EF4-FFF2-40B4-BE49-F238E27FC236}">
                <a16:creationId xmlns:a16="http://schemas.microsoft.com/office/drawing/2014/main" id="{2E4AEC1F-4588-4262-BF8F-D3A2A9838210}"/>
              </a:ext>
            </a:extLst>
          </p:cNvPr>
          <p:cNvSpPr txBox="1"/>
          <p:nvPr/>
        </p:nvSpPr>
        <p:spPr>
          <a:xfrm>
            <a:off x="4716070" y="5018303"/>
            <a:ext cx="2642070" cy="369332"/>
          </a:xfrm>
          <a:prstGeom prst="rect">
            <a:avLst/>
          </a:prstGeom>
          <a:noFill/>
        </p:spPr>
        <p:txBody>
          <a:bodyPr wrap="none" rtlCol="0">
            <a:spAutoFit/>
          </a:bodyPr>
          <a:lstStyle/>
          <a:p>
            <a:r>
              <a:rPr lang="en-US" b="1" dirty="0"/>
              <a:t>(breaking down glycogen)</a:t>
            </a:r>
          </a:p>
        </p:txBody>
      </p:sp>
      <p:sp>
        <p:nvSpPr>
          <p:cNvPr id="45" name="Hexagon 44">
            <a:extLst>
              <a:ext uri="{FF2B5EF4-FFF2-40B4-BE49-F238E27FC236}">
                <a16:creationId xmlns:a16="http://schemas.microsoft.com/office/drawing/2014/main" id="{D5B0BF98-641D-451D-B44F-0F0736638930}"/>
              </a:ext>
            </a:extLst>
          </p:cNvPr>
          <p:cNvSpPr/>
          <p:nvPr/>
        </p:nvSpPr>
        <p:spPr>
          <a:xfrm>
            <a:off x="3860800" y="3023857"/>
            <a:ext cx="788610" cy="64932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D3D83C2D-2240-4091-B39B-9DDAF75E1C19}"/>
              </a:ext>
            </a:extLst>
          </p:cNvPr>
          <p:cNvSpPr txBox="1"/>
          <p:nvPr/>
        </p:nvSpPr>
        <p:spPr>
          <a:xfrm>
            <a:off x="3817619" y="3683347"/>
            <a:ext cx="898451" cy="369332"/>
          </a:xfrm>
          <a:prstGeom prst="rect">
            <a:avLst/>
          </a:prstGeom>
          <a:noFill/>
        </p:spPr>
        <p:txBody>
          <a:bodyPr wrap="none" rtlCol="0">
            <a:spAutoFit/>
          </a:bodyPr>
          <a:lstStyle/>
          <a:p>
            <a:r>
              <a:rPr lang="en-US" b="1" dirty="0"/>
              <a:t>glucose</a:t>
            </a:r>
          </a:p>
        </p:txBody>
      </p:sp>
      <p:sp>
        <p:nvSpPr>
          <p:cNvPr id="63" name="Oval 62"/>
          <p:cNvSpPr/>
          <p:nvPr/>
        </p:nvSpPr>
        <p:spPr>
          <a:xfrm>
            <a:off x="4526704" y="4324046"/>
            <a:ext cx="2999740" cy="594670"/>
          </a:xfrm>
          <a:prstGeom prst="ellipse">
            <a:avLst/>
          </a:prstGeom>
          <a:solidFill>
            <a:schemeClr val="accent6">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row: Right 76">
            <a:extLst>
              <a:ext uri="{FF2B5EF4-FFF2-40B4-BE49-F238E27FC236}">
                <a16:creationId xmlns:a16="http://schemas.microsoft.com/office/drawing/2014/main" id="{C8237E29-5E61-4F8E-8982-C818D29EC81A}"/>
              </a:ext>
            </a:extLst>
          </p:cNvPr>
          <p:cNvSpPr/>
          <p:nvPr/>
        </p:nvSpPr>
        <p:spPr>
          <a:xfrm rot="7492832">
            <a:off x="4434488" y="2540387"/>
            <a:ext cx="878532" cy="227995"/>
          </a:xfrm>
          <a:prstGeom prst="rightArrow">
            <a:avLst>
              <a:gd name="adj1" fmla="val 757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Arrow: Right 77">
            <a:extLst>
              <a:ext uri="{FF2B5EF4-FFF2-40B4-BE49-F238E27FC236}">
                <a16:creationId xmlns:a16="http://schemas.microsoft.com/office/drawing/2014/main" id="{6352332A-D19F-47F1-BE8D-E6ABD47E560E}"/>
              </a:ext>
            </a:extLst>
          </p:cNvPr>
          <p:cNvSpPr/>
          <p:nvPr/>
        </p:nvSpPr>
        <p:spPr>
          <a:xfrm rot="7671323">
            <a:off x="3159912" y="3832749"/>
            <a:ext cx="823483" cy="259507"/>
          </a:xfrm>
          <a:prstGeom prst="rightArrow">
            <a:avLst>
              <a:gd name="adj1" fmla="val 757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row: Right 78">
            <a:extLst>
              <a:ext uri="{FF2B5EF4-FFF2-40B4-BE49-F238E27FC236}">
                <a16:creationId xmlns:a16="http://schemas.microsoft.com/office/drawing/2014/main" id="{C4727BB9-EDBB-44E6-8DF6-7559E504FA50}"/>
              </a:ext>
            </a:extLst>
          </p:cNvPr>
          <p:cNvSpPr/>
          <p:nvPr/>
        </p:nvSpPr>
        <p:spPr>
          <a:xfrm rot="12785766">
            <a:off x="3108862" y="2919446"/>
            <a:ext cx="812002" cy="239584"/>
          </a:xfrm>
          <a:prstGeom prst="rightArrow">
            <a:avLst>
              <a:gd name="adj1" fmla="val 757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Right 79">
            <a:extLst>
              <a:ext uri="{FF2B5EF4-FFF2-40B4-BE49-F238E27FC236}">
                <a16:creationId xmlns:a16="http://schemas.microsoft.com/office/drawing/2014/main" id="{54E7E4D7-4484-4B73-8664-9C8226D71208}"/>
              </a:ext>
            </a:extLst>
          </p:cNvPr>
          <p:cNvSpPr/>
          <p:nvPr/>
        </p:nvSpPr>
        <p:spPr>
          <a:xfrm>
            <a:off x="4852133" y="3090202"/>
            <a:ext cx="2139666" cy="430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5969C93B-1C15-4F9A-AA20-31AD283C2044}"/>
              </a:ext>
            </a:extLst>
          </p:cNvPr>
          <p:cNvSpPr txBox="1"/>
          <p:nvPr/>
        </p:nvSpPr>
        <p:spPr>
          <a:xfrm>
            <a:off x="7045613" y="3079927"/>
            <a:ext cx="1458733" cy="369332"/>
          </a:xfrm>
          <a:prstGeom prst="rect">
            <a:avLst/>
          </a:prstGeom>
          <a:noFill/>
        </p:spPr>
        <p:txBody>
          <a:bodyPr wrap="none" rtlCol="0">
            <a:spAutoFit/>
          </a:bodyPr>
          <a:lstStyle/>
          <a:p>
            <a:r>
              <a:rPr lang="en-US" b="1" dirty="0"/>
              <a:t>Blood stream</a:t>
            </a:r>
          </a:p>
        </p:txBody>
      </p:sp>
      <p:sp>
        <p:nvSpPr>
          <p:cNvPr id="2" name="TextBox 1">
            <a:extLst>
              <a:ext uri="{FF2B5EF4-FFF2-40B4-BE49-F238E27FC236}">
                <a16:creationId xmlns:a16="http://schemas.microsoft.com/office/drawing/2014/main" id="{39D13946-D7FB-45A1-95F4-E1A25F4AC345}"/>
              </a:ext>
            </a:extLst>
          </p:cNvPr>
          <p:cNvSpPr txBox="1"/>
          <p:nvPr/>
        </p:nvSpPr>
        <p:spPr>
          <a:xfrm>
            <a:off x="2853646" y="924779"/>
            <a:ext cx="2990691" cy="523220"/>
          </a:xfrm>
          <a:prstGeom prst="rect">
            <a:avLst/>
          </a:prstGeom>
          <a:noFill/>
        </p:spPr>
        <p:txBody>
          <a:bodyPr wrap="none" rtlCol="0">
            <a:spAutoFit/>
          </a:bodyPr>
          <a:lstStyle/>
          <a:p>
            <a:r>
              <a:rPr lang="en-US" sz="2800" b="1" dirty="0">
                <a:solidFill>
                  <a:srgbClr val="C00000"/>
                </a:solidFill>
              </a:rPr>
              <a:t>Glucagon Signaling</a:t>
            </a:r>
          </a:p>
        </p:txBody>
      </p:sp>
      <p:sp>
        <p:nvSpPr>
          <p:cNvPr id="26" name="TextBox 25">
            <a:extLst>
              <a:ext uri="{FF2B5EF4-FFF2-40B4-BE49-F238E27FC236}">
                <a16:creationId xmlns:a16="http://schemas.microsoft.com/office/drawing/2014/main" id="{CA497C3E-97C9-435E-9D9B-428CF025752D}"/>
              </a:ext>
            </a:extLst>
          </p:cNvPr>
          <p:cNvSpPr txBox="1"/>
          <p:nvPr/>
        </p:nvSpPr>
        <p:spPr>
          <a:xfrm>
            <a:off x="2994530" y="2191466"/>
            <a:ext cx="692818" cy="1200329"/>
          </a:xfrm>
          <a:prstGeom prst="rect">
            <a:avLst/>
          </a:prstGeom>
          <a:noFill/>
        </p:spPr>
        <p:txBody>
          <a:bodyPr wrap="none" rtlCol="0">
            <a:spAutoFit/>
          </a:bodyPr>
          <a:lstStyle/>
          <a:p>
            <a:r>
              <a:rPr lang="en-US" sz="7200" b="1" dirty="0">
                <a:solidFill>
                  <a:srgbClr val="C00000"/>
                </a:solidFill>
              </a:rPr>
              <a:t>X</a:t>
            </a:r>
          </a:p>
        </p:txBody>
      </p:sp>
      <p:sp>
        <p:nvSpPr>
          <p:cNvPr id="28" name="TextBox 27">
            <a:extLst>
              <a:ext uri="{FF2B5EF4-FFF2-40B4-BE49-F238E27FC236}">
                <a16:creationId xmlns:a16="http://schemas.microsoft.com/office/drawing/2014/main" id="{FF5BD2E0-7A09-4270-A94C-48D536756C79}"/>
              </a:ext>
            </a:extLst>
          </p:cNvPr>
          <p:cNvSpPr txBox="1"/>
          <p:nvPr/>
        </p:nvSpPr>
        <p:spPr>
          <a:xfrm>
            <a:off x="3048592" y="3404631"/>
            <a:ext cx="692818" cy="1200329"/>
          </a:xfrm>
          <a:prstGeom prst="rect">
            <a:avLst/>
          </a:prstGeom>
          <a:noFill/>
        </p:spPr>
        <p:txBody>
          <a:bodyPr wrap="none" rtlCol="0">
            <a:spAutoFit/>
          </a:bodyPr>
          <a:lstStyle/>
          <a:p>
            <a:r>
              <a:rPr lang="en-US" sz="7200" b="1" dirty="0">
                <a:solidFill>
                  <a:srgbClr val="C00000"/>
                </a:solidFill>
              </a:rPr>
              <a:t>X</a:t>
            </a:r>
          </a:p>
        </p:txBody>
      </p:sp>
    </p:spTree>
    <p:extLst>
      <p:ext uri="{BB962C8B-B14F-4D97-AF65-F5344CB8AC3E}">
        <p14:creationId xmlns:p14="http://schemas.microsoft.com/office/powerpoint/2010/main" val="930537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9880-435D-41F7-92A5-5D26BEAE56C6}"/>
              </a:ext>
            </a:extLst>
          </p:cNvPr>
          <p:cNvSpPr>
            <a:spLocks noGrp="1"/>
          </p:cNvSpPr>
          <p:nvPr>
            <p:ph type="title"/>
          </p:nvPr>
        </p:nvSpPr>
        <p:spPr/>
        <p:txBody>
          <a:bodyPr/>
          <a:lstStyle/>
          <a:p>
            <a:r>
              <a:rPr lang="en-US" dirty="0"/>
              <a:t>Regulation in Liver Cells</a:t>
            </a:r>
          </a:p>
        </p:txBody>
      </p:sp>
      <p:pic>
        <p:nvPicPr>
          <p:cNvPr id="5" name="Content Placeholder 4" descr="A picture containing text, map&#10;&#10;Description automatically generated">
            <a:extLst>
              <a:ext uri="{FF2B5EF4-FFF2-40B4-BE49-F238E27FC236}">
                <a16:creationId xmlns:a16="http://schemas.microsoft.com/office/drawing/2014/main" id="{BCCCA628-CEB9-44C5-9F01-341B6763D0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3387" y="1173162"/>
            <a:ext cx="8017225" cy="451167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C3C111CD-C7B3-4129-AFB3-A6C50D0EFF47}"/>
              </a:ext>
            </a:extLst>
          </p:cNvPr>
          <p:cNvSpPr txBox="1"/>
          <p:nvPr/>
        </p:nvSpPr>
        <p:spPr>
          <a:xfrm>
            <a:off x="53219" y="5662739"/>
            <a:ext cx="1879745" cy="307777"/>
          </a:xfrm>
          <a:prstGeom prst="rect">
            <a:avLst/>
          </a:prstGeom>
          <a:noFill/>
        </p:spPr>
        <p:txBody>
          <a:bodyPr wrap="none" rtlCol="0">
            <a:spAutoFit/>
          </a:bodyPr>
          <a:lstStyle/>
          <a:p>
            <a:r>
              <a:rPr lang="en-US" sz="1400" dirty="0"/>
              <a:t>Image from </a:t>
            </a:r>
            <a:r>
              <a:rPr lang="en-US" sz="1400" dirty="0" err="1">
                <a:hlinkClick r:id="rId4"/>
              </a:rPr>
              <a:t>Kedrosolan</a:t>
            </a:r>
            <a:endParaRPr lang="en-US" sz="1400" dirty="0"/>
          </a:p>
        </p:txBody>
      </p:sp>
    </p:spTree>
    <p:extLst>
      <p:ext uri="{BB962C8B-B14F-4D97-AF65-F5344CB8AC3E}">
        <p14:creationId xmlns:p14="http://schemas.microsoft.com/office/powerpoint/2010/main" val="1510212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Arrow: Right 45">
            <a:extLst>
              <a:ext uri="{FF2B5EF4-FFF2-40B4-BE49-F238E27FC236}">
                <a16:creationId xmlns:a16="http://schemas.microsoft.com/office/drawing/2014/main" id="{5B7ED6C6-4948-4AA9-96BE-C26A2B28264E}"/>
              </a:ext>
            </a:extLst>
          </p:cNvPr>
          <p:cNvSpPr/>
          <p:nvPr/>
        </p:nvSpPr>
        <p:spPr>
          <a:xfrm rot="13407695">
            <a:off x="4644628" y="3889284"/>
            <a:ext cx="996648" cy="237067"/>
          </a:xfrm>
          <a:prstGeom prst="rightArrow">
            <a:avLst>
              <a:gd name="adj1" fmla="val 757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32080" y="5659120"/>
            <a:ext cx="7110536" cy="307777"/>
          </a:xfrm>
          <a:prstGeom prst="rect">
            <a:avLst/>
          </a:prstGeom>
          <a:noFill/>
        </p:spPr>
        <p:txBody>
          <a:bodyPr wrap="none" rtlCol="0">
            <a:spAutoFit/>
          </a:bodyPr>
          <a:lstStyle/>
          <a:p>
            <a:r>
              <a:rPr lang="en-US" sz="1400" dirty="0"/>
              <a:t>Figure modified from </a:t>
            </a:r>
            <a:r>
              <a:rPr lang="en-US" sz="1400" dirty="0">
                <a:hlinkClick r:id="rId3"/>
              </a:rPr>
              <a:t>Yan, A., et al (2016) In J </a:t>
            </a:r>
            <a:r>
              <a:rPr lang="en-US" sz="1400" dirty="0" err="1">
                <a:hlinkClick r:id="rId3"/>
              </a:rPr>
              <a:t>Biol</a:t>
            </a:r>
            <a:r>
              <a:rPr lang="en-US" sz="1400" dirty="0">
                <a:hlinkClick r:id="rId3"/>
              </a:rPr>
              <a:t> </a:t>
            </a:r>
            <a:r>
              <a:rPr lang="en-US" sz="1400" dirty="0" err="1">
                <a:hlinkClick r:id="rId3"/>
              </a:rPr>
              <a:t>Sci</a:t>
            </a:r>
            <a:r>
              <a:rPr lang="en-US" sz="1400" dirty="0">
                <a:hlinkClick r:id="rId3"/>
              </a:rPr>
              <a:t> 12(12):1544-1554</a:t>
            </a:r>
            <a:r>
              <a:rPr lang="en-US" sz="1400" dirty="0"/>
              <a:t> and </a:t>
            </a:r>
            <a:r>
              <a:rPr lang="en-US" sz="1400" dirty="0" err="1">
                <a:hlinkClick r:id="rId4"/>
              </a:rPr>
              <a:t>Servier</a:t>
            </a:r>
            <a:r>
              <a:rPr lang="en-US" sz="1400" dirty="0">
                <a:hlinkClick r:id="rId4"/>
              </a:rPr>
              <a:t> Medical Art</a:t>
            </a:r>
            <a:endParaRPr lang="en-US" sz="1400" dirty="0"/>
          </a:p>
        </p:txBody>
      </p:sp>
      <p:sp>
        <p:nvSpPr>
          <p:cNvPr id="41" name="Title 1"/>
          <p:cNvSpPr>
            <a:spLocks noGrp="1"/>
          </p:cNvSpPr>
          <p:nvPr>
            <p:ph type="title"/>
          </p:nvPr>
        </p:nvSpPr>
        <p:spPr>
          <a:xfrm>
            <a:off x="1515985" y="153289"/>
            <a:ext cx="7210332" cy="779462"/>
          </a:xfrm>
        </p:spPr>
        <p:txBody>
          <a:bodyPr>
            <a:normAutofit/>
          </a:bodyPr>
          <a:lstStyle/>
          <a:p>
            <a:r>
              <a:rPr lang="en-US" dirty="0"/>
              <a:t>Opposing Pathways in the Liver</a:t>
            </a:r>
          </a:p>
        </p:txBody>
      </p:sp>
      <p:sp>
        <p:nvSpPr>
          <p:cNvPr id="36" name="Oval 35"/>
          <p:cNvSpPr/>
          <p:nvPr/>
        </p:nvSpPr>
        <p:spPr>
          <a:xfrm rot="2686682">
            <a:off x="4558407" y="4481438"/>
            <a:ext cx="613845" cy="4052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820130" y="1811661"/>
            <a:ext cx="1638013" cy="523220"/>
          </a:xfrm>
          <a:prstGeom prst="rect">
            <a:avLst/>
          </a:prstGeom>
          <a:noFill/>
        </p:spPr>
        <p:txBody>
          <a:bodyPr wrap="none" rtlCol="0">
            <a:spAutoFit/>
          </a:bodyPr>
          <a:lstStyle/>
          <a:p>
            <a:r>
              <a:rPr lang="en-US" sz="2800" b="1" dirty="0"/>
              <a:t>Glycolysis</a:t>
            </a:r>
          </a:p>
        </p:txBody>
      </p:sp>
      <p:sp>
        <p:nvSpPr>
          <p:cNvPr id="59" name="TextBox 58"/>
          <p:cNvSpPr txBox="1"/>
          <p:nvPr/>
        </p:nvSpPr>
        <p:spPr>
          <a:xfrm>
            <a:off x="1622105" y="4325033"/>
            <a:ext cx="2102948" cy="523220"/>
          </a:xfrm>
          <a:prstGeom prst="rect">
            <a:avLst/>
          </a:prstGeom>
          <a:noFill/>
        </p:spPr>
        <p:txBody>
          <a:bodyPr wrap="none" rtlCol="0">
            <a:spAutoFit/>
          </a:bodyPr>
          <a:lstStyle/>
          <a:p>
            <a:r>
              <a:rPr lang="en-US" sz="2800" b="1" dirty="0"/>
              <a:t>Glycogenesis</a:t>
            </a:r>
          </a:p>
        </p:txBody>
      </p:sp>
      <p:sp>
        <p:nvSpPr>
          <p:cNvPr id="61" name="TextBox 60"/>
          <p:cNvSpPr txBox="1"/>
          <p:nvPr/>
        </p:nvSpPr>
        <p:spPr>
          <a:xfrm>
            <a:off x="4589816" y="1757712"/>
            <a:ext cx="2695803" cy="523220"/>
          </a:xfrm>
          <a:prstGeom prst="rect">
            <a:avLst/>
          </a:prstGeom>
          <a:noFill/>
        </p:spPr>
        <p:txBody>
          <a:bodyPr wrap="none" rtlCol="0">
            <a:spAutoFit/>
          </a:bodyPr>
          <a:lstStyle/>
          <a:p>
            <a:r>
              <a:rPr lang="en-US" sz="2800" b="1" dirty="0"/>
              <a:t>Gluconeogenesis</a:t>
            </a:r>
          </a:p>
        </p:txBody>
      </p:sp>
      <p:sp>
        <p:nvSpPr>
          <p:cNvPr id="62" name="Oval 61"/>
          <p:cNvSpPr/>
          <p:nvPr/>
        </p:nvSpPr>
        <p:spPr>
          <a:xfrm>
            <a:off x="1562705" y="4281180"/>
            <a:ext cx="2211653" cy="614117"/>
          </a:xfrm>
          <a:prstGeom prst="ellipse">
            <a:avLst/>
          </a:prstGeom>
          <a:solidFill>
            <a:srgbClr val="C0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57962FB-4079-446F-B44D-0A4E3CD2FDF1}"/>
              </a:ext>
            </a:extLst>
          </p:cNvPr>
          <p:cNvSpPr/>
          <p:nvPr/>
        </p:nvSpPr>
        <p:spPr>
          <a:xfrm>
            <a:off x="1755222" y="1814470"/>
            <a:ext cx="1692653" cy="537609"/>
          </a:xfrm>
          <a:prstGeom prst="ellipse">
            <a:avLst/>
          </a:prstGeom>
          <a:solidFill>
            <a:srgbClr val="C0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957E1115-5019-424F-BA01-40DF6BB311E3}"/>
              </a:ext>
            </a:extLst>
          </p:cNvPr>
          <p:cNvSpPr/>
          <p:nvPr/>
        </p:nvSpPr>
        <p:spPr>
          <a:xfrm>
            <a:off x="4348992" y="1740211"/>
            <a:ext cx="3177452" cy="594670"/>
          </a:xfrm>
          <a:prstGeom prst="ellipse">
            <a:avLst/>
          </a:prstGeom>
          <a:solidFill>
            <a:schemeClr val="accent6">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7A2F1596-7F87-4681-A175-E4EED706CEB0}"/>
              </a:ext>
            </a:extLst>
          </p:cNvPr>
          <p:cNvSpPr txBox="1"/>
          <p:nvPr/>
        </p:nvSpPr>
        <p:spPr>
          <a:xfrm>
            <a:off x="4852133" y="4347887"/>
            <a:ext cx="2369944" cy="523220"/>
          </a:xfrm>
          <a:prstGeom prst="rect">
            <a:avLst/>
          </a:prstGeom>
          <a:noFill/>
        </p:spPr>
        <p:txBody>
          <a:bodyPr wrap="none" rtlCol="0">
            <a:spAutoFit/>
          </a:bodyPr>
          <a:lstStyle/>
          <a:p>
            <a:r>
              <a:rPr lang="en-US" sz="2800" b="1" dirty="0" err="1"/>
              <a:t>Glycogenolysis</a:t>
            </a:r>
            <a:endParaRPr lang="en-US" sz="2800" b="1" dirty="0"/>
          </a:p>
        </p:txBody>
      </p:sp>
      <p:sp>
        <p:nvSpPr>
          <p:cNvPr id="44" name="TextBox 43">
            <a:extLst>
              <a:ext uri="{FF2B5EF4-FFF2-40B4-BE49-F238E27FC236}">
                <a16:creationId xmlns:a16="http://schemas.microsoft.com/office/drawing/2014/main" id="{B8BA45F1-892F-4C11-A5D3-94330BFE1A7A}"/>
              </a:ext>
            </a:extLst>
          </p:cNvPr>
          <p:cNvSpPr txBox="1"/>
          <p:nvPr/>
        </p:nvSpPr>
        <p:spPr>
          <a:xfrm>
            <a:off x="1515985" y="2422299"/>
            <a:ext cx="2527295" cy="369332"/>
          </a:xfrm>
          <a:prstGeom prst="rect">
            <a:avLst/>
          </a:prstGeom>
          <a:noFill/>
        </p:spPr>
        <p:txBody>
          <a:bodyPr wrap="none" rtlCol="0">
            <a:spAutoFit/>
          </a:bodyPr>
          <a:lstStyle/>
          <a:p>
            <a:r>
              <a:rPr lang="en-US" b="1" dirty="0"/>
              <a:t>(Breaking down glucose)</a:t>
            </a:r>
          </a:p>
        </p:txBody>
      </p:sp>
      <p:sp>
        <p:nvSpPr>
          <p:cNvPr id="73" name="TextBox 72">
            <a:extLst>
              <a:ext uri="{FF2B5EF4-FFF2-40B4-BE49-F238E27FC236}">
                <a16:creationId xmlns:a16="http://schemas.microsoft.com/office/drawing/2014/main" id="{FA36A10D-A6DE-4A00-AD1B-1039D7B2A763}"/>
              </a:ext>
            </a:extLst>
          </p:cNvPr>
          <p:cNvSpPr txBox="1"/>
          <p:nvPr/>
        </p:nvSpPr>
        <p:spPr>
          <a:xfrm>
            <a:off x="5046625" y="2443732"/>
            <a:ext cx="2272673" cy="369332"/>
          </a:xfrm>
          <a:prstGeom prst="rect">
            <a:avLst/>
          </a:prstGeom>
          <a:noFill/>
        </p:spPr>
        <p:txBody>
          <a:bodyPr wrap="none" rtlCol="0">
            <a:spAutoFit/>
          </a:bodyPr>
          <a:lstStyle/>
          <a:p>
            <a:r>
              <a:rPr lang="en-US" b="1" dirty="0"/>
              <a:t>(Making new glucose)</a:t>
            </a:r>
          </a:p>
        </p:txBody>
      </p:sp>
      <p:sp>
        <p:nvSpPr>
          <p:cNvPr id="74" name="TextBox 73">
            <a:extLst>
              <a:ext uri="{FF2B5EF4-FFF2-40B4-BE49-F238E27FC236}">
                <a16:creationId xmlns:a16="http://schemas.microsoft.com/office/drawing/2014/main" id="{C77B2977-7BE2-4A7E-878B-A1D31338B72D}"/>
              </a:ext>
            </a:extLst>
          </p:cNvPr>
          <p:cNvSpPr txBox="1"/>
          <p:nvPr/>
        </p:nvSpPr>
        <p:spPr>
          <a:xfrm>
            <a:off x="1562705" y="5017704"/>
            <a:ext cx="2393860" cy="369332"/>
          </a:xfrm>
          <a:prstGeom prst="rect">
            <a:avLst/>
          </a:prstGeom>
          <a:noFill/>
        </p:spPr>
        <p:txBody>
          <a:bodyPr wrap="none" rtlCol="0">
            <a:spAutoFit/>
          </a:bodyPr>
          <a:lstStyle/>
          <a:p>
            <a:r>
              <a:rPr lang="en-US" b="1" dirty="0"/>
              <a:t>(Making new glycogen)</a:t>
            </a:r>
          </a:p>
        </p:txBody>
      </p:sp>
      <p:sp>
        <p:nvSpPr>
          <p:cNvPr id="75" name="TextBox 74">
            <a:extLst>
              <a:ext uri="{FF2B5EF4-FFF2-40B4-BE49-F238E27FC236}">
                <a16:creationId xmlns:a16="http://schemas.microsoft.com/office/drawing/2014/main" id="{2E4AEC1F-4588-4262-BF8F-D3A2A9838210}"/>
              </a:ext>
            </a:extLst>
          </p:cNvPr>
          <p:cNvSpPr txBox="1"/>
          <p:nvPr/>
        </p:nvSpPr>
        <p:spPr>
          <a:xfrm>
            <a:off x="4716070" y="5018303"/>
            <a:ext cx="2642070" cy="369332"/>
          </a:xfrm>
          <a:prstGeom prst="rect">
            <a:avLst/>
          </a:prstGeom>
          <a:noFill/>
        </p:spPr>
        <p:txBody>
          <a:bodyPr wrap="none" rtlCol="0">
            <a:spAutoFit/>
          </a:bodyPr>
          <a:lstStyle/>
          <a:p>
            <a:r>
              <a:rPr lang="en-US" b="1" dirty="0"/>
              <a:t>(breaking down glycogen)</a:t>
            </a:r>
          </a:p>
        </p:txBody>
      </p:sp>
      <p:sp>
        <p:nvSpPr>
          <p:cNvPr id="45" name="Hexagon 44">
            <a:extLst>
              <a:ext uri="{FF2B5EF4-FFF2-40B4-BE49-F238E27FC236}">
                <a16:creationId xmlns:a16="http://schemas.microsoft.com/office/drawing/2014/main" id="{D5B0BF98-641D-451D-B44F-0F0736638930}"/>
              </a:ext>
            </a:extLst>
          </p:cNvPr>
          <p:cNvSpPr/>
          <p:nvPr/>
        </p:nvSpPr>
        <p:spPr>
          <a:xfrm>
            <a:off x="3860800" y="3023857"/>
            <a:ext cx="788610" cy="64932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D3D83C2D-2240-4091-B39B-9DDAF75E1C19}"/>
              </a:ext>
            </a:extLst>
          </p:cNvPr>
          <p:cNvSpPr txBox="1"/>
          <p:nvPr/>
        </p:nvSpPr>
        <p:spPr>
          <a:xfrm>
            <a:off x="3817619" y="3683347"/>
            <a:ext cx="898451" cy="369332"/>
          </a:xfrm>
          <a:prstGeom prst="rect">
            <a:avLst/>
          </a:prstGeom>
          <a:noFill/>
        </p:spPr>
        <p:txBody>
          <a:bodyPr wrap="none" rtlCol="0">
            <a:spAutoFit/>
          </a:bodyPr>
          <a:lstStyle/>
          <a:p>
            <a:r>
              <a:rPr lang="en-US" b="1" dirty="0"/>
              <a:t>glucose</a:t>
            </a:r>
          </a:p>
        </p:txBody>
      </p:sp>
      <p:sp>
        <p:nvSpPr>
          <p:cNvPr id="63" name="Oval 62"/>
          <p:cNvSpPr/>
          <p:nvPr/>
        </p:nvSpPr>
        <p:spPr>
          <a:xfrm>
            <a:off x="4526704" y="4324046"/>
            <a:ext cx="2999740" cy="594670"/>
          </a:xfrm>
          <a:prstGeom prst="ellipse">
            <a:avLst/>
          </a:prstGeom>
          <a:solidFill>
            <a:schemeClr val="accent6">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row: Right 76">
            <a:extLst>
              <a:ext uri="{FF2B5EF4-FFF2-40B4-BE49-F238E27FC236}">
                <a16:creationId xmlns:a16="http://schemas.microsoft.com/office/drawing/2014/main" id="{C8237E29-5E61-4F8E-8982-C818D29EC81A}"/>
              </a:ext>
            </a:extLst>
          </p:cNvPr>
          <p:cNvSpPr/>
          <p:nvPr/>
        </p:nvSpPr>
        <p:spPr>
          <a:xfrm rot="7492832">
            <a:off x="4434488" y="2540387"/>
            <a:ext cx="878532" cy="227995"/>
          </a:xfrm>
          <a:prstGeom prst="rightArrow">
            <a:avLst>
              <a:gd name="adj1" fmla="val 757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Arrow: Right 77">
            <a:extLst>
              <a:ext uri="{FF2B5EF4-FFF2-40B4-BE49-F238E27FC236}">
                <a16:creationId xmlns:a16="http://schemas.microsoft.com/office/drawing/2014/main" id="{6352332A-D19F-47F1-BE8D-E6ABD47E560E}"/>
              </a:ext>
            </a:extLst>
          </p:cNvPr>
          <p:cNvSpPr/>
          <p:nvPr/>
        </p:nvSpPr>
        <p:spPr>
          <a:xfrm rot="7671323">
            <a:off x="3159912" y="3832749"/>
            <a:ext cx="823483" cy="259507"/>
          </a:xfrm>
          <a:prstGeom prst="rightArrow">
            <a:avLst>
              <a:gd name="adj1" fmla="val 757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row: Right 78">
            <a:extLst>
              <a:ext uri="{FF2B5EF4-FFF2-40B4-BE49-F238E27FC236}">
                <a16:creationId xmlns:a16="http://schemas.microsoft.com/office/drawing/2014/main" id="{C4727BB9-EDBB-44E6-8DF6-7559E504FA50}"/>
              </a:ext>
            </a:extLst>
          </p:cNvPr>
          <p:cNvSpPr/>
          <p:nvPr/>
        </p:nvSpPr>
        <p:spPr>
          <a:xfrm rot="12785766">
            <a:off x="3108862" y="2919446"/>
            <a:ext cx="812002" cy="239584"/>
          </a:xfrm>
          <a:prstGeom prst="rightArrow">
            <a:avLst>
              <a:gd name="adj1" fmla="val 757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Right 79">
            <a:extLst>
              <a:ext uri="{FF2B5EF4-FFF2-40B4-BE49-F238E27FC236}">
                <a16:creationId xmlns:a16="http://schemas.microsoft.com/office/drawing/2014/main" id="{54E7E4D7-4484-4B73-8664-9C8226D71208}"/>
              </a:ext>
            </a:extLst>
          </p:cNvPr>
          <p:cNvSpPr/>
          <p:nvPr/>
        </p:nvSpPr>
        <p:spPr>
          <a:xfrm>
            <a:off x="4852133" y="3090202"/>
            <a:ext cx="2139666" cy="430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5969C93B-1C15-4F9A-AA20-31AD283C2044}"/>
              </a:ext>
            </a:extLst>
          </p:cNvPr>
          <p:cNvSpPr txBox="1"/>
          <p:nvPr/>
        </p:nvSpPr>
        <p:spPr>
          <a:xfrm>
            <a:off x="7045613" y="3079927"/>
            <a:ext cx="1458733" cy="369332"/>
          </a:xfrm>
          <a:prstGeom prst="rect">
            <a:avLst/>
          </a:prstGeom>
          <a:noFill/>
        </p:spPr>
        <p:txBody>
          <a:bodyPr wrap="none" rtlCol="0">
            <a:spAutoFit/>
          </a:bodyPr>
          <a:lstStyle/>
          <a:p>
            <a:r>
              <a:rPr lang="en-US" b="1" dirty="0"/>
              <a:t>Blood stream</a:t>
            </a:r>
          </a:p>
        </p:txBody>
      </p:sp>
      <p:sp>
        <p:nvSpPr>
          <p:cNvPr id="2" name="TextBox 1">
            <a:extLst>
              <a:ext uri="{FF2B5EF4-FFF2-40B4-BE49-F238E27FC236}">
                <a16:creationId xmlns:a16="http://schemas.microsoft.com/office/drawing/2014/main" id="{39D13946-D7FB-45A1-95F4-E1A25F4AC345}"/>
              </a:ext>
            </a:extLst>
          </p:cNvPr>
          <p:cNvSpPr txBox="1"/>
          <p:nvPr/>
        </p:nvSpPr>
        <p:spPr>
          <a:xfrm>
            <a:off x="2853646" y="924779"/>
            <a:ext cx="2990691" cy="523220"/>
          </a:xfrm>
          <a:prstGeom prst="rect">
            <a:avLst/>
          </a:prstGeom>
          <a:noFill/>
        </p:spPr>
        <p:txBody>
          <a:bodyPr wrap="none" rtlCol="0">
            <a:spAutoFit/>
          </a:bodyPr>
          <a:lstStyle/>
          <a:p>
            <a:r>
              <a:rPr lang="en-US" sz="2800" b="1" dirty="0">
                <a:solidFill>
                  <a:srgbClr val="C00000"/>
                </a:solidFill>
              </a:rPr>
              <a:t>Glucagon Signaling</a:t>
            </a:r>
          </a:p>
        </p:txBody>
      </p:sp>
      <p:sp>
        <p:nvSpPr>
          <p:cNvPr id="26" name="TextBox 25">
            <a:extLst>
              <a:ext uri="{FF2B5EF4-FFF2-40B4-BE49-F238E27FC236}">
                <a16:creationId xmlns:a16="http://schemas.microsoft.com/office/drawing/2014/main" id="{CA497C3E-97C9-435E-9D9B-428CF025752D}"/>
              </a:ext>
            </a:extLst>
          </p:cNvPr>
          <p:cNvSpPr txBox="1"/>
          <p:nvPr/>
        </p:nvSpPr>
        <p:spPr>
          <a:xfrm>
            <a:off x="2994530" y="2191466"/>
            <a:ext cx="692818" cy="1200329"/>
          </a:xfrm>
          <a:prstGeom prst="rect">
            <a:avLst/>
          </a:prstGeom>
          <a:noFill/>
        </p:spPr>
        <p:txBody>
          <a:bodyPr wrap="none" rtlCol="0">
            <a:spAutoFit/>
          </a:bodyPr>
          <a:lstStyle/>
          <a:p>
            <a:r>
              <a:rPr lang="en-US" sz="7200" b="1" dirty="0">
                <a:solidFill>
                  <a:srgbClr val="C00000"/>
                </a:solidFill>
              </a:rPr>
              <a:t>X</a:t>
            </a:r>
          </a:p>
        </p:txBody>
      </p:sp>
      <p:sp>
        <p:nvSpPr>
          <p:cNvPr id="28" name="TextBox 27">
            <a:extLst>
              <a:ext uri="{FF2B5EF4-FFF2-40B4-BE49-F238E27FC236}">
                <a16:creationId xmlns:a16="http://schemas.microsoft.com/office/drawing/2014/main" id="{FF5BD2E0-7A09-4270-A94C-48D536756C79}"/>
              </a:ext>
            </a:extLst>
          </p:cNvPr>
          <p:cNvSpPr txBox="1"/>
          <p:nvPr/>
        </p:nvSpPr>
        <p:spPr>
          <a:xfrm>
            <a:off x="3048592" y="3404631"/>
            <a:ext cx="692818" cy="1200329"/>
          </a:xfrm>
          <a:prstGeom prst="rect">
            <a:avLst/>
          </a:prstGeom>
          <a:noFill/>
        </p:spPr>
        <p:txBody>
          <a:bodyPr wrap="none" rtlCol="0">
            <a:spAutoFit/>
          </a:bodyPr>
          <a:lstStyle/>
          <a:p>
            <a:r>
              <a:rPr lang="en-US" sz="7200" b="1" dirty="0">
                <a:solidFill>
                  <a:srgbClr val="C00000"/>
                </a:solidFill>
              </a:rPr>
              <a:t>X</a:t>
            </a:r>
          </a:p>
        </p:txBody>
      </p:sp>
    </p:spTree>
    <p:extLst>
      <p:ext uri="{BB962C8B-B14F-4D97-AF65-F5344CB8AC3E}">
        <p14:creationId xmlns:p14="http://schemas.microsoft.com/office/powerpoint/2010/main" val="2541753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9880-435D-41F7-92A5-5D26BEAE56C6}"/>
              </a:ext>
            </a:extLst>
          </p:cNvPr>
          <p:cNvSpPr>
            <a:spLocks noGrp="1"/>
          </p:cNvSpPr>
          <p:nvPr>
            <p:ph type="title"/>
          </p:nvPr>
        </p:nvSpPr>
        <p:spPr/>
        <p:txBody>
          <a:bodyPr/>
          <a:lstStyle/>
          <a:p>
            <a:r>
              <a:rPr lang="en-US" dirty="0"/>
              <a:t>Regulation in Liver Cells</a:t>
            </a:r>
          </a:p>
        </p:txBody>
      </p:sp>
      <p:pic>
        <p:nvPicPr>
          <p:cNvPr id="5" name="Content Placeholder 4" descr="A picture containing text, map&#10;&#10;Description automatically generated">
            <a:extLst>
              <a:ext uri="{FF2B5EF4-FFF2-40B4-BE49-F238E27FC236}">
                <a16:creationId xmlns:a16="http://schemas.microsoft.com/office/drawing/2014/main" id="{BCCCA628-CEB9-44C5-9F01-341B6763D0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3387" y="1173162"/>
            <a:ext cx="8017225" cy="451167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C3C111CD-C7B3-4129-AFB3-A6C50D0EFF47}"/>
              </a:ext>
            </a:extLst>
          </p:cNvPr>
          <p:cNvSpPr txBox="1"/>
          <p:nvPr/>
        </p:nvSpPr>
        <p:spPr>
          <a:xfrm>
            <a:off x="53219" y="5662739"/>
            <a:ext cx="1879745" cy="307777"/>
          </a:xfrm>
          <a:prstGeom prst="rect">
            <a:avLst/>
          </a:prstGeom>
          <a:noFill/>
        </p:spPr>
        <p:txBody>
          <a:bodyPr wrap="none" rtlCol="0">
            <a:spAutoFit/>
          </a:bodyPr>
          <a:lstStyle/>
          <a:p>
            <a:r>
              <a:rPr lang="en-US" sz="1400" dirty="0"/>
              <a:t>Image from </a:t>
            </a:r>
            <a:r>
              <a:rPr lang="en-US" sz="1400" dirty="0" err="1">
                <a:hlinkClick r:id="rId4"/>
              </a:rPr>
              <a:t>Kedrosolan</a:t>
            </a:r>
            <a:endParaRPr lang="en-US" sz="1400" dirty="0"/>
          </a:p>
        </p:txBody>
      </p:sp>
    </p:spTree>
    <p:extLst>
      <p:ext uri="{BB962C8B-B14F-4D97-AF65-F5344CB8AC3E}">
        <p14:creationId xmlns:p14="http://schemas.microsoft.com/office/powerpoint/2010/main" val="203098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18BE4-9F93-4320-88EE-74BCFB329493}"/>
              </a:ext>
            </a:extLst>
          </p:cNvPr>
          <p:cNvSpPr>
            <a:spLocks noGrp="1"/>
          </p:cNvSpPr>
          <p:nvPr>
            <p:ph type="title"/>
          </p:nvPr>
        </p:nvSpPr>
        <p:spPr>
          <a:xfrm>
            <a:off x="1322653" y="128344"/>
            <a:ext cx="7661430" cy="850063"/>
          </a:xfrm>
        </p:spPr>
        <p:txBody>
          <a:bodyPr/>
          <a:lstStyle/>
          <a:p>
            <a:r>
              <a:rPr lang="en-US" dirty="0"/>
              <a:t>Glycolysis – Step 2</a:t>
            </a:r>
          </a:p>
        </p:txBody>
      </p:sp>
      <p:grpSp>
        <p:nvGrpSpPr>
          <p:cNvPr id="3" name="Group 2">
            <a:extLst>
              <a:ext uri="{FF2B5EF4-FFF2-40B4-BE49-F238E27FC236}">
                <a16:creationId xmlns:a16="http://schemas.microsoft.com/office/drawing/2014/main" id="{5DE383BE-EC68-4821-945C-4CE360ABE0B1}"/>
              </a:ext>
            </a:extLst>
          </p:cNvPr>
          <p:cNvGrpSpPr/>
          <p:nvPr/>
        </p:nvGrpSpPr>
        <p:grpSpPr>
          <a:xfrm>
            <a:off x="-14277" y="2147116"/>
            <a:ext cx="9230649" cy="2632798"/>
            <a:chOff x="-14277" y="2147116"/>
            <a:chExt cx="9230649" cy="2632798"/>
          </a:xfrm>
        </p:grpSpPr>
        <p:grpSp>
          <p:nvGrpSpPr>
            <p:cNvPr id="64" name="Group 63">
              <a:extLst>
                <a:ext uri="{FF2B5EF4-FFF2-40B4-BE49-F238E27FC236}">
                  <a16:creationId xmlns:a16="http://schemas.microsoft.com/office/drawing/2014/main" id="{50FCA501-3520-45FD-91BC-6CF185516E35}"/>
                </a:ext>
              </a:extLst>
            </p:cNvPr>
            <p:cNvGrpSpPr/>
            <p:nvPr/>
          </p:nvGrpSpPr>
          <p:grpSpPr>
            <a:xfrm>
              <a:off x="-14277" y="2151990"/>
              <a:ext cx="9230649" cy="2627924"/>
              <a:chOff x="-14277" y="850240"/>
              <a:chExt cx="9230649" cy="2627924"/>
            </a:xfrm>
          </p:grpSpPr>
          <p:pic>
            <p:nvPicPr>
              <p:cNvPr id="9" name="Picture 8" descr="A picture containing indoor, hanging, computer, table&#10;&#10;Description automatically generated">
                <a:extLst>
                  <a:ext uri="{FF2B5EF4-FFF2-40B4-BE49-F238E27FC236}">
                    <a16:creationId xmlns:a16="http://schemas.microsoft.com/office/drawing/2014/main" id="{7AFCC6E9-5031-4373-AF15-E91BA6D09D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333" t="1192" r="61545" b="76365"/>
              <a:stretch/>
            </p:blipFill>
            <p:spPr>
              <a:xfrm>
                <a:off x="-14277" y="1395805"/>
                <a:ext cx="925551" cy="953429"/>
              </a:xfrm>
              <a:prstGeom prst="rect">
                <a:avLst/>
              </a:prstGeom>
            </p:spPr>
          </p:pic>
          <p:pic>
            <p:nvPicPr>
              <p:cNvPr id="10" name="Picture 9" descr="A picture containing indoor, hanging, computer, table&#10;&#10;Description automatically generated">
                <a:extLst>
                  <a:ext uri="{FF2B5EF4-FFF2-40B4-BE49-F238E27FC236}">
                    <a16:creationId xmlns:a16="http://schemas.microsoft.com/office/drawing/2014/main" id="{1B1B74C3-E2C3-47DF-8366-8C6FAA49A1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128" t="4452" r="43307" b="70948"/>
              <a:stretch/>
            </p:blipFill>
            <p:spPr>
              <a:xfrm>
                <a:off x="1791829" y="1350005"/>
                <a:ext cx="874644" cy="1045028"/>
              </a:xfrm>
              <a:prstGeom prst="rect">
                <a:avLst/>
              </a:prstGeom>
            </p:spPr>
          </p:pic>
          <p:grpSp>
            <p:nvGrpSpPr>
              <p:cNvPr id="19" name="Group 18">
                <a:extLst>
                  <a:ext uri="{FF2B5EF4-FFF2-40B4-BE49-F238E27FC236}">
                    <a16:creationId xmlns:a16="http://schemas.microsoft.com/office/drawing/2014/main" id="{31F9E02D-187F-4AB0-9AF9-C8397BEA9ED5}"/>
                  </a:ext>
                </a:extLst>
              </p:cNvPr>
              <p:cNvGrpSpPr/>
              <p:nvPr/>
            </p:nvGrpSpPr>
            <p:grpSpPr>
              <a:xfrm>
                <a:off x="847887" y="1610369"/>
                <a:ext cx="1007330" cy="784664"/>
                <a:chOff x="3646241" y="2543975"/>
                <a:chExt cx="1007330" cy="784664"/>
              </a:xfrm>
            </p:grpSpPr>
            <p:grpSp>
              <p:nvGrpSpPr>
                <p:cNvPr id="13" name="Group 12">
                  <a:extLst>
                    <a:ext uri="{FF2B5EF4-FFF2-40B4-BE49-F238E27FC236}">
                      <a16:creationId xmlns:a16="http://schemas.microsoft.com/office/drawing/2014/main" id="{367ABF73-40A2-487F-93BD-4D4554F02F01}"/>
                    </a:ext>
                  </a:extLst>
                </p:cNvPr>
                <p:cNvGrpSpPr/>
                <p:nvPr/>
              </p:nvGrpSpPr>
              <p:grpSpPr>
                <a:xfrm>
                  <a:off x="3646241" y="2543975"/>
                  <a:ext cx="1007330" cy="784664"/>
                  <a:chOff x="3646241" y="2543975"/>
                  <a:chExt cx="1007330" cy="784664"/>
                </a:xfrm>
              </p:grpSpPr>
              <p:pic>
                <p:nvPicPr>
                  <p:cNvPr id="11" name="Picture 10" descr="A picture containing indoor, hanging, computer, table&#10;&#10;Description automatically generated">
                    <a:extLst>
                      <a:ext uri="{FF2B5EF4-FFF2-40B4-BE49-F238E27FC236}">
                        <a16:creationId xmlns:a16="http://schemas.microsoft.com/office/drawing/2014/main" id="{1BFD7318-AFEC-440A-BAF3-F4F501D2F5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942" t="20081" r="52934" b="67169"/>
                  <a:stretch/>
                </p:blipFill>
                <p:spPr>
                  <a:xfrm>
                    <a:off x="3646241" y="2786998"/>
                    <a:ext cx="925759" cy="541641"/>
                  </a:xfrm>
                  <a:prstGeom prst="rect">
                    <a:avLst/>
                  </a:prstGeom>
                </p:spPr>
              </p:pic>
              <p:sp>
                <p:nvSpPr>
                  <p:cNvPr id="12" name="Rectangle 11">
                    <a:extLst>
                      <a:ext uri="{FF2B5EF4-FFF2-40B4-BE49-F238E27FC236}">
                        <a16:creationId xmlns:a16="http://schemas.microsoft.com/office/drawing/2014/main" id="{8C1B0AEB-F1A8-447F-AC72-ECD40E411829}"/>
                      </a:ext>
                    </a:extLst>
                  </p:cNvPr>
                  <p:cNvSpPr/>
                  <p:nvPr/>
                </p:nvSpPr>
                <p:spPr>
                  <a:xfrm rot="19022951">
                    <a:off x="4307121" y="254397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ADE6FE52-3833-4307-B79E-5DDBFD3D6ED0}"/>
                    </a:ext>
                  </a:extLst>
                </p:cNvPr>
                <p:cNvCxnSpPr>
                  <a:cxnSpLocks/>
                </p:cNvCxnSpPr>
                <p:nvPr/>
              </p:nvCxnSpPr>
              <p:spPr>
                <a:xfrm>
                  <a:off x="3714395" y="2763835"/>
                  <a:ext cx="857605"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6DB19DBF-B106-4F08-A828-C3C14CCA006E}"/>
                  </a:ext>
                </a:extLst>
              </p:cNvPr>
              <p:cNvSpPr txBox="1"/>
              <p:nvPr/>
            </p:nvSpPr>
            <p:spPr>
              <a:xfrm>
                <a:off x="841652" y="1368776"/>
                <a:ext cx="915507" cy="446276"/>
              </a:xfrm>
              <a:prstGeom prst="rect">
                <a:avLst/>
              </a:prstGeom>
              <a:noFill/>
            </p:spPr>
            <p:txBody>
              <a:bodyPr wrap="none" rtlCol="0">
                <a:spAutoFit/>
              </a:bodyPr>
              <a:lstStyle/>
              <a:p>
                <a:pPr algn="ctr"/>
                <a:r>
                  <a:rPr lang="en-US" sz="1200" b="1" i="1" dirty="0">
                    <a:solidFill>
                      <a:schemeClr val="accent1">
                        <a:lumMod val="50000"/>
                      </a:schemeClr>
                    </a:solidFill>
                  </a:rPr>
                  <a:t>Hexokinase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sp>
            <p:nvSpPr>
              <p:cNvPr id="21" name="TextBox 20">
                <a:extLst>
                  <a:ext uri="{FF2B5EF4-FFF2-40B4-BE49-F238E27FC236}">
                    <a16:creationId xmlns:a16="http://schemas.microsoft.com/office/drawing/2014/main" id="{C69027F1-2C11-49AE-AB13-ECC9B453DCD4}"/>
                  </a:ext>
                </a:extLst>
              </p:cNvPr>
              <p:cNvSpPr txBox="1"/>
              <p:nvPr/>
            </p:nvSpPr>
            <p:spPr>
              <a:xfrm>
                <a:off x="159044" y="2332646"/>
                <a:ext cx="688843" cy="276999"/>
              </a:xfrm>
              <a:prstGeom prst="rect">
                <a:avLst/>
              </a:prstGeom>
              <a:noFill/>
            </p:spPr>
            <p:txBody>
              <a:bodyPr wrap="none" rtlCol="0">
                <a:spAutoFit/>
              </a:bodyPr>
              <a:lstStyle/>
              <a:p>
                <a:pPr algn="ctr"/>
                <a:r>
                  <a:rPr lang="en-US" sz="1200" b="1" dirty="0"/>
                  <a:t>Glucose</a:t>
                </a:r>
              </a:p>
            </p:txBody>
          </p:sp>
          <p:sp>
            <p:nvSpPr>
              <p:cNvPr id="22" name="TextBox 21">
                <a:extLst>
                  <a:ext uri="{FF2B5EF4-FFF2-40B4-BE49-F238E27FC236}">
                    <a16:creationId xmlns:a16="http://schemas.microsoft.com/office/drawing/2014/main" id="{D3EF3246-5968-433A-8CE8-89A12D6C999C}"/>
                  </a:ext>
                </a:extLst>
              </p:cNvPr>
              <p:cNvSpPr txBox="1"/>
              <p:nvPr/>
            </p:nvSpPr>
            <p:spPr>
              <a:xfrm>
                <a:off x="1628302" y="2378812"/>
                <a:ext cx="1201697" cy="461665"/>
              </a:xfrm>
              <a:prstGeom prst="rect">
                <a:avLst/>
              </a:prstGeom>
              <a:noFill/>
            </p:spPr>
            <p:txBody>
              <a:bodyPr wrap="square" rtlCol="0">
                <a:spAutoFit/>
              </a:bodyPr>
              <a:lstStyle/>
              <a:p>
                <a:pPr algn="ctr"/>
                <a:r>
                  <a:rPr lang="en-US" sz="1200" b="1" dirty="0"/>
                  <a:t>Glucose-6-phosphate</a:t>
                </a:r>
              </a:p>
            </p:txBody>
          </p:sp>
          <p:grpSp>
            <p:nvGrpSpPr>
              <p:cNvPr id="25" name="Group 24">
                <a:extLst>
                  <a:ext uri="{FF2B5EF4-FFF2-40B4-BE49-F238E27FC236}">
                    <a16:creationId xmlns:a16="http://schemas.microsoft.com/office/drawing/2014/main" id="{B01ED668-4BE8-4614-AE6D-B342AEF83E02}"/>
                  </a:ext>
                </a:extLst>
              </p:cNvPr>
              <p:cNvGrpSpPr/>
              <p:nvPr/>
            </p:nvGrpSpPr>
            <p:grpSpPr>
              <a:xfrm>
                <a:off x="3407253" y="1420288"/>
                <a:ext cx="800810" cy="904462"/>
                <a:chOff x="4708308" y="1879916"/>
                <a:chExt cx="800810" cy="904462"/>
              </a:xfrm>
            </p:grpSpPr>
            <p:pic>
              <p:nvPicPr>
                <p:cNvPr id="23" name="Picture 22" descr="A picture containing indoor, hanging, computer, table&#10;&#10;Description automatically generated">
                  <a:extLst>
                    <a:ext uri="{FF2B5EF4-FFF2-40B4-BE49-F238E27FC236}">
                      <a16:creationId xmlns:a16="http://schemas.microsoft.com/office/drawing/2014/main" id="{CFE86487-D880-4F66-9E10-10CB5435CB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275" t="22464" r="26775" b="56244"/>
                <a:stretch/>
              </p:blipFill>
              <p:spPr>
                <a:xfrm>
                  <a:off x="4782142" y="1879916"/>
                  <a:ext cx="726976" cy="904462"/>
                </a:xfrm>
                <a:prstGeom prst="rect">
                  <a:avLst/>
                </a:prstGeom>
              </p:spPr>
            </p:pic>
            <p:sp>
              <p:nvSpPr>
                <p:cNvPr id="24" name="Rectangle 23">
                  <a:extLst>
                    <a:ext uri="{FF2B5EF4-FFF2-40B4-BE49-F238E27FC236}">
                      <a16:creationId xmlns:a16="http://schemas.microsoft.com/office/drawing/2014/main" id="{88630CD4-4445-44AA-B7D5-0F0854814819}"/>
                    </a:ext>
                  </a:extLst>
                </p:cNvPr>
                <p:cNvSpPr/>
                <p:nvPr/>
              </p:nvSpPr>
              <p:spPr>
                <a:xfrm>
                  <a:off x="4708308" y="2518765"/>
                  <a:ext cx="181744" cy="184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Arrow Connector 25">
                <a:extLst>
                  <a:ext uri="{FF2B5EF4-FFF2-40B4-BE49-F238E27FC236}">
                    <a16:creationId xmlns:a16="http://schemas.microsoft.com/office/drawing/2014/main" id="{D8BE8E3C-EDA5-48C3-B864-344C99B50591}"/>
                  </a:ext>
                </a:extLst>
              </p:cNvPr>
              <p:cNvCxnSpPr>
                <a:cxnSpLocks/>
              </p:cNvCxnSpPr>
              <p:nvPr/>
            </p:nvCxnSpPr>
            <p:spPr>
              <a:xfrm>
                <a:off x="2567201" y="1853545"/>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D8B487E-D35C-46FA-BD64-7CCE2B674553}"/>
                  </a:ext>
                </a:extLst>
              </p:cNvPr>
              <p:cNvSpPr txBox="1"/>
              <p:nvPr/>
            </p:nvSpPr>
            <p:spPr>
              <a:xfrm>
                <a:off x="3243726" y="2351651"/>
                <a:ext cx="1201697" cy="461665"/>
              </a:xfrm>
              <a:prstGeom prst="rect">
                <a:avLst/>
              </a:prstGeom>
              <a:noFill/>
            </p:spPr>
            <p:txBody>
              <a:bodyPr wrap="square" rtlCol="0">
                <a:spAutoFit/>
              </a:bodyPr>
              <a:lstStyle/>
              <a:p>
                <a:pPr algn="ctr"/>
                <a:r>
                  <a:rPr lang="en-US" sz="1200" b="1" dirty="0"/>
                  <a:t>Fructose-6-phosphate</a:t>
                </a:r>
              </a:p>
            </p:txBody>
          </p:sp>
          <p:sp>
            <p:nvSpPr>
              <p:cNvPr id="28" name="TextBox 27">
                <a:extLst>
                  <a:ext uri="{FF2B5EF4-FFF2-40B4-BE49-F238E27FC236}">
                    <a16:creationId xmlns:a16="http://schemas.microsoft.com/office/drawing/2014/main" id="{4F74F30A-596F-4A15-A397-1B578DE363DA}"/>
                  </a:ext>
                </a:extLst>
              </p:cNvPr>
              <p:cNvSpPr txBox="1"/>
              <p:nvPr/>
            </p:nvSpPr>
            <p:spPr>
              <a:xfrm>
                <a:off x="2098001" y="1328279"/>
                <a:ext cx="1708842" cy="461665"/>
              </a:xfrm>
              <a:prstGeom prst="rect">
                <a:avLst/>
              </a:prstGeom>
              <a:noFill/>
            </p:spPr>
            <p:txBody>
              <a:bodyPr wrap="square" rtlCol="0">
                <a:spAutoFit/>
              </a:bodyPr>
              <a:lstStyle/>
              <a:p>
                <a:pPr algn="ctr"/>
                <a:r>
                  <a:rPr lang="en-US" sz="1200" b="1" i="1" dirty="0" err="1">
                    <a:solidFill>
                      <a:schemeClr val="accent1">
                        <a:lumMod val="50000"/>
                      </a:schemeClr>
                    </a:solidFill>
                  </a:rPr>
                  <a:t>Phosphoglucose</a:t>
                </a:r>
                <a:r>
                  <a:rPr lang="en-US" sz="1200" b="1" i="1" dirty="0">
                    <a:solidFill>
                      <a:schemeClr val="accent1">
                        <a:lumMod val="50000"/>
                      </a:schemeClr>
                    </a:solidFill>
                  </a:rPr>
                  <a:t> Isomerase</a:t>
                </a:r>
                <a:endParaRPr lang="en-US" sz="1200" b="1" baseline="30000" dirty="0">
                  <a:solidFill>
                    <a:schemeClr val="accent6">
                      <a:lumMod val="75000"/>
                    </a:schemeClr>
                  </a:solidFill>
                </a:endParaRPr>
              </a:p>
            </p:txBody>
          </p:sp>
          <p:grpSp>
            <p:nvGrpSpPr>
              <p:cNvPr id="29" name="Group 28">
                <a:extLst>
                  <a:ext uri="{FF2B5EF4-FFF2-40B4-BE49-F238E27FC236}">
                    <a16:creationId xmlns:a16="http://schemas.microsoft.com/office/drawing/2014/main" id="{F1756427-EB39-42EF-BD43-2403BFA2F419}"/>
                  </a:ext>
                </a:extLst>
              </p:cNvPr>
              <p:cNvGrpSpPr/>
              <p:nvPr/>
            </p:nvGrpSpPr>
            <p:grpSpPr>
              <a:xfrm>
                <a:off x="4220571" y="1660529"/>
                <a:ext cx="1007330" cy="784664"/>
                <a:chOff x="3646241" y="2543975"/>
                <a:chExt cx="1007330" cy="784664"/>
              </a:xfrm>
            </p:grpSpPr>
            <p:grpSp>
              <p:nvGrpSpPr>
                <p:cNvPr id="30" name="Group 29">
                  <a:extLst>
                    <a:ext uri="{FF2B5EF4-FFF2-40B4-BE49-F238E27FC236}">
                      <a16:creationId xmlns:a16="http://schemas.microsoft.com/office/drawing/2014/main" id="{F4FBB538-4795-427A-8A37-C10AE1C34604}"/>
                    </a:ext>
                  </a:extLst>
                </p:cNvPr>
                <p:cNvGrpSpPr/>
                <p:nvPr/>
              </p:nvGrpSpPr>
              <p:grpSpPr>
                <a:xfrm>
                  <a:off x="3646241" y="2543975"/>
                  <a:ext cx="1007330" cy="784664"/>
                  <a:chOff x="3646241" y="2543975"/>
                  <a:chExt cx="1007330" cy="784664"/>
                </a:xfrm>
              </p:grpSpPr>
              <p:pic>
                <p:nvPicPr>
                  <p:cNvPr id="32" name="Picture 31" descr="A picture containing indoor, hanging, computer, table&#10;&#10;Description automatically generated">
                    <a:extLst>
                      <a:ext uri="{FF2B5EF4-FFF2-40B4-BE49-F238E27FC236}">
                        <a16:creationId xmlns:a16="http://schemas.microsoft.com/office/drawing/2014/main" id="{C80E3D99-37E0-4783-B3B2-50193A99CA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942" t="20081" r="52934" b="67169"/>
                  <a:stretch/>
                </p:blipFill>
                <p:spPr>
                  <a:xfrm>
                    <a:off x="3646241" y="2786998"/>
                    <a:ext cx="925759" cy="541641"/>
                  </a:xfrm>
                  <a:prstGeom prst="rect">
                    <a:avLst/>
                  </a:prstGeom>
                </p:spPr>
              </p:pic>
              <p:sp>
                <p:nvSpPr>
                  <p:cNvPr id="33" name="Rectangle 32">
                    <a:extLst>
                      <a:ext uri="{FF2B5EF4-FFF2-40B4-BE49-F238E27FC236}">
                        <a16:creationId xmlns:a16="http://schemas.microsoft.com/office/drawing/2014/main" id="{42C7EEAE-B172-4FFD-ACF1-68CED9260E53}"/>
                      </a:ext>
                    </a:extLst>
                  </p:cNvPr>
                  <p:cNvSpPr/>
                  <p:nvPr/>
                </p:nvSpPr>
                <p:spPr>
                  <a:xfrm rot="19022951">
                    <a:off x="4307121" y="254397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 name="Straight Arrow Connector 30">
                  <a:extLst>
                    <a:ext uri="{FF2B5EF4-FFF2-40B4-BE49-F238E27FC236}">
                      <a16:creationId xmlns:a16="http://schemas.microsoft.com/office/drawing/2014/main" id="{690C5CBD-5AE3-4967-9511-2D0F9DDC9C6A}"/>
                    </a:ext>
                  </a:extLst>
                </p:cNvPr>
                <p:cNvCxnSpPr>
                  <a:cxnSpLocks/>
                </p:cNvCxnSpPr>
                <p:nvPr/>
              </p:nvCxnSpPr>
              <p:spPr>
                <a:xfrm>
                  <a:off x="3714395" y="2763835"/>
                  <a:ext cx="857605"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5ED2CB76-369D-4574-B22B-31C884D71324}"/>
                  </a:ext>
                </a:extLst>
              </p:cNvPr>
              <p:cNvSpPr txBox="1"/>
              <p:nvPr/>
            </p:nvSpPr>
            <p:spPr>
              <a:xfrm>
                <a:off x="4089707" y="1259062"/>
                <a:ext cx="1164038" cy="630942"/>
              </a:xfrm>
              <a:prstGeom prst="rect">
                <a:avLst/>
              </a:prstGeom>
              <a:noFill/>
            </p:spPr>
            <p:txBody>
              <a:bodyPr wrap="none" rtlCol="0">
                <a:spAutoFit/>
              </a:bodyPr>
              <a:lstStyle/>
              <a:p>
                <a:pPr algn="ctr"/>
                <a:r>
                  <a:rPr lang="en-US" sz="1200" b="1" i="1" dirty="0" err="1">
                    <a:solidFill>
                      <a:schemeClr val="accent1">
                        <a:lumMod val="50000"/>
                      </a:schemeClr>
                    </a:solidFill>
                  </a:rPr>
                  <a:t>Phosphofructo</a:t>
                </a:r>
                <a:r>
                  <a:rPr lang="en-US" sz="1200" b="1" i="1" dirty="0">
                    <a:solidFill>
                      <a:schemeClr val="accent1">
                        <a:lumMod val="50000"/>
                      </a:schemeClr>
                    </a:solidFill>
                  </a:rPr>
                  <a:t>-</a:t>
                </a:r>
              </a:p>
              <a:p>
                <a:pPr algn="ctr"/>
                <a:r>
                  <a:rPr lang="en-US" sz="1200" b="1" i="1" dirty="0">
                    <a:solidFill>
                      <a:schemeClr val="accent1">
                        <a:lumMod val="50000"/>
                      </a:schemeClr>
                    </a:solidFill>
                  </a:rPr>
                  <a:t>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grpSp>
            <p:nvGrpSpPr>
              <p:cNvPr id="39" name="Group 38">
                <a:extLst>
                  <a:ext uri="{FF2B5EF4-FFF2-40B4-BE49-F238E27FC236}">
                    <a16:creationId xmlns:a16="http://schemas.microsoft.com/office/drawing/2014/main" id="{8771E448-110F-4DD7-8CE4-E153AC2EC92A}"/>
                  </a:ext>
                </a:extLst>
              </p:cNvPr>
              <p:cNvGrpSpPr/>
              <p:nvPr/>
            </p:nvGrpSpPr>
            <p:grpSpPr>
              <a:xfrm>
                <a:off x="5103998" y="1414119"/>
                <a:ext cx="931435" cy="1062070"/>
                <a:chOff x="6798369" y="3504253"/>
                <a:chExt cx="931435" cy="1062070"/>
              </a:xfrm>
            </p:grpSpPr>
            <p:pic>
              <p:nvPicPr>
                <p:cNvPr id="35" name="Picture 34" descr="A picture containing indoor, hanging, computer, table&#10;&#10;Description automatically generated">
                  <a:extLst>
                    <a:ext uri="{FF2B5EF4-FFF2-40B4-BE49-F238E27FC236}">
                      <a16:creationId xmlns:a16="http://schemas.microsoft.com/office/drawing/2014/main" id="{FEA7C442-2269-4317-97B8-B3D69E5A06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0545" t="40843" r="9901" b="36429"/>
                <a:stretch/>
              </p:blipFill>
              <p:spPr>
                <a:xfrm>
                  <a:off x="6856215" y="3504253"/>
                  <a:ext cx="873589" cy="965516"/>
                </a:xfrm>
                <a:prstGeom prst="rect">
                  <a:avLst/>
                </a:prstGeom>
              </p:spPr>
            </p:pic>
            <p:sp>
              <p:nvSpPr>
                <p:cNvPr id="36" name="Rectangle 35">
                  <a:extLst>
                    <a:ext uri="{FF2B5EF4-FFF2-40B4-BE49-F238E27FC236}">
                      <a16:creationId xmlns:a16="http://schemas.microsoft.com/office/drawing/2014/main" id="{08704AF7-CCA6-4083-B000-1949EA0270B1}"/>
                    </a:ext>
                  </a:extLst>
                </p:cNvPr>
                <p:cNvSpPr/>
                <p:nvPr/>
              </p:nvSpPr>
              <p:spPr>
                <a:xfrm rot="2841308">
                  <a:off x="6781331" y="3680317"/>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BD85124-BC8F-48D6-BD79-A9CBAB9BDBC6}"/>
                    </a:ext>
                  </a:extLst>
                </p:cNvPr>
                <p:cNvSpPr/>
                <p:nvPr/>
              </p:nvSpPr>
              <p:spPr>
                <a:xfrm rot="5400000">
                  <a:off x="6819301" y="4226495"/>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3919D86-661A-4FDB-A872-379EAD750F7C}"/>
                    </a:ext>
                  </a:extLst>
                </p:cNvPr>
                <p:cNvSpPr/>
                <p:nvPr/>
              </p:nvSpPr>
              <p:spPr>
                <a:xfrm rot="5400000">
                  <a:off x="7176167" y="4418655"/>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2F3FE811-1A07-4DE6-A606-0D2F469B2DB6}"/>
                  </a:ext>
                </a:extLst>
              </p:cNvPr>
              <p:cNvSpPr txBox="1"/>
              <p:nvPr/>
            </p:nvSpPr>
            <p:spPr>
              <a:xfrm>
                <a:off x="4997789" y="2363754"/>
                <a:ext cx="1201697" cy="461665"/>
              </a:xfrm>
              <a:prstGeom prst="rect">
                <a:avLst/>
              </a:prstGeom>
              <a:noFill/>
            </p:spPr>
            <p:txBody>
              <a:bodyPr wrap="square" rtlCol="0">
                <a:spAutoFit/>
              </a:bodyPr>
              <a:lstStyle/>
              <a:p>
                <a:pPr algn="ctr"/>
                <a:r>
                  <a:rPr lang="en-US" sz="1200" b="1" dirty="0"/>
                  <a:t>Fructose-1,6-bisphosphate</a:t>
                </a:r>
              </a:p>
            </p:txBody>
          </p:sp>
          <p:sp>
            <p:nvSpPr>
              <p:cNvPr id="45" name="TextBox 44">
                <a:extLst>
                  <a:ext uri="{FF2B5EF4-FFF2-40B4-BE49-F238E27FC236}">
                    <a16:creationId xmlns:a16="http://schemas.microsoft.com/office/drawing/2014/main" id="{AC9B06DF-A713-4E19-85BD-78CCBB476D14}"/>
                  </a:ext>
                </a:extLst>
              </p:cNvPr>
              <p:cNvSpPr txBox="1"/>
              <p:nvPr/>
            </p:nvSpPr>
            <p:spPr>
              <a:xfrm>
                <a:off x="5814511" y="1121559"/>
                <a:ext cx="1781400" cy="461665"/>
              </a:xfrm>
              <a:prstGeom prst="rect">
                <a:avLst/>
              </a:prstGeom>
              <a:noFill/>
            </p:spPr>
            <p:txBody>
              <a:bodyPr wrap="square" rtlCol="0">
                <a:spAutoFit/>
              </a:bodyPr>
              <a:lstStyle/>
              <a:p>
                <a:pPr algn="ctr"/>
                <a:r>
                  <a:rPr lang="en-US" sz="1200" b="1" i="1" dirty="0">
                    <a:solidFill>
                      <a:schemeClr val="accent1">
                        <a:lumMod val="50000"/>
                      </a:schemeClr>
                    </a:solidFill>
                  </a:rPr>
                  <a:t>Fructose </a:t>
                </a:r>
                <a:r>
                  <a:rPr lang="en-US" sz="1200" b="1" i="1" dirty="0" err="1">
                    <a:solidFill>
                      <a:schemeClr val="accent1">
                        <a:lumMod val="50000"/>
                      </a:schemeClr>
                    </a:solidFill>
                  </a:rPr>
                  <a:t>Bisposophate</a:t>
                </a:r>
                <a:r>
                  <a:rPr lang="en-US" sz="1200" b="1" i="1" dirty="0">
                    <a:solidFill>
                      <a:schemeClr val="accent1">
                        <a:lumMod val="50000"/>
                      </a:schemeClr>
                    </a:solidFill>
                  </a:rPr>
                  <a:t> Aldolase</a:t>
                </a:r>
                <a:endParaRPr lang="en-US" sz="1100" b="1" baseline="30000" dirty="0">
                  <a:solidFill>
                    <a:schemeClr val="accent6">
                      <a:lumMod val="75000"/>
                    </a:schemeClr>
                  </a:solidFill>
                </a:endParaRPr>
              </a:p>
            </p:txBody>
          </p:sp>
          <p:pic>
            <p:nvPicPr>
              <p:cNvPr id="46" name="Picture 45" descr="A picture containing indoor, hanging, computer, table&#10;&#10;Description automatically generated">
                <a:extLst>
                  <a:ext uri="{FF2B5EF4-FFF2-40B4-BE49-F238E27FC236}">
                    <a16:creationId xmlns:a16="http://schemas.microsoft.com/office/drawing/2014/main" id="{4D36CBDB-C546-4532-83A1-24DB739389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246" t="73049" r="4475" b="5293"/>
              <a:stretch/>
            </p:blipFill>
            <p:spPr>
              <a:xfrm>
                <a:off x="7448985" y="850240"/>
                <a:ext cx="482758" cy="920081"/>
              </a:xfrm>
              <a:prstGeom prst="rect">
                <a:avLst/>
              </a:prstGeom>
            </p:spPr>
          </p:pic>
          <p:grpSp>
            <p:nvGrpSpPr>
              <p:cNvPr id="56" name="Group 55">
                <a:extLst>
                  <a:ext uri="{FF2B5EF4-FFF2-40B4-BE49-F238E27FC236}">
                    <a16:creationId xmlns:a16="http://schemas.microsoft.com/office/drawing/2014/main" id="{481B29A2-FA4F-4AE2-BCE4-737E8DC35507}"/>
                  </a:ext>
                </a:extLst>
              </p:cNvPr>
              <p:cNvGrpSpPr/>
              <p:nvPr/>
            </p:nvGrpSpPr>
            <p:grpSpPr>
              <a:xfrm>
                <a:off x="5942205" y="1601434"/>
                <a:ext cx="1450184" cy="1124735"/>
                <a:chOff x="3437737" y="3471695"/>
                <a:chExt cx="1450184" cy="1124735"/>
              </a:xfrm>
            </p:grpSpPr>
            <p:cxnSp>
              <p:nvCxnSpPr>
                <p:cNvPr id="47" name="Straight Arrow Connector 46">
                  <a:extLst>
                    <a:ext uri="{FF2B5EF4-FFF2-40B4-BE49-F238E27FC236}">
                      <a16:creationId xmlns:a16="http://schemas.microsoft.com/office/drawing/2014/main" id="{1D09484A-6958-47B9-9CE3-C3B23216FDF7}"/>
                    </a:ext>
                  </a:extLst>
                </p:cNvPr>
                <p:cNvCxnSpPr>
                  <a:cxnSpLocks/>
                </p:cNvCxnSpPr>
                <p:nvPr/>
              </p:nvCxnSpPr>
              <p:spPr>
                <a:xfrm>
                  <a:off x="4096548" y="3828458"/>
                  <a:ext cx="750655" cy="767972"/>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0C7EDC3-DFCB-4AFB-93DF-FAA1516D371C}"/>
                    </a:ext>
                  </a:extLst>
                </p:cNvPr>
                <p:cNvCxnSpPr>
                  <a:cxnSpLocks/>
                </p:cNvCxnSpPr>
                <p:nvPr/>
              </p:nvCxnSpPr>
              <p:spPr>
                <a:xfrm flipH="1">
                  <a:off x="3437737" y="3822477"/>
                  <a:ext cx="653131"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33A1A78-3249-4899-90A3-2A9841FBFE13}"/>
                    </a:ext>
                  </a:extLst>
                </p:cNvPr>
                <p:cNvCxnSpPr>
                  <a:cxnSpLocks/>
                </p:cNvCxnSpPr>
                <p:nvPr/>
              </p:nvCxnSpPr>
              <p:spPr>
                <a:xfrm flipV="1">
                  <a:off x="4068225" y="3471695"/>
                  <a:ext cx="819696" cy="355475"/>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ACA5562D-FDD1-4E4B-BFA9-3EC3151DE0E9}"/>
                  </a:ext>
                </a:extLst>
              </p:cNvPr>
              <p:cNvSpPr txBox="1"/>
              <p:nvPr/>
            </p:nvSpPr>
            <p:spPr>
              <a:xfrm>
                <a:off x="7813346" y="1189779"/>
                <a:ext cx="1399193" cy="461665"/>
              </a:xfrm>
              <a:prstGeom prst="rect">
                <a:avLst/>
              </a:prstGeom>
              <a:noFill/>
            </p:spPr>
            <p:txBody>
              <a:bodyPr wrap="square" rtlCol="0">
                <a:spAutoFit/>
              </a:bodyPr>
              <a:lstStyle/>
              <a:p>
                <a:pPr algn="ctr"/>
                <a:r>
                  <a:rPr lang="en-US" sz="1200" b="1" dirty="0"/>
                  <a:t>Dihydroxyacetone</a:t>
                </a:r>
              </a:p>
              <a:p>
                <a:pPr algn="ctr"/>
                <a:r>
                  <a:rPr lang="en-US" sz="1200" b="1" dirty="0"/>
                  <a:t>Phosphate</a:t>
                </a:r>
              </a:p>
            </p:txBody>
          </p:sp>
          <p:cxnSp>
            <p:nvCxnSpPr>
              <p:cNvPr id="58" name="Straight Arrow Connector 57">
                <a:extLst>
                  <a:ext uri="{FF2B5EF4-FFF2-40B4-BE49-F238E27FC236}">
                    <a16:creationId xmlns:a16="http://schemas.microsoft.com/office/drawing/2014/main" id="{CB69A7D4-1E24-4E74-82F8-6BAD697CB6AC}"/>
                  </a:ext>
                </a:extLst>
              </p:cNvPr>
              <p:cNvCxnSpPr>
                <a:cxnSpLocks/>
              </p:cNvCxnSpPr>
              <p:nvPr/>
            </p:nvCxnSpPr>
            <p:spPr>
              <a:xfrm flipH="1">
                <a:off x="7660004" y="1853392"/>
                <a:ext cx="10536" cy="644325"/>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1" name="Picture 60" descr="A picture containing indoor, hanging, computer, table&#10;&#10;Description automatically generated">
                <a:extLst>
                  <a:ext uri="{FF2B5EF4-FFF2-40B4-BE49-F238E27FC236}">
                    <a16:creationId xmlns:a16="http://schemas.microsoft.com/office/drawing/2014/main" id="{075E79C3-057F-4D08-B141-BF4713B890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482" t="73189" r="20177" b="3731"/>
              <a:stretch/>
            </p:blipFill>
            <p:spPr>
              <a:xfrm>
                <a:off x="7446145" y="2497717"/>
                <a:ext cx="488437" cy="980447"/>
              </a:xfrm>
              <a:prstGeom prst="rect">
                <a:avLst/>
              </a:prstGeom>
            </p:spPr>
          </p:pic>
          <p:sp>
            <p:nvSpPr>
              <p:cNvPr id="62" name="TextBox 61">
                <a:extLst>
                  <a:ext uri="{FF2B5EF4-FFF2-40B4-BE49-F238E27FC236}">
                    <a16:creationId xmlns:a16="http://schemas.microsoft.com/office/drawing/2014/main" id="{1ED1653E-B263-41E6-AB0C-BAADB1361CCA}"/>
                  </a:ext>
                </a:extLst>
              </p:cNvPr>
              <p:cNvSpPr txBox="1"/>
              <p:nvPr/>
            </p:nvSpPr>
            <p:spPr>
              <a:xfrm>
                <a:off x="7813346" y="2840477"/>
                <a:ext cx="1202035" cy="461665"/>
              </a:xfrm>
              <a:prstGeom prst="rect">
                <a:avLst/>
              </a:prstGeom>
              <a:noFill/>
            </p:spPr>
            <p:txBody>
              <a:bodyPr wrap="square" rtlCol="0">
                <a:spAutoFit/>
              </a:bodyPr>
              <a:lstStyle/>
              <a:p>
                <a:pPr algn="ctr"/>
                <a:r>
                  <a:rPr lang="en-US" sz="1200" b="1" dirty="0"/>
                  <a:t>Glyceraldehyde 3-phosphate</a:t>
                </a:r>
              </a:p>
            </p:txBody>
          </p:sp>
          <p:sp>
            <p:nvSpPr>
              <p:cNvPr id="63" name="TextBox 62">
                <a:extLst>
                  <a:ext uri="{FF2B5EF4-FFF2-40B4-BE49-F238E27FC236}">
                    <a16:creationId xmlns:a16="http://schemas.microsoft.com/office/drawing/2014/main" id="{47AE7622-5725-4A8E-8E0C-14BE0FBDB029}"/>
                  </a:ext>
                </a:extLst>
              </p:cNvPr>
              <p:cNvSpPr txBox="1"/>
              <p:nvPr/>
            </p:nvSpPr>
            <p:spPr>
              <a:xfrm>
                <a:off x="7434972" y="1962625"/>
                <a:ext cx="1781400" cy="461665"/>
              </a:xfrm>
              <a:prstGeom prst="rect">
                <a:avLst/>
              </a:prstGeom>
              <a:noFill/>
            </p:spPr>
            <p:txBody>
              <a:bodyPr wrap="square" rtlCol="0">
                <a:spAutoFit/>
              </a:bodyPr>
              <a:lstStyle/>
              <a:p>
                <a:pPr algn="ctr"/>
                <a:r>
                  <a:rPr lang="en-US" sz="1200" b="1" i="1" dirty="0">
                    <a:solidFill>
                      <a:schemeClr val="accent1">
                        <a:lumMod val="50000"/>
                      </a:schemeClr>
                    </a:solidFill>
                  </a:rPr>
                  <a:t>Triose Phosphate Isomerase</a:t>
                </a:r>
                <a:endParaRPr lang="en-US" sz="1100" b="1" baseline="30000" dirty="0">
                  <a:solidFill>
                    <a:schemeClr val="accent6">
                      <a:lumMod val="75000"/>
                    </a:schemeClr>
                  </a:solidFill>
                </a:endParaRPr>
              </a:p>
            </p:txBody>
          </p:sp>
        </p:grpSp>
        <p:grpSp>
          <p:nvGrpSpPr>
            <p:cNvPr id="196" name="Group 195">
              <a:extLst>
                <a:ext uri="{FF2B5EF4-FFF2-40B4-BE49-F238E27FC236}">
                  <a16:creationId xmlns:a16="http://schemas.microsoft.com/office/drawing/2014/main" id="{A164FE8A-C99D-474E-8444-659AC33C7283}"/>
                </a:ext>
              </a:extLst>
            </p:cNvPr>
            <p:cNvGrpSpPr/>
            <p:nvPr/>
          </p:nvGrpSpPr>
          <p:grpSpPr>
            <a:xfrm>
              <a:off x="1132831" y="2445553"/>
              <a:ext cx="274701" cy="307777"/>
              <a:chOff x="822109" y="3283675"/>
              <a:chExt cx="274701" cy="307777"/>
            </a:xfrm>
          </p:grpSpPr>
          <p:sp>
            <p:nvSpPr>
              <p:cNvPr id="194" name="Oval 193">
                <a:extLst>
                  <a:ext uri="{FF2B5EF4-FFF2-40B4-BE49-F238E27FC236}">
                    <a16:creationId xmlns:a16="http://schemas.microsoft.com/office/drawing/2014/main" id="{4BE6A5CA-64FC-49C0-9787-15863F7248F1}"/>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a:extLst>
                  <a:ext uri="{FF2B5EF4-FFF2-40B4-BE49-F238E27FC236}">
                    <a16:creationId xmlns:a16="http://schemas.microsoft.com/office/drawing/2014/main" id="{69CE1BA1-0CD2-4DB0-B25F-8AE2E7333C36}"/>
                  </a:ext>
                </a:extLst>
              </p:cNvPr>
              <p:cNvSpPr txBox="1"/>
              <p:nvPr/>
            </p:nvSpPr>
            <p:spPr>
              <a:xfrm>
                <a:off x="822109" y="3283675"/>
                <a:ext cx="274701" cy="307777"/>
              </a:xfrm>
              <a:prstGeom prst="rect">
                <a:avLst/>
              </a:prstGeom>
              <a:noFill/>
            </p:spPr>
            <p:txBody>
              <a:bodyPr wrap="square" rtlCol="0">
                <a:spAutoFit/>
              </a:bodyPr>
              <a:lstStyle/>
              <a:p>
                <a:r>
                  <a:rPr lang="en-US" sz="1400" b="1" dirty="0"/>
                  <a:t>1</a:t>
                </a:r>
              </a:p>
            </p:txBody>
          </p:sp>
        </p:grpSp>
        <p:grpSp>
          <p:nvGrpSpPr>
            <p:cNvPr id="197" name="Group 196">
              <a:extLst>
                <a:ext uri="{FF2B5EF4-FFF2-40B4-BE49-F238E27FC236}">
                  <a16:creationId xmlns:a16="http://schemas.microsoft.com/office/drawing/2014/main" id="{4D97DB29-BF6E-46D9-A4A3-DA65076752A4}"/>
                </a:ext>
              </a:extLst>
            </p:cNvPr>
            <p:cNvGrpSpPr/>
            <p:nvPr/>
          </p:nvGrpSpPr>
          <p:grpSpPr>
            <a:xfrm>
              <a:off x="2822262" y="2353050"/>
              <a:ext cx="274701" cy="307777"/>
              <a:chOff x="827562" y="3279725"/>
              <a:chExt cx="274701" cy="307777"/>
            </a:xfrm>
          </p:grpSpPr>
          <p:sp>
            <p:nvSpPr>
              <p:cNvPr id="198" name="Oval 197">
                <a:extLst>
                  <a:ext uri="{FF2B5EF4-FFF2-40B4-BE49-F238E27FC236}">
                    <a16:creationId xmlns:a16="http://schemas.microsoft.com/office/drawing/2014/main" id="{E136F5BC-508A-49CB-B034-8A555FB3B224}"/>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xtBox 198">
                <a:extLst>
                  <a:ext uri="{FF2B5EF4-FFF2-40B4-BE49-F238E27FC236}">
                    <a16:creationId xmlns:a16="http://schemas.microsoft.com/office/drawing/2014/main" id="{5F06233A-C023-4E3B-ACC2-E268A26F5C11}"/>
                  </a:ext>
                </a:extLst>
              </p:cNvPr>
              <p:cNvSpPr txBox="1"/>
              <p:nvPr/>
            </p:nvSpPr>
            <p:spPr>
              <a:xfrm>
                <a:off x="827562" y="3279725"/>
                <a:ext cx="274701" cy="307777"/>
              </a:xfrm>
              <a:prstGeom prst="rect">
                <a:avLst/>
              </a:prstGeom>
              <a:noFill/>
            </p:spPr>
            <p:txBody>
              <a:bodyPr wrap="square" rtlCol="0">
                <a:spAutoFit/>
              </a:bodyPr>
              <a:lstStyle/>
              <a:p>
                <a:r>
                  <a:rPr lang="en-US" sz="1400" b="1" dirty="0"/>
                  <a:t>2</a:t>
                </a:r>
              </a:p>
            </p:txBody>
          </p:sp>
        </p:grpSp>
        <p:grpSp>
          <p:nvGrpSpPr>
            <p:cNvPr id="200" name="Group 199">
              <a:extLst>
                <a:ext uri="{FF2B5EF4-FFF2-40B4-BE49-F238E27FC236}">
                  <a16:creationId xmlns:a16="http://schemas.microsoft.com/office/drawing/2014/main" id="{E302DF42-30B8-4FCE-A12C-9A8FC652D817}"/>
                </a:ext>
              </a:extLst>
            </p:cNvPr>
            <p:cNvGrpSpPr/>
            <p:nvPr/>
          </p:nvGrpSpPr>
          <p:grpSpPr>
            <a:xfrm>
              <a:off x="4506240" y="2249434"/>
              <a:ext cx="274701" cy="307777"/>
              <a:chOff x="827562" y="3279725"/>
              <a:chExt cx="274701" cy="307777"/>
            </a:xfrm>
          </p:grpSpPr>
          <p:sp>
            <p:nvSpPr>
              <p:cNvPr id="201" name="Oval 200">
                <a:extLst>
                  <a:ext uri="{FF2B5EF4-FFF2-40B4-BE49-F238E27FC236}">
                    <a16:creationId xmlns:a16="http://schemas.microsoft.com/office/drawing/2014/main" id="{15E0F286-89A5-4077-96ED-39ECC8F72C02}"/>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Box 201">
                <a:extLst>
                  <a:ext uri="{FF2B5EF4-FFF2-40B4-BE49-F238E27FC236}">
                    <a16:creationId xmlns:a16="http://schemas.microsoft.com/office/drawing/2014/main" id="{D2CC45EF-93B3-4569-9C39-AF5A255C6527}"/>
                  </a:ext>
                </a:extLst>
              </p:cNvPr>
              <p:cNvSpPr txBox="1"/>
              <p:nvPr/>
            </p:nvSpPr>
            <p:spPr>
              <a:xfrm>
                <a:off x="827562" y="3279725"/>
                <a:ext cx="274701" cy="307777"/>
              </a:xfrm>
              <a:prstGeom prst="rect">
                <a:avLst/>
              </a:prstGeom>
              <a:noFill/>
            </p:spPr>
            <p:txBody>
              <a:bodyPr wrap="square" rtlCol="0">
                <a:spAutoFit/>
              </a:bodyPr>
              <a:lstStyle/>
              <a:p>
                <a:r>
                  <a:rPr lang="en-US" sz="1400" b="1" dirty="0"/>
                  <a:t>3</a:t>
                </a:r>
              </a:p>
            </p:txBody>
          </p:sp>
        </p:grpSp>
        <p:grpSp>
          <p:nvGrpSpPr>
            <p:cNvPr id="203" name="Group 202">
              <a:extLst>
                <a:ext uri="{FF2B5EF4-FFF2-40B4-BE49-F238E27FC236}">
                  <a16:creationId xmlns:a16="http://schemas.microsoft.com/office/drawing/2014/main" id="{ECA7F47A-DC74-4E80-84F0-DAA064533E4C}"/>
                </a:ext>
              </a:extLst>
            </p:cNvPr>
            <p:cNvGrpSpPr/>
            <p:nvPr/>
          </p:nvGrpSpPr>
          <p:grpSpPr>
            <a:xfrm>
              <a:off x="8191307" y="3020380"/>
              <a:ext cx="274701" cy="307777"/>
              <a:chOff x="827562" y="3279725"/>
              <a:chExt cx="274701" cy="307777"/>
            </a:xfrm>
          </p:grpSpPr>
          <p:sp>
            <p:nvSpPr>
              <p:cNvPr id="204" name="Oval 203">
                <a:extLst>
                  <a:ext uri="{FF2B5EF4-FFF2-40B4-BE49-F238E27FC236}">
                    <a16:creationId xmlns:a16="http://schemas.microsoft.com/office/drawing/2014/main" id="{2AE837A2-F6EC-41E3-9753-A9EC595FAF9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6FECFA8A-363F-43E8-96AF-8013FBF8095D}"/>
                  </a:ext>
                </a:extLst>
              </p:cNvPr>
              <p:cNvSpPr txBox="1"/>
              <p:nvPr/>
            </p:nvSpPr>
            <p:spPr>
              <a:xfrm>
                <a:off x="827562" y="3279725"/>
                <a:ext cx="274701" cy="307777"/>
              </a:xfrm>
              <a:prstGeom prst="rect">
                <a:avLst/>
              </a:prstGeom>
              <a:noFill/>
            </p:spPr>
            <p:txBody>
              <a:bodyPr wrap="square" rtlCol="0">
                <a:spAutoFit/>
              </a:bodyPr>
              <a:lstStyle/>
              <a:p>
                <a:r>
                  <a:rPr lang="en-US" sz="1400" b="1" dirty="0"/>
                  <a:t>5</a:t>
                </a:r>
              </a:p>
            </p:txBody>
          </p:sp>
        </p:grpSp>
        <p:grpSp>
          <p:nvGrpSpPr>
            <p:cNvPr id="206" name="Group 205">
              <a:extLst>
                <a:ext uri="{FF2B5EF4-FFF2-40B4-BE49-F238E27FC236}">
                  <a16:creationId xmlns:a16="http://schemas.microsoft.com/office/drawing/2014/main" id="{A4489082-6486-4663-A7D3-2C5FAC4DEB59}"/>
                </a:ext>
              </a:extLst>
            </p:cNvPr>
            <p:cNvGrpSpPr/>
            <p:nvPr/>
          </p:nvGrpSpPr>
          <p:grpSpPr>
            <a:xfrm>
              <a:off x="6535088" y="2147116"/>
              <a:ext cx="274701" cy="307777"/>
              <a:chOff x="821212" y="3279725"/>
              <a:chExt cx="274701" cy="307777"/>
            </a:xfrm>
          </p:grpSpPr>
          <p:sp>
            <p:nvSpPr>
              <p:cNvPr id="207" name="Oval 206">
                <a:extLst>
                  <a:ext uri="{FF2B5EF4-FFF2-40B4-BE49-F238E27FC236}">
                    <a16:creationId xmlns:a16="http://schemas.microsoft.com/office/drawing/2014/main" id="{F0F71B21-8C5B-4E14-8A96-9EBE4DD125AF}"/>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FBACA8CB-3FD0-4798-9C44-1B7BD2B5AAD7}"/>
                  </a:ext>
                </a:extLst>
              </p:cNvPr>
              <p:cNvSpPr txBox="1"/>
              <p:nvPr/>
            </p:nvSpPr>
            <p:spPr>
              <a:xfrm>
                <a:off x="821212" y="3279725"/>
                <a:ext cx="274701" cy="307777"/>
              </a:xfrm>
              <a:prstGeom prst="rect">
                <a:avLst/>
              </a:prstGeom>
              <a:noFill/>
            </p:spPr>
            <p:txBody>
              <a:bodyPr wrap="square" rtlCol="0">
                <a:spAutoFit/>
              </a:bodyPr>
              <a:lstStyle/>
              <a:p>
                <a:r>
                  <a:rPr lang="en-US" sz="1400" b="1" dirty="0"/>
                  <a:t>4</a:t>
                </a:r>
              </a:p>
            </p:txBody>
          </p:sp>
        </p:grpSp>
      </p:grpSp>
      <p:sp>
        <p:nvSpPr>
          <p:cNvPr id="224" name="TextBox 223">
            <a:extLst>
              <a:ext uri="{FF2B5EF4-FFF2-40B4-BE49-F238E27FC236}">
                <a16:creationId xmlns:a16="http://schemas.microsoft.com/office/drawing/2014/main" id="{775C1AFE-597D-4D62-A05C-B54DEF7CA3AC}"/>
              </a:ext>
            </a:extLst>
          </p:cNvPr>
          <p:cNvSpPr txBox="1"/>
          <p:nvPr/>
        </p:nvSpPr>
        <p:spPr>
          <a:xfrm>
            <a:off x="0" y="5696714"/>
            <a:ext cx="2836867" cy="307777"/>
          </a:xfrm>
          <a:prstGeom prst="rect">
            <a:avLst/>
          </a:prstGeom>
          <a:noFill/>
        </p:spPr>
        <p:txBody>
          <a:bodyPr wrap="none" rtlCol="0">
            <a:spAutoFit/>
          </a:bodyPr>
          <a:lstStyle/>
          <a:p>
            <a:r>
              <a:rPr lang="en-US" sz="1400" dirty="0"/>
              <a:t>Figure modified from </a:t>
            </a:r>
            <a:r>
              <a:rPr lang="en-US" sz="1400" dirty="0" err="1">
                <a:hlinkClick r:id="rId7"/>
              </a:rPr>
              <a:t>YassineMrabet</a:t>
            </a:r>
            <a:endParaRPr lang="en-US" sz="1400" dirty="0"/>
          </a:p>
        </p:txBody>
      </p:sp>
      <p:grpSp>
        <p:nvGrpSpPr>
          <p:cNvPr id="4" name="Group 3">
            <a:extLst>
              <a:ext uri="{FF2B5EF4-FFF2-40B4-BE49-F238E27FC236}">
                <a16:creationId xmlns:a16="http://schemas.microsoft.com/office/drawing/2014/main" id="{9B258E1F-2F56-4610-9655-E0A4D45A9A69}"/>
              </a:ext>
            </a:extLst>
          </p:cNvPr>
          <p:cNvGrpSpPr/>
          <p:nvPr/>
        </p:nvGrpSpPr>
        <p:grpSpPr>
          <a:xfrm>
            <a:off x="1487813" y="1671039"/>
            <a:ext cx="6278296" cy="3248432"/>
            <a:chOff x="9475054" y="297133"/>
            <a:chExt cx="6278296" cy="3248432"/>
          </a:xfrm>
        </p:grpSpPr>
        <p:grpSp>
          <p:nvGrpSpPr>
            <p:cNvPr id="8" name="Group 7">
              <a:extLst>
                <a:ext uri="{FF2B5EF4-FFF2-40B4-BE49-F238E27FC236}">
                  <a16:creationId xmlns:a16="http://schemas.microsoft.com/office/drawing/2014/main" id="{9A426745-CD88-4DD2-9520-EBB884A57619}"/>
                </a:ext>
              </a:extLst>
            </p:cNvPr>
            <p:cNvGrpSpPr/>
            <p:nvPr/>
          </p:nvGrpSpPr>
          <p:grpSpPr>
            <a:xfrm>
              <a:off x="9475054" y="297133"/>
              <a:ext cx="6278296" cy="3248432"/>
              <a:chOff x="9212684" y="-146050"/>
              <a:chExt cx="6278296" cy="3401508"/>
            </a:xfrm>
          </p:grpSpPr>
          <p:sp>
            <p:nvSpPr>
              <p:cNvPr id="7" name="Rectangle 6">
                <a:extLst>
                  <a:ext uri="{FF2B5EF4-FFF2-40B4-BE49-F238E27FC236}">
                    <a16:creationId xmlns:a16="http://schemas.microsoft.com/office/drawing/2014/main" id="{726DE35B-AB9B-4694-9AEF-A0741034A086}"/>
                  </a:ext>
                </a:extLst>
              </p:cNvPr>
              <p:cNvSpPr/>
              <p:nvPr/>
            </p:nvSpPr>
            <p:spPr>
              <a:xfrm>
                <a:off x="9212684" y="-146050"/>
                <a:ext cx="6278296" cy="3401508"/>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descr="A picture containing indoor, hanging, computer, table&#10;&#10;Description automatically generated">
                <a:extLst>
                  <a:ext uri="{FF2B5EF4-FFF2-40B4-BE49-F238E27FC236}">
                    <a16:creationId xmlns:a16="http://schemas.microsoft.com/office/drawing/2014/main" id="{2CC145C8-DDE8-49F9-BF50-02B1557EA97D}"/>
                  </a:ext>
                </a:extLst>
              </p:cNvPr>
              <p:cNvPicPr>
                <a:picLocks noChangeAspect="1"/>
              </p:cNvPicPr>
              <p:nvPr/>
            </p:nvPicPr>
            <p:blipFill rotWithShape="1">
              <a:blip r:embed="rId8">
                <a:extLst>
                  <a:ext uri="{28A0092B-C50C-407E-A947-70E740481C1C}">
                    <a14:useLocalDpi xmlns:a14="http://schemas.microsoft.com/office/drawing/2010/main" val="0"/>
                  </a:ext>
                </a:extLst>
              </a:blip>
              <a:srcRect l="47128" t="4452" r="43307" b="70948"/>
              <a:stretch/>
            </p:blipFill>
            <p:spPr>
              <a:xfrm>
                <a:off x="9441140" y="52916"/>
                <a:ext cx="2219172" cy="2651475"/>
              </a:xfrm>
              <a:prstGeom prst="rect">
                <a:avLst/>
              </a:prstGeom>
            </p:spPr>
          </p:pic>
          <p:sp>
            <p:nvSpPr>
              <p:cNvPr id="69" name="Rectangle 68">
                <a:extLst>
                  <a:ext uri="{FF2B5EF4-FFF2-40B4-BE49-F238E27FC236}">
                    <a16:creationId xmlns:a16="http://schemas.microsoft.com/office/drawing/2014/main" id="{EE176910-79B4-44A0-A92C-4799C761E51E}"/>
                  </a:ext>
                </a:extLst>
              </p:cNvPr>
              <p:cNvSpPr/>
              <p:nvPr/>
            </p:nvSpPr>
            <p:spPr>
              <a:xfrm rot="19022951">
                <a:off x="12466633" y="136372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6297EE4-DBA7-4713-A129-B6F9CA162FD1}"/>
                  </a:ext>
                </a:extLst>
              </p:cNvPr>
              <p:cNvSpPr txBox="1"/>
              <p:nvPr/>
            </p:nvSpPr>
            <p:spPr>
              <a:xfrm>
                <a:off x="11313826" y="741529"/>
                <a:ext cx="1780744" cy="923330"/>
              </a:xfrm>
              <a:prstGeom prst="rect">
                <a:avLst/>
              </a:prstGeom>
              <a:noFill/>
            </p:spPr>
            <p:txBody>
              <a:bodyPr wrap="none" rtlCol="0">
                <a:spAutoFit/>
              </a:bodyPr>
              <a:lstStyle/>
              <a:p>
                <a:pPr algn="ctr"/>
                <a:r>
                  <a:rPr lang="en-US" b="1" i="1" dirty="0" err="1">
                    <a:solidFill>
                      <a:schemeClr val="accent1">
                        <a:lumMod val="50000"/>
                      </a:schemeClr>
                    </a:solidFill>
                  </a:rPr>
                  <a:t>Phosphoglucose</a:t>
                </a:r>
                <a:r>
                  <a:rPr lang="en-US" b="1" i="1" dirty="0">
                    <a:solidFill>
                      <a:schemeClr val="accent1">
                        <a:lumMod val="50000"/>
                      </a:schemeClr>
                    </a:solidFill>
                  </a:rPr>
                  <a:t> </a:t>
                </a:r>
              </a:p>
              <a:p>
                <a:pPr algn="ctr"/>
                <a:r>
                  <a:rPr lang="en-US" b="1" i="1" dirty="0">
                    <a:solidFill>
                      <a:schemeClr val="accent1">
                        <a:lumMod val="50000"/>
                      </a:schemeClr>
                    </a:solidFill>
                  </a:rPr>
                  <a:t>Isomerase</a:t>
                </a:r>
              </a:p>
              <a:p>
                <a:pPr algn="ctr"/>
                <a:r>
                  <a:rPr lang="en-US" b="1" dirty="0">
                    <a:solidFill>
                      <a:schemeClr val="accent6">
                        <a:lumMod val="75000"/>
                      </a:schemeClr>
                    </a:solidFill>
                  </a:rPr>
                  <a:t> </a:t>
                </a:r>
                <a:endParaRPr lang="en-US" b="1" baseline="30000" dirty="0">
                  <a:solidFill>
                    <a:schemeClr val="accent6">
                      <a:lumMod val="75000"/>
                    </a:schemeClr>
                  </a:solidFill>
                </a:endParaRPr>
              </a:p>
            </p:txBody>
          </p:sp>
          <p:cxnSp>
            <p:nvCxnSpPr>
              <p:cNvPr id="72" name="Straight Arrow Connector 71">
                <a:extLst>
                  <a:ext uri="{FF2B5EF4-FFF2-40B4-BE49-F238E27FC236}">
                    <a16:creationId xmlns:a16="http://schemas.microsoft.com/office/drawing/2014/main" id="{A9AB6641-8550-4B72-9EC6-8938070EC660}"/>
                  </a:ext>
                </a:extLst>
              </p:cNvPr>
              <p:cNvCxnSpPr>
                <a:cxnSpLocks/>
              </p:cNvCxnSpPr>
              <p:nvPr/>
            </p:nvCxnSpPr>
            <p:spPr>
              <a:xfrm>
                <a:off x="11686115" y="1583585"/>
                <a:ext cx="1109948" cy="0"/>
              </a:xfrm>
              <a:prstGeom prst="straightConnector1">
                <a:avLst/>
              </a:prstGeom>
              <a:ln w="7620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CC8F7F4-655B-428B-906F-30DD869490C6}"/>
                  </a:ext>
                </a:extLst>
              </p:cNvPr>
              <p:cNvGrpSpPr/>
              <p:nvPr/>
            </p:nvGrpSpPr>
            <p:grpSpPr>
              <a:xfrm>
                <a:off x="12053345" y="178866"/>
                <a:ext cx="327826" cy="400110"/>
                <a:chOff x="12053345" y="178866"/>
                <a:chExt cx="327826" cy="400110"/>
              </a:xfrm>
            </p:grpSpPr>
            <p:sp>
              <p:nvSpPr>
                <p:cNvPr id="74" name="Oval 73">
                  <a:extLst>
                    <a:ext uri="{FF2B5EF4-FFF2-40B4-BE49-F238E27FC236}">
                      <a16:creationId xmlns:a16="http://schemas.microsoft.com/office/drawing/2014/main" id="{C8D505E4-A8AE-4187-A467-1FE2C6278ECA}"/>
                    </a:ext>
                  </a:extLst>
                </p:cNvPr>
                <p:cNvSpPr/>
                <p:nvPr/>
              </p:nvSpPr>
              <p:spPr>
                <a:xfrm>
                  <a:off x="12053345" y="208802"/>
                  <a:ext cx="327826" cy="354193"/>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51BC64A2-63F1-4C79-A948-DE69CB960EBB}"/>
                    </a:ext>
                  </a:extLst>
                </p:cNvPr>
                <p:cNvSpPr txBox="1"/>
                <p:nvPr/>
              </p:nvSpPr>
              <p:spPr>
                <a:xfrm>
                  <a:off x="12067988" y="178866"/>
                  <a:ext cx="274701" cy="400110"/>
                </a:xfrm>
                <a:prstGeom prst="rect">
                  <a:avLst/>
                </a:prstGeom>
                <a:noFill/>
              </p:spPr>
              <p:txBody>
                <a:bodyPr wrap="square" rtlCol="0">
                  <a:spAutoFit/>
                </a:bodyPr>
                <a:lstStyle/>
                <a:p>
                  <a:r>
                    <a:rPr lang="en-US" sz="2000" b="1" dirty="0"/>
                    <a:t>2</a:t>
                  </a:r>
                </a:p>
              </p:txBody>
            </p:sp>
          </p:grpSp>
        </p:grpSp>
        <p:pic>
          <p:nvPicPr>
            <p:cNvPr id="73" name="Picture 72" descr="A picture containing indoor, hanging, computer, table&#10;&#10;Description automatically generated">
              <a:extLst>
                <a:ext uri="{FF2B5EF4-FFF2-40B4-BE49-F238E27FC236}">
                  <a16:creationId xmlns:a16="http://schemas.microsoft.com/office/drawing/2014/main" id="{6B3AAF6D-5D49-4227-A354-B4C0F9468A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275" t="22464" r="26775" b="56244"/>
            <a:stretch/>
          </p:blipFill>
          <p:spPr>
            <a:xfrm>
              <a:off x="13437507" y="651985"/>
              <a:ext cx="1921420" cy="2390520"/>
            </a:xfrm>
            <a:prstGeom prst="rect">
              <a:avLst/>
            </a:prstGeom>
          </p:spPr>
        </p:pic>
        <p:sp>
          <p:nvSpPr>
            <p:cNvPr id="75" name="Rectangle 74">
              <a:extLst>
                <a:ext uri="{FF2B5EF4-FFF2-40B4-BE49-F238E27FC236}">
                  <a16:creationId xmlns:a16="http://schemas.microsoft.com/office/drawing/2014/main" id="{0C847AF0-6E39-46D1-ADA8-11BBF5F8CBA3}"/>
                </a:ext>
              </a:extLst>
            </p:cNvPr>
            <p:cNvSpPr/>
            <p:nvPr/>
          </p:nvSpPr>
          <p:spPr>
            <a:xfrm>
              <a:off x="13143960" y="2491529"/>
              <a:ext cx="644066" cy="543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5CB70C4D-AADF-4EF2-B8E4-6DF845F8A9A2}"/>
                </a:ext>
              </a:extLst>
            </p:cNvPr>
            <p:cNvSpPr txBox="1"/>
            <p:nvPr/>
          </p:nvSpPr>
          <p:spPr>
            <a:xfrm>
              <a:off x="9757068" y="3030375"/>
              <a:ext cx="2207977" cy="369332"/>
            </a:xfrm>
            <a:prstGeom prst="rect">
              <a:avLst/>
            </a:prstGeom>
            <a:noFill/>
          </p:spPr>
          <p:txBody>
            <a:bodyPr wrap="none" rtlCol="0">
              <a:spAutoFit/>
            </a:bodyPr>
            <a:lstStyle/>
            <a:p>
              <a:pPr algn="ctr"/>
              <a:r>
                <a:rPr lang="en-US" b="1" dirty="0"/>
                <a:t>Glucose-6-phosphate</a:t>
              </a:r>
            </a:p>
          </p:txBody>
        </p:sp>
        <p:sp>
          <p:nvSpPr>
            <p:cNvPr id="77" name="TextBox 76">
              <a:extLst>
                <a:ext uri="{FF2B5EF4-FFF2-40B4-BE49-F238E27FC236}">
                  <a16:creationId xmlns:a16="http://schemas.microsoft.com/office/drawing/2014/main" id="{3F3E1370-A6AF-4119-A65E-1A1A0F98D858}"/>
                </a:ext>
              </a:extLst>
            </p:cNvPr>
            <p:cNvSpPr txBox="1"/>
            <p:nvPr/>
          </p:nvSpPr>
          <p:spPr>
            <a:xfrm>
              <a:off x="13334693" y="3007088"/>
              <a:ext cx="2271006" cy="369332"/>
            </a:xfrm>
            <a:prstGeom prst="rect">
              <a:avLst/>
            </a:prstGeom>
            <a:noFill/>
          </p:spPr>
          <p:txBody>
            <a:bodyPr wrap="none" rtlCol="0">
              <a:spAutoFit/>
            </a:bodyPr>
            <a:lstStyle/>
            <a:p>
              <a:pPr algn="ctr"/>
              <a:r>
                <a:rPr lang="en-US" b="1" dirty="0"/>
                <a:t>Fructose-6-phosphate</a:t>
              </a:r>
            </a:p>
          </p:txBody>
        </p:sp>
      </p:grpSp>
    </p:spTree>
    <p:extLst>
      <p:ext uri="{BB962C8B-B14F-4D97-AF65-F5344CB8AC3E}">
        <p14:creationId xmlns:p14="http://schemas.microsoft.com/office/powerpoint/2010/main" val="3996335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18BE4-9F93-4320-88EE-74BCFB329493}"/>
              </a:ext>
            </a:extLst>
          </p:cNvPr>
          <p:cNvSpPr>
            <a:spLocks noGrp="1"/>
          </p:cNvSpPr>
          <p:nvPr>
            <p:ph type="title"/>
          </p:nvPr>
        </p:nvSpPr>
        <p:spPr>
          <a:xfrm>
            <a:off x="1322653" y="128344"/>
            <a:ext cx="7661430" cy="850063"/>
          </a:xfrm>
        </p:spPr>
        <p:txBody>
          <a:bodyPr/>
          <a:lstStyle/>
          <a:p>
            <a:r>
              <a:rPr lang="en-US" dirty="0"/>
              <a:t>Glycolysis – Step 3</a:t>
            </a:r>
          </a:p>
        </p:txBody>
      </p:sp>
      <p:grpSp>
        <p:nvGrpSpPr>
          <p:cNvPr id="3" name="Group 2">
            <a:extLst>
              <a:ext uri="{FF2B5EF4-FFF2-40B4-BE49-F238E27FC236}">
                <a16:creationId xmlns:a16="http://schemas.microsoft.com/office/drawing/2014/main" id="{5DE383BE-EC68-4821-945C-4CE360ABE0B1}"/>
              </a:ext>
            </a:extLst>
          </p:cNvPr>
          <p:cNvGrpSpPr/>
          <p:nvPr/>
        </p:nvGrpSpPr>
        <p:grpSpPr>
          <a:xfrm>
            <a:off x="-14277" y="2147116"/>
            <a:ext cx="9230649" cy="2632798"/>
            <a:chOff x="-14277" y="2147116"/>
            <a:chExt cx="9230649" cy="2632798"/>
          </a:xfrm>
        </p:grpSpPr>
        <p:grpSp>
          <p:nvGrpSpPr>
            <p:cNvPr id="64" name="Group 63">
              <a:extLst>
                <a:ext uri="{FF2B5EF4-FFF2-40B4-BE49-F238E27FC236}">
                  <a16:creationId xmlns:a16="http://schemas.microsoft.com/office/drawing/2014/main" id="{50FCA501-3520-45FD-91BC-6CF185516E35}"/>
                </a:ext>
              </a:extLst>
            </p:cNvPr>
            <p:cNvGrpSpPr/>
            <p:nvPr/>
          </p:nvGrpSpPr>
          <p:grpSpPr>
            <a:xfrm>
              <a:off x="-14277" y="2151990"/>
              <a:ext cx="9230649" cy="2627924"/>
              <a:chOff x="-14277" y="850240"/>
              <a:chExt cx="9230649" cy="2627924"/>
            </a:xfrm>
          </p:grpSpPr>
          <p:pic>
            <p:nvPicPr>
              <p:cNvPr id="9" name="Picture 8" descr="A picture containing indoor, hanging, computer, table&#10;&#10;Description automatically generated">
                <a:extLst>
                  <a:ext uri="{FF2B5EF4-FFF2-40B4-BE49-F238E27FC236}">
                    <a16:creationId xmlns:a16="http://schemas.microsoft.com/office/drawing/2014/main" id="{7AFCC6E9-5031-4373-AF15-E91BA6D09D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333" t="1192" r="61545" b="76365"/>
              <a:stretch/>
            </p:blipFill>
            <p:spPr>
              <a:xfrm>
                <a:off x="-14277" y="1395805"/>
                <a:ext cx="925551" cy="953429"/>
              </a:xfrm>
              <a:prstGeom prst="rect">
                <a:avLst/>
              </a:prstGeom>
            </p:spPr>
          </p:pic>
          <p:pic>
            <p:nvPicPr>
              <p:cNvPr id="10" name="Picture 9" descr="A picture containing indoor, hanging, computer, table&#10;&#10;Description automatically generated">
                <a:extLst>
                  <a:ext uri="{FF2B5EF4-FFF2-40B4-BE49-F238E27FC236}">
                    <a16:creationId xmlns:a16="http://schemas.microsoft.com/office/drawing/2014/main" id="{1B1B74C3-E2C3-47DF-8366-8C6FAA49A1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128" t="4452" r="43307" b="70948"/>
              <a:stretch/>
            </p:blipFill>
            <p:spPr>
              <a:xfrm>
                <a:off x="1791829" y="1350005"/>
                <a:ext cx="874644" cy="1045028"/>
              </a:xfrm>
              <a:prstGeom prst="rect">
                <a:avLst/>
              </a:prstGeom>
            </p:spPr>
          </p:pic>
          <p:grpSp>
            <p:nvGrpSpPr>
              <p:cNvPr id="19" name="Group 18">
                <a:extLst>
                  <a:ext uri="{FF2B5EF4-FFF2-40B4-BE49-F238E27FC236}">
                    <a16:creationId xmlns:a16="http://schemas.microsoft.com/office/drawing/2014/main" id="{31F9E02D-187F-4AB0-9AF9-C8397BEA9ED5}"/>
                  </a:ext>
                </a:extLst>
              </p:cNvPr>
              <p:cNvGrpSpPr/>
              <p:nvPr/>
            </p:nvGrpSpPr>
            <p:grpSpPr>
              <a:xfrm>
                <a:off x="847887" y="1610369"/>
                <a:ext cx="1007330" cy="784664"/>
                <a:chOff x="3646241" y="2543975"/>
                <a:chExt cx="1007330" cy="784664"/>
              </a:xfrm>
            </p:grpSpPr>
            <p:grpSp>
              <p:nvGrpSpPr>
                <p:cNvPr id="13" name="Group 12">
                  <a:extLst>
                    <a:ext uri="{FF2B5EF4-FFF2-40B4-BE49-F238E27FC236}">
                      <a16:creationId xmlns:a16="http://schemas.microsoft.com/office/drawing/2014/main" id="{367ABF73-40A2-487F-93BD-4D4554F02F01}"/>
                    </a:ext>
                  </a:extLst>
                </p:cNvPr>
                <p:cNvGrpSpPr/>
                <p:nvPr/>
              </p:nvGrpSpPr>
              <p:grpSpPr>
                <a:xfrm>
                  <a:off x="3646241" y="2543975"/>
                  <a:ext cx="1007330" cy="784664"/>
                  <a:chOff x="3646241" y="2543975"/>
                  <a:chExt cx="1007330" cy="784664"/>
                </a:xfrm>
              </p:grpSpPr>
              <p:pic>
                <p:nvPicPr>
                  <p:cNvPr id="11" name="Picture 10" descr="A picture containing indoor, hanging, computer, table&#10;&#10;Description automatically generated">
                    <a:extLst>
                      <a:ext uri="{FF2B5EF4-FFF2-40B4-BE49-F238E27FC236}">
                        <a16:creationId xmlns:a16="http://schemas.microsoft.com/office/drawing/2014/main" id="{1BFD7318-AFEC-440A-BAF3-F4F501D2F5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942" t="20081" r="52934" b="67169"/>
                  <a:stretch/>
                </p:blipFill>
                <p:spPr>
                  <a:xfrm>
                    <a:off x="3646241" y="2786998"/>
                    <a:ext cx="925759" cy="541641"/>
                  </a:xfrm>
                  <a:prstGeom prst="rect">
                    <a:avLst/>
                  </a:prstGeom>
                </p:spPr>
              </p:pic>
              <p:sp>
                <p:nvSpPr>
                  <p:cNvPr id="12" name="Rectangle 11">
                    <a:extLst>
                      <a:ext uri="{FF2B5EF4-FFF2-40B4-BE49-F238E27FC236}">
                        <a16:creationId xmlns:a16="http://schemas.microsoft.com/office/drawing/2014/main" id="{8C1B0AEB-F1A8-447F-AC72-ECD40E411829}"/>
                      </a:ext>
                    </a:extLst>
                  </p:cNvPr>
                  <p:cNvSpPr/>
                  <p:nvPr/>
                </p:nvSpPr>
                <p:spPr>
                  <a:xfrm rot="19022951">
                    <a:off x="4307121" y="254397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ADE6FE52-3833-4307-B79E-5DDBFD3D6ED0}"/>
                    </a:ext>
                  </a:extLst>
                </p:cNvPr>
                <p:cNvCxnSpPr>
                  <a:cxnSpLocks/>
                </p:cNvCxnSpPr>
                <p:nvPr/>
              </p:nvCxnSpPr>
              <p:spPr>
                <a:xfrm>
                  <a:off x="3714395" y="2763835"/>
                  <a:ext cx="857605"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6DB19DBF-B106-4F08-A828-C3C14CCA006E}"/>
                  </a:ext>
                </a:extLst>
              </p:cNvPr>
              <p:cNvSpPr txBox="1"/>
              <p:nvPr/>
            </p:nvSpPr>
            <p:spPr>
              <a:xfrm>
                <a:off x="841652" y="1368776"/>
                <a:ext cx="915507" cy="446276"/>
              </a:xfrm>
              <a:prstGeom prst="rect">
                <a:avLst/>
              </a:prstGeom>
              <a:noFill/>
            </p:spPr>
            <p:txBody>
              <a:bodyPr wrap="none" rtlCol="0">
                <a:spAutoFit/>
              </a:bodyPr>
              <a:lstStyle/>
              <a:p>
                <a:pPr algn="ctr"/>
                <a:r>
                  <a:rPr lang="en-US" sz="1200" b="1" i="1" dirty="0">
                    <a:solidFill>
                      <a:schemeClr val="accent1">
                        <a:lumMod val="50000"/>
                      </a:schemeClr>
                    </a:solidFill>
                  </a:rPr>
                  <a:t>Hexokinase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sp>
            <p:nvSpPr>
              <p:cNvPr id="21" name="TextBox 20">
                <a:extLst>
                  <a:ext uri="{FF2B5EF4-FFF2-40B4-BE49-F238E27FC236}">
                    <a16:creationId xmlns:a16="http://schemas.microsoft.com/office/drawing/2014/main" id="{C69027F1-2C11-49AE-AB13-ECC9B453DCD4}"/>
                  </a:ext>
                </a:extLst>
              </p:cNvPr>
              <p:cNvSpPr txBox="1"/>
              <p:nvPr/>
            </p:nvSpPr>
            <p:spPr>
              <a:xfrm>
                <a:off x="159044" y="2332646"/>
                <a:ext cx="688843" cy="276999"/>
              </a:xfrm>
              <a:prstGeom prst="rect">
                <a:avLst/>
              </a:prstGeom>
              <a:noFill/>
            </p:spPr>
            <p:txBody>
              <a:bodyPr wrap="none" rtlCol="0">
                <a:spAutoFit/>
              </a:bodyPr>
              <a:lstStyle/>
              <a:p>
                <a:pPr algn="ctr"/>
                <a:r>
                  <a:rPr lang="en-US" sz="1200" b="1" dirty="0"/>
                  <a:t>Glucose</a:t>
                </a:r>
              </a:p>
            </p:txBody>
          </p:sp>
          <p:sp>
            <p:nvSpPr>
              <p:cNvPr id="22" name="TextBox 21">
                <a:extLst>
                  <a:ext uri="{FF2B5EF4-FFF2-40B4-BE49-F238E27FC236}">
                    <a16:creationId xmlns:a16="http://schemas.microsoft.com/office/drawing/2014/main" id="{D3EF3246-5968-433A-8CE8-89A12D6C999C}"/>
                  </a:ext>
                </a:extLst>
              </p:cNvPr>
              <p:cNvSpPr txBox="1"/>
              <p:nvPr/>
            </p:nvSpPr>
            <p:spPr>
              <a:xfrm>
                <a:off x="1628302" y="2378812"/>
                <a:ext cx="1201697" cy="461665"/>
              </a:xfrm>
              <a:prstGeom prst="rect">
                <a:avLst/>
              </a:prstGeom>
              <a:noFill/>
            </p:spPr>
            <p:txBody>
              <a:bodyPr wrap="square" rtlCol="0">
                <a:spAutoFit/>
              </a:bodyPr>
              <a:lstStyle/>
              <a:p>
                <a:pPr algn="ctr"/>
                <a:r>
                  <a:rPr lang="en-US" sz="1200" b="1" dirty="0"/>
                  <a:t>Glucose-6-phosphate</a:t>
                </a:r>
              </a:p>
            </p:txBody>
          </p:sp>
          <p:grpSp>
            <p:nvGrpSpPr>
              <p:cNvPr id="25" name="Group 24">
                <a:extLst>
                  <a:ext uri="{FF2B5EF4-FFF2-40B4-BE49-F238E27FC236}">
                    <a16:creationId xmlns:a16="http://schemas.microsoft.com/office/drawing/2014/main" id="{B01ED668-4BE8-4614-AE6D-B342AEF83E02}"/>
                  </a:ext>
                </a:extLst>
              </p:cNvPr>
              <p:cNvGrpSpPr/>
              <p:nvPr/>
            </p:nvGrpSpPr>
            <p:grpSpPr>
              <a:xfrm>
                <a:off x="3407253" y="1420288"/>
                <a:ext cx="800810" cy="904462"/>
                <a:chOff x="4708308" y="1879916"/>
                <a:chExt cx="800810" cy="904462"/>
              </a:xfrm>
            </p:grpSpPr>
            <p:pic>
              <p:nvPicPr>
                <p:cNvPr id="23" name="Picture 22" descr="A picture containing indoor, hanging, computer, table&#10;&#10;Description automatically generated">
                  <a:extLst>
                    <a:ext uri="{FF2B5EF4-FFF2-40B4-BE49-F238E27FC236}">
                      <a16:creationId xmlns:a16="http://schemas.microsoft.com/office/drawing/2014/main" id="{CFE86487-D880-4F66-9E10-10CB5435CB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275" t="22464" r="26775" b="56244"/>
                <a:stretch/>
              </p:blipFill>
              <p:spPr>
                <a:xfrm>
                  <a:off x="4782142" y="1879916"/>
                  <a:ext cx="726976" cy="904462"/>
                </a:xfrm>
                <a:prstGeom prst="rect">
                  <a:avLst/>
                </a:prstGeom>
              </p:spPr>
            </p:pic>
            <p:sp>
              <p:nvSpPr>
                <p:cNvPr id="24" name="Rectangle 23">
                  <a:extLst>
                    <a:ext uri="{FF2B5EF4-FFF2-40B4-BE49-F238E27FC236}">
                      <a16:creationId xmlns:a16="http://schemas.microsoft.com/office/drawing/2014/main" id="{88630CD4-4445-44AA-B7D5-0F0854814819}"/>
                    </a:ext>
                  </a:extLst>
                </p:cNvPr>
                <p:cNvSpPr/>
                <p:nvPr/>
              </p:nvSpPr>
              <p:spPr>
                <a:xfrm>
                  <a:off x="4708308" y="2518765"/>
                  <a:ext cx="181744" cy="184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Arrow Connector 25">
                <a:extLst>
                  <a:ext uri="{FF2B5EF4-FFF2-40B4-BE49-F238E27FC236}">
                    <a16:creationId xmlns:a16="http://schemas.microsoft.com/office/drawing/2014/main" id="{D8BE8E3C-EDA5-48C3-B864-344C99B50591}"/>
                  </a:ext>
                </a:extLst>
              </p:cNvPr>
              <p:cNvCxnSpPr>
                <a:cxnSpLocks/>
              </p:cNvCxnSpPr>
              <p:nvPr/>
            </p:nvCxnSpPr>
            <p:spPr>
              <a:xfrm>
                <a:off x="2567201" y="1853545"/>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D8B487E-D35C-46FA-BD64-7CCE2B674553}"/>
                  </a:ext>
                </a:extLst>
              </p:cNvPr>
              <p:cNvSpPr txBox="1"/>
              <p:nvPr/>
            </p:nvSpPr>
            <p:spPr>
              <a:xfrm>
                <a:off x="3243726" y="2351651"/>
                <a:ext cx="1201697" cy="461665"/>
              </a:xfrm>
              <a:prstGeom prst="rect">
                <a:avLst/>
              </a:prstGeom>
              <a:noFill/>
            </p:spPr>
            <p:txBody>
              <a:bodyPr wrap="square" rtlCol="0">
                <a:spAutoFit/>
              </a:bodyPr>
              <a:lstStyle/>
              <a:p>
                <a:pPr algn="ctr"/>
                <a:r>
                  <a:rPr lang="en-US" sz="1200" b="1" dirty="0"/>
                  <a:t>Fructose-6-phosphate</a:t>
                </a:r>
              </a:p>
            </p:txBody>
          </p:sp>
          <p:sp>
            <p:nvSpPr>
              <p:cNvPr id="28" name="TextBox 27">
                <a:extLst>
                  <a:ext uri="{FF2B5EF4-FFF2-40B4-BE49-F238E27FC236}">
                    <a16:creationId xmlns:a16="http://schemas.microsoft.com/office/drawing/2014/main" id="{4F74F30A-596F-4A15-A397-1B578DE363DA}"/>
                  </a:ext>
                </a:extLst>
              </p:cNvPr>
              <p:cNvSpPr txBox="1"/>
              <p:nvPr/>
            </p:nvSpPr>
            <p:spPr>
              <a:xfrm>
                <a:off x="2098001" y="1328279"/>
                <a:ext cx="1708842" cy="461665"/>
              </a:xfrm>
              <a:prstGeom prst="rect">
                <a:avLst/>
              </a:prstGeom>
              <a:noFill/>
            </p:spPr>
            <p:txBody>
              <a:bodyPr wrap="square" rtlCol="0">
                <a:spAutoFit/>
              </a:bodyPr>
              <a:lstStyle/>
              <a:p>
                <a:pPr algn="ctr"/>
                <a:r>
                  <a:rPr lang="en-US" sz="1200" b="1" i="1" dirty="0" err="1">
                    <a:solidFill>
                      <a:schemeClr val="accent1">
                        <a:lumMod val="50000"/>
                      </a:schemeClr>
                    </a:solidFill>
                  </a:rPr>
                  <a:t>Phosphoglucose</a:t>
                </a:r>
                <a:r>
                  <a:rPr lang="en-US" sz="1200" b="1" i="1" dirty="0">
                    <a:solidFill>
                      <a:schemeClr val="accent1">
                        <a:lumMod val="50000"/>
                      </a:schemeClr>
                    </a:solidFill>
                  </a:rPr>
                  <a:t> Isomerase</a:t>
                </a:r>
                <a:endParaRPr lang="en-US" sz="1200" b="1" baseline="30000" dirty="0">
                  <a:solidFill>
                    <a:schemeClr val="accent6">
                      <a:lumMod val="75000"/>
                    </a:schemeClr>
                  </a:solidFill>
                </a:endParaRPr>
              </a:p>
            </p:txBody>
          </p:sp>
          <p:grpSp>
            <p:nvGrpSpPr>
              <p:cNvPr id="29" name="Group 28">
                <a:extLst>
                  <a:ext uri="{FF2B5EF4-FFF2-40B4-BE49-F238E27FC236}">
                    <a16:creationId xmlns:a16="http://schemas.microsoft.com/office/drawing/2014/main" id="{F1756427-EB39-42EF-BD43-2403BFA2F419}"/>
                  </a:ext>
                </a:extLst>
              </p:cNvPr>
              <p:cNvGrpSpPr/>
              <p:nvPr/>
            </p:nvGrpSpPr>
            <p:grpSpPr>
              <a:xfrm>
                <a:off x="4220571" y="1660529"/>
                <a:ext cx="1007330" cy="784664"/>
                <a:chOff x="3646241" y="2543975"/>
                <a:chExt cx="1007330" cy="784664"/>
              </a:xfrm>
            </p:grpSpPr>
            <p:grpSp>
              <p:nvGrpSpPr>
                <p:cNvPr id="30" name="Group 29">
                  <a:extLst>
                    <a:ext uri="{FF2B5EF4-FFF2-40B4-BE49-F238E27FC236}">
                      <a16:creationId xmlns:a16="http://schemas.microsoft.com/office/drawing/2014/main" id="{F4FBB538-4795-427A-8A37-C10AE1C34604}"/>
                    </a:ext>
                  </a:extLst>
                </p:cNvPr>
                <p:cNvGrpSpPr/>
                <p:nvPr/>
              </p:nvGrpSpPr>
              <p:grpSpPr>
                <a:xfrm>
                  <a:off x="3646241" y="2543975"/>
                  <a:ext cx="1007330" cy="784664"/>
                  <a:chOff x="3646241" y="2543975"/>
                  <a:chExt cx="1007330" cy="784664"/>
                </a:xfrm>
              </p:grpSpPr>
              <p:pic>
                <p:nvPicPr>
                  <p:cNvPr id="32" name="Picture 31" descr="A picture containing indoor, hanging, computer, table&#10;&#10;Description automatically generated">
                    <a:extLst>
                      <a:ext uri="{FF2B5EF4-FFF2-40B4-BE49-F238E27FC236}">
                        <a16:creationId xmlns:a16="http://schemas.microsoft.com/office/drawing/2014/main" id="{C80E3D99-37E0-4783-B3B2-50193A99CA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942" t="20081" r="52934" b="67169"/>
                  <a:stretch/>
                </p:blipFill>
                <p:spPr>
                  <a:xfrm>
                    <a:off x="3646241" y="2786998"/>
                    <a:ext cx="925759" cy="541641"/>
                  </a:xfrm>
                  <a:prstGeom prst="rect">
                    <a:avLst/>
                  </a:prstGeom>
                </p:spPr>
              </p:pic>
              <p:sp>
                <p:nvSpPr>
                  <p:cNvPr id="33" name="Rectangle 32">
                    <a:extLst>
                      <a:ext uri="{FF2B5EF4-FFF2-40B4-BE49-F238E27FC236}">
                        <a16:creationId xmlns:a16="http://schemas.microsoft.com/office/drawing/2014/main" id="{42C7EEAE-B172-4FFD-ACF1-68CED9260E53}"/>
                      </a:ext>
                    </a:extLst>
                  </p:cNvPr>
                  <p:cNvSpPr/>
                  <p:nvPr/>
                </p:nvSpPr>
                <p:spPr>
                  <a:xfrm rot="19022951">
                    <a:off x="4307121" y="254397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 name="Straight Arrow Connector 30">
                  <a:extLst>
                    <a:ext uri="{FF2B5EF4-FFF2-40B4-BE49-F238E27FC236}">
                      <a16:creationId xmlns:a16="http://schemas.microsoft.com/office/drawing/2014/main" id="{690C5CBD-5AE3-4967-9511-2D0F9DDC9C6A}"/>
                    </a:ext>
                  </a:extLst>
                </p:cNvPr>
                <p:cNvCxnSpPr>
                  <a:cxnSpLocks/>
                </p:cNvCxnSpPr>
                <p:nvPr/>
              </p:nvCxnSpPr>
              <p:spPr>
                <a:xfrm>
                  <a:off x="3714395" y="2763835"/>
                  <a:ext cx="857605"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5ED2CB76-369D-4574-B22B-31C884D71324}"/>
                  </a:ext>
                </a:extLst>
              </p:cNvPr>
              <p:cNvSpPr txBox="1"/>
              <p:nvPr/>
            </p:nvSpPr>
            <p:spPr>
              <a:xfrm>
                <a:off x="4089707" y="1259062"/>
                <a:ext cx="1164038" cy="630942"/>
              </a:xfrm>
              <a:prstGeom prst="rect">
                <a:avLst/>
              </a:prstGeom>
              <a:noFill/>
            </p:spPr>
            <p:txBody>
              <a:bodyPr wrap="none" rtlCol="0">
                <a:spAutoFit/>
              </a:bodyPr>
              <a:lstStyle/>
              <a:p>
                <a:pPr algn="ctr"/>
                <a:r>
                  <a:rPr lang="en-US" sz="1200" b="1" i="1" dirty="0" err="1">
                    <a:solidFill>
                      <a:schemeClr val="accent1">
                        <a:lumMod val="50000"/>
                      </a:schemeClr>
                    </a:solidFill>
                  </a:rPr>
                  <a:t>Phosphofructo</a:t>
                </a:r>
                <a:r>
                  <a:rPr lang="en-US" sz="1200" b="1" i="1" dirty="0">
                    <a:solidFill>
                      <a:schemeClr val="accent1">
                        <a:lumMod val="50000"/>
                      </a:schemeClr>
                    </a:solidFill>
                  </a:rPr>
                  <a:t>-</a:t>
                </a:r>
              </a:p>
              <a:p>
                <a:pPr algn="ctr"/>
                <a:r>
                  <a:rPr lang="en-US" sz="1200" b="1" i="1" dirty="0">
                    <a:solidFill>
                      <a:schemeClr val="accent1">
                        <a:lumMod val="50000"/>
                      </a:schemeClr>
                    </a:solidFill>
                  </a:rPr>
                  <a:t>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grpSp>
            <p:nvGrpSpPr>
              <p:cNvPr id="39" name="Group 38">
                <a:extLst>
                  <a:ext uri="{FF2B5EF4-FFF2-40B4-BE49-F238E27FC236}">
                    <a16:creationId xmlns:a16="http://schemas.microsoft.com/office/drawing/2014/main" id="{8771E448-110F-4DD7-8CE4-E153AC2EC92A}"/>
                  </a:ext>
                </a:extLst>
              </p:cNvPr>
              <p:cNvGrpSpPr/>
              <p:nvPr/>
            </p:nvGrpSpPr>
            <p:grpSpPr>
              <a:xfrm>
                <a:off x="5103998" y="1414119"/>
                <a:ext cx="931435" cy="1062070"/>
                <a:chOff x="6798369" y="3504253"/>
                <a:chExt cx="931435" cy="1062070"/>
              </a:xfrm>
            </p:grpSpPr>
            <p:pic>
              <p:nvPicPr>
                <p:cNvPr id="35" name="Picture 34" descr="A picture containing indoor, hanging, computer, table&#10;&#10;Description automatically generated">
                  <a:extLst>
                    <a:ext uri="{FF2B5EF4-FFF2-40B4-BE49-F238E27FC236}">
                      <a16:creationId xmlns:a16="http://schemas.microsoft.com/office/drawing/2014/main" id="{FEA7C442-2269-4317-97B8-B3D69E5A06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0545" t="40843" r="9901" b="36429"/>
                <a:stretch/>
              </p:blipFill>
              <p:spPr>
                <a:xfrm>
                  <a:off x="6856215" y="3504253"/>
                  <a:ext cx="873589" cy="965516"/>
                </a:xfrm>
                <a:prstGeom prst="rect">
                  <a:avLst/>
                </a:prstGeom>
              </p:spPr>
            </p:pic>
            <p:sp>
              <p:nvSpPr>
                <p:cNvPr id="36" name="Rectangle 35">
                  <a:extLst>
                    <a:ext uri="{FF2B5EF4-FFF2-40B4-BE49-F238E27FC236}">
                      <a16:creationId xmlns:a16="http://schemas.microsoft.com/office/drawing/2014/main" id="{08704AF7-CCA6-4083-B000-1949EA0270B1}"/>
                    </a:ext>
                  </a:extLst>
                </p:cNvPr>
                <p:cNvSpPr/>
                <p:nvPr/>
              </p:nvSpPr>
              <p:spPr>
                <a:xfrm rot="2841308">
                  <a:off x="6781331" y="3680317"/>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BD85124-BC8F-48D6-BD79-A9CBAB9BDBC6}"/>
                    </a:ext>
                  </a:extLst>
                </p:cNvPr>
                <p:cNvSpPr/>
                <p:nvPr/>
              </p:nvSpPr>
              <p:spPr>
                <a:xfrm rot="5400000">
                  <a:off x="6819301" y="4226495"/>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3919D86-661A-4FDB-A872-379EAD750F7C}"/>
                    </a:ext>
                  </a:extLst>
                </p:cNvPr>
                <p:cNvSpPr/>
                <p:nvPr/>
              </p:nvSpPr>
              <p:spPr>
                <a:xfrm rot="5400000">
                  <a:off x="7176167" y="4418655"/>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2F3FE811-1A07-4DE6-A606-0D2F469B2DB6}"/>
                  </a:ext>
                </a:extLst>
              </p:cNvPr>
              <p:cNvSpPr txBox="1"/>
              <p:nvPr/>
            </p:nvSpPr>
            <p:spPr>
              <a:xfrm>
                <a:off x="4997789" y="2363754"/>
                <a:ext cx="1201697" cy="461665"/>
              </a:xfrm>
              <a:prstGeom prst="rect">
                <a:avLst/>
              </a:prstGeom>
              <a:noFill/>
            </p:spPr>
            <p:txBody>
              <a:bodyPr wrap="square" rtlCol="0">
                <a:spAutoFit/>
              </a:bodyPr>
              <a:lstStyle/>
              <a:p>
                <a:pPr algn="ctr"/>
                <a:r>
                  <a:rPr lang="en-US" sz="1200" b="1" dirty="0"/>
                  <a:t>Fructose-1,6-bisphosphate</a:t>
                </a:r>
              </a:p>
            </p:txBody>
          </p:sp>
          <p:sp>
            <p:nvSpPr>
              <p:cNvPr id="45" name="TextBox 44">
                <a:extLst>
                  <a:ext uri="{FF2B5EF4-FFF2-40B4-BE49-F238E27FC236}">
                    <a16:creationId xmlns:a16="http://schemas.microsoft.com/office/drawing/2014/main" id="{AC9B06DF-A713-4E19-85BD-78CCBB476D14}"/>
                  </a:ext>
                </a:extLst>
              </p:cNvPr>
              <p:cNvSpPr txBox="1"/>
              <p:nvPr/>
            </p:nvSpPr>
            <p:spPr>
              <a:xfrm>
                <a:off x="5814511" y="1121559"/>
                <a:ext cx="1781400" cy="461665"/>
              </a:xfrm>
              <a:prstGeom prst="rect">
                <a:avLst/>
              </a:prstGeom>
              <a:noFill/>
            </p:spPr>
            <p:txBody>
              <a:bodyPr wrap="square" rtlCol="0">
                <a:spAutoFit/>
              </a:bodyPr>
              <a:lstStyle/>
              <a:p>
                <a:pPr algn="ctr"/>
                <a:r>
                  <a:rPr lang="en-US" sz="1200" b="1" i="1" dirty="0">
                    <a:solidFill>
                      <a:schemeClr val="accent1">
                        <a:lumMod val="50000"/>
                      </a:schemeClr>
                    </a:solidFill>
                  </a:rPr>
                  <a:t>Fructose </a:t>
                </a:r>
                <a:r>
                  <a:rPr lang="en-US" sz="1200" b="1" i="1" dirty="0" err="1">
                    <a:solidFill>
                      <a:schemeClr val="accent1">
                        <a:lumMod val="50000"/>
                      </a:schemeClr>
                    </a:solidFill>
                  </a:rPr>
                  <a:t>Bisposophate</a:t>
                </a:r>
                <a:r>
                  <a:rPr lang="en-US" sz="1200" b="1" i="1" dirty="0">
                    <a:solidFill>
                      <a:schemeClr val="accent1">
                        <a:lumMod val="50000"/>
                      </a:schemeClr>
                    </a:solidFill>
                  </a:rPr>
                  <a:t> Aldolase</a:t>
                </a:r>
                <a:endParaRPr lang="en-US" sz="1100" b="1" baseline="30000" dirty="0">
                  <a:solidFill>
                    <a:schemeClr val="accent6">
                      <a:lumMod val="75000"/>
                    </a:schemeClr>
                  </a:solidFill>
                </a:endParaRPr>
              </a:p>
            </p:txBody>
          </p:sp>
          <p:pic>
            <p:nvPicPr>
              <p:cNvPr id="46" name="Picture 45" descr="A picture containing indoor, hanging, computer, table&#10;&#10;Description automatically generated">
                <a:extLst>
                  <a:ext uri="{FF2B5EF4-FFF2-40B4-BE49-F238E27FC236}">
                    <a16:creationId xmlns:a16="http://schemas.microsoft.com/office/drawing/2014/main" id="{4D36CBDB-C546-4532-83A1-24DB739389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246" t="73049" r="4475" b="5293"/>
              <a:stretch/>
            </p:blipFill>
            <p:spPr>
              <a:xfrm>
                <a:off x="7448985" y="850240"/>
                <a:ext cx="482758" cy="920081"/>
              </a:xfrm>
              <a:prstGeom prst="rect">
                <a:avLst/>
              </a:prstGeom>
            </p:spPr>
          </p:pic>
          <p:grpSp>
            <p:nvGrpSpPr>
              <p:cNvPr id="56" name="Group 55">
                <a:extLst>
                  <a:ext uri="{FF2B5EF4-FFF2-40B4-BE49-F238E27FC236}">
                    <a16:creationId xmlns:a16="http://schemas.microsoft.com/office/drawing/2014/main" id="{481B29A2-FA4F-4AE2-BCE4-737E8DC35507}"/>
                  </a:ext>
                </a:extLst>
              </p:cNvPr>
              <p:cNvGrpSpPr/>
              <p:nvPr/>
            </p:nvGrpSpPr>
            <p:grpSpPr>
              <a:xfrm>
                <a:off x="5942205" y="1601434"/>
                <a:ext cx="1450184" cy="1124735"/>
                <a:chOff x="3437737" y="3471695"/>
                <a:chExt cx="1450184" cy="1124735"/>
              </a:xfrm>
            </p:grpSpPr>
            <p:cxnSp>
              <p:nvCxnSpPr>
                <p:cNvPr id="47" name="Straight Arrow Connector 46">
                  <a:extLst>
                    <a:ext uri="{FF2B5EF4-FFF2-40B4-BE49-F238E27FC236}">
                      <a16:creationId xmlns:a16="http://schemas.microsoft.com/office/drawing/2014/main" id="{1D09484A-6958-47B9-9CE3-C3B23216FDF7}"/>
                    </a:ext>
                  </a:extLst>
                </p:cNvPr>
                <p:cNvCxnSpPr>
                  <a:cxnSpLocks/>
                </p:cNvCxnSpPr>
                <p:nvPr/>
              </p:nvCxnSpPr>
              <p:spPr>
                <a:xfrm>
                  <a:off x="4096548" y="3828458"/>
                  <a:ext cx="750655" cy="767972"/>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0C7EDC3-DFCB-4AFB-93DF-FAA1516D371C}"/>
                    </a:ext>
                  </a:extLst>
                </p:cNvPr>
                <p:cNvCxnSpPr>
                  <a:cxnSpLocks/>
                </p:cNvCxnSpPr>
                <p:nvPr/>
              </p:nvCxnSpPr>
              <p:spPr>
                <a:xfrm flipH="1">
                  <a:off x="3437737" y="3822477"/>
                  <a:ext cx="653131"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33A1A78-3249-4899-90A3-2A9841FBFE13}"/>
                    </a:ext>
                  </a:extLst>
                </p:cNvPr>
                <p:cNvCxnSpPr>
                  <a:cxnSpLocks/>
                </p:cNvCxnSpPr>
                <p:nvPr/>
              </p:nvCxnSpPr>
              <p:spPr>
                <a:xfrm flipV="1">
                  <a:off x="4068225" y="3471695"/>
                  <a:ext cx="819696" cy="355475"/>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ACA5562D-FDD1-4E4B-BFA9-3EC3151DE0E9}"/>
                  </a:ext>
                </a:extLst>
              </p:cNvPr>
              <p:cNvSpPr txBox="1"/>
              <p:nvPr/>
            </p:nvSpPr>
            <p:spPr>
              <a:xfrm>
                <a:off x="7813346" y="1189779"/>
                <a:ext cx="1399193" cy="461665"/>
              </a:xfrm>
              <a:prstGeom prst="rect">
                <a:avLst/>
              </a:prstGeom>
              <a:noFill/>
            </p:spPr>
            <p:txBody>
              <a:bodyPr wrap="square" rtlCol="0">
                <a:spAutoFit/>
              </a:bodyPr>
              <a:lstStyle/>
              <a:p>
                <a:pPr algn="ctr"/>
                <a:r>
                  <a:rPr lang="en-US" sz="1200" b="1" dirty="0"/>
                  <a:t>Dihydroxyacetone</a:t>
                </a:r>
              </a:p>
              <a:p>
                <a:pPr algn="ctr"/>
                <a:r>
                  <a:rPr lang="en-US" sz="1200" b="1" dirty="0"/>
                  <a:t>Phosphate</a:t>
                </a:r>
              </a:p>
            </p:txBody>
          </p:sp>
          <p:cxnSp>
            <p:nvCxnSpPr>
              <p:cNvPr id="58" name="Straight Arrow Connector 57">
                <a:extLst>
                  <a:ext uri="{FF2B5EF4-FFF2-40B4-BE49-F238E27FC236}">
                    <a16:creationId xmlns:a16="http://schemas.microsoft.com/office/drawing/2014/main" id="{CB69A7D4-1E24-4E74-82F8-6BAD697CB6AC}"/>
                  </a:ext>
                </a:extLst>
              </p:cNvPr>
              <p:cNvCxnSpPr>
                <a:cxnSpLocks/>
              </p:cNvCxnSpPr>
              <p:nvPr/>
            </p:nvCxnSpPr>
            <p:spPr>
              <a:xfrm flipH="1">
                <a:off x="7660004" y="1853392"/>
                <a:ext cx="10536" cy="644325"/>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1" name="Picture 60" descr="A picture containing indoor, hanging, computer, table&#10;&#10;Description automatically generated">
                <a:extLst>
                  <a:ext uri="{FF2B5EF4-FFF2-40B4-BE49-F238E27FC236}">
                    <a16:creationId xmlns:a16="http://schemas.microsoft.com/office/drawing/2014/main" id="{075E79C3-057F-4D08-B141-BF4713B890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482" t="73189" r="20177" b="3731"/>
              <a:stretch/>
            </p:blipFill>
            <p:spPr>
              <a:xfrm>
                <a:off x="7446145" y="2497717"/>
                <a:ext cx="488437" cy="980447"/>
              </a:xfrm>
              <a:prstGeom prst="rect">
                <a:avLst/>
              </a:prstGeom>
            </p:spPr>
          </p:pic>
          <p:sp>
            <p:nvSpPr>
              <p:cNvPr id="62" name="TextBox 61">
                <a:extLst>
                  <a:ext uri="{FF2B5EF4-FFF2-40B4-BE49-F238E27FC236}">
                    <a16:creationId xmlns:a16="http://schemas.microsoft.com/office/drawing/2014/main" id="{1ED1653E-B263-41E6-AB0C-BAADB1361CCA}"/>
                  </a:ext>
                </a:extLst>
              </p:cNvPr>
              <p:cNvSpPr txBox="1"/>
              <p:nvPr/>
            </p:nvSpPr>
            <p:spPr>
              <a:xfrm>
                <a:off x="7813346" y="2840477"/>
                <a:ext cx="1202035" cy="461665"/>
              </a:xfrm>
              <a:prstGeom prst="rect">
                <a:avLst/>
              </a:prstGeom>
              <a:noFill/>
            </p:spPr>
            <p:txBody>
              <a:bodyPr wrap="square" rtlCol="0">
                <a:spAutoFit/>
              </a:bodyPr>
              <a:lstStyle/>
              <a:p>
                <a:pPr algn="ctr"/>
                <a:r>
                  <a:rPr lang="en-US" sz="1200" b="1" dirty="0"/>
                  <a:t>Glyceraldehyde 3-phosphate</a:t>
                </a:r>
              </a:p>
            </p:txBody>
          </p:sp>
          <p:sp>
            <p:nvSpPr>
              <p:cNvPr id="63" name="TextBox 62">
                <a:extLst>
                  <a:ext uri="{FF2B5EF4-FFF2-40B4-BE49-F238E27FC236}">
                    <a16:creationId xmlns:a16="http://schemas.microsoft.com/office/drawing/2014/main" id="{47AE7622-5725-4A8E-8E0C-14BE0FBDB029}"/>
                  </a:ext>
                </a:extLst>
              </p:cNvPr>
              <p:cNvSpPr txBox="1"/>
              <p:nvPr/>
            </p:nvSpPr>
            <p:spPr>
              <a:xfrm>
                <a:off x="7434972" y="1962625"/>
                <a:ext cx="1781400" cy="461665"/>
              </a:xfrm>
              <a:prstGeom prst="rect">
                <a:avLst/>
              </a:prstGeom>
              <a:noFill/>
            </p:spPr>
            <p:txBody>
              <a:bodyPr wrap="square" rtlCol="0">
                <a:spAutoFit/>
              </a:bodyPr>
              <a:lstStyle/>
              <a:p>
                <a:pPr algn="ctr"/>
                <a:r>
                  <a:rPr lang="en-US" sz="1200" b="1" i="1" dirty="0">
                    <a:solidFill>
                      <a:schemeClr val="accent1">
                        <a:lumMod val="50000"/>
                      </a:schemeClr>
                    </a:solidFill>
                  </a:rPr>
                  <a:t>Triose Phosphate Isomerase</a:t>
                </a:r>
                <a:endParaRPr lang="en-US" sz="1100" b="1" baseline="30000" dirty="0">
                  <a:solidFill>
                    <a:schemeClr val="accent6">
                      <a:lumMod val="75000"/>
                    </a:schemeClr>
                  </a:solidFill>
                </a:endParaRPr>
              </a:p>
            </p:txBody>
          </p:sp>
        </p:grpSp>
        <p:grpSp>
          <p:nvGrpSpPr>
            <p:cNvPr id="196" name="Group 195">
              <a:extLst>
                <a:ext uri="{FF2B5EF4-FFF2-40B4-BE49-F238E27FC236}">
                  <a16:creationId xmlns:a16="http://schemas.microsoft.com/office/drawing/2014/main" id="{A164FE8A-C99D-474E-8444-659AC33C7283}"/>
                </a:ext>
              </a:extLst>
            </p:cNvPr>
            <p:cNvGrpSpPr/>
            <p:nvPr/>
          </p:nvGrpSpPr>
          <p:grpSpPr>
            <a:xfrm>
              <a:off x="1132831" y="2445553"/>
              <a:ext cx="274701" cy="307777"/>
              <a:chOff x="822109" y="3283675"/>
              <a:chExt cx="274701" cy="307777"/>
            </a:xfrm>
          </p:grpSpPr>
          <p:sp>
            <p:nvSpPr>
              <p:cNvPr id="194" name="Oval 193">
                <a:extLst>
                  <a:ext uri="{FF2B5EF4-FFF2-40B4-BE49-F238E27FC236}">
                    <a16:creationId xmlns:a16="http://schemas.microsoft.com/office/drawing/2014/main" id="{4BE6A5CA-64FC-49C0-9787-15863F7248F1}"/>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a:extLst>
                  <a:ext uri="{FF2B5EF4-FFF2-40B4-BE49-F238E27FC236}">
                    <a16:creationId xmlns:a16="http://schemas.microsoft.com/office/drawing/2014/main" id="{69CE1BA1-0CD2-4DB0-B25F-8AE2E7333C36}"/>
                  </a:ext>
                </a:extLst>
              </p:cNvPr>
              <p:cNvSpPr txBox="1"/>
              <p:nvPr/>
            </p:nvSpPr>
            <p:spPr>
              <a:xfrm>
                <a:off x="822109" y="3283675"/>
                <a:ext cx="274701" cy="307777"/>
              </a:xfrm>
              <a:prstGeom prst="rect">
                <a:avLst/>
              </a:prstGeom>
              <a:noFill/>
            </p:spPr>
            <p:txBody>
              <a:bodyPr wrap="square" rtlCol="0">
                <a:spAutoFit/>
              </a:bodyPr>
              <a:lstStyle/>
              <a:p>
                <a:r>
                  <a:rPr lang="en-US" sz="1400" b="1" dirty="0"/>
                  <a:t>1</a:t>
                </a:r>
              </a:p>
            </p:txBody>
          </p:sp>
        </p:grpSp>
        <p:grpSp>
          <p:nvGrpSpPr>
            <p:cNvPr id="197" name="Group 196">
              <a:extLst>
                <a:ext uri="{FF2B5EF4-FFF2-40B4-BE49-F238E27FC236}">
                  <a16:creationId xmlns:a16="http://schemas.microsoft.com/office/drawing/2014/main" id="{4D97DB29-BF6E-46D9-A4A3-DA65076752A4}"/>
                </a:ext>
              </a:extLst>
            </p:cNvPr>
            <p:cNvGrpSpPr/>
            <p:nvPr/>
          </p:nvGrpSpPr>
          <p:grpSpPr>
            <a:xfrm>
              <a:off x="2822262" y="2353050"/>
              <a:ext cx="274701" cy="307777"/>
              <a:chOff x="827562" y="3279725"/>
              <a:chExt cx="274701" cy="307777"/>
            </a:xfrm>
          </p:grpSpPr>
          <p:sp>
            <p:nvSpPr>
              <p:cNvPr id="198" name="Oval 197">
                <a:extLst>
                  <a:ext uri="{FF2B5EF4-FFF2-40B4-BE49-F238E27FC236}">
                    <a16:creationId xmlns:a16="http://schemas.microsoft.com/office/drawing/2014/main" id="{E136F5BC-508A-49CB-B034-8A555FB3B224}"/>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xtBox 198">
                <a:extLst>
                  <a:ext uri="{FF2B5EF4-FFF2-40B4-BE49-F238E27FC236}">
                    <a16:creationId xmlns:a16="http://schemas.microsoft.com/office/drawing/2014/main" id="{5F06233A-C023-4E3B-ACC2-E268A26F5C11}"/>
                  </a:ext>
                </a:extLst>
              </p:cNvPr>
              <p:cNvSpPr txBox="1"/>
              <p:nvPr/>
            </p:nvSpPr>
            <p:spPr>
              <a:xfrm>
                <a:off x="827562" y="3279725"/>
                <a:ext cx="274701" cy="307777"/>
              </a:xfrm>
              <a:prstGeom prst="rect">
                <a:avLst/>
              </a:prstGeom>
              <a:noFill/>
            </p:spPr>
            <p:txBody>
              <a:bodyPr wrap="square" rtlCol="0">
                <a:spAutoFit/>
              </a:bodyPr>
              <a:lstStyle/>
              <a:p>
                <a:r>
                  <a:rPr lang="en-US" sz="1400" b="1" dirty="0"/>
                  <a:t>2</a:t>
                </a:r>
              </a:p>
            </p:txBody>
          </p:sp>
        </p:grpSp>
        <p:grpSp>
          <p:nvGrpSpPr>
            <p:cNvPr id="200" name="Group 199">
              <a:extLst>
                <a:ext uri="{FF2B5EF4-FFF2-40B4-BE49-F238E27FC236}">
                  <a16:creationId xmlns:a16="http://schemas.microsoft.com/office/drawing/2014/main" id="{E302DF42-30B8-4FCE-A12C-9A8FC652D817}"/>
                </a:ext>
              </a:extLst>
            </p:cNvPr>
            <p:cNvGrpSpPr/>
            <p:nvPr/>
          </p:nvGrpSpPr>
          <p:grpSpPr>
            <a:xfrm>
              <a:off x="4506240" y="2249434"/>
              <a:ext cx="274701" cy="307777"/>
              <a:chOff x="827562" y="3279725"/>
              <a:chExt cx="274701" cy="307777"/>
            </a:xfrm>
          </p:grpSpPr>
          <p:sp>
            <p:nvSpPr>
              <p:cNvPr id="201" name="Oval 200">
                <a:extLst>
                  <a:ext uri="{FF2B5EF4-FFF2-40B4-BE49-F238E27FC236}">
                    <a16:creationId xmlns:a16="http://schemas.microsoft.com/office/drawing/2014/main" id="{15E0F286-89A5-4077-96ED-39ECC8F72C02}"/>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Box 201">
                <a:extLst>
                  <a:ext uri="{FF2B5EF4-FFF2-40B4-BE49-F238E27FC236}">
                    <a16:creationId xmlns:a16="http://schemas.microsoft.com/office/drawing/2014/main" id="{D2CC45EF-93B3-4569-9C39-AF5A255C6527}"/>
                  </a:ext>
                </a:extLst>
              </p:cNvPr>
              <p:cNvSpPr txBox="1"/>
              <p:nvPr/>
            </p:nvSpPr>
            <p:spPr>
              <a:xfrm>
                <a:off x="827562" y="3279725"/>
                <a:ext cx="274701" cy="307777"/>
              </a:xfrm>
              <a:prstGeom prst="rect">
                <a:avLst/>
              </a:prstGeom>
              <a:noFill/>
            </p:spPr>
            <p:txBody>
              <a:bodyPr wrap="square" rtlCol="0">
                <a:spAutoFit/>
              </a:bodyPr>
              <a:lstStyle/>
              <a:p>
                <a:r>
                  <a:rPr lang="en-US" sz="1400" b="1" dirty="0"/>
                  <a:t>3</a:t>
                </a:r>
              </a:p>
            </p:txBody>
          </p:sp>
        </p:grpSp>
        <p:grpSp>
          <p:nvGrpSpPr>
            <p:cNvPr id="203" name="Group 202">
              <a:extLst>
                <a:ext uri="{FF2B5EF4-FFF2-40B4-BE49-F238E27FC236}">
                  <a16:creationId xmlns:a16="http://schemas.microsoft.com/office/drawing/2014/main" id="{ECA7F47A-DC74-4E80-84F0-DAA064533E4C}"/>
                </a:ext>
              </a:extLst>
            </p:cNvPr>
            <p:cNvGrpSpPr/>
            <p:nvPr/>
          </p:nvGrpSpPr>
          <p:grpSpPr>
            <a:xfrm>
              <a:off x="8191307" y="3020380"/>
              <a:ext cx="274701" cy="307777"/>
              <a:chOff x="827562" y="3279725"/>
              <a:chExt cx="274701" cy="307777"/>
            </a:xfrm>
          </p:grpSpPr>
          <p:sp>
            <p:nvSpPr>
              <p:cNvPr id="204" name="Oval 203">
                <a:extLst>
                  <a:ext uri="{FF2B5EF4-FFF2-40B4-BE49-F238E27FC236}">
                    <a16:creationId xmlns:a16="http://schemas.microsoft.com/office/drawing/2014/main" id="{2AE837A2-F6EC-41E3-9753-A9EC595FAF9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6FECFA8A-363F-43E8-96AF-8013FBF8095D}"/>
                  </a:ext>
                </a:extLst>
              </p:cNvPr>
              <p:cNvSpPr txBox="1"/>
              <p:nvPr/>
            </p:nvSpPr>
            <p:spPr>
              <a:xfrm>
                <a:off x="827562" y="3279725"/>
                <a:ext cx="274701" cy="307777"/>
              </a:xfrm>
              <a:prstGeom prst="rect">
                <a:avLst/>
              </a:prstGeom>
              <a:noFill/>
            </p:spPr>
            <p:txBody>
              <a:bodyPr wrap="square" rtlCol="0">
                <a:spAutoFit/>
              </a:bodyPr>
              <a:lstStyle/>
              <a:p>
                <a:r>
                  <a:rPr lang="en-US" sz="1400" b="1" dirty="0"/>
                  <a:t>5</a:t>
                </a:r>
              </a:p>
            </p:txBody>
          </p:sp>
        </p:grpSp>
        <p:grpSp>
          <p:nvGrpSpPr>
            <p:cNvPr id="206" name="Group 205">
              <a:extLst>
                <a:ext uri="{FF2B5EF4-FFF2-40B4-BE49-F238E27FC236}">
                  <a16:creationId xmlns:a16="http://schemas.microsoft.com/office/drawing/2014/main" id="{A4489082-6486-4663-A7D3-2C5FAC4DEB59}"/>
                </a:ext>
              </a:extLst>
            </p:cNvPr>
            <p:cNvGrpSpPr/>
            <p:nvPr/>
          </p:nvGrpSpPr>
          <p:grpSpPr>
            <a:xfrm>
              <a:off x="6535088" y="2147116"/>
              <a:ext cx="274701" cy="307777"/>
              <a:chOff x="821212" y="3279725"/>
              <a:chExt cx="274701" cy="307777"/>
            </a:xfrm>
          </p:grpSpPr>
          <p:sp>
            <p:nvSpPr>
              <p:cNvPr id="207" name="Oval 206">
                <a:extLst>
                  <a:ext uri="{FF2B5EF4-FFF2-40B4-BE49-F238E27FC236}">
                    <a16:creationId xmlns:a16="http://schemas.microsoft.com/office/drawing/2014/main" id="{F0F71B21-8C5B-4E14-8A96-9EBE4DD125AF}"/>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FBACA8CB-3FD0-4798-9C44-1B7BD2B5AAD7}"/>
                  </a:ext>
                </a:extLst>
              </p:cNvPr>
              <p:cNvSpPr txBox="1"/>
              <p:nvPr/>
            </p:nvSpPr>
            <p:spPr>
              <a:xfrm>
                <a:off x="821212" y="3279725"/>
                <a:ext cx="274701" cy="307777"/>
              </a:xfrm>
              <a:prstGeom prst="rect">
                <a:avLst/>
              </a:prstGeom>
              <a:noFill/>
            </p:spPr>
            <p:txBody>
              <a:bodyPr wrap="square" rtlCol="0">
                <a:spAutoFit/>
              </a:bodyPr>
              <a:lstStyle/>
              <a:p>
                <a:r>
                  <a:rPr lang="en-US" sz="1400" b="1" dirty="0"/>
                  <a:t>4</a:t>
                </a:r>
              </a:p>
            </p:txBody>
          </p:sp>
        </p:grpSp>
      </p:grpSp>
      <p:sp>
        <p:nvSpPr>
          <p:cNvPr id="224" name="TextBox 223">
            <a:extLst>
              <a:ext uri="{FF2B5EF4-FFF2-40B4-BE49-F238E27FC236}">
                <a16:creationId xmlns:a16="http://schemas.microsoft.com/office/drawing/2014/main" id="{775C1AFE-597D-4D62-A05C-B54DEF7CA3AC}"/>
              </a:ext>
            </a:extLst>
          </p:cNvPr>
          <p:cNvSpPr txBox="1"/>
          <p:nvPr/>
        </p:nvSpPr>
        <p:spPr>
          <a:xfrm>
            <a:off x="0" y="5696714"/>
            <a:ext cx="2836867" cy="307777"/>
          </a:xfrm>
          <a:prstGeom prst="rect">
            <a:avLst/>
          </a:prstGeom>
          <a:noFill/>
        </p:spPr>
        <p:txBody>
          <a:bodyPr wrap="none" rtlCol="0">
            <a:spAutoFit/>
          </a:bodyPr>
          <a:lstStyle/>
          <a:p>
            <a:r>
              <a:rPr lang="en-US" sz="1400" dirty="0"/>
              <a:t>Figure modified from </a:t>
            </a:r>
            <a:r>
              <a:rPr lang="en-US" sz="1400" dirty="0" err="1">
                <a:hlinkClick r:id="rId7"/>
              </a:rPr>
              <a:t>YassineMrabet</a:t>
            </a:r>
            <a:endParaRPr lang="en-US" sz="1400" dirty="0"/>
          </a:p>
        </p:txBody>
      </p:sp>
      <p:grpSp>
        <p:nvGrpSpPr>
          <p:cNvPr id="17" name="Group 16">
            <a:extLst>
              <a:ext uri="{FF2B5EF4-FFF2-40B4-BE49-F238E27FC236}">
                <a16:creationId xmlns:a16="http://schemas.microsoft.com/office/drawing/2014/main" id="{959A6EC7-966A-4C73-8390-826837FCD2C7}"/>
              </a:ext>
            </a:extLst>
          </p:cNvPr>
          <p:cNvGrpSpPr/>
          <p:nvPr/>
        </p:nvGrpSpPr>
        <p:grpSpPr>
          <a:xfrm>
            <a:off x="1220599" y="1550052"/>
            <a:ext cx="6925701" cy="3248432"/>
            <a:chOff x="9357736" y="402552"/>
            <a:chExt cx="6925701" cy="3248432"/>
          </a:xfrm>
        </p:grpSpPr>
        <p:grpSp>
          <p:nvGrpSpPr>
            <p:cNvPr id="4" name="Group 3">
              <a:extLst>
                <a:ext uri="{FF2B5EF4-FFF2-40B4-BE49-F238E27FC236}">
                  <a16:creationId xmlns:a16="http://schemas.microsoft.com/office/drawing/2014/main" id="{9B258E1F-2F56-4610-9655-E0A4D45A9A69}"/>
                </a:ext>
              </a:extLst>
            </p:cNvPr>
            <p:cNvGrpSpPr/>
            <p:nvPr/>
          </p:nvGrpSpPr>
          <p:grpSpPr>
            <a:xfrm>
              <a:off x="9357736" y="402552"/>
              <a:ext cx="6925701" cy="3248432"/>
              <a:chOff x="9291199" y="297133"/>
              <a:chExt cx="6925701" cy="3248432"/>
            </a:xfrm>
          </p:grpSpPr>
          <p:grpSp>
            <p:nvGrpSpPr>
              <p:cNvPr id="8" name="Group 7">
                <a:extLst>
                  <a:ext uri="{FF2B5EF4-FFF2-40B4-BE49-F238E27FC236}">
                    <a16:creationId xmlns:a16="http://schemas.microsoft.com/office/drawing/2014/main" id="{9A426745-CD88-4DD2-9520-EBB884A57619}"/>
                  </a:ext>
                </a:extLst>
              </p:cNvPr>
              <p:cNvGrpSpPr/>
              <p:nvPr/>
            </p:nvGrpSpPr>
            <p:grpSpPr>
              <a:xfrm>
                <a:off x="9291199" y="297133"/>
                <a:ext cx="6925701" cy="3248432"/>
                <a:chOff x="9028829" y="-146050"/>
                <a:chExt cx="6925701" cy="3401508"/>
              </a:xfrm>
            </p:grpSpPr>
            <p:sp>
              <p:nvSpPr>
                <p:cNvPr id="7" name="Rectangle 6">
                  <a:extLst>
                    <a:ext uri="{FF2B5EF4-FFF2-40B4-BE49-F238E27FC236}">
                      <a16:creationId xmlns:a16="http://schemas.microsoft.com/office/drawing/2014/main" id="{726DE35B-AB9B-4694-9AEF-A0741034A086}"/>
                    </a:ext>
                  </a:extLst>
                </p:cNvPr>
                <p:cNvSpPr/>
                <p:nvPr/>
              </p:nvSpPr>
              <p:spPr>
                <a:xfrm>
                  <a:off x="9028829" y="-146050"/>
                  <a:ext cx="6925701" cy="3401508"/>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EE176910-79B4-44A0-A92C-4799C761E51E}"/>
                    </a:ext>
                  </a:extLst>
                </p:cNvPr>
                <p:cNvSpPr/>
                <p:nvPr/>
              </p:nvSpPr>
              <p:spPr>
                <a:xfrm rot="19022951">
                  <a:off x="12466633" y="136372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CC8F7F4-655B-428B-906F-30DD869490C6}"/>
                    </a:ext>
                  </a:extLst>
                </p:cNvPr>
                <p:cNvGrpSpPr/>
                <p:nvPr/>
              </p:nvGrpSpPr>
              <p:grpSpPr>
                <a:xfrm>
                  <a:off x="12402595" y="325144"/>
                  <a:ext cx="327826" cy="418965"/>
                  <a:chOff x="12402595" y="325144"/>
                  <a:chExt cx="327826" cy="418965"/>
                </a:xfrm>
              </p:grpSpPr>
              <p:sp>
                <p:nvSpPr>
                  <p:cNvPr id="74" name="Oval 73">
                    <a:extLst>
                      <a:ext uri="{FF2B5EF4-FFF2-40B4-BE49-F238E27FC236}">
                        <a16:creationId xmlns:a16="http://schemas.microsoft.com/office/drawing/2014/main" id="{C8D505E4-A8AE-4187-A467-1FE2C6278ECA}"/>
                      </a:ext>
                    </a:extLst>
                  </p:cNvPr>
                  <p:cNvSpPr/>
                  <p:nvPr/>
                </p:nvSpPr>
                <p:spPr>
                  <a:xfrm>
                    <a:off x="12402595" y="355080"/>
                    <a:ext cx="327826" cy="354193"/>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51BC64A2-63F1-4C79-A948-DE69CB960EBB}"/>
                      </a:ext>
                    </a:extLst>
                  </p:cNvPr>
                  <p:cNvSpPr txBox="1"/>
                  <p:nvPr/>
                </p:nvSpPr>
                <p:spPr>
                  <a:xfrm>
                    <a:off x="12417238" y="325144"/>
                    <a:ext cx="274701" cy="418965"/>
                  </a:xfrm>
                  <a:prstGeom prst="rect">
                    <a:avLst/>
                  </a:prstGeom>
                  <a:noFill/>
                </p:spPr>
                <p:txBody>
                  <a:bodyPr wrap="square" rtlCol="0">
                    <a:spAutoFit/>
                  </a:bodyPr>
                  <a:lstStyle/>
                  <a:p>
                    <a:r>
                      <a:rPr lang="en-US" sz="2000" b="1" dirty="0"/>
                      <a:t>3</a:t>
                    </a:r>
                  </a:p>
                </p:txBody>
              </p:sp>
            </p:grpSp>
          </p:grpSp>
          <p:pic>
            <p:nvPicPr>
              <p:cNvPr id="73" name="Picture 72" descr="A picture containing indoor, hanging, computer, table&#10;&#10;Description automatically generated">
                <a:extLst>
                  <a:ext uri="{FF2B5EF4-FFF2-40B4-BE49-F238E27FC236}">
                    <a16:creationId xmlns:a16="http://schemas.microsoft.com/office/drawing/2014/main" id="{6B3AAF6D-5D49-4227-A354-B4C0F9468A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275" t="22464" r="26775" b="56244"/>
              <a:stretch/>
            </p:blipFill>
            <p:spPr>
              <a:xfrm>
                <a:off x="9568954" y="644056"/>
                <a:ext cx="1921420" cy="2390520"/>
              </a:xfrm>
              <a:prstGeom prst="rect">
                <a:avLst/>
              </a:prstGeom>
            </p:spPr>
          </p:pic>
          <p:sp>
            <p:nvSpPr>
              <p:cNvPr id="75" name="Rectangle 74">
                <a:extLst>
                  <a:ext uri="{FF2B5EF4-FFF2-40B4-BE49-F238E27FC236}">
                    <a16:creationId xmlns:a16="http://schemas.microsoft.com/office/drawing/2014/main" id="{0C847AF0-6E39-46D1-ADA8-11BBF5F8CBA3}"/>
                  </a:ext>
                </a:extLst>
              </p:cNvPr>
              <p:cNvSpPr/>
              <p:nvPr/>
            </p:nvSpPr>
            <p:spPr>
              <a:xfrm>
                <a:off x="9405566" y="2431280"/>
                <a:ext cx="539354" cy="543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5CB70C4D-AADF-4EF2-B8E4-6DF845F8A9A2}"/>
                  </a:ext>
                </a:extLst>
              </p:cNvPr>
              <p:cNvSpPr txBox="1"/>
              <p:nvPr/>
            </p:nvSpPr>
            <p:spPr>
              <a:xfrm>
                <a:off x="14162069" y="2892183"/>
                <a:ext cx="1832425" cy="646331"/>
              </a:xfrm>
              <a:prstGeom prst="rect">
                <a:avLst/>
              </a:prstGeom>
              <a:noFill/>
            </p:spPr>
            <p:txBody>
              <a:bodyPr wrap="none" rtlCol="0">
                <a:spAutoFit/>
              </a:bodyPr>
              <a:lstStyle/>
              <a:p>
                <a:pPr algn="ctr"/>
                <a:r>
                  <a:rPr lang="en-US" b="1" dirty="0"/>
                  <a:t>Fructose-</a:t>
                </a:r>
              </a:p>
              <a:p>
                <a:pPr algn="ctr"/>
                <a:r>
                  <a:rPr lang="en-US" b="1" dirty="0"/>
                  <a:t>1,6-bisphosphate</a:t>
                </a:r>
              </a:p>
            </p:txBody>
          </p:sp>
          <p:sp>
            <p:nvSpPr>
              <p:cNvPr id="77" name="TextBox 76">
                <a:extLst>
                  <a:ext uri="{FF2B5EF4-FFF2-40B4-BE49-F238E27FC236}">
                    <a16:creationId xmlns:a16="http://schemas.microsoft.com/office/drawing/2014/main" id="{3F3E1370-A6AF-4119-A65E-1A1A0F98D858}"/>
                  </a:ext>
                </a:extLst>
              </p:cNvPr>
              <p:cNvSpPr txBox="1"/>
              <p:nvPr/>
            </p:nvSpPr>
            <p:spPr>
              <a:xfrm>
                <a:off x="9551444" y="3047579"/>
                <a:ext cx="2271006" cy="369332"/>
              </a:xfrm>
              <a:prstGeom prst="rect">
                <a:avLst/>
              </a:prstGeom>
              <a:noFill/>
            </p:spPr>
            <p:txBody>
              <a:bodyPr wrap="none" rtlCol="0">
                <a:spAutoFit/>
              </a:bodyPr>
              <a:lstStyle/>
              <a:p>
                <a:pPr algn="ctr"/>
                <a:r>
                  <a:rPr lang="en-US" b="1" dirty="0"/>
                  <a:t>Fructose-6-phosphate</a:t>
                </a:r>
              </a:p>
            </p:txBody>
          </p:sp>
        </p:grpSp>
        <p:pic>
          <p:nvPicPr>
            <p:cNvPr id="78" name="Picture 77" descr="A picture containing indoor, hanging, computer, table&#10;&#10;Description automatically generated">
              <a:extLst>
                <a:ext uri="{FF2B5EF4-FFF2-40B4-BE49-F238E27FC236}">
                  <a16:creationId xmlns:a16="http://schemas.microsoft.com/office/drawing/2014/main" id="{DE996A70-14DD-4BB0-9B1E-599E82C53EAF}"/>
                </a:ext>
              </a:extLst>
            </p:cNvPr>
            <p:cNvPicPr>
              <a:picLocks noChangeAspect="1"/>
            </p:cNvPicPr>
            <p:nvPr/>
          </p:nvPicPr>
          <p:blipFill rotWithShape="1">
            <a:blip r:embed="rId8">
              <a:extLst>
                <a:ext uri="{28A0092B-C50C-407E-A947-70E740481C1C}">
                  <a14:useLocalDpi xmlns:a14="http://schemas.microsoft.com/office/drawing/2010/main" val="0"/>
                </a:ext>
              </a:extLst>
            </a:blip>
            <a:srcRect l="36942" t="20081" r="52934" b="67169"/>
            <a:stretch/>
          </p:blipFill>
          <p:spPr>
            <a:xfrm>
              <a:off x="12136637" y="2115229"/>
              <a:ext cx="1512243" cy="923436"/>
            </a:xfrm>
            <a:prstGeom prst="rect">
              <a:avLst/>
            </a:prstGeom>
          </p:spPr>
        </p:pic>
        <p:sp>
          <p:nvSpPr>
            <p:cNvPr id="79" name="Rectangle 78">
              <a:extLst>
                <a:ext uri="{FF2B5EF4-FFF2-40B4-BE49-F238E27FC236}">
                  <a16:creationId xmlns:a16="http://schemas.microsoft.com/office/drawing/2014/main" id="{55F8EA62-D859-4B26-9341-D7F9323FCEEB}"/>
                </a:ext>
              </a:extLst>
            </p:cNvPr>
            <p:cNvSpPr/>
            <p:nvPr/>
          </p:nvSpPr>
          <p:spPr>
            <a:xfrm rot="19022951">
              <a:off x="13184671" y="1859156"/>
              <a:ext cx="346450" cy="458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71D00642-966B-482B-B6E4-D9F77BB13170}"/>
                </a:ext>
              </a:extLst>
            </p:cNvPr>
            <p:cNvSpPr txBox="1"/>
            <p:nvPr/>
          </p:nvSpPr>
          <p:spPr>
            <a:xfrm>
              <a:off x="11766184" y="1418572"/>
              <a:ext cx="2383089" cy="646331"/>
            </a:xfrm>
            <a:prstGeom prst="rect">
              <a:avLst/>
            </a:prstGeom>
            <a:noFill/>
          </p:spPr>
          <p:txBody>
            <a:bodyPr wrap="none" rtlCol="0">
              <a:spAutoFit/>
            </a:bodyPr>
            <a:lstStyle/>
            <a:p>
              <a:pPr algn="ctr"/>
              <a:r>
                <a:rPr lang="en-US" b="1" i="1" dirty="0">
                  <a:solidFill>
                    <a:schemeClr val="accent1">
                      <a:lumMod val="50000"/>
                    </a:schemeClr>
                  </a:solidFill>
                </a:rPr>
                <a:t>Phosphofructokinase-1</a:t>
              </a:r>
            </a:p>
            <a:p>
              <a:pPr algn="ctr"/>
              <a:r>
                <a:rPr lang="en-US" b="1" dirty="0">
                  <a:solidFill>
                    <a:schemeClr val="accent6">
                      <a:lumMod val="75000"/>
                    </a:schemeClr>
                  </a:solidFill>
                </a:rPr>
                <a:t> Mg</a:t>
              </a:r>
              <a:r>
                <a:rPr lang="en-US" b="1" baseline="30000" dirty="0">
                  <a:solidFill>
                    <a:schemeClr val="accent6">
                      <a:lumMod val="75000"/>
                    </a:schemeClr>
                  </a:solidFill>
                </a:rPr>
                <a:t>2+</a:t>
              </a:r>
            </a:p>
          </p:txBody>
        </p:sp>
        <p:cxnSp>
          <p:nvCxnSpPr>
            <p:cNvPr id="81" name="Straight Arrow Connector 80">
              <a:extLst>
                <a:ext uri="{FF2B5EF4-FFF2-40B4-BE49-F238E27FC236}">
                  <a16:creationId xmlns:a16="http://schemas.microsoft.com/office/drawing/2014/main" id="{405E14F6-E4F5-41CF-9EE6-458A4D130BA4}"/>
                </a:ext>
              </a:extLst>
            </p:cNvPr>
            <p:cNvCxnSpPr>
              <a:cxnSpLocks/>
            </p:cNvCxnSpPr>
            <p:nvPr/>
          </p:nvCxnSpPr>
          <p:spPr>
            <a:xfrm>
              <a:off x="11944350" y="2088622"/>
              <a:ext cx="2075654" cy="0"/>
            </a:xfrm>
            <a:prstGeom prst="straightConnector1">
              <a:avLst/>
            </a:prstGeom>
            <a:ln w="76200">
              <a:solidFill>
                <a:srgbClr val="D35617"/>
              </a:solidFill>
              <a:tailEnd type="triangle"/>
            </a:ln>
          </p:spPr>
          <p:style>
            <a:lnRef idx="1">
              <a:schemeClr val="accent1"/>
            </a:lnRef>
            <a:fillRef idx="0">
              <a:schemeClr val="accent1"/>
            </a:fillRef>
            <a:effectRef idx="0">
              <a:schemeClr val="accent1"/>
            </a:effectRef>
            <a:fontRef idx="minor">
              <a:schemeClr val="tx1"/>
            </a:fontRef>
          </p:style>
        </p:cxnSp>
        <p:pic>
          <p:nvPicPr>
            <p:cNvPr id="82" name="Picture 81" descr="A picture containing indoor, hanging, computer, table&#10;&#10;Description automatically generated">
              <a:extLst>
                <a:ext uri="{FF2B5EF4-FFF2-40B4-BE49-F238E27FC236}">
                  <a16:creationId xmlns:a16="http://schemas.microsoft.com/office/drawing/2014/main" id="{91C656D9-B0A1-469C-A47B-6C52DB8CFB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0545" t="40843" r="9901" b="36429"/>
            <a:stretch/>
          </p:blipFill>
          <p:spPr>
            <a:xfrm>
              <a:off x="14130348" y="749475"/>
              <a:ext cx="2140262" cy="2365480"/>
            </a:xfrm>
            <a:prstGeom prst="rect">
              <a:avLst/>
            </a:prstGeom>
          </p:spPr>
        </p:pic>
        <p:sp>
          <p:nvSpPr>
            <p:cNvPr id="83" name="Rectangle 82">
              <a:extLst>
                <a:ext uri="{FF2B5EF4-FFF2-40B4-BE49-F238E27FC236}">
                  <a16:creationId xmlns:a16="http://schemas.microsoft.com/office/drawing/2014/main" id="{757BB902-64B7-4012-8567-B6919FB0008C}"/>
                </a:ext>
              </a:extLst>
            </p:cNvPr>
            <p:cNvSpPr/>
            <p:nvPr/>
          </p:nvSpPr>
          <p:spPr>
            <a:xfrm>
              <a:off x="13974253" y="2504949"/>
              <a:ext cx="539354" cy="543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36E12B3-7CC4-465D-B8EA-4C0329BC58EE}"/>
                </a:ext>
              </a:extLst>
            </p:cNvPr>
            <p:cNvSpPr/>
            <p:nvPr/>
          </p:nvSpPr>
          <p:spPr>
            <a:xfrm>
              <a:off x="14996900" y="2903184"/>
              <a:ext cx="178955" cy="228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422C8E2-C9E4-44AE-8BD8-F65C828BFFE8}"/>
                </a:ext>
              </a:extLst>
            </p:cNvPr>
            <p:cNvSpPr/>
            <p:nvPr/>
          </p:nvSpPr>
          <p:spPr>
            <a:xfrm rot="19111181">
              <a:off x="14015830" y="1015620"/>
              <a:ext cx="301678" cy="574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76736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09C9-A722-4F3B-A79A-B668B31C8167}"/>
              </a:ext>
            </a:extLst>
          </p:cNvPr>
          <p:cNvSpPr>
            <a:spLocks noGrp="1"/>
          </p:cNvSpPr>
          <p:nvPr>
            <p:ph type="title"/>
          </p:nvPr>
        </p:nvSpPr>
        <p:spPr/>
        <p:txBody>
          <a:bodyPr/>
          <a:lstStyle/>
          <a:p>
            <a:r>
              <a:rPr lang="en-US" dirty="0"/>
              <a:t>Phosphofructokinase-1 (PFK-1)</a:t>
            </a:r>
          </a:p>
        </p:txBody>
      </p:sp>
      <p:sp>
        <p:nvSpPr>
          <p:cNvPr id="3" name="Content Placeholder 2">
            <a:extLst>
              <a:ext uri="{FF2B5EF4-FFF2-40B4-BE49-F238E27FC236}">
                <a16:creationId xmlns:a16="http://schemas.microsoft.com/office/drawing/2014/main" id="{F3E7D15D-13E6-44D7-B39D-6E2D11191AEC}"/>
              </a:ext>
            </a:extLst>
          </p:cNvPr>
          <p:cNvSpPr>
            <a:spLocks noGrp="1"/>
          </p:cNvSpPr>
          <p:nvPr>
            <p:ph idx="1"/>
          </p:nvPr>
        </p:nvSpPr>
        <p:spPr/>
        <p:txBody>
          <a:bodyPr/>
          <a:lstStyle/>
          <a:p>
            <a:r>
              <a:rPr lang="en-US" dirty="0"/>
              <a:t>First unique and irreversible reaction of glycolysis</a:t>
            </a:r>
          </a:p>
          <a:p>
            <a:r>
              <a:rPr lang="en-US" dirty="0"/>
              <a:t>Fructose-1,6-bisphosphate is committed to going through the glycolytic pathway</a:t>
            </a:r>
          </a:p>
          <a:p>
            <a:r>
              <a:rPr lang="en-US" b="1" i="1" dirty="0">
                <a:solidFill>
                  <a:srgbClr val="C00000"/>
                </a:solidFill>
              </a:rPr>
              <a:t>PFK-1 is the most important control component in the glycolytic pathway</a:t>
            </a:r>
          </a:p>
        </p:txBody>
      </p:sp>
    </p:spTree>
    <p:extLst>
      <p:ext uri="{BB962C8B-B14F-4D97-AF65-F5344CB8AC3E}">
        <p14:creationId xmlns:p14="http://schemas.microsoft.com/office/powerpoint/2010/main" val="3959226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D905-C967-4E6C-8F38-57FC35791ECC}"/>
              </a:ext>
            </a:extLst>
          </p:cNvPr>
          <p:cNvSpPr>
            <a:spLocks noGrp="1"/>
          </p:cNvSpPr>
          <p:nvPr>
            <p:ph type="title"/>
          </p:nvPr>
        </p:nvSpPr>
        <p:spPr>
          <a:xfrm>
            <a:off x="1362168" y="203299"/>
            <a:ext cx="7210332" cy="779462"/>
          </a:xfrm>
        </p:spPr>
        <p:txBody>
          <a:bodyPr/>
          <a:lstStyle/>
          <a:p>
            <a:r>
              <a:rPr lang="en-US" dirty="0"/>
              <a:t>PFK-1 is an Allosteric Enzyme</a:t>
            </a:r>
          </a:p>
        </p:txBody>
      </p:sp>
      <p:pic>
        <p:nvPicPr>
          <p:cNvPr id="5" name="Content Placeholder 4" descr="A picture containing map&#10;&#10;Description automatically generated">
            <a:extLst>
              <a:ext uri="{FF2B5EF4-FFF2-40B4-BE49-F238E27FC236}">
                <a16:creationId xmlns:a16="http://schemas.microsoft.com/office/drawing/2014/main" id="{6084C1A7-55BC-471B-B896-5D90F0BABA0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33715"/>
          <a:stretch/>
        </p:blipFill>
        <p:spPr>
          <a:xfrm>
            <a:off x="3961796" y="982761"/>
            <a:ext cx="4610704" cy="4510479"/>
          </a:xfrm>
        </p:spPr>
      </p:pic>
      <p:sp>
        <p:nvSpPr>
          <p:cNvPr id="6" name="TextBox 5">
            <a:extLst>
              <a:ext uri="{FF2B5EF4-FFF2-40B4-BE49-F238E27FC236}">
                <a16:creationId xmlns:a16="http://schemas.microsoft.com/office/drawing/2014/main" id="{DCD1D27B-6725-49F1-B9E2-10D1D9919646}"/>
              </a:ext>
            </a:extLst>
          </p:cNvPr>
          <p:cNvSpPr txBox="1"/>
          <p:nvPr/>
        </p:nvSpPr>
        <p:spPr>
          <a:xfrm>
            <a:off x="69184" y="5605901"/>
            <a:ext cx="4898905" cy="307777"/>
          </a:xfrm>
          <a:prstGeom prst="rect">
            <a:avLst/>
          </a:prstGeom>
          <a:noFill/>
        </p:spPr>
        <p:txBody>
          <a:bodyPr wrap="none" rtlCol="0">
            <a:spAutoFit/>
          </a:bodyPr>
          <a:lstStyle/>
          <a:p>
            <a:r>
              <a:rPr lang="en-US" sz="1400" dirty="0"/>
              <a:t>Figure modified from </a:t>
            </a:r>
            <a:r>
              <a:rPr lang="en-US" sz="1400" dirty="0" err="1">
                <a:hlinkClick r:id="rId4"/>
              </a:rPr>
              <a:t>Mitternacht</a:t>
            </a:r>
            <a:r>
              <a:rPr lang="en-US" sz="1400" dirty="0">
                <a:hlinkClick r:id="rId4"/>
              </a:rPr>
              <a:t>, S., and Berezovsky, I.N. (2011)</a:t>
            </a:r>
            <a:endParaRPr lang="en-US" sz="1400" dirty="0"/>
          </a:p>
        </p:txBody>
      </p:sp>
      <p:sp>
        <p:nvSpPr>
          <p:cNvPr id="9" name="TextBox 8">
            <a:extLst>
              <a:ext uri="{FF2B5EF4-FFF2-40B4-BE49-F238E27FC236}">
                <a16:creationId xmlns:a16="http://schemas.microsoft.com/office/drawing/2014/main" id="{B4A5834E-3DBC-4E8F-A665-4680BE0905FF}"/>
              </a:ext>
            </a:extLst>
          </p:cNvPr>
          <p:cNvSpPr txBox="1"/>
          <p:nvPr/>
        </p:nvSpPr>
        <p:spPr>
          <a:xfrm>
            <a:off x="571500" y="1714506"/>
            <a:ext cx="2491619" cy="3046988"/>
          </a:xfrm>
          <a:prstGeom prst="rect">
            <a:avLst/>
          </a:prstGeom>
          <a:noFill/>
        </p:spPr>
        <p:txBody>
          <a:bodyPr wrap="square" rtlCol="0">
            <a:spAutoFit/>
          </a:bodyPr>
          <a:lstStyle/>
          <a:p>
            <a:r>
              <a:rPr lang="en-US" sz="2400" b="1" dirty="0"/>
              <a:t>Activators</a:t>
            </a:r>
          </a:p>
          <a:p>
            <a:pPr marL="342900" indent="-342900">
              <a:buFont typeface="Arial" panose="020B0604020202020204" pitchFamily="34" charset="0"/>
              <a:buChar char="•"/>
            </a:pPr>
            <a:r>
              <a:rPr lang="en-US" sz="2400" dirty="0"/>
              <a:t>ADP/AMP</a:t>
            </a:r>
          </a:p>
          <a:p>
            <a:pPr marL="342900" indent="-342900">
              <a:buFont typeface="Arial" panose="020B0604020202020204" pitchFamily="34" charset="0"/>
              <a:buChar char="•"/>
            </a:pPr>
            <a:r>
              <a:rPr lang="en-US" sz="2400" b="1" i="1" dirty="0">
                <a:solidFill>
                  <a:srgbClr val="C00000"/>
                </a:solidFill>
              </a:rPr>
              <a:t>Fructose-2,6-Bisphosphate</a:t>
            </a:r>
          </a:p>
          <a:p>
            <a:endParaRPr lang="en-US" sz="2400" dirty="0"/>
          </a:p>
          <a:p>
            <a:r>
              <a:rPr lang="en-US" sz="2400" b="1" dirty="0"/>
              <a:t>Inhibitors</a:t>
            </a:r>
          </a:p>
          <a:p>
            <a:pPr marL="342900" indent="-342900">
              <a:buFont typeface="Arial" panose="020B0604020202020204" pitchFamily="34" charset="0"/>
              <a:buChar char="•"/>
            </a:pPr>
            <a:r>
              <a:rPr lang="en-US" sz="2400" dirty="0"/>
              <a:t>ATP</a:t>
            </a:r>
          </a:p>
          <a:p>
            <a:pPr marL="342900" indent="-342900">
              <a:buFont typeface="Arial" panose="020B0604020202020204" pitchFamily="34" charset="0"/>
              <a:buChar char="•"/>
            </a:pPr>
            <a:r>
              <a:rPr lang="en-US" sz="2400" dirty="0"/>
              <a:t>Citrate</a:t>
            </a:r>
          </a:p>
        </p:txBody>
      </p:sp>
    </p:spTree>
    <p:extLst>
      <p:ext uri="{BB962C8B-B14F-4D97-AF65-F5344CB8AC3E}">
        <p14:creationId xmlns:p14="http://schemas.microsoft.com/office/powerpoint/2010/main" val="953515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Arrow: Right 45">
            <a:extLst>
              <a:ext uri="{FF2B5EF4-FFF2-40B4-BE49-F238E27FC236}">
                <a16:creationId xmlns:a16="http://schemas.microsoft.com/office/drawing/2014/main" id="{5B7ED6C6-4948-4AA9-96BE-C26A2B28264E}"/>
              </a:ext>
            </a:extLst>
          </p:cNvPr>
          <p:cNvSpPr/>
          <p:nvPr/>
        </p:nvSpPr>
        <p:spPr>
          <a:xfrm rot="13407695">
            <a:off x="4644628" y="3889284"/>
            <a:ext cx="996648" cy="237067"/>
          </a:xfrm>
          <a:prstGeom prst="rightArrow">
            <a:avLst>
              <a:gd name="adj1" fmla="val 757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32080" y="5659120"/>
            <a:ext cx="7110536" cy="307777"/>
          </a:xfrm>
          <a:prstGeom prst="rect">
            <a:avLst/>
          </a:prstGeom>
          <a:noFill/>
        </p:spPr>
        <p:txBody>
          <a:bodyPr wrap="none" rtlCol="0">
            <a:spAutoFit/>
          </a:bodyPr>
          <a:lstStyle/>
          <a:p>
            <a:r>
              <a:rPr lang="en-US" sz="1400" dirty="0"/>
              <a:t>Figure modified from </a:t>
            </a:r>
            <a:r>
              <a:rPr lang="en-US" sz="1400" dirty="0">
                <a:hlinkClick r:id="rId3"/>
              </a:rPr>
              <a:t>Yan, A., et al (2016) In J </a:t>
            </a:r>
            <a:r>
              <a:rPr lang="en-US" sz="1400" dirty="0" err="1">
                <a:hlinkClick r:id="rId3"/>
              </a:rPr>
              <a:t>Biol</a:t>
            </a:r>
            <a:r>
              <a:rPr lang="en-US" sz="1400" dirty="0">
                <a:hlinkClick r:id="rId3"/>
              </a:rPr>
              <a:t> </a:t>
            </a:r>
            <a:r>
              <a:rPr lang="en-US" sz="1400" dirty="0" err="1">
                <a:hlinkClick r:id="rId3"/>
              </a:rPr>
              <a:t>Sci</a:t>
            </a:r>
            <a:r>
              <a:rPr lang="en-US" sz="1400" dirty="0">
                <a:hlinkClick r:id="rId3"/>
              </a:rPr>
              <a:t> 12(12):1544-1554</a:t>
            </a:r>
            <a:r>
              <a:rPr lang="en-US" sz="1400" dirty="0"/>
              <a:t> and </a:t>
            </a:r>
            <a:r>
              <a:rPr lang="en-US" sz="1400" dirty="0" err="1">
                <a:hlinkClick r:id="rId4"/>
              </a:rPr>
              <a:t>Servier</a:t>
            </a:r>
            <a:r>
              <a:rPr lang="en-US" sz="1400" dirty="0">
                <a:hlinkClick r:id="rId4"/>
              </a:rPr>
              <a:t> Medical Art</a:t>
            </a:r>
            <a:endParaRPr lang="en-US" sz="1400" dirty="0"/>
          </a:p>
        </p:txBody>
      </p:sp>
      <p:sp>
        <p:nvSpPr>
          <p:cNvPr id="41" name="Title 1"/>
          <p:cNvSpPr>
            <a:spLocks noGrp="1"/>
          </p:cNvSpPr>
          <p:nvPr>
            <p:ph type="title"/>
          </p:nvPr>
        </p:nvSpPr>
        <p:spPr>
          <a:xfrm>
            <a:off x="1515985" y="153289"/>
            <a:ext cx="7210332" cy="779462"/>
          </a:xfrm>
        </p:spPr>
        <p:txBody>
          <a:bodyPr>
            <a:normAutofit/>
          </a:bodyPr>
          <a:lstStyle/>
          <a:p>
            <a:r>
              <a:rPr lang="en-US" dirty="0"/>
              <a:t>Opposing Pathways in the Liver</a:t>
            </a:r>
          </a:p>
        </p:txBody>
      </p:sp>
      <p:sp>
        <p:nvSpPr>
          <p:cNvPr id="36" name="Oval 35"/>
          <p:cNvSpPr/>
          <p:nvPr/>
        </p:nvSpPr>
        <p:spPr>
          <a:xfrm rot="2686682">
            <a:off x="4558407" y="4481438"/>
            <a:ext cx="613845" cy="4052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820130" y="1811661"/>
            <a:ext cx="1638013" cy="523220"/>
          </a:xfrm>
          <a:prstGeom prst="rect">
            <a:avLst/>
          </a:prstGeom>
          <a:noFill/>
        </p:spPr>
        <p:txBody>
          <a:bodyPr wrap="none" rtlCol="0">
            <a:spAutoFit/>
          </a:bodyPr>
          <a:lstStyle/>
          <a:p>
            <a:r>
              <a:rPr lang="en-US" sz="2800" b="1" dirty="0"/>
              <a:t>Glycolysis</a:t>
            </a:r>
          </a:p>
        </p:txBody>
      </p:sp>
      <p:sp>
        <p:nvSpPr>
          <p:cNvPr id="59" name="TextBox 58"/>
          <p:cNvSpPr txBox="1"/>
          <p:nvPr/>
        </p:nvSpPr>
        <p:spPr>
          <a:xfrm>
            <a:off x="1622105" y="4325033"/>
            <a:ext cx="2102948" cy="523220"/>
          </a:xfrm>
          <a:prstGeom prst="rect">
            <a:avLst/>
          </a:prstGeom>
          <a:noFill/>
        </p:spPr>
        <p:txBody>
          <a:bodyPr wrap="none" rtlCol="0">
            <a:spAutoFit/>
          </a:bodyPr>
          <a:lstStyle/>
          <a:p>
            <a:r>
              <a:rPr lang="en-US" sz="2800" b="1" dirty="0"/>
              <a:t>Glycogenesis</a:t>
            </a:r>
          </a:p>
        </p:txBody>
      </p:sp>
      <p:sp>
        <p:nvSpPr>
          <p:cNvPr id="61" name="TextBox 60"/>
          <p:cNvSpPr txBox="1"/>
          <p:nvPr/>
        </p:nvSpPr>
        <p:spPr>
          <a:xfrm>
            <a:off x="4589816" y="1757712"/>
            <a:ext cx="2695803" cy="523220"/>
          </a:xfrm>
          <a:prstGeom prst="rect">
            <a:avLst/>
          </a:prstGeom>
          <a:noFill/>
        </p:spPr>
        <p:txBody>
          <a:bodyPr wrap="none" rtlCol="0">
            <a:spAutoFit/>
          </a:bodyPr>
          <a:lstStyle/>
          <a:p>
            <a:r>
              <a:rPr lang="en-US" sz="2800" b="1" dirty="0"/>
              <a:t>Gluconeogenesis</a:t>
            </a:r>
          </a:p>
        </p:txBody>
      </p:sp>
      <p:sp>
        <p:nvSpPr>
          <p:cNvPr id="62" name="Oval 61"/>
          <p:cNvSpPr/>
          <p:nvPr/>
        </p:nvSpPr>
        <p:spPr>
          <a:xfrm>
            <a:off x="1562705" y="4281180"/>
            <a:ext cx="2211653" cy="614117"/>
          </a:xfrm>
          <a:prstGeom prst="ellipse">
            <a:avLst/>
          </a:prstGeom>
          <a:solidFill>
            <a:srgbClr val="C0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57962FB-4079-446F-B44D-0A4E3CD2FDF1}"/>
              </a:ext>
            </a:extLst>
          </p:cNvPr>
          <p:cNvSpPr/>
          <p:nvPr/>
        </p:nvSpPr>
        <p:spPr>
          <a:xfrm>
            <a:off x="1755222" y="1814470"/>
            <a:ext cx="1692653" cy="537609"/>
          </a:xfrm>
          <a:prstGeom prst="ellipse">
            <a:avLst/>
          </a:prstGeom>
          <a:solidFill>
            <a:srgbClr val="C0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957E1115-5019-424F-BA01-40DF6BB311E3}"/>
              </a:ext>
            </a:extLst>
          </p:cNvPr>
          <p:cNvSpPr/>
          <p:nvPr/>
        </p:nvSpPr>
        <p:spPr>
          <a:xfrm>
            <a:off x="4348992" y="1740211"/>
            <a:ext cx="3177452" cy="594670"/>
          </a:xfrm>
          <a:prstGeom prst="ellipse">
            <a:avLst/>
          </a:prstGeom>
          <a:solidFill>
            <a:schemeClr val="accent6">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7A2F1596-7F87-4681-A175-E4EED706CEB0}"/>
              </a:ext>
            </a:extLst>
          </p:cNvPr>
          <p:cNvSpPr txBox="1"/>
          <p:nvPr/>
        </p:nvSpPr>
        <p:spPr>
          <a:xfrm>
            <a:off x="4852133" y="4347887"/>
            <a:ext cx="2369944" cy="523220"/>
          </a:xfrm>
          <a:prstGeom prst="rect">
            <a:avLst/>
          </a:prstGeom>
          <a:noFill/>
        </p:spPr>
        <p:txBody>
          <a:bodyPr wrap="none" rtlCol="0">
            <a:spAutoFit/>
          </a:bodyPr>
          <a:lstStyle/>
          <a:p>
            <a:r>
              <a:rPr lang="en-US" sz="2800" b="1" dirty="0" err="1"/>
              <a:t>Glycogenolysis</a:t>
            </a:r>
            <a:endParaRPr lang="en-US" sz="2800" b="1" dirty="0"/>
          </a:p>
        </p:txBody>
      </p:sp>
      <p:sp>
        <p:nvSpPr>
          <p:cNvPr id="44" name="TextBox 43">
            <a:extLst>
              <a:ext uri="{FF2B5EF4-FFF2-40B4-BE49-F238E27FC236}">
                <a16:creationId xmlns:a16="http://schemas.microsoft.com/office/drawing/2014/main" id="{B8BA45F1-892F-4C11-A5D3-94330BFE1A7A}"/>
              </a:ext>
            </a:extLst>
          </p:cNvPr>
          <p:cNvSpPr txBox="1"/>
          <p:nvPr/>
        </p:nvSpPr>
        <p:spPr>
          <a:xfrm>
            <a:off x="1515985" y="2422299"/>
            <a:ext cx="2527295" cy="369332"/>
          </a:xfrm>
          <a:prstGeom prst="rect">
            <a:avLst/>
          </a:prstGeom>
          <a:noFill/>
        </p:spPr>
        <p:txBody>
          <a:bodyPr wrap="none" rtlCol="0">
            <a:spAutoFit/>
          </a:bodyPr>
          <a:lstStyle/>
          <a:p>
            <a:r>
              <a:rPr lang="en-US" b="1" dirty="0"/>
              <a:t>(Breaking down glucose)</a:t>
            </a:r>
          </a:p>
        </p:txBody>
      </p:sp>
      <p:sp>
        <p:nvSpPr>
          <p:cNvPr id="73" name="TextBox 72">
            <a:extLst>
              <a:ext uri="{FF2B5EF4-FFF2-40B4-BE49-F238E27FC236}">
                <a16:creationId xmlns:a16="http://schemas.microsoft.com/office/drawing/2014/main" id="{FA36A10D-A6DE-4A00-AD1B-1039D7B2A763}"/>
              </a:ext>
            </a:extLst>
          </p:cNvPr>
          <p:cNvSpPr txBox="1"/>
          <p:nvPr/>
        </p:nvSpPr>
        <p:spPr>
          <a:xfrm>
            <a:off x="5046625" y="2443732"/>
            <a:ext cx="2272673" cy="369332"/>
          </a:xfrm>
          <a:prstGeom prst="rect">
            <a:avLst/>
          </a:prstGeom>
          <a:noFill/>
        </p:spPr>
        <p:txBody>
          <a:bodyPr wrap="none" rtlCol="0">
            <a:spAutoFit/>
          </a:bodyPr>
          <a:lstStyle/>
          <a:p>
            <a:r>
              <a:rPr lang="en-US" b="1" dirty="0"/>
              <a:t>(Making new glucose)</a:t>
            </a:r>
          </a:p>
        </p:txBody>
      </p:sp>
      <p:sp>
        <p:nvSpPr>
          <p:cNvPr id="74" name="TextBox 73">
            <a:extLst>
              <a:ext uri="{FF2B5EF4-FFF2-40B4-BE49-F238E27FC236}">
                <a16:creationId xmlns:a16="http://schemas.microsoft.com/office/drawing/2014/main" id="{C77B2977-7BE2-4A7E-878B-A1D31338B72D}"/>
              </a:ext>
            </a:extLst>
          </p:cNvPr>
          <p:cNvSpPr txBox="1"/>
          <p:nvPr/>
        </p:nvSpPr>
        <p:spPr>
          <a:xfrm>
            <a:off x="1562705" y="5017704"/>
            <a:ext cx="2393860" cy="369332"/>
          </a:xfrm>
          <a:prstGeom prst="rect">
            <a:avLst/>
          </a:prstGeom>
          <a:noFill/>
        </p:spPr>
        <p:txBody>
          <a:bodyPr wrap="none" rtlCol="0">
            <a:spAutoFit/>
          </a:bodyPr>
          <a:lstStyle/>
          <a:p>
            <a:r>
              <a:rPr lang="en-US" b="1" dirty="0"/>
              <a:t>(Making new glycogen)</a:t>
            </a:r>
          </a:p>
        </p:txBody>
      </p:sp>
      <p:sp>
        <p:nvSpPr>
          <p:cNvPr id="75" name="TextBox 74">
            <a:extLst>
              <a:ext uri="{FF2B5EF4-FFF2-40B4-BE49-F238E27FC236}">
                <a16:creationId xmlns:a16="http://schemas.microsoft.com/office/drawing/2014/main" id="{2E4AEC1F-4588-4262-BF8F-D3A2A9838210}"/>
              </a:ext>
            </a:extLst>
          </p:cNvPr>
          <p:cNvSpPr txBox="1"/>
          <p:nvPr/>
        </p:nvSpPr>
        <p:spPr>
          <a:xfrm>
            <a:off x="4716070" y="5018303"/>
            <a:ext cx="2642070" cy="369332"/>
          </a:xfrm>
          <a:prstGeom prst="rect">
            <a:avLst/>
          </a:prstGeom>
          <a:noFill/>
        </p:spPr>
        <p:txBody>
          <a:bodyPr wrap="none" rtlCol="0">
            <a:spAutoFit/>
          </a:bodyPr>
          <a:lstStyle/>
          <a:p>
            <a:r>
              <a:rPr lang="en-US" b="1" dirty="0"/>
              <a:t>(breaking down glycogen)</a:t>
            </a:r>
          </a:p>
        </p:txBody>
      </p:sp>
      <p:sp>
        <p:nvSpPr>
          <p:cNvPr id="45" name="Hexagon 44">
            <a:extLst>
              <a:ext uri="{FF2B5EF4-FFF2-40B4-BE49-F238E27FC236}">
                <a16:creationId xmlns:a16="http://schemas.microsoft.com/office/drawing/2014/main" id="{D5B0BF98-641D-451D-B44F-0F0736638930}"/>
              </a:ext>
            </a:extLst>
          </p:cNvPr>
          <p:cNvSpPr/>
          <p:nvPr/>
        </p:nvSpPr>
        <p:spPr>
          <a:xfrm>
            <a:off x="3860800" y="3023857"/>
            <a:ext cx="788610" cy="64932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D3D83C2D-2240-4091-B39B-9DDAF75E1C19}"/>
              </a:ext>
            </a:extLst>
          </p:cNvPr>
          <p:cNvSpPr txBox="1"/>
          <p:nvPr/>
        </p:nvSpPr>
        <p:spPr>
          <a:xfrm>
            <a:off x="3817619" y="3683347"/>
            <a:ext cx="898451" cy="369332"/>
          </a:xfrm>
          <a:prstGeom prst="rect">
            <a:avLst/>
          </a:prstGeom>
          <a:noFill/>
        </p:spPr>
        <p:txBody>
          <a:bodyPr wrap="none" rtlCol="0">
            <a:spAutoFit/>
          </a:bodyPr>
          <a:lstStyle/>
          <a:p>
            <a:r>
              <a:rPr lang="en-US" b="1" dirty="0"/>
              <a:t>glucose</a:t>
            </a:r>
          </a:p>
        </p:txBody>
      </p:sp>
      <p:sp>
        <p:nvSpPr>
          <p:cNvPr id="63" name="Oval 62"/>
          <p:cNvSpPr/>
          <p:nvPr/>
        </p:nvSpPr>
        <p:spPr>
          <a:xfrm>
            <a:off x="4526704" y="4324046"/>
            <a:ext cx="2999740" cy="594670"/>
          </a:xfrm>
          <a:prstGeom prst="ellipse">
            <a:avLst/>
          </a:prstGeom>
          <a:solidFill>
            <a:schemeClr val="accent6">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row: Right 76">
            <a:extLst>
              <a:ext uri="{FF2B5EF4-FFF2-40B4-BE49-F238E27FC236}">
                <a16:creationId xmlns:a16="http://schemas.microsoft.com/office/drawing/2014/main" id="{C8237E29-5E61-4F8E-8982-C818D29EC81A}"/>
              </a:ext>
            </a:extLst>
          </p:cNvPr>
          <p:cNvSpPr/>
          <p:nvPr/>
        </p:nvSpPr>
        <p:spPr>
          <a:xfrm rot="7492832">
            <a:off x="4434488" y="2540387"/>
            <a:ext cx="878532" cy="227995"/>
          </a:xfrm>
          <a:prstGeom prst="rightArrow">
            <a:avLst>
              <a:gd name="adj1" fmla="val 757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Arrow: Right 77">
            <a:extLst>
              <a:ext uri="{FF2B5EF4-FFF2-40B4-BE49-F238E27FC236}">
                <a16:creationId xmlns:a16="http://schemas.microsoft.com/office/drawing/2014/main" id="{6352332A-D19F-47F1-BE8D-E6ABD47E560E}"/>
              </a:ext>
            </a:extLst>
          </p:cNvPr>
          <p:cNvSpPr/>
          <p:nvPr/>
        </p:nvSpPr>
        <p:spPr>
          <a:xfrm rot="7671323">
            <a:off x="3159912" y="3832749"/>
            <a:ext cx="823483" cy="259507"/>
          </a:xfrm>
          <a:prstGeom prst="rightArrow">
            <a:avLst>
              <a:gd name="adj1" fmla="val 757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row: Right 78">
            <a:extLst>
              <a:ext uri="{FF2B5EF4-FFF2-40B4-BE49-F238E27FC236}">
                <a16:creationId xmlns:a16="http://schemas.microsoft.com/office/drawing/2014/main" id="{C4727BB9-EDBB-44E6-8DF6-7559E504FA50}"/>
              </a:ext>
            </a:extLst>
          </p:cNvPr>
          <p:cNvSpPr/>
          <p:nvPr/>
        </p:nvSpPr>
        <p:spPr>
          <a:xfrm rot="12785766">
            <a:off x="3108862" y="2919446"/>
            <a:ext cx="812002" cy="239584"/>
          </a:xfrm>
          <a:prstGeom prst="rightArrow">
            <a:avLst>
              <a:gd name="adj1" fmla="val 757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152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Arrow: Right 45">
            <a:extLst>
              <a:ext uri="{FF2B5EF4-FFF2-40B4-BE49-F238E27FC236}">
                <a16:creationId xmlns:a16="http://schemas.microsoft.com/office/drawing/2014/main" id="{5B7ED6C6-4948-4AA9-96BE-C26A2B28264E}"/>
              </a:ext>
            </a:extLst>
          </p:cNvPr>
          <p:cNvSpPr/>
          <p:nvPr/>
        </p:nvSpPr>
        <p:spPr>
          <a:xfrm rot="13407695">
            <a:off x="4644628" y="3889284"/>
            <a:ext cx="996648" cy="237067"/>
          </a:xfrm>
          <a:prstGeom prst="rightArrow">
            <a:avLst>
              <a:gd name="adj1" fmla="val 757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32080" y="5659120"/>
            <a:ext cx="7110536" cy="307777"/>
          </a:xfrm>
          <a:prstGeom prst="rect">
            <a:avLst/>
          </a:prstGeom>
          <a:noFill/>
        </p:spPr>
        <p:txBody>
          <a:bodyPr wrap="none" rtlCol="0">
            <a:spAutoFit/>
          </a:bodyPr>
          <a:lstStyle/>
          <a:p>
            <a:r>
              <a:rPr lang="en-US" sz="1400" dirty="0"/>
              <a:t>Figure modified from </a:t>
            </a:r>
            <a:r>
              <a:rPr lang="en-US" sz="1400" dirty="0">
                <a:hlinkClick r:id="rId3"/>
              </a:rPr>
              <a:t>Yan, A., et al (2016) In J </a:t>
            </a:r>
            <a:r>
              <a:rPr lang="en-US" sz="1400" dirty="0" err="1">
                <a:hlinkClick r:id="rId3"/>
              </a:rPr>
              <a:t>Biol</a:t>
            </a:r>
            <a:r>
              <a:rPr lang="en-US" sz="1400" dirty="0">
                <a:hlinkClick r:id="rId3"/>
              </a:rPr>
              <a:t> </a:t>
            </a:r>
            <a:r>
              <a:rPr lang="en-US" sz="1400" dirty="0" err="1">
                <a:hlinkClick r:id="rId3"/>
              </a:rPr>
              <a:t>Sci</a:t>
            </a:r>
            <a:r>
              <a:rPr lang="en-US" sz="1400" dirty="0">
                <a:hlinkClick r:id="rId3"/>
              </a:rPr>
              <a:t> 12(12):1544-1554</a:t>
            </a:r>
            <a:r>
              <a:rPr lang="en-US" sz="1400" dirty="0"/>
              <a:t> and </a:t>
            </a:r>
            <a:r>
              <a:rPr lang="en-US" sz="1400" dirty="0" err="1">
                <a:hlinkClick r:id="rId4"/>
              </a:rPr>
              <a:t>Servier</a:t>
            </a:r>
            <a:r>
              <a:rPr lang="en-US" sz="1400" dirty="0">
                <a:hlinkClick r:id="rId4"/>
              </a:rPr>
              <a:t> Medical Art</a:t>
            </a:r>
            <a:endParaRPr lang="en-US" sz="1400" dirty="0"/>
          </a:p>
        </p:txBody>
      </p:sp>
      <p:sp>
        <p:nvSpPr>
          <p:cNvPr id="41" name="Title 1"/>
          <p:cNvSpPr>
            <a:spLocks noGrp="1"/>
          </p:cNvSpPr>
          <p:nvPr>
            <p:ph type="title"/>
          </p:nvPr>
        </p:nvSpPr>
        <p:spPr>
          <a:xfrm>
            <a:off x="1515985" y="153289"/>
            <a:ext cx="7210332" cy="779462"/>
          </a:xfrm>
        </p:spPr>
        <p:txBody>
          <a:bodyPr>
            <a:normAutofit/>
          </a:bodyPr>
          <a:lstStyle/>
          <a:p>
            <a:r>
              <a:rPr lang="en-US" dirty="0"/>
              <a:t>Opposing Pathways in the Liver</a:t>
            </a:r>
          </a:p>
        </p:txBody>
      </p:sp>
      <p:sp>
        <p:nvSpPr>
          <p:cNvPr id="36" name="Oval 35"/>
          <p:cNvSpPr/>
          <p:nvPr/>
        </p:nvSpPr>
        <p:spPr>
          <a:xfrm rot="2686682">
            <a:off x="4558407" y="4481438"/>
            <a:ext cx="613845" cy="4052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820130" y="1811661"/>
            <a:ext cx="1638013" cy="523220"/>
          </a:xfrm>
          <a:prstGeom prst="rect">
            <a:avLst/>
          </a:prstGeom>
          <a:noFill/>
        </p:spPr>
        <p:txBody>
          <a:bodyPr wrap="none" rtlCol="0">
            <a:spAutoFit/>
          </a:bodyPr>
          <a:lstStyle/>
          <a:p>
            <a:r>
              <a:rPr lang="en-US" sz="2800" b="1" dirty="0"/>
              <a:t>Glycolysis</a:t>
            </a:r>
          </a:p>
        </p:txBody>
      </p:sp>
      <p:sp>
        <p:nvSpPr>
          <p:cNvPr id="59" name="TextBox 58"/>
          <p:cNvSpPr txBox="1"/>
          <p:nvPr/>
        </p:nvSpPr>
        <p:spPr>
          <a:xfrm>
            <a:off x="1622105" y="4325033"/>
            <a:ext cx="2102948" cy="523220"/>
          </a:xfrm>
          <a:prstGeom prst="rect">
            <a:avLst/>
          </a:prstGeom>
          <a:noFill/>
        </p:spPr>
        <p:txBody>
          <a:bodyPr wrap="none" rtlCol="0">
            <a:spAutoFit/>
          </a:bodyPr>
          <a:lstStyle/>
          <a:p>
            <a:r>
              <a:rPr lang="en-US" sz="2800" b="1" dirty="0"/>
              <a:t>Glycogenesis</a:t>
            </a:r>
          </a:p>
        </p:txBody>
      </p:sp>
      <p:sp>
        <p:nvSpPr>
          <p:cNvPr id="61" name="TextBox 60"/>
          <p:cNvSpPr txBox="1"/>
          <p:nvPr/>
        </p:nvSpPr>
        <p:spPr>
          <a:xfrm>
            <a:off x="4589816" y="1757712"/>
            <a:ext cx="2695803" cy="523220"/>
          </a:xfrm>
          <a:prstGeom prst="rect">
            <a:avLst/>
          </a:prstGeom>
          <a:noFill/>
        </p:spPr>
        <p:txBody>
          <a:bodyPr wrap="none" rtlCol="0">
            <a:spAutoFit/>
          </a:bodyPr>
          <a:lstStyle/>
          <a:p>
            <a:r>
              <a:rPr lang="en-US" sz="2800" b="1" dirty="0"/>
              <a:t>Gluconeogenesis</a:t>
            </a:r>
          </a:p>
        </p:txBody>
      </p:sp>
      <p:sp>
        <p:nvSpPr>
          <p:cNvPr id="62" name="Oval 61"/>
          <p:cNvSpPr/>
          <p:nvPr/>
        </p:nvSpPr>
        <p:spPr>
          <a:xfrm>
            <a:off x="1562705" y="4281180"/>
            <a:ext cx="2211653" cy="614117"/>
          </a:xfrm>
          <a:prstGeom prst="ellipse">
            <a:avLst/>
          </a:prstGeom>
          <a:solidFill>
            <a:srgbClr val="C0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57962FB-4079-446F-B44D-0A4E3CD2FDF1}"/>
              </a:ext>
            </a:extLst>
          </p:cNvPr>
          <p:cNvSpPr/>
          <p:nvPr/>
        </p:nvSpPr>
        <p:spPr>
          <a:xfrm>
            <a:off x="1755222" y="1814470"/>
            <a:ext cx="1692653" cy="537609"/>
          </a:xfrm>
          <a:prstGeom prst="ellipse">
            <a:avLst/>
          </a:prstGeom>
          <a:solidFill>
            <a:srgbClr val="C0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957E1115-5019-424F-BA01-40DF6BB311E3}"/>
              </a:ext>
            </a:extLst>
          </p:cNvPr>
          <p:cNvSpPr/>
          <p:nvPr/>
        </p:nvSpPr>
        <p:spPr>
          <a:xfrm>
            <a:off x="4348992" y="1740211"/>
            <a:ext cx="3177452" cy="594670"/>
          </a:xfrm>
          <a:prstGeom prst="ellipse">
            <a:avLst/>
          </a:prstGeom>
          <a:solidFill>
            <a:schemeClr val="accent6">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7A2F1596-7F87-4681-A175-E4EED706CEB0}"/>
              </a:ext>
            </a:extLst>
          </p:cNvPr>
          <p:cNvSpPr txBox="1"/>
          <p:nvPr/>
        </p:nvSpPr>
        <p:spPr>
          <a:xfrm>
            <a:off x="4852133" y="4347887"/>
            <a:ext cx="2369944" cy="523220"/>
          </a:xfrm>
          <a:prstGeom prst="rect">
            <a:avLst/>
          </a:prstGeom>
          <a:noFill/>
        </p:spPr>
        <p:txBody>
          <a:bodyPr wrap="none" rtlCol="0">
            <a:spAutoFit/>
          </a:bodyPr>
          <a:lstStyle/>
          <a:p>
            <a:r>
              <a:rPr lang="en-US" sz="2800" b="1" dirty="0" err="1"/>
              <a:t>Glycogenolysis</a:t>
            </a:r>
            <a:endParaRPr lang="en-US" sz="2800" b="1" dirty="0"/>
          </a:p>
        </p:txBody>
      </p:sp>
      <p:sp>
        <p:nvSpPr>
          <p:cNvPr id="44" name="TextBox 43">
            <a:extLst>
              <a:ext uri="{FF2B5EF4-FFF2-40B4-BE49-F238E27FC236}">
                <a16:creationId xmlns:a16="http://schemas.microsoft.com/office/drawing/2014/main" id="{B8BA45F1-892F-4C11-A5D3-94330BFE1A7A}"/>
              </a:ext>
            </a:extLst>
          </p:cNvPr>
          <p:cNvSpPr txBox="1"/>
          <p:nvPr/>
        </p:nvSpPr>
        <p:spPr>
          <a:xfrm>
            <a:off x="1515985" y="2422299"/>
            <a:ext cx="2527295" cy="369332"/>
          </a:xfrm>
          <a:prstGeom prst="rect">
            <a:avLst/>
          </a:prstGeom>
          <a:noFill/>
        </p:spPr>
        <p:txBody>
          <a:bodyPr wrap="none" rtlCol="0">
            <a:spAutoFit/>
          </a:bodyPr>
          <a:lstStyle/>
          <a:p>
            <a:r>
              <a:rPr lang="en-US" b="1" dirty="0"/>
              <a:t>(Breaking down glucose)</a:t>
            </a:r>
          </a:p>
        </p:txBody>
      </p:sp>
      <p:sp>
        <p:nvSpPr>
          <p:cNvPr id="73" name="TextBox 72">
            <a:extLst>
              <a:ext uri="{FF2B5EF4-FFF2-40B4-BE49-F238E27FC236}">
                <a16:creationId xmlns:a16="http://schemas.microsoft.com/office/drawing/2014/main" id="{FA36A10D-A6DE-4A00-AD1B-1039D7B2A763}"/>
              </a:ext>
            </a:extLst>
          </p:cNvPr>
          <p:cNvSpPr txBox="1"/>
          <p:nvPr/>
        </p:nvSpPr>
        <p:spPr>
          <a:xfrm>
            <a:off x="5046625" y="2443732"/>
            <a:ext cx="2272673" cy="369332"/>
          </a:xfrm>
          <a:prstGeom prst="rect">
            <a:avLst/>
          </a:prstGeom>
          <a:noFill/>
        </p:spPr>
        <p:txBody>
          <a:bodyPr wrap="none" rtlCol="0">
            <a:spAutoFit/>
          </a:bodyPr>
          <a:lstStyle/>
          <a:p>
            <a:r>
              <a:rPr lang="en-US" b="1" dirty="0"/>
              <a:t>(Making new glucose)</a:t>
            </a:r>
          </a:p>
        </p:txBody>
      </p:sp>
      <p:sp>
        <p:nvSpPr>
          <p:cNvPr id="74" name="TextBox 73">
            <a:extLst>
              <a:ext uri="{FF2B5EF4-FFF2-40B4-BE49-F238E27FC236}">
                <a16:creationId xmlns:a16="http://schemas.microsoft.com/office/drawing/2014/main" id="{C77B2977-7BE2-4A7E-878B-A1D31338B72D}"/>
              </a:ext>
            </a:extLst>
          </p:cNvPr>
          <p:cNvSpPr txBox="1"/>
          <p:nvPr/>
        </p:nvSpPr>
        <p:spPr>
          <a:xfrm>
            <a:off x="1562705" y="5017704"/>
            <a:ext cx="2393860" cy="369332"/>
          </a:xfrm>
          <a:prstGeom prst="rect">
            <a:avLst/>
          </a:prstGeom>
          <a:noFill/>
        </p:spPr>
        <p:txBody>
          <a:bodyPr wrap="none" rtlCol="0">
            <a:spAutoFit/>
          </a:bodyPr>
          <a:lstStyle/>
          <a:p>
            <a:r>
              <a:rPr lang="en-US" b="1" dirty="0"/>
              <a:t>(Making new glycogen)</a:t>
            </a:r>
          </a:p>
        </p:txBody>
      </p:sp>
      <p:sp>
        <p:nvSpPr>
          <p:cNvPr id="75" name="TextBox 74">
            <a:extLst>
              <a:ext uri="{FF2B5EF4-FFF2-40B4-BE49-F238E27FC236}">
                <a16:creationId xmlns:a16="http://schemas.microsoft.com/office/drawing/2014/main" id="{2E4AEC1F-4588-4262-BF8F-D3A2A9838210}"/>
              </a:ext>
            </a:extLst>
          </p:cNvPr>
          <p:cNvSpPr txBox="1"/>
          <p:nvPr/>
        </p:nvSpPr>
        <p:spPr>
          <a:xfrm>
            <a:off x="4716070" y="5018303"/>
            <a:ext cx="2642070" cy="369332"/>
          </a:xfrm>
          <a:prstGeom prst="rect">
            <a:avLst/>
          </a:prstGeom>
          <a:noFill/>
        </p:spPr>
        <p:txBody>
          <a:bodyPr wrap="none" rtlCol="0">
            <a:spAutoFit/>
          </a:bodyPr>
          <a:lstStyle/>
          <a:p>
            <a:r>
              <a:rPr lang="en-US" b="1" dirty="0"/>
              <a:t>(breaking down glycogen)</a:t>
            </a:r>
          </a:p>
        </p:txBody>
      </p:sp>
      <p:sp>
        <p:nvSpPr>
          <p:cNvPr id="45" name="Hexagon 44">
            <a:extLst>
              <a:ext uri="{FF2B5EF4-FFF2-40B4-BE49-F238E27FC236}">
                <a16:creationId xmlns:a16="http://schemas.microsoft.com/office/drawing/2014/main" id="{D5B0BF98-641D-451D-B44F-0F0736638930}"/>
              </a:ext>
            </a:extLst>
          </p:cNvPr>
          <p:cNvSpPr/>
          <p:nvPr/>
        </p:nvSpPr>
        <p:spPr>
          <a:xfrm>
            <a:off x="3860800" y="3023857"/>
            <a:ext cx="788610" cy="64932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D3D83C2D-2240-4091-B39B-9DDAF75E1C19}"/>
              </a:ext>
            </a:extLst>
          </p:cNvPr>
          <p:cNvSpPr txBox="1"/>
          <p:nvPr/>
        </p:nvSpPr>
        <p:spPr>
          <a:xfrm>
            <a:off x="3817619" y="3683347"/>
            <a:ext cx="898451" cy="369332"/>
          </a:xfrm>
          <a:prstGeom prst="rect">
            <a:avLst/>
          </a:prstGeom>
          <a:noFill/>
        </p:spPr>
        <p:txBody>
          <a:bodyPr wrap="none" rtlCol="0">
            <a:spAutoFit/>
          </a:bodyPr>
          <a:lstStyle/>
          <a:p>
            <a:r>
              <a:rPr lang="en-US" b="1" dirty="0"/>
              <a:t>glucose</a:t>
            </a:r>
          </a:p>
        </p:txBody>
      </p:sp>
      <p:sp>
        <p:nvSpPr>
          <p:cNvPr id="63" name="Oval 62"/>
          <p:cNvSpPr/>
          <p:nvPr/>
        </p:nvSpPr>
        <p:spPr>
          <a:xfrm>
            <a:off x="4526704" y="4324046"/>
            <a:ext cx="2999740" cy="594670"/>
          </a:xfrm>
          <a:prstGeom prst="ellipse">
            <a:avLst/>
          </a:prstGeom>
          <a:solidFill>
            <a:schemeClr val="accent6">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row: Right 76">
            <a:extLst>
              <a:ext uri="{FF2B5EF4-FFF2-40B4-BE49-F238E27FC236}">
                <a16:creationId xmlns:a16="http://schemas.microsoft.com/office/drawing/2014/main" id="{C8237E29-5E61-4F8E-8982-C818D29EC81A}"/>
              </a:ext>
            </a:extLst>
          </p:cNvPr>
          <p:cNvSpPr/>
          <p:nvPr/>
        </p:nvSpPr>
        <p:spPr>
          <a:xfrm rot="7492832">
            <a:off x="4434488" y="2540387"/>
            <a:ext cx="878532" cy="227995"/>
          </a:xfrm>
          <a:prstGeom prst="rightArrow">
            <a:avLst>
              <a:gd name="adj1" fmla="val 757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Arrow: Right 77">
            <a:extLst>
              <a:ext uri="{FF2B5EF4-FFF2-40B4-BE49-F238E27FC236}">
                <a16:creationId xmlns:a16="http://schemas.microsoft.com/office/drawing/2014/main" id="{6352332A-D19F-47F1-BE8D-E6ABD47E560E}"/>
              </a:ext>
            </a:extLst>
          </p:cNvPr>
          <p:cNvSpPr/>
          <p:nvPr/>
        </p:nvSpPr>
        <p:spPr>
          <a:xfrm rot="7671323">
            <a:off x="3159912" y="3832749"/>
            <a:ext cx="823483" cy="259507"/>
          </a:xfrm>
          <a:prstGeom prst="rightArrow">
            <a:avLst>
              <a:gd name="adj1" fmla="val 757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row: Right 78">
            <a:extLst>
              <a:ext uri="{FF2B5EF4-FFF2-40B4-BE49-F238E27FC236}">
                <a16:creationId xmlns:a16="http://schemas.microsoft.com/office/drawing/2014/main" id="{C4727BB9-EDBB-44E6-8DF6-7559E504FA50}"/>
              </a:ext>
            </a:extLst>
          </p:cNvPr>
          <p:cNvSpPr/>
          <p:nvPr/>
        </p:nvSpPr>
        <p:spPr>
          <a:xfrm rot="12785766">
            <a:off x="3108862" y="2919446"/>
            <a:ext cx="812002" cy="239584"/>
          </a:xfrm>
          <a:prstGeom prst="rightArrow">
            <a:avLst>
              <a:gd name="adj1" fmla="val 757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830F50B-EA22-40CB-A0DA-FE40DAD56CFD}"/>
              </a:ext>
            </a:extLst>
          </p:cNvPr>
          <p:cNvSpPr txBox="1"/>
          <p:nvPr/>
        </p:nvSpPr>
        <p:spPr>
          <a:xfrm>
            <a:off x="1577406" y="888377"/>
            <a:ext cx="6938438" cy="523220"/>
          </a:xfrm>
          <a:prstGeom prst="rect">
            <a:avLst/>
          </a:prstGeom>
          <a:noFill/>
        </p:spPr>
        <p:txBody>
          <a:bodyPr wrap="none" rtlCol="0">
            <a:spAutoFit/>
          </a:bodyPr>
          <a:lstStyle/>
          <a:p>
            <a:r>
              <a:rPr lang="en-US" sz="2800" b="1" dirty="0">
                <a:solidFill>
                  <a:srgbClr val="C00000"/>
                </a:solidFill>
              </a:rPr>
              <a:t>Resting State = Goldilocks Amount of Glucose</a:t>
            </a:r>
          </a:p>
        </p:txBody>
      </p:sp>
      <p:sp>
        <p:nvSpPr>
          <p:cNvPr id="24" name="TextBox 23">
            <a:extLst>
              <a:ext uri="{FF2B5EF4-FFF2-40B4-BE49-F238E27FC236}">
                <a16:creationId xmlns:a16="http://schemas.microsoft.com/office/drawing/2014/main" id="{5EF77E0C-5673-4575-A937-849D7F0F9C1B}"/>
              </a:ext>
            </a:extLst>
          </p:cNvPr>
          <p:cNvSpPr txBox="1"/>
          <p:nvPr/>
        </p:nvSpPr>
        <p:spPr>
          <a:xfrm>
            <a:off x="4600861" y="1883823"/>
            <a:ext cx="692818" cy="1200329"/>
          </a:xfrm>
          <a:prstGeom prst="rect">
            <a:avLst/>
          </a:prstGeom>
          <a:noFill/>
        </p:spPr>
        <p:txBody>
          <a:bodyPr wrap="none" rtlCol="0">
            <a:spAutoFit/>
          </a:bodyPr>
          <a:lstStyle/>
          <a:p>
            <a:r>
              <a:rPr lang="en-US" sz="7200" b="1" dirty="0">
                <a:solidFill>
                  <a:srgbClr val="C00000"/>
                </a:solidFill>
              </a:rPr>
              <a:t>X</a:t>
            </a:r>
          </a:p>
        </p:txBody>
      </p:sp>
    </p:spTree>
    <p:extLst>
      <p:ext uri="{BB962C8B-B14F-4D97-AF65-F5344CB8AC3E}">
        <p14:creationId xmlns:p14="http://schemas.microsoft.com/office/powerpoint/2010/main" val="652452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Arrow: Right 45">
            <a:extLst>
              <a:ext uri="{FF2B5EF4-FFF2-40B4-BE49-F238E27FC236}">
                <a16:creationId xmlns:a16="http://schemas.microsoft.com/office/drawing/2014/main" id="{5B7ED6C6-4948-4AA9-96BE-C26A2B28264E}"/>
              </a:ext>
            </a:extLst>
          </p:cNvPr>
          <p:cNvSpPr/>
          <p:nvPr/>
        </p:nvSpPr>
        <p:spPr>
          <a:xfrm rot="13407695">
            <a:off x="4644628" y="3889284"/>
            <a:ext cx="996648" cy="237067"/>
          </a:xfrm>
          <a:prstGeom prst="rightArrow">
            <a:avLst>
              <a:gd name="adj1" fmla="val 757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32080" y="5659120"/>
            <a:ext cx="7110536" cy="307777"/>
          </a:xfrm>
          <a:prstGeom prst="rect">
            <a:avLst/>
          </a:prstGeom>
          <a:noFill/>
        </p:spPr>
        <p:txBody>
          <a:bodyPr wrap="none" rtlCol="0">
            <a:spAutoFit/>
          </a:bodyPr>
          <a:lstStyle/>
          <a:p>
            <a:r>
              <a:rPr lang="en-US" sz="1400" dirty="0"/>
              <a:t>Figure modified from </a:t>
            </a:r>
            <a:r>
              <a:rPr lang="en-US" sz="1400" dirty="0">
                <a:hlinkClick r:id="rId3"/>
              </a:rPr>
              <a:t>Yan, A., et al (2016) In J </a:t>
            </a:r>
            <a:r>
              <a:rPr lang="en-US" sz="1400" dirty="0" err="1">
                <a:hlinkClick r:id="rId3"/>
              </a:rPr>
              <a:t>Biol</a:t>
            </a:r>
            <a:r>
              <a:rPr lang="en-US" sz="1400" dirty="0">
                <a:hlinkClick r:id="rId3"/>
              </a:rPr>
              <a:t> </a:t>
            </a:r>
            <a:r>
              <a:rPr lang="en-US" sz="1400" dirty="0" err="1">
                <a:hlinkClick r:id="rId3"/>
              </a:rPr>
              <a:t>Sci</a:t>
            </a:r>
            <a:r>
              <a:rPr lang="en-US" sz="1400" dirty="0">
                <a:hlinkClick r:id="rId3"/>
              </a:rPr>
              <a:t> 12(12):1544-1554</a:t>
            </a:r>
            <a:r>
              <a:rPr lang="en-US" sz="1400" dirty="0"/>
              <a:t> and </a:t>
            </a:r>
            <a:r>
              <a:rPr lang="en-US" sz="1400" dirty="0" err="1">
                <a:hlinkClick r:id="rId4"/>
              </a:rPr>
              <a:t>Servier</a:t>
            </a:r>
            <a:r>
              <a:rPr lang="en-US" sz="1400" dirty="0">
                <a:hlinkClick r:id="rId4"/>
              </a:rPr>
              <a:t> Medical Art</a:t>
            </a:r>
            <a:endParaRPr lang="en-US" sz="1400" dirty="0"/>
          </a:p>
        </p:txBody>
      </p:sp>
      <p:sp>
        <p:nvSpPr>
          <p:cNvPr id="41" name="Title 1"/>
          <p:cNvSpPr>
            <a:spLocks noGrp="1"/>
          </p:cNvSpPr>
          <p:nvPr>
            <p:ph type="title"/>
          </p:nvPr>
        </p:nvSpPr>
        <p:spPr>
          <a:xfrm>
            <a:off x="1515985" y="153289"/>
            <a:ext cx="7210332" cy="779462"/>
          </a:xfrm>
        </p:spPr>
        <p:txBody>
          <a:bodyPr>
            <a:normAutofit/>
          </a:bodyPr>
          <a:lstStyle/>
          <a:p>
            <a:r>
              <a:rPr lang="en-US" dirty="0"/>
              <a:t>Opposing Pathways in the Liver</a:t>
            </a:r>
          </a:p>
        </p:txBody>
      </p:sp>
      <p:sp>
        <p:nvSpPr>
          <p:cNvPr id="36" name="Oval 35"/>
          <p:cNvSpPr/>
          <p:nvPr/>
        </p:nvSpPr>
        <p:spPr>
          <a:xfrm rot="2686682">
            <a:off x="4558407" y="4481438"/>
            <a:ext cx="613845" cy="4052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820130" y="1811661"/>
            <a:ext cx="1638013" cy="523220"/>
          </a:xfrm>
          <a:prstGeom prst="rect">
            <a:avLst/>
          </a:prstGeom>
          <a:noFill/>
        </p:spPr>
        <p:txBody>
          <a:bodyPr wrap="none" rtlCol="0">
            <a:spAutoFit/>
          </a:bodyPr>
          <a:lstStyle/>
          <a:p>
            <a:r>
              <a:rPr lang="en-US" sz="2800" b="1" dirty="0"/>
              <a:t>Glycolysis</a:t>
            </a:r>
          </a:p>
        </p:txBody>
      </p:sp>
      <p:sp>
        <p:nvSpPr>
          <p:cNvPr id="59" name="TextBox 58"/>
          <p:cNvSpPr txBox="1"/>
          <p:nvPr/>
        </p:nvSpPr>
        <p:spPr>
          <a:xfrm>
            <a:off x="1622105" y="4325033"/>
            <a:ext cx="2102948" cy="523220"/>
          </a:xfrm>
          <a:prstGeom prst="rect">
            <a:avLst/>
          </a:prstGeom>
          <a:noFill/>
        </p:spPr>
        <p:txBody>
          <a:bodyPr wrap="none" rtlCol="0">
            <a:spAutoFit/>
          </a:bodyPr>
          <a:lstStyle/>
          <a:p>
            <a:r>
              <a:rPr lang="en-US" sz="2800" b="1" dirty="0"/>
              <a:t>Glycogenesis</a:t>
            </a:r>
          </a:p>
        </p:txBody>
      </p:sp>
      <p:sp>
        <p:nvSpPr>
          <p:cNvPr id="61" name="TextBox 60"/>
          <p:cNvSpPr txBox="1"/>
          <p:nvPr/>
        </p:nvSpPr>
        <p:spPr>
          <a:xfrm>
            <a:off x="4589816" y="1757712"/>
            <a:ext cx="2695803" cy="523220"/>
          </a:xfrm>
          <a:prstGeom prst="rect">
            <a:avLst/>
          </a:prstGeom>
          <a:noFill/>
        </p:spPr>
        <p:txBody>
          <a:bodyPr wrap="none" rtlCol="0">
            <a:spAutoFit/>
          </a:bodyPr>
          <a:lstStyle/>
          <a:p>
            <a:r>
              <a:rPr lang="en-US" sz="2800" b="1" dirty="0"/>
              <a:t>Gluconeogenesis</a:t>
            </a:r>
          </a:p>
        </p:txBody>
      </p:sp>
      <p:sp>
        <p:nvSpPr>
          <p:cNvPr id="62" name="Oval 61"/>
          <p:cNvSpPr/>
          <p:nvPr/>
        </p:nvSpPr>
        <p:spPr>
          <a:xfrm>
            <a:off x="1562705" y="4281180"/>
            <a:ext cx="2211653" cy="614117"/>
          </a:xfrm>
          <a:prstGeom prst="ellipse">
            <a:avLst/>
          </a:prstGeom>
          <a:solidFill>
            <a:srgbClr val="C0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57962FB-4079-446F-B44D-0A4E3CD2FDF1}"/>
              </a:ext>
            </a:extLst>
          </p:cNvPr>
          <p:cNvSpPr/>
          <p:nvPr/>
        </p:nvSpPr>
        <p:spPr>
          <a:xfrm>
            <a:off x="1755222" y="1814470"/>
            <a:ext cx="1692653" cy="537609"/>
          </a:xfrm>
          <a:prstGeom prst="ellipse">
            <a:avLst/>
          </a:prstGeom>
          <a:solidFill>
            <a:srgbClr val="C0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957E1115-5019-424F-BA01-40DF6BB311E3}"/>
              </a:ext>
            </a:extLst>
          </p:cNvPr>
          <p:cNvSpPr/>
          <p:nvPr/>
        </p:nvSpPr>
        <p:spPr>
          <a:xfrm>
            <a:off x="4348992" y="1740211"/>
            <a:ext cx="3177452" cy="594670"/>
          </a:xfrm>
          <a:prstGeom prst="ellipse">
            <a:avLst/>
          </a:prstGeom>
          <a:solidFill>
            <a:schemeClr val="accent6">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7A2F1596-7F87-4681-A175-E4EED706CEB0}"/>
              </a:ext>
            </a:extLst>
          </p:cNvPr>
          <p:cNvSpPr txBox="1"/>
          <p:nvPr/>
        </p:nvSpPr>
        <p:spPr>
          <a:xfrm>
            <a:off x="4852133" y="4347887"/>
            <a:ext cx="2369944" cy="523220"/>
          </a:xfrm>
          <a:prstGeom prst="rect">
            <a:avLst/>
          </a:prstGeom>
          <a:noFill/>
        </p:spPr>
        <p:txBody>
          <a:bodyPr wrap="none" rtlCol="0">
            <a:spAutoFit/>
          </a:bodyPr>
          <a:lstStyle/>
          <a:p>
            <a:r>
              <a:rPr lang="en-US" sz="2800" b="1" dirty="0" err="1"/>
              <a:t>Glycogenolysis</a:t>
            </a:r>
            <a:endParaRPr lang="en-US" sz="2800" b="1" dirty="0"/>
          </a:p>
        </p:txBody>
      </p:sp>
      <p:sp>
        <p:nvSpPr>
          <p:cNvPr id="44" name="TextBox 43">
            <a:extLst>
              <a:ext uri="{FF2B5EF4-FFF2-40B4-BE49-F238E27FC236}">
                <a16:creationId xmlns:a16="http://schemas.microsoft.com/office/drawing/2014/main" id="{B8BA45F1-892F-4C11-A5D3-94330BFE1A7A}"/>
              </a:ext>
            </a:extLst>
          </p:cNvPr>
          <p:cNvSpPr txBox="1"/>
          <p:nvPr/>
        </p:nvSpPr>
        <p:spPr>
          <a:xfrm>
            <a:off x="1515985" y="2422299"/>
            <a:ext cx="2527295" cy="369332"/>
          </a:xfrm>
          <a:prstGeom prst="rect">
            <a:avLst/>
          </a:prstGeom>
          <a:noFill/>
        </p:spPr>
        <p:txBody>
          <a:bodyPr wrap="none" rtlCol="0">
            <a:spAutoFit/>
          </a:bodyPr>
          <a:lstStyle/>
          <a:p>
            <a:r>
              <a:rPr lang="en-US" b="1" dirty="0"/>
              <a:t>(Breaking down glucose)</a:t>
            </a:r>
          </a:p>
        </p:txBody>
      </p:sp>
      <p:sp>
        <p:nvSpPr>
          <p:cNvPr id="73" name="TextBox 72">
            <a:extLst>
              <a:ext uri="{FF2B5EF4-FFF2-40B4-BE49-F238E27FC236}">
                <a16:creationId xmlns:a16="http://schemas.microsoft.com/office/drawing/2014/main" id="{FA36A10D-A6DE-4A00-AD1B-1039D7B2A763}"/>
              </a:ext>
            </a:extLst>
          </p:cNvPr>
          <p:cNvSpPr txBox="1"/>
          <p:nvPr/>
        </p:nvSpPr>
        <p:spPr>
          <a:xfrm>
            <a:off x="5046625" y="2443732"/>
            <a:ext cx="2272673" cy="369332"/>
          </a:xfrm>
          <a:prstGeom prst="rect">
            <a:avLst/>
          </a:prstGeom>
          <a:noFill/>
        </p:spPr>
        <p:txBody>
          <a:bodyPr wrap="none" rtlCol="0">
            <a:spAutoFit/>
          </a:bodyPr>
          <a:lstStyle/>
          <a:p>
            <a:r>
              <a:rPr lang="en-US" b="1" dirty="0"/>
              <a:t>(Making new glucose)</a:t>
            </a:r>
          </a:p>
        </p:txBody>
      </p:sp>
      <p:sp>
        <p:nvSpPr>
          <p:cNvPr id="74" name="TextBox 73">
            <a:extLst>
              <a:ext uri="{FF2B5EF4-FFF2-40B4-BE49-F238E27FC236}">
                <a16:creationId xmlns:a16="http://schemas.microsoft.com/office/drawing/2014/main" id="{C77B2977-7BE2-4A7E-878B-A1D31338B72D}"/>
              </a:ext>
            </a:extLst>
          </p:cNvPr>
          <p:cNvSpPr txBox="1"/>
          <p:nvPr/>
        </p:nvSpPr>
        <p:spPr>
          <a:xfrm>
            <a:off x="1562705" y="5017704"/>
            <a:ext cx="2393860" cy="369332"/>
          </a:xfrm>
          <a:prstGeom prst="rect">
            <a:avLst/>
          </a:prstGeom>
          <a:noFill/>
        </p:spPr>
        <p:txBody>
          <a:bodyPr wrap="none" rtlCol="0">
            <a:spAutoFit/>
          </a:bodyPr>
          <a:lstStyle/>
          <a:p>
            <a:r>
              <a:rPr lang="en-US" b="1" dirty="0"/>
              <a:t>(Making new glycogen)</a:t>
            </a:r>
          </a:p>
        </p:txBody>
      </p:sp>
      <p:sp>
        <p:nvSpPr>
          <p:cNvPr id="75" name="TextBox 74">
            <a:extLst>
              <a:ext uri="{FF2B5EF4-FFF2-40B4-BE49-F238E27FC236}">
                <a16:creationId xmlns:a16="http://schemas.microsoft.com/office/drawing/2014/main" id="{2E4AEC1F-4588-4262-BF8F-D3A2A9838210}"/>
              </a:ext>
            </a:extLst>
          </p:cNvPr>
          <p:cNvSpPr txBox="1"/>
          <p:nvPr/>
        </p:nvSpPr>
        <p:spPr>
          <a:xfrm>
            <a:off x="4716070" y="5018303"/>
            <a:ext cx="2642070" cy="369332"/>
          </a:xfrm>
          <a:prstGeom prst="rect">
            <a:avLst/>
          </a:prstGeom>
          <a:noFill/>
        </p:spPr>
        <p:txBody>
          <a:bodyPr wrap="none" rtlCol="0">
            <a:spAutoFit/>
          </a:bodyPr>
          <a:lstStyle/>
          <a:p>
            <a:r>
              <a:rPr lang="en-US" b="1" dirty="0"/>
              <a:t>(breaking down glycogen)</a:t>
            </a:r>
          </a:p>
        </p:txBody>
      </p:sp>
      <p:sp>
        <p:nvSpPr>
          <p:cNvPr id="45" name="Hexagon 44">
            <a:extLst>
              <a:ext uri="{FF2B5EF4-FFF2-40B4-BE49-F238E27FC236}">
                <a16:creationId xmlns:a16="http://schemas.microsoft.com/office/drawing/2014/main" id="{D5B0BF98-641D-451D-B44F-0F0736638930}"/>
              </a:ext>
            </a:extLst>
          </p:cNvPr>
          <p:cNvSpPr/>
          <p:nvPr/>
        </p:nvSpPr>
        <p:spPr>
          <a:xfrm>
            <a:off x="3860800" y="3023857"/>
            <a:ext cx="788610" cy="64932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D3D83C2D-2240-4091-B39B-9DDAF75E1C19}"/>
              </a:ext>
            </a:extLst>
          </p:cNvPr>
          <p:cNvSpPr txBox="1"/>
          <p:nvPr/>
        </p:nvSpPr>
        <p:spPr>
          <a:xfrm>
            <a:off x="3817619" y="3683347"/>
            <a:ext cx="898451" cy="369332"/>
          </a:xfrm>
          <a:prstGeom prst="rect">
            <a:avLst/>
          </a:prstGeom>
          <a:noFill/>
        </p:spPr>
        <p:txBody>
          <a:bodyPr wrap="none" rtlCol="0">
            <a:spAutoFit/>
          </a:bodyPr>
          <a:lstStyle/>
          <a:p>
            <a:r>
              <a:rPr lang="en-US" b="1" dirty="0"/>
              <a:t>glucose</a:t>
            </a:r>
          </a:p>
        </p:txBody>
      </p:sp>
      <p:sp>
        <p:nvSpPr>
          <p:cNvPr id="63" name="Oval 62"/>
          <p:cNvSpPr/>
          <p:nvPr/>
        </p:nvSpPr>
        <p:spPr>
          <a:xfrm>
            <a:off x="4526704" y="4324046"/>
            <a:ext cx="2999740" cy="594670"/>
          </a:xfrm>
          <a:prstGeom prst="ellipse">
            <a:avLst/>
          </a:prstGeom>
          <a:solidFill>
            <a:schemeClr val="accent6">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row: Right 76">
            <a:extLst>
              <a:ext uri="{FF2B5EF4-FFF2-40B4-BE49-F238E27FC236}">
                <a16:creationId xmlns:a16="http://schemas.microsoft.com/office/drawing/2014/main" id="{C8237E29-5E61-4F8E-8982-C818D29EC81A}"/>
              </a:ext>
            </a:extLst>
          </p:cNvPr>
          <p:cNvSpPr/>
          <p:nvPr/>
        </p:nvSpPr>
        <p:spPr>
          <a:xfrm rot="7492832">
            <a:off x="4434488" y="2540387"/>
            <a:ext cx="878532" cy="227995"/>
          </a:xfrm>
          <a:prstGeom prst="rightArrow">
            <a:avLst>
              <a:gd name="adj1" fmla="val 757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Arrow: Right 77">
            <a:extLst>
              <a:ext uri="{FF2B5EF4-FFF2-40B4-BE49-F238E27FC236}">
                <a16:creationId xmlns:a16="http://schemas.microsoft.com/office/drawing/2014/main" id="{6352332A-D19F-47F1-BE8D-E6ABD47E560E}"/>
              </a:ext>
            </a:extLst>
          </p:cNvPr>
          <p:cNvSpPr/>
          <p:nvPr/>
        </p:nvSpPr>
        <p:spPr>
          <a:xfrm rot="7671323">
            <a:off x="3159912" y="3832749"/>
            <a:ext cx="823483" cy="259507"/>
          </a:xfrm>
          <a:prstGeom prst="rightArrow">
            <a:avLst>
              <a:gd name="adj1" fmla="val 757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row: Right 78">
            <a:extLst>
              <a:ext uri="{FF2B5EF4-FFF2-40B4-BE49-F238E27FC236}">
                <a16:creationId xmlns:a16="http://schemas.microsoft.com/office/drawing/2014/main" id="{C4727BB9-EDBB-44E6-8DF6-7559E504FA50}"/>
              </a:ext>
            </a:extLst>
          </p:cNvPr>
          <p:cNvSpPr/>
          <p:nvPr/>
        </p:nvSpPr>
        <p:spPr>
          <a:xfrm rot="12785766">
            <a:off x="3108862" y="2919446"/>
            <a:ext cx="812002" cy="239584"/>
          </a:xfrm>
          <a:prstGeom prst="rightArrow">
            <a:avLst>
              <a:gd name="adj1" fmla="val 757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Right 79">
            <a:extLst>
              <a:ext uri="{FF2B5EF4-FFF2-40B4-BE49-F238E27FC236}">
                <a16:creationId xmlns:a16="http://schemas.microsoft.com/office/drawing/2014/main" id="{54E7E4D7-4484-4B73-8664-9C8226D71208}"/>
              </a:ext>
            </a:extLst>
          </p:cNvPr>
          <p:cNvSpPr/>
          <p:nvPr/>
        </p:nvSpPr>
        <p:spPr>
          <a:xfrm>
            <a:off x="4852133" y="3090202"/>
            <a:ext cx="2139666" cy="430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5969C93B-1C15-4F9A-AA20-31AD283C2044}"/>
              </a:ext>
            </a:extLst>
          </p:cNvPr>
          <p:cNvSpPr txBox="1"/>
          <p:nvPr/>
        </p:nvSpPr>
        <p:spPr>
          <a:xfrm>
            <a:off x="7045613" y="3079927"/>
            <a:ext cx="1458733" cy="369332"/>
          </a:xfrm>
          <a:prstGeom prst="rect">
            <a:avLst/>
          </a:prstGeom>
          <a:noFill/>
        </p:spPr>
        <p:txBody>
          <a:bodyPr wrap="none" rtlCol="0">
            <a:spAutoFit/>
          </a:bodyPr>
          <a:lstStyle/>
          <a:p>
            <a:r>
              <a:rPr lang="en-US" b="1" dirty="0"/>
              <a:t>Blood stream</a:t>
            </a:r>
          </a:p>
        </p:txBody>
      </p:sp>
      <p:sp>
        <p:nvSpPr>
          <p:cNvPr id="2" name="TextBox 1">
            <a:extLst>
              <a:ext uri="{FF2B5EF4-FFF2-40B4-BE49-F238E27FC236}">
                <a16:creationId xmlns:a16="http://schemas.microsoft.com/office/drawing/2014/main" id="{39D13946-D7FB-45A1-95F4-E1A25F4AC345}"/>
              </a:ext>
            </a:extLst>
          </p:cNvPr>
          <p:cNvSpPr txBox="1"/>
          <p:nvPr/>
        </p:nvSpPr>
        <p:spPr>
          <a:xfrm>
            <a:off x="2853646" y="924779"/>
            <a:ext cx="2990691" cy="523220"/>
          </a:xfrm>
          <a:prstGeom prst="rect">
            <a:avLst/>
          </a:prstGeom>
          <a:noFill/>
        </p:spPr>
        <p:txBody>
          <a:bodyPr wrap="none" rtlCol="0">
            <a:spAutoFit/>
          </a:bodyPr>
          <a:lstStyle/>
          <a:p>
            <a:r>
              <a:rPr lang="en-US" sz="2800" b="1" dirty="0">
                <a:solidFill>
                  <a:srgbClr val="C00000"/>
                </a:solidFill>
              </a:rPr>
              <a:t>Glucagon Signaling</a:t>
            </a:r>
          </a:p>
        </p:txBody>
      </p:sp>
      <p:sp>
        <p:nvSpPr>
          <p:cNvPr id="26" name="TextBox 25">
            <a:extLst>
              <a:ext uri="{FF2B5EF4-FFF2-40B4-BE49-F238E27FC236}">
                <a16:creationId xmlns:a16="http://schemas.microsoft.com/office/drawing/2014/main" id="{CA497C3E-97C9-435E-9D9B-428CF025752D}"/>
              </a:ext>
            </a:extLst>
          </p:cNvPr>
          <p:cNvSpPr txBox="1"/>
          <p:nvPr/>
        </p:nvSpPr>
        <p:spPr>
          <a:xfrm>
            <a:off x="2994530" y="2191466"/>
            <a:ext cx="692818" cy="1200329"/>
          </a:xfrm>
          <a:prstGeom prst="rect">
            <a:avLst/>
          </a:prstGeom>
          <a:noFill/>
        </p:spPr>
        <p:txBody>
          <a:bodyPr wrap="none" rtlCol="0">
            <a:spAutoFit/>
          </a:bodyPr>
          <a:lstStyle/>
          <a:p>
            <a:r>
              <a:rPr lang="en-US" sz="7200" b="1" dirty="0">
                <a:solidFill>
                  <a:srgbClr val="C00000"/>
                </a:solidFill>
              </a:rPr>
              <a:t>X</a:t>
            </a:r>
          </a:p>
        </p:txBody>
      </p:sp>
      <p:sp>
        <p:nvSpPr>
          <p:cNvPr id="28" name="TextBox 27">
            <a:extLst>
              <a:ext uri="{FF2B5EF4-FFF2-40B4-BE49-F238E27FC236}">
                <a16:creationId xmlns:a16="http://schemas.microsoft.com/office/drawing/2014/main" id="{FF5BD2E0-7A09-4270-A94C-48D536756C79}"/>
              </a:ext>
            </a:extLst>
          </p:cNvPr>
          <p:cNvSpPr txBox="1"/>
          <p:nvPr/>
        </p:nvSpPr>
        <p:spPr>
          <a:xfrm>
            <a:off x="3048592" y="3404631"/>
            <a:ext cx="692818" cy="1200329"/>
          </a:xfrm>
          <a:prstGeom prst="rect">
            <a:avLst/>
          </a:prstGeom>
          <a:noFill/>
        </p:spPr>
        <p:txBody>
          <a:bodyPr wrap="none" rtlCol="0">
            <a:spAutoFit/>
          </a:bodyPr>
          <a:lstStyle/>
          <a:p>
            <a:r>
              <a:rPr lang="en-US" sz="7200" b="1" dirty="0">
                <a:solidFill>
                  <a:srgbClr val="C00000"/>
                </a:solidFill>
              </a:rPr>
              <a:t>X</a:t>
            </a:r>
          </a:p>
        </p:txBody>
      </p:sp>
    </p:spTree>
    <p:extLst>
      <p:ext uri="{BB962C8B-B14F-4D97-AF65-F5344CB8AC3E}">
        <p14:creationId xmlns:p14="http://schemas.microsoft.com/office/powerpoint/2010/main" val="3399222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65389" y="1289918"/>
            <a:ext cx="2200582" cy="1209844"/>
          </a:xfrm>
          <a:prstGeom prst="rect">
            <a:avLst/>
          </a:prstGeom>
        </p:spPr>
      </p:pic>
      <p:pic>
        <p:nvPicPr>
          <p:cNvPr id="5" name="Picture 4"/>
          <p:cNvPicPr>
            <a:picLocks noChangeAspect="1"/>
          </p:cNvPicPr>
          <p:nvPr/>
        </p:nvPicPr>
        <p:blipFill>
          <a:blip r:embed="rId4"/>
          <a:stretch>
            <a:fillRect/>
          </a:stretch>
        </p:blipFill>
        <p:spPr>
          <a:xfrm>
            <a:off x="3335491" y="1731604"/>
            <a:ext cx="571580" cy="590632"/>
          </a:xfrm>
          <a:prstGeom prst="rect">
            <a:avLst/>
          </a:prstGeom>
        </p:spPr>
      </p:pic>
      <p:pic>
        <p:nvPicPr>
          <p:cNvPr id="12" name="Picture 11"/>
          <p:cNvPicPr>
            <a:picLocks noChangeAspect="1"/>
          </p:cNvPicPr>
          <p:nvPr/>
        </p:nvPicPr>
        <p:blipFill>
          <a:blip r:embed="rId4"/>
          <a:stretch>
            <a:fillRect/>
          </a:stretch>
        </p:blipFill>
        <p:spPr>
          <a:xfrm>
            <a:off x="5304830" y="1742139"/>
            <a:ext cx="571580" cy="590632"/>
          </a:xfrm>
          <a:prstGeom prst="rect">
            <a:avLst/>
          </a:prstGeom>
        </p:spPr>
      </p:pic>
      <p:pic>
        <p:nvPicPr>
          <p:cNvPr id="14" name="Picture 13"/>
          <p:cNvPicPr>
            <a:picLocks noChangeAspect="1"/>
          </p:cNvPicPr>
          <p:nvPr/>
        </p:nvPicPr>
        <p:blipFill>
          <a:blip r:embed="rId4"/>
          <a:stretch>
            <a:fillRect/>
          </a:stretch>
        </p:blipFill>
        <p:spPr>
          <a:xfrm>
            <a:off x="3886751" y="1731604"/>
            <a:ext cx="571580" cy="590632"/>
          </a:xfrm>
          <a:prstGeom prst="rect">
            <a:avLst/>
          </a:prstGeom>
        </p:spPr>
      </p:pic>
      <p:pic>
        <p:nvPicPr>
          <p:cNvPr id="13" name="Picture 12"/>
          <p:cNvPicPr>
            <a:picLocks noChangeAspect="1"/>
          </p:cNvPicPr>
          <p:nvPr/>
        </p:nvPicPr>
        <p:blipFill>
          <a:blip r:embed="rId4"/>
          <a:stretch>
            <a:fillRect/>
          </a:stretch>
        </p:blipFill>
        <p:spPr>
          <a:xfrm>
            <a:off x="4446150" y="1737360"/>
            <a:ext cx="571580" cy="590632"/>
          </a:xfrm>
          <a:prstGeom prst="rect">
            <a:avLst/>
          </a:prstGeom>
        </p:spPr>
      </p:pic>
      <p:sp>
        <p:nvSpPr>
          <p:cNvPr id="15" name="TextBox 14"/>
          <p:cNvSpPr txBox="1"/>
          <p:nvPr/>
        </p:nvSpPr>
        <p:spPr>
          <a:xfrm>
            <a:off x="132080" y="5659120"/>
            <a:ext cx="7110536" cy="307777"/>
          </a:xfrm>
          <a:prstGeom prst="rect">
            <a:avLst/>
          </a:prstGeom>
          <a:noFill/>
        </p:spPr>
        <p:txBody>
          <a:bodyPr wrap="none" rtlCol="0">
            <a:spAutoFit/>
          </a:bodyPr>
          <a:lstStyle/>
          <a:p>
            <a:r>
              <a:rPr lang="en-US" sz="1400" dirty="0"/>
              <a:t>Figure modified from </a:t>
            </a:r>
            <a:r>
              <a:rPr lang="en-US" sz="1400" dirty="0">
                <a:hlinkClick r:id="rId5"/>
              </a:rPr>
              <a:t>Yan, A., et al (2016) In J </a:t>
            </a:r>
            <a:r>
              <a:rPr lang="en-US" sz="1400" dirty="0" err="1">
                <a:hlinkClick r:id="rId5"/>
              </a:rPr>
              <a:t>Biol</a:t>
            </a:r>
            <a:r>
              <a:rPr lang="en-US" sz="1400" dirty="0">
                <a:hlinkClick r:id="rId5"/>
              </a:rPr>
              <a:t> </a:t>
            </a:r>
            <a:r>
              <a:rPr lang="en-US" sz="1400" dirty="0" err="1">
                <a:hlinkClick r:id="rId5"/>
              </a:rPr>
              <a:t>Sci</a:t>
            </a:r>
            <a:r>
              <a:rPr lang="en-US" sz="1400" dirty="0">
                <a:hlinkClick r:id="rId5"/>
              </a:rPr>
              <a:t> 12(12):1544-1554</a:t>
            </a:r>
            <a:r>
              <a:rPr lang="en-US" sz="1400" dirty="0"/>
              <a:t> and </a:t>
            </a:r>
            <a:r>
              <a:rPr lang="en-US" sz="1400" dirty="0" err="1">
                <a:hlinkClick r:id="rId6"/>
              </a:rPr>
              <a:t>Servier</a:t>
            </a:r>
            <a:r>
              <a:rPr lang="en-US" sz="1400" dirty="0">
                <a:hlinkClick r:id="rId6"/>
              </a:rPr>
              <a:t> Medical Art</a:t>
            </a:r>
            <a:endParaRPr lang="en-US" sz="1400" dirty="0"/>
          </a:p>
        </p:txBody>
      </p:sp>
      <p:grpSp>
        <p:nvGrpSpPr>
          <p:cNvPr id="20" name="Group 19"/>
          <p:cNvGrpSpPr/>
          <p:nvPr/>
        </p:nvGrpSpPr>
        <p:grpSpPr>
          <a:xfrm>
            <a:off x="4855170" y="1731604"/>
            <a:ext cx="581740" cy="1089998"/>
            <a:chOff x="4855170" y="1731604"/>
            <a:chExt cx="581740" cy="1089998"/>
          </a:xfrm>
        </p:grpSpPr>
        <p:sp>
          <p:nvSpPr>
            <p:cNvPr id="17" name="Flowchart: Alternate Process 16"/>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55170" y="2173089"/>
              <a:ext cx="571580" cy="4148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5857400" y="1741764"/>
            <a:ext cx="571580" cy="590632"/>
          </a:xfrm>
          <a:prstGeom prst="rect">
            <a:avLst/>
          </a:prstGeom>
        </p:spPr>
      </p:pic>
      <p:pic>
        <p:nvPicPr>
          <p:cNvPr id="10" name="Picture 9"/>
          <p:cNvPicPr>
            <a:picLocks noChangeAspect="1"/>
          </p:cNvPicPr>
          <p:nvPr/>
        </p:nvPicPr>
        <p:blipFill>
          <a:blip r:embed="rId4"/>
          <a:stretch>
            <a:fillRect/>
          </a:stretch>
        </p:blipFill>
        <p:spPr>
          <a:xfrm>
            <a:off x="6408660" y="1731604"/>
            <a:ext cx="571580" cy="590632"/>
          </a:xfrm>
          <a:prstGeom prst="rect">
            <a:avLst/>
          </a:prstGeom>
        </p:spPr>
      </p:pic>
      <p:pic>
        <p:nvPicPr>
          <p:cNvPr id="9" name="Picture 8"/>
          <p:cNvPicPr>
            <a:picLocks noChangeAspect="1"/>
          </p:cNvPicPr>
          <p:nvPr/>
        </p:nvPicPr>
        <p:blipFill>
          <a:blip r:embed="rId4"/>
          <a:stretch>
            <a:fillRect/>
          </a:stretch>
        </p:blipFill>
        <p:spPr>
          <a:xfrm>
            <a:off x="6951070" y="1731604"/>
            <a:ext cx="571580" cy="590632"/>
          </a:xfrm>
          <a:prstGeom prst="rect">
            <a:avLst/>
          </a:prstGeom>
        </p:spPr>
      </p:pic>
      <p:grpSp>
        <p:nvGrpSpPr>
          <p:cNvPr id="3" name="Group 2"/>
          <p:cNvGrpSpPr/>
          <p:nvPr/>
        </p:nvGrpSpPr>
        <p:grpSpPr>
          <a:xfrm>
            <a:off x="3431460" y="2115632"/>
            <a:ext cx="731520" cy="1078164"/>
            <a:chOff x="4396660" y="2115632"/>
            <a:chExt cx="731520" cy="1078164"/>
          </a:xfrm>
        </p:grpSpPr>
        <p:grpSp>
          <p:nvGrpSpPr>
            <p:cNvPr id="23" name="Group 22"/>
            <p:cNvGrpSpPr/>
            <p:nvPr/>
          </p:nvGrpSpPr>
          <p:grpSpPr>
            <a:xfrm rot="4788762">
              <a:off x="4359135" y="2153157"/>
              <a:ext cx="806570" cy="731520"/>
              <a:chOff x="3365971" y="3159760"/>
              <a:chExt cx="806570" cy="731520"/>
            </a:xfrm>
          </p:grpSpPr>
          <p:sp>
            <p:nvSpPr>
              <p:cNvPr id="21" name="Isosceles Triangle 20"/>
              <p:cNvSpPr/>
              <p:nvPr/>
            </p:nvSpPr>
            <p:spPr>
              <a:xfrm>
                <a:off x="3365971" y="3159760"/>
                <a:ext cx="433869" cy="731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45840" y="3429000"/>
                <a:ext cx="626701" cy="373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20371471">
              <a:off x="4426599" y="2257136"/>
              <a:ext cx="634847" cy="936660"/>
              <a:chOff x="2528518" y="3496014"/>
              <a:chExt cx="634847" cy="936660"/>
            </a:xfrm>
          </p:grpSpPr>
          <p:grpSp>
            <p:nvGrpSpPr>
              <p:cNvPr id="32" name="Group 31"/>
              <p:cNvGrpSpPr/>
              <p:nvPr/>
            </p:nvGrpSpPr>
            <p:grpSpPr>
              <a:xfrm>
                <a:off x="2528518" y="3550783"/>
                <a:ext cx="634847" cy="881891"/>
                <a:chOff x="3227484" y="2465282"/>
                <a:chExt cx="634847" cy="881891"/>
              </a:xfrm>
            </p:grpSpPr>
            <p:sp>
              <p:nvSpPr>
                <p:cNvPr id="28" name="Oval 27"/>
                <p:cNvSpPr/>
                <p:nvPr/>
              </p:nvSpPr>
              <p:spPr>
                <a:xfrm rot="561597">
                  <a:off x="3347228" y="2465282"/>
                  <a:ext cx="366957" cy="554643"/>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227483" y="2881803"/>
                  <a:ext cx="634847" cy="465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rot="17539673">
                <a:off x="2561308" y="3606437"/>
                <a:ext cx="528624" cy="307777"/>
              </a:xfrm>
              <a:prstGeom prst="rect">
                <a:avLst/>
              </a:prstGeom>
              <a:noFill/>
            </p:spPr>
            <p:txBody>
              <a:bodyPr wrap="square" rtlCol="0">
                <a:spAutoFit/>
              </a:bodyPr>
              <a:lstStyle/>
              <a:p>
                <a:r>
                  <a:rPr lang="en-US" sz="1400" b="1" dirty="0"/>
                  <a:t>GDP</a:t>
                </a:r>
              </a:p>
            </p:txBody>
          </p:sp>
        </p:grpSp>
      </p:grpSp>
      <p:grpSp>
        <p:nvGrpSpPr>
          <p:cNvPr id="47" name="Group 46"/>
          <p:cNvGrpSpPr/>
          <p:nvPr/>
        </p:nvGrpSpPr>
        <p:grpSpPr>
          <a:xfrm>
            <a:off x="3022552" y="2204552"/>
            <a:ext cx="467360" cy="404433"/>
            <a:chOff x="2864446" y="2345809"/>
            <a:chExt cx="467360" cy="404433"/>
          </a:xfrm>
        </p:grpSpPr>
        <p:sp>
          <p:nvSpPr>
            <p:cNvPr id="48" name="Oval 47"/>
            <p:cNvSpPr/>
            <p:nvPr/>
          </p:nvSpPr>
          <p:spPr>
            <a:xfrm>
              <a:off x="2945726" y="2345809"/>
              <a:ext cx="386080" cy="40443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hord 48"/>
            <p:cNvSpPr/>
            <p:nvPr/>
          </p:nvSpPr>
          <p:spPr>
            <a:xfrm>
              <a:off x="2864446" y="2509520"/>
              <a:ext cx="183675" cy="213360"/>
            </a:xfrm>
            <a:prstGeom prst="chor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849597" y="3190196"/>
            <a:ext cx="843617" cy="1110009"/>
            <a:chOff x="6428980" y="2623387"/>
            <a:chExt cx="843617" cy="1110009"/>
          </a:xfrm>
        </p:grpSpPr>
        <p:grpSp>
          <p:nvGrpSpPr>
            <p:cNvPr id="50" name="Group 49"/>
            <p:cNvGrpSpPr/>
            <p:nvPr/>
          </p:nvGrpSpPr>
          <p:grpSpPr>
            <a:xfrm rot="10800000">
              <a:off x="6555842" y="2623387"/>
              <a:ext cx="581740" cy="1089998"/>
              <a:chOff x="4855170" y="1731604"/>
              <a:chExt cx="581740" cy="1089998"/>
            </a:xfrm>
          </p:grpSpPr>
          <p:sp>
            <p:nvSpPr>
              <p:cNvPr id="51" name="Flowchart: Alternate Process 50"/>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855170" y="2173089"/>
                <a:ext cx="571580" cy="41483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gular Pentagon 6"/>
            <p:cNvSpPr/>
            <p:nvPr/>
          </p:nvSpPr>
          <p:spPr>
            <a:xfrm>
              <a:off x="6428980" y="3038220"/>
              <a:ext cx="843617" cy="695176"/>
            </a:xfrm>
            <a:prstGeom prst="pent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975084" y="3320172"/>
            <a:ext cx="746625" cy="369390"/>
            <a:chOff x="5382994" y="2763346"/>
            <a:chExt cx="746625" cy="369390"/>
          </a:xfrm>
        </p:grpSpPr>
        <p:sp>
          <p:nvSpPr>
            <p:cNvPr id="6" name="Oval 5"/>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sp>
        <p:nvSpPr>
          <p:cNvPr id="54" name="TextBox 53"/>
          <p:cNvSpPr txBox="1"/>
          <p:nvPr/>
        </p:nvSpPr>
        <p:spPr>
          <a:xfrm>
            <a:off x="4653884" y="3689562"/>
            <a:ext cx="1754776" cy="646331"/>
          </a:xfrm>
          <a:prstGeom prst="rect">
            <a:avLst/>
          </a:prstGeom>
          <a:noFill/>
        </p:spPr>
        <p:txBody>
          <a:bodyPr wrap="none" rtlCol="0">
            <a:spAutoFit/>
          </a:bodyPr>
          <a:lstStyle/>
          <a:p>
            <a:pPr algn="ctr"/>
            <a:r>
              <a:rPr lang="en-US" b="1" dirty="0">
                <a:solidFill>
                  <a:schemeClr val="accent6">
                    <a:lumMod val="75000"/>
                  </a:schemeClr>
                </a:solidFill>
              </a:rPr>
              <a:t>Protein Kinase A</a:t>
            </a:r>
          </a:p>
          <a:p>
            <a:pPr algn="ctr"/>
            <a:r>
              <a:rPr lang="en-US" b="1" dirty="0">
                <a:solidFill>
                  <a:schemeClr val="accent6">
                    <a:lumMod val="75000"/>
                  </a:schemeClr>
                </a:solidFill>
              </a:rPr>
              <a:t>(PKA)</a:t>
            </a:r>
          </a:p>
        </p:txBody>
      </p:sp>
      <p:sp>
        <p:nvSpPr>
          <p:cNvPr id="25" name="Rectangle 24"/>
          <p:cNvSpPr/>
          <p:nvPr/>
        </p:nvSpPr>
        <p:spPr>
          <a:xfrm>
            <a:off x="3678940" y="3656520"/>
            <a:ext cx="1184930" cy="523220"/>
          </a:xfrm>
          <a:prstGeom prst="rect">
            <a:avLst/>
          </a:prstGeom>
          <a:noFill/>
        </p:spPr>
        <p:txBody>
          <a:bodyPr wrap="square" lIns="91440" tIns="45720" rIns="91440" bIns="45720">
            <a:spAutoFit/>
          </a:bodyPr>
          <a:lstStyle/>
          <a:p>
            <a:pPr algn="ctr"/>
            <a:r>
              <a:rPr lang="en-US" sz="2800" b="1" cap="none" spc="0" dirty="0">
                <a:ln w="13462">
                  <a:solidFill>
                    <a:schemeClr val="tx1"/>
                  </a:solidFill>
                  <a:prstDash val="solid"/>
                </a:ln>
                <a:solidFill>
                  <a:schemeClr val="accent6">
                    <a:lumMod val="50000"/>
                  </a:schemeClr>
                </a:solidFill>
                <a:effectLst>
                  <a:outerShdw dist="38100" dir="2700000" algn="bl" rotWithShape="0">
                    <a:schemeClr val="accent5"/>
                  </a:outerShdw>
                </a:effectLst>
              </a:rPr>
              <a:t>PKA</a:t>
            </a:r>
          </a:p>
        </p:txBody>
      </p:sp>
      <p:sp>
        <p:nvSpPr>
          <p:cNvPr id="41" name="Title 1"/>
          <p:cNvSpPr>
            <a:spLocks noGrp="1"/>
          </p:cNvSpPr>
          <p:nvPr>
            <p:ph type="title"/>
          </p:nvPr>
        </p:nvSpPr>
        <p:spPr>
          <a:xfrm>
            <a:off x="1365978" y="141069"/>
            <a:ext cx="7210332" cy="779462"/>
          </a:xfrm>
        </p:spPr>
        <p:txBody>
          <a:bodyPr>
            <a:normAutofit fontScale="90000"/>
          </a:bodyPr>
          <a:lstStyle/>
          <a:p>
            <a:r>
              <a:rPr lang="en-US" dirty="0"/>
              <a:t>Glucagon Signaling in Liver Cells</a:t>
            </a:r>
          </a:p>
        </p:txBody>
      </p:sp>
      <p:sp>
        <p:nvSpPr>
          <p:cNvPr id="36" name="Oval 35"/>
          <p:cNvSpPr/>
          <p:nvPr/>
        </p:nvSpPr>
        <p:spPr>
          <a:xfrm rot="2686682">
            <a:off x="4558407" y="4481438"/>
            <a:ext cx="613845" cy="4052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cxnSpLocks/>
          </p:cNvCxnSpPr>
          <p:nvPr/>
        </p:nvCxnSpPr>
        <p:spPr>
          <a:xfrm flipH="1">
            <a:off x="3103833" y="3612931"/>
            <a:ext cx="782918" cy="10045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3078782" y="3414396"/>
            <a:ext cx="79258" cy="57413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28244" y="3431952"/>
            <a:ext cx="1638013" cy="523220"/>
          </a:xfrm>
          <a:prstGeom prst="rect">
            <a:avLst/>
          </a:prstGeom>
          <a:noFill/>
        </p:spPr>
        <p:txBody>
          <a:bodyPr wrap="none" rtlCol="0">
            <a:spAutoFit/>
          </a:bodyPr>
          <a:lstStyle/>
          <a:p>
            <a:r>
              <a:rPr lang="en-US" sz="2800" b="1" dirty="0"/>
              <a:t>Glycolysis</a:t>
            </a:r>
          </a:p>
        </p:txBody>
      </p:sp>
      <p:cxnSp>
        <p:nvCxnSpPr>
          <p:cNvPr id="57" name="Straight Connector 56"/>
          <p:cNvCxnSpPr>
            <a:cxnSpLocks/>
          </p:cNvCxnSpPr>
          <p:nvPr/>
        </p:nvCxnSpPr>
        <p:spPr>
          <a:xfrm flipH="1">
            <a:off x="2392634" y="4247516"/>
            <a:ext cx="1231099" cy="29898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2367582" y="4247516"/>
            <a:ext cx="79258" cy="57413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64634" y="4284042"/>
            <a:ext cx="2102948" cy="523220"/>
          </a:xfrm>
          <a:prstGeom prst="rect">
            <a:avLst/>
          </a:prstGeom>
          <a:noFill/>
        </p:spPr>
        <p:txBody>
          <a:bodyPr wrap="none" rtlCol="0">
            <a:spAutoFit/>
          </a:bodyPr>
          <a:lstStyle/>
          <a:p>
            <a:r>
              <a:rPr lang="en-US" sz="2800" b="1" dirty="0"/>
              <a:t>Glycogenesis</a:t>
            </a:r>
          </a:p>
        </p:txBody>
      </p:sp>
      <p:cxnSp>
        <p:nvCxnSpPr>
          <p:cNvPr id="60" name="Straight Connector 59"/>
          <p:cNvCxnSpPr>
            <a:cxnSpLocks/>
            <a:stCxn id="7" idx="3"/>
            <a:endCxn id="63" idx="0"/>
          </p:cNvCxnSpPr>
          <p:nvPr/>
        </p:nvCxnSpPr>
        <p:spPr>
          <a:xfrm flipH="1">
            <a:off x="3621281" y="4300205"/>
            <a:ext cx="650125" cy="641656"/>
          </a:xfrm>
          <a:prstGeom prst="line">
            <a:avLst/>
          </a:prstGeom>
          <a:ln w="5715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639682" y="4666952"/>
            <a:ext cx="2695803" cy="523220"/>
          </a:xfrm>
          <a:prstGeom prst="rect">
            <a:avLst/>
          </a:prstGeom>
          <a:noFill/>
        </p:spPr>
        <p:txBody>
          <a:bodyPr wrap="none" rtlCol="0">
            <a:spAutoFit/>
          </a:bodyPr>
          <a:lstStyle/>
          <a:p>
            <a:r>
              <a:rPr lang="en-US" sz="2800" b="1" dirty="0"/>
              <a:t>Gluconeogenesis</a:t>
            </a:r>
          </a:p>
        </p:txBody>
      </p:sp>
      <p:sp>
        <p:nvSpPr>
          <p:cNvPr id="62" name="Oval 61"/>
          <p:cNvSpPr/>
          <p:nvPr/>
        </p:nvSpPr>
        <p:spPr>
          <a:xfrm>
            <a:off x="264634" y="4284042"/>
            <a:ext cx="2142577" cy="537609"/>
          </a:xfrm>
          <a:prstGeom prst="ellipse">
            <a:avLst/>
          </a:prstGeom>
          <a:solidFill>
            <a:srgbClr val="C0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121411" y="4941861"/>
            <a:ext cx="2999740" cy="594670"/>
          </a:xfrm>
          <a:prstGeom prst="ellipse">
            <a:avLst/>
          </a:prstGeom>
          <a:solidFill>
            <a:schemeClr val="accent6">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05727A7A-B0ED-4006-B282-49AEFB31F9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7906" y="1515632"/>
            <a:ext cx="793828" cy="365019"/>
          </a:xfrm>
          <a:prstGeom prst="rect">
            <a:avLst/>
          </a:prstGeom>
        </p:spPr>
      </p:pic>
      <p:sp>
        <p:nvSpPr>
          <p:cNvPr id="64" name="Oval 63">
            <a:extLst>
              <a:ext uri="{FF2B5EF4-FFF2-40B4-BE49-F238E27FC236}">
                <a16:creationId xmlns:a16="http://schemas.microsoft.com/office/drawing/2014/main" id="{E57962FB-4079-446F-B44D-0A4E3CD2FDF1}"/>
              </a:ext>
            </a:extLst>
          </p:cNvPr>
          <p:cNvSpPr/>
          <p:nvPr/>
        </p:nvSpPr>
        <p:spPr>
          <a:xfrm>
            <a:off x="1363336" y="3434761"/>
            <a:ext cx="1692653" cy="537609"/>
          </a:xfrm>
          <a:prstGeom prst="ellipse">
            <a:avLst/>
          </a:prstGeom>
          <a:solidFill>
            <a:srgbClr val="C0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1F51E6C6-27EE-4F8B-AC61-4D3D0C41179C}"/>
              </a:ext>
            </a:extLst>
          </p:cNvPr>
          <p:cNvGrpSpPr/>
          <p:nvPr/>
        </p:nvGrpSpPr>
        <p:grpSpPr>
          <a:xfrm>
            <a:off x="6980240" y="2910294"/>
            <a:ext cx="872064" cy="794940"/>
            <a:chOff x="7529089" y="4511040"/>
            <a:chExt cx="872064" cy="794940"/>
          </a:xfrm>
        </p:grpSpPr>
        <p:sp>
          <p:nvSpPr>
            <p:cNvPr id="65" name="Teardrop 64">
              <a:extLst>
                <a:ext uri="{FF2B5EF4-FFF2-40B4-BE49-F238E27FC236}">
                  <a16:creationId xmlns:a16="http://schemas.microsoft.com/office/drawing/2014/main" id="{6C59E7B1-6A6F-4057-9BAF-2D3A3CCCBA63}"/>
                </a:ext>
              </a:extLst>
            </p:cNvPr>
            <p:cNvSpPr/>
            <p:nvPr/>
          </p:nvSpPr>
          <p:spPr>
            <a:xfrm>
              <a:off x="7686961" y="4511040"/>
              <a:ext cx="714192" cy="794940"/>
            </a:xfrm>
            <a:prstGeom prst="teardrop">
              <a:avLst>
                <a:gd name="adj" fmla="val 1420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115B9A8-101A-4518-92D2-980BE41716A9}"/>
                </a:ext>
              </a:extLst>
            </p:cNvPr>
            <p:cNvSpPr/>
            <p:nvPr/>
          </p:nvSpPr>
          <p:spPr>
            <a:xfrm rot="2600834">
              <a:off x="7573309" y="4541811"/>
              <a:ext cx="585716" cy="419781"/>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13FDEBCE-C5F6-40CA-8776-CA1DB82F3CD3}"/>
                </a:ext>
              </a:extLst>
            </p:cNvPr>
            <p:cNvSpPr txBox="1"/>
            <p:nvPr/>
          </p:nvSpPr>
          <p:spPr>
            <a:xfrm rot="2600834">
              <a:off x="7529089" y="4610209"/>
              <a:ext cx="770357" cy="349763"/>
            </a:xfrm>
            <a:prstGeom prst="rect">
              <a:avLst/>
            </a:prstGeom>
            <a:noFill/>
          </p:spPr>
          <p:txBody>
            <a:bodyPr wrap="square" rtlCol="0">
              <a:spAutoFit/>
            </a:bodyPr>
            <a:lstStyle/>
            <a:p>
              <a:r>
                <a:rPr lang="en-US" sz="1400" b="1" dirty="0" err="1"/>
                <a:t>cAMP</a:t>
              </a:r>
              <a:endParaRPr lang="en-US" sz="1400" b="1" dirty="0"/>
            </a:p>
          </p:txBody>
        </p:sp>
      </p:grpSp>
      <p:cxnSp>
        <p:nvCxnSpPr>
          <p:cNvPr id="69" name="Straight Connector 68">
            <a:extLst>
              <a:ext uri="{FF2B5EF4-FFF2-40B4-BE49-F238E27FC236}">
                <a16:creationId xmlns:a16="http://schemas.microsoft.com/office/drawing/2014/main" id="{947EC4C6-428D-495E-A796-71A969C4045D}"/>
              </a:ext>
            </a:extLst>
          </p:cNvPr>
          <p:cNvCxnSpPr>
            <a:cxnSpLocks/>
            <a:endCxn id="70" idx="0"/>
          </p:cNvCxnSpPr>
          <p:nvPr/>
        </p:nvCxnSpPr>
        <p:spPr>
          <a:xfrm flipH="1">
            <a:off x="6987584" y="3675928"/>
            <a:ext cx="482500" cy="973523"/>
          </a:xfrm>
          <a:prstGeom prst="line">
            <a:avLst/>
          </a:prstGeom>
          <a:ln w="5715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957E1115-5019-424F-BA01-40DF6BB311E3}"/>
              </a:ext>
            </a:extLst>
          </p:cNvPr>
          <p:cNvSpPr/>
          <p:nvPr/>
        </p:nvSpPr>
        <p:spPr>
          <a:xfrm>
            <a:off x="5398858" y="4649451"/>
            <a:ext cx="3177452" cy="594670"/>
          </a:xfrm>
          <a:prstGeom prst="ellipse">
            <a:avLst/>
          </a:prstGeom>
          <a:solidFill>
            <a:schemeClr val="accent6">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7A2F1596-7F87-4681-A175-E4EED706CEB0}"/>
              </a:ext>
            </a:extLst>
          </p:cNvPr>
          <p:cNvSpPr txBox="1"/>
          <p:nvPr/>
        </p:nvSpPr>
        <p:spPr>
          <a:xfrm>
            <a:off x="2446840" y="4965702"/>
            <a:ext cx="2369944" cy="523220"/>
          </a:xfrm>
          <a:prstGeom prst="rect">
            <a:avLst/>
          </a:prstGeom>
          <a:noFill/>
        </p:spPr>
        <p:txBody>
          <a:bodyPr wrap="none" rtlCol="0">
            <a:spAutoFit/>
          </a:bodyPr>
          <a:lstStyle/>
          <a:p>
            <a:r>
              <a:rPr lang="en-US" sz="2800" b="1" dirty="0" err="1"/>
              <a:t>Glycogenolysis</a:t>
            </a:r>
            <a:endParaRPr lang="en-US" sz="2800" b="1" dirty="0"/>
          </a:p>
        </p:txBody>
      </p:sp>
      <p:sp>
        <p:nvSpPr>
          <p:cNvPr id="72" name="TextBox 71">
            <a:extLst>
              <a:ext uri="{FF2B5EF4-FFF2-40B4-BE49-F238E27FC236}">
                <a16:creationId xmlns:a16="http://schemas.microsoft.com/office/drawing/2014/main" id="{FDAB7801-3A5A-4A6A-BE1D-DC457C4BB9E8}"/>
              </a:ext>
            </a:extLst>
          </p:cNvPr>
          <p:cNvSpPr txBox="1"/>
          <p:nvPr/>
        </p:nvSpPr>
        <p:spPr>
          <a:xfrm>
            <a:off x="7842376" y="3146910"/>
            <a:ext cx="678392" cy="369332"/>
          </a:xfrm>
          <a:prstGeom prst="rect">
            <a:avLst/>
          </a:prstGeom>
          <a:noFill/>
        </p:spPr>
        <p:txBody>
          <a:bodyPr wrap="none" rtlCol="0">
            <a:spAutoFit/>
          </a:bodyPr>
          <a:lstStyle/>
          <a:p>
            <a:pPr algn="ctr"/>
            <a:r>
              <a:rPr lang="en-US" b="1" dirty="0">
                <a:solidFill>
                  <a:schemeClr val="accent6">
                    <a:lumMod val="75000"/>
                  </a:schemeClr>
                </a:solidFill>
              </a:rPr>
              <a:t>CREB</a:t>
            </a:r>
          </a:p>
        </p:txBody>
      </p:sp>
    </p:spTree>
    <p:extLst>
      <p:ext uri="{BB962C8B-B14F-4D97-AF65-F5344CB8AC3E}">
        <p14:creationId xmlns:p14="http://schemas.microsoft.com/office/powerpoint/2010/main" val="2056203839"/>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24505</TotalTime>
  <Words>2602</Words>
  <Application>Microsoft Office PowerPoint</Application>
  <PresentationFormat>On-screen Show (4:3)</PresentationFormat>
  <Paragraphs>223</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Biochemistry Theme</vt:lpstr>
      <vt:lpstr>Glycolysis</vt:lpstr>
      <vt:lpstr>Glycolysis – Step 2</vt:lpstr>
      <vt:lpstr>Glycolysis – Step 3</vt:lpstr>
      <vt:lpstr>Phosphofructokinase-1 (PFK-1)</vt:lpstr>
      <vt:lpstr>PFK-1 is an Allosteric Enzyme</vt:lpstr>
      <vt:lpstr>Opposing Pathways in the Liver</vt:lpstr>
      <vt:lpstr>Opposing Pathways in the Liver</vt:lpstr>
      <vt:lpstr>Opposing Pathways in the Liver</vt:lpstr>
      <vt:lpstr>Glucagon Signaling in Liver Cells</vt:lpstr>
      <vt:lpstr>Glucagon Signaling in Liver Cells</vt:lpstr>
      <vt:lpstr>PFK-2/FBPase-2 Enzyme</vt:lpstr>
      <vt:lpstr>PFK-1 Allosteric Regulation</vt:lpstr>
      <vt:lpstr>Opposing Pathways in the Liver</vt:lpstr>
      <vt:lpstr>Regulation in Liver Cells</vt:lpstr>
      <vt:lpstr>Opposing Pathways in the Liver</vt:lpstr>
      <vt:lpstr>Regulation in Liver Cells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Energy Generation and Utilization</dc:title>
  <dc:creator>Patricia Flatt</dc:creator>
  <cp:lastModifiedBy>Patricia Flatt</cp:lastModifiedBy>
  <cp:revision>285</cp:revision>
  <cp:lastPrinted>2020-01-27T17:38:25Z</cp:lastPrinted>
  <dcterms:created xsi:type="dcterms:W3CDTF">2020-01-06T19:40:53Z</dcterms:created>
  <dcterms:modified xsi:type="dcterms:W3CDTF">2020-03-15T20:53:23Z</dcterms:modified>
</cp:coreProperties>
</file>