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445" r:id="rId2"/>
    <p:sldId id="447" r:id="rId3"/>
    <p:sldId id="443" r:id="rId4"/>
    <p:sldId id="448" r:id="rId5"/>
    <p:sldId id="446" r:id="rId6"/>
    <p:sldId id="449" r:id="rId7"/>
    <p:sldId id="450" r:id="rId8"/>
    <p:sldId id="452" r:id="rId9"/>
    <p:sldId id="451" r:id="rId1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9512" autoAdjust="0"/>
  </p:normalViewPr>
  <p:slideViewPr>
    <p:cSldViewPr snapToGrid="0" showGuides="1">
      <p:cViewPr varScale="1">
        <p:scale>
          <a:sx n="64" d="100"/>
          <a:sy n="64" d="100"/>
        </p:scale>
        <p:origin x="3000" y="96"/>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2/10/2020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return to the glycolytic process to explore the fate of NADH that is produced during this metabolic pathway.</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glycolytic pathway yields a total of 2 ATP and 2 NADH molecules per Glucose processed. As we have learned, NADH can be utilized in the electron transport chain in the mitochondria to help generate the proton gradient required for the oxidative phosphorylation and ATP production. However, NADH cannot directly cross the </a:t>
            </a:r>
            <a:r>
              <a:rPr lang="en-US" dirty="0" err="1"/>
              <a:t>innermitochondrial</a:t>
            </a:r>
            <a:r>
              <a:rPr lang="en-US" dirty="0"/>
              <a:t> membrane and get into the matrix where NADH can be utilized. Thus, there are two primary ways that the electrons harvested during glycolysis can be transported into the matrix of the mitochondria. The first is via the Aspartate/Malate shuttle system that we learned about in gluconeogenesis.  The second is the glycerol 3-phosphate – dihydroxyacetone (DHAP) Shuttle system. Alternatively, if aerobic respiration is not possible and NAD+ cannot be regenerated in the cytosol by these methods, pyruvate can be turned into lactate by lactate dehydrogenase and NADH can be recycled to NAD+ via this pathway.</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218010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Malate-Aspartate Shuttle System is dependent on the functioning of two enzymatic processes.  The first is the aspartate aminotransferase that can utilize glutamate as an amine donor to generate aspartate from oxaloacetate. Alpha-ketoglutarate is also formed in this process. Depending on substrate concentrations and other regulatory mechanisms, this enzyme can also work in the reverse reaction to produce glutamate and oxaloacetate. In a different reaction using Malate Dehydrogenase, oxaloacetate can be reduced to form malate using a molecule of NADH as the electron donor. When this happens in the cytosol, NADH can be recycled to NAD+ and the resulting malate can be transported into the matrix of the mitochondria.  Once in the mitochondria, malate can undergo oxidation in the last step of the </a:t>
            </a:r>
            <a:r>
              <a:rPr lang="en-US" dirty="0" err="1"/>
              <a:t>Kreb</a:t>
            </a:r>
            <a:r>
              <a:rPr lang="en-US" dirty="0"/>
              <a:t> Cycle and produce oxaloacetate and one molecule of NADH, which can then be used by complex I in the Electron Transport Chain.</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222452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schematic of that shuttle process. Essentially oxaloacetate is converted to aspartate, where it is transported to the cytosol. Once in the cytosol it is converted back to oxaloacetate and can then be reduced to malate, using cytosolic NADH as the electron donor. The electrons are then carried back into the matrix of the mitochondria on the malate molecule where they re-enter the </a:t>
            </a:r>
            <a:r>
              <a:rPr lang="en-US" dirty="0" err="1"/>
              <a:t>Kreb</a:t>
            </a:r>
            <a:r>
              <a:rPr lang="en-US" dirty="0"/>
              <a:t> Cycle.</a:t>
            </a:r>
          </a:p>
        </p:txBody>
      </p:sp>
      <p:sp>
        <p:nvSpPr>
          <p:cNvPr id="4" name="Slide Number Placeholder 3"/>
          <p:cNvSpPr>
            <a:spLocks noGrp="1"/>
          </p:cNvSpPr>
          <p:nvPr>
            <p:ph type="sldNum" sz="quarter" idx="10"/>
          </p:nvPr>
        </p:nvSpPr>
        <p:spPr/>
        <p:txBody>
          <a:bodyPr/>
          <a:lstStyle/>
          <a:p>
            <a:fld id="{5C1DEA26-E21A-4AC2-916A-8754B5D869F2}" type="slidenum">
              <a:rPr lang="en-US" smtClean="0"/>
              <a:t>4</a:t>
            </a:fld>
            <a:endParaRPr lang="en-US"/>
          </a:p>
        </p:txBody>
      </p:sp>
    </p:spTree>
    <p:extLst>
      <p:ext uri="{BB962C8B-B14F-4D97-AF65-F5344CB8AC3E}">
        <p14:creationId xmlns:p14="http://schemas.microsoft.com/office/powerpoint/2010/main" val="225052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Alternatively, depending on the concentration of metabolic intermediates, the glycerol-3 phosphate – DHAP shuttle may be employed to </a:t>
            </a:r>
            <a:r>
              <a:rPr lang="en-US" dirty="0" err="1"/>
              <a:t>reoxidize</a:t>
            </a:r>
            <a:r>
              <a:rPr lang="en-US" dirty="0"/>
              <a:t> NADH in the cytoplasm. In this shuttle, cytoplasmic glycerol 3-phosphate dehydrogenase, reduces dihydroxyacetone (DHAP) to glycerol 3-phosphate using the NADH generated in glycolysis as the electron donor. This restores the NAD+ pool for continued use in glycolysis. The glycerol 3-phosphate can then be oxidized back to DHAP using a glycerol 3-phosphate dehydrogenase enzyme that is bound as a peripheral membrane protein in the </a:t>
            </a:r>
            <a:r>
              <a:rPr lang="en-US" dirty="0" err="1"/>
              <a:t>innermembrane</a:t>
            </a:r>
            <a:r>
              <a:rPr lang="en-US" dirty="0"/>
              <a:t> of the mitochondria. The electrons from the glycerol are then transferred to FAD forming FADH2 and restoring the DHAP pool. Similar to the succinate dehydrogenase enzyme, the FADH2 produced in this reaction can be transferred to a </a:t>
            </a:r>
            <a:r>
              <a:rPr lang="en-US" dirty="0" err="1"/>
              <a:t>conenzyme</a:t>
            </a:r>
            <a:r>
              <a:rPr lang="en-US" dirty="0"/>
              <a:t> Q electron shuttle in the </a:t>
            </a:r>
            <a:r>
              <a:rPr lang="en-US" dirty="0" err="1"/>
              <a:t>innermembrane</a:t>
            </a:r>
            <a:r>
              <a:rPr lang="en-US" dirty="0"/>
              <a:t> and enter the electron transport chain.</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2061710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if the malate-aspartate shuttle is used, the energy of the NADH is conserved in the process and can be used to produce approximately 2.5 - 3 ATP.  If the glycerol 3 phosphate – DHAP shuttle is used, NADH is converted to FADH2 to enter into the electron transport chain and will only be worth approximately 1.5 ATP</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428966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animals, muscle tissue can withstand short bursts of anaerobic metabolism.  Under these circumstances, the tissue is not getting enough oxygen to produce ATP aerobically (</a:t>
            </a:r>
            <a:r>
              <a:rPr lang="en-US" dirty="0" err="1"/>
              <a:t>ie</a:t>
            </a:r>
            <a:r>
              <a:rPr lang="en-US" dirty="0"/>
              <a:t> you may be running away from a lion and not be able to breath fast enough to keep up with muscle tissue demand!)  In this case, only glycolysis is available to produce more ATP. And even though only 2 ATP are produced per glucose, it is better than none!  In this case, the NADH produced in the second half of glycolysis needs to be </a:t>
            </a:r>
            <a:r>
              <a:rPr lang="en-US" dirty="0" err="1"/>
              <a:t>reoxidized</a:t>
            </a:r>
            <a:r>
              <a:rPr lang="en-US" dirty="0"/>
              <a:t> back to NAD+ to keep running the glycolytic pathway. To do this, the enzyme lactate dehydrogenase reduces pyruvate to lactate and recovers the needed NAD+. </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2566614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shown here in this diagram, where NAD+ is recycled in the process.</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75394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anaerobic respiration occurs within a muscle tissue, the muscle will need to off load the lactate into the bloodstream so that it can keep recycling the NADH to NAD+.  The lactate is then taken up by the liver, where it can be converted back to pyruvate and can be utilized in the gluconeogenic pathway, if needed. This is known as the Cori Cycle. </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2171700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2/10/2020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journals.plos.org/plosone/article?id=10.1371/journal.pone.015840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ommons.wikimedia.org/wiki/File:GPDH_shuttle.p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ommons.wikimedia.org/wiki/File:Pyruvate_to_Lactate.s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ourses.lumenlearning.com/boundless-biology/chapter/metabolism-without-oxyg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smart.servier.com/smart_image/muscle-16/"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079523"/>
            <a:ext cx="7772400" cy="1277846"/>
          </a:xfrm>
        </p:spPr>
        <p:txBody>
          <a:bodyPr>
            <a:normAutofit/>
          </a:bodyPr>
          <a:lstStyle/>
          <a:p>
            <a:r>
              <a:rPr lang="en-US" dirty="0"/>
              <a:t>Glycolysis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lstStyle/>
          <a:p>
            <a:r>
              <a:rPr lang="en-US" dirty="0"/>
              <a:t>The Fate of NADH</a:t>
            </a:r>
          </a:p>
        </p:txBody>
      </p:sp>
    </p:spTree>
    <p:extLst>
      <p:ext uri="{BB962C8B-B14F-4D97-AF65-F5344CB8AC3E}">
        <p14:creationId xmlns:p14="http://schemas.microsoft.com/office/powerpoint/2010/main" val="311542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BD97-EF9D-4519-9C84-22A71ED85399}"/>
              </a:ext>
            </a:extLst>
          </p:cNvPr>
          <p:cNvSpPr>
            <a:spLocks noGrp="1"/>
          </p:cNvSpPr>
          <p:nvPr>
            <p:ph type="title"/>
          </p:nvPr>
        </p:nvSpPr>
        <p:spPr>
          <a:xfrm>
            <a:off x="1305017" y="222349"/>
            <a:ext cx="7662001" cy="779462"/>
          </a:xfrm>
        </p:spPr>
        <p:txBody>
          <a:bodyPr>
            <a:normAutofit fontScale="90000"/>
          </a:bodyPr>
          <a:lstStyle/>
          <a:p>
            <a:r>
              <a:rPr lang="en-US" dirty="0"/>
              <a:t>NADH in Recycling in the Cytoplasm</a:t>
            </a:r>
          </a:p>
        </p:txBody>
      </p:sp>
      <p:sp>
        <p:nvSpPr>
          <p:cNvPr id="3" name="Content Placeholder 2">
            <a:extLst>
              <a:ext uri="{FF2B5EF4-FFF2-40B4-BE49-F238E27FC236}">
                <a16:creationId xmlns:a16="http://schemas.microsoft.com/office/drawing/2014/main" id="{82964ACD-AF73-43D7-89B3-89B1CE54A020}"/>
              </a:ext>
            </a:extLst>
          </p:cNvPr>
          <p:cNvSpPr>
            <a:spLocks noGrp="1"/>
          </p:cNvSpPr>
          <p:nvPr>
            <p:ph idx="1"/>
          </p:nvPr>
        </p:nvSpPr>
        <p:spPr>
          <a:xfrm>
            <a:off x="319596" y="1278385"/>
            <a:ext cx="8460420" cy="1833526"/>
          </a:xfrm>
        </p:spPr>
        <p:txBody>
          <a:bodyPr/>
          <a:lstStyle/>
          <a:p>
            <a:r>
              <a:rPr lang="en-US" dirty="0"/>
              <a:t>Aerobic Pathway</a:t>
            </a:r>
          </a:p>
          <a:p>
            <a:pPr lvl="1"/>
            <a:r>
              <a:rPr lang="en-US" dirty="0"/>
              <a:t>Aspartate/Malate Shuttle</a:t>
            </a:r>
          </a:p>
          <a:p>
            <a:pPr lvl="1"/>
            <a:r>
              <a:rPr lang="en-US" dirty="0"/>
              <a:t>Glycerol 3-phosphate-DHAP Shuttle</a:t>
            </a:r>
          </a:p>
          <a:p>
            <a:pPr marL="457200" lvl="1" indent="0">
              <a:buNone/>
            </a:pPr>
            <a:endParaRPr lang="en-US" dirty="0"/>
          </a:p>
        </p:txBody>
      </p:sp>
      <p:sp>
        <p:nvSpPr>
          <p:cNvPr id="4" name="Content Placeholder 2">
            <a:extLst>
              <a:ext uri="{FF2B5EF4-FFF2-40B4-BE49-F238E27FC236}">
                <a16:creationId xmlns:a16="http://schemas.microsoft.com/office/drawing/2014/main" id="{09E3D54C-6F9C-407F-AEB2-E6B3CD5666FC}"/>
              </a:ext>
            </a:extLst>
          </p:cNvPr>
          <p:cNvSpPr txBox="1">
            <a:spLocks/>
          </p:cNvSpPr>
          <p:nvPr/>
        </p:nvSpPr>
        <p:spPr>
          <a:xfrm>
            <a:off x="319596" y="3200591"/>
            <a:ext cx="8460420" cy="18335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Anaerobic Pathway</a:t>
            </a:r>
          </a:p>
          <a:p>
            <a:pPr lvl="1"/>
            <a:r>
              <a:rPr lang="en-US" dirty="0"/>
              <a:t>Lactate and the Cori Cycle</a:t>
            </a:r>
          </a:p>
          <a:p>
            <a:pPr lvl="1"/>
            <a:r>
              <a:rPr lang="en-US" dirty="0"/>
              <a:t>Ethanol production (in yeast)</a:t>
            </a:r>
          </a:p>
        </p:txBody>
      </p:sp>
    </p:spTree>
    <p:extLst>
      <p:ext uri="{BB962C8B-B14F-4D97-AF65-F5344CB8AC3E}">
        <p14:creationId xmlns:p14="http://schemas.microsoft.com/office/powerpoint/2010/main" val="685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45D2-A4E3-4647-9E73-2F409A7AFE72}"/>
              </a:ext>
            </a:extLst>
          </p:cNvPr>
          <p:cNvSpPr>
            <a:spLocks noGrp="1"/>
          </p:cNvSpPr>
          <p:nvPr>
            <p:ph type="title"/>
          </p:nvPr>
        </p:nvSpPr>
        <p:spPr>
          <a:xfrm>
            <a:off x="1420075" y="228405"/>
            <a:ext cx="7210332" cy="779462"/>
          </a:xfrm>
        </p:spPr>
        <p:txBody>
          <a:bodyPr>
            <a:normAutofit fontScale="90000"/>
          </a:bodyPr>
          <a:lstStyle/>
          <a:p>
            <a:r>
              <a:rPr lang="en-US" dirty="0"/>
              <a:t>Malate – Aspartate Shuttle System</a:t>
            </a:r>
          </a:p>
        </p:txBody>
      </p:sp>
      <p:pic>
        <p:nvPicPr>
          <p:cNvPr id="12" name="Picture 11">
            <a:extLst>
              <a:ext uri="{FF2B5EF4-FFF2-40B4-BE49-F238E27FC236}">
                <a16:creationId xmlns:a16="http://schemas.microsoft.com/office/drawing/2014/main" id="{971193A2-B5DF-4562-8A5B-B6289A6A8D33}"/>
              </a:ext>
            </a:extLst>
          </p:cNvPr>
          <p:cNvPicPr>
            <a:picLocks noChangeAspect="1"/>
          </p:cNvPicPr>
          <p:nvPr/>
        </p:nvPicPr>
        <p:blipFill>
          <a:blip r:embed="rId3"/>
          <a:stretch>
            <a:fillRect/>
          </a:stretch>
        </p:blipFill>
        <p:spPr>
          <a:xfrm>
            <a:off x="434801" y="1765933"/>
            <a:ext cx="8195606" cy="2837659"/>
          </a:xfrm>
          <a:prstGeom prst="rect">
            <a:avLst/>
          </a:prstGeom>
        </p:spPr>
      </p:pic>
      <p:sp>
        <p:nvSpPr>
          <p:cNvPr id="13" name="TextBox 12">
            <a:extLst>
              <a:ext uri="{FF2B5EF4-FFF2-40B4-BE49-F238E27FC236}">
                <a16:creationId xmlns:a16="http://schemas.microsoft.com/office/drawing/2014/main" id="{C8028526-2D6B-4512-AAA1-17680CECCB00}"/>
              </a:ext>
            </a:extLst>
          </p:cNvPr>
          <p:cNvSpPr txBox="1"/>
          <p:nvPr/>
        </p:nvSpPr>
        <p:spPr>
          <a:xfrm>
            <a:off x="1420075" y="1513209"/>
            <a:ext cx="3369161" cy="338554"/>
          </a:xfrm>
          <a:prstGeom prst="rect">
            <a:avLst/>
          </a:prstGeom>
          <a:noFill/>
        </p:spPr>
        <p:txBody>
          <a:bodyPr wrap="square" rtlCol="0">
            <a:spAutoFit/>
          </a:bodyPr>
          <a:lstStyle/>
          <a:p>
            <a:r>
              <a:rPr lang="en-US" sz="1600" b="1" i="1" dirty="0">
                <a:solidFill>
                  <a:srgbClr val="C00000"/>
                </a:solidFill>
              </a:rPr>
              <a:t>Aspartate Aminotransferase</a:t>
            </a:r>
          </a:p>
        </p:txBody>
      </p:sp>
      <p:sp>
        <p:nvSpPr>
          <p:cNvPr id="14" name="TextBox 13">
            <a:extLst>
              <a:ext uri="{FF2B5EF4-FFF2-40B4-BE49-F238E27FC236}">
                <a16:creationId xmlns:a16="http://schemas.microsoft.com/office/drawing/2014/main" id="{7E07F3EE-3EF8-46A8-9490-9F8663351C88}"/>
              </a:ext>
            </a:extLst>
          </p:cNvPr>
          <p:cNvSpPr txBox="1"/>
          <p:nvPr/>
        </p:nvSpPr>
        <p:spPr>
          <a:xfrm>
            <a:off x="4867968" y="1220821"/>
            <a:ext cx="1918725" cy="584775"/>
          </a:xfrm>
          <a:prstGeom prst="rect">
            <a:avLst/>
          </a:prstGeom>
          <a:noFill/>
        </p:spPr>
        <p:txBody>
          <a:bodyPr wrap="square" rtlCol="0">
            <a:spAutoFit/>
          </a:bodyPr>
          <a:lstStyle/>
          <a:p>
            <a:pPr algn="ctr"/>
            <a:r>
              <a:rPr lang="en-US" sz="1600" b="1" i="1" dirty="0">
                <a:solidFill>
                  <a:srgbClr val="C00000"/>
                </a:solidFill>
              </a:rPr>
              <a:t>Malate Dehydrogenase</a:t>
            </a:r>
          </a:p>
        </p:txBody>
      </p:sp>
      <p:sp>
        <p:nvSpPr>
          <p:cNvPr id="15" name="TextBox 14">
            <a:extLst>
              <a:ext uri="{FF2B5EF4-FFF2-40B4-BE49-F238E27FC236}">
                <a16:creationId xmlns:a16="http://schemas.microsoft.com/office/drawing/2014/main" id="{6A63CA07-0480-4A66-A34B-DC912C92F20D}"/>
              </a:ext>
            </a:extLst>
          </p:cNvPr>
          <p:cNvSpPr txBox="1"/>
          <p:nvPr/>
        </p:nvSpPr>
        <p:spPr>
          <a:xfrm>
            <a:off x="3473631" y="5649409"/>
            <a:ext cx="5280869" cy="307777"/>
          </a:xfrm>
          <a:prstGeom prst="rect">
            <a:avLst/>
          </a:prstGeom>
          <a:noFill/>
        </p:spPr>
        <p:txBody>
          <a:bodyPr wrap="none" rtlCol="0">
            <a:spAutoFit/>
          </a:bodyPr>
          <a:lstStyle/>
          <a:p>
            <a:r>
              <a:rPr lang="en-US" sz="1400" dirty="0"/>
              <a:t>Figure modified  from: </a:t>
            </a:r>
            <a:r>
              <a:rPr lang="en-US" sz="1400" dirty="0">
                <a:hlinkClick r:id="rId4"/>
              </a:rPr>
              <a:t>Son, H.F. and Kim, J-J. (2016) </a:t>
            </a:r>
            <a:r>
              <a:rPr lang="en-US" sz="1400" dirty="0" err="1">
                <a:hlinkClick r:id="rId4"/>
              </a:rPr>
              <a:t>PLoS</a:t>
            </a:r>
            <a:r>
              <a:rPr lang="en-US" sz="1400" dirty="0">
                <a:hlinkClick r:id="rId4"/>
              </a:rPr>
              <a:t> One 10.1371</a:t>
            </a:r>
            <a:endParaRPr lang="en-US" sz="1400" dirty="0"/>
          </a:p>
        </p:txBody>
      </p:sp>
    </p:spTree>
    <p:extLst>
      <p:ext uri="{BB962C8B-B14F-4D97-AF65-F5344CB8AC3E}">
        <p14:creationId xmlns:p14="http://schemas.microsoft.com/office/powerpoint/2010/main" val="218223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9CDFE1EF-63A5-4C2E-AC9F-3CA0F4D22D5E}"/>
              </a:ext>
            </a:extLst>
          </p:cNvPr>
          <p:cNvPicPr>
            <a:picLocks noChangeAspect="1"/>
          </p:cNvPicPr>
          <p:nvPr/>
        </p:nvPicPr>
        <p:blipFill>
          <a:blip r:embed="rId3"/>
          <a:stretch>
            <a:fillRect/>
          </a:stretch>
        </p:blipFill>
        <p:spPr>
          <a:xfrm>
            <a:off x="384995" y="2602812"/>
            <a:ext cx="571580" cy="590632"/>
          </a:xfrm>
          <a:prstGeom prst="rect">
            <a:avLst/>
          </a:prstGeom>
        </p:spPr>
      </p:pic>
      <p:pic>
        <p:nvPicPr>
          <p:cNvPr id="72" name="Picture 71">
            <a:extLst>
              <a:ext uri="{FF2B5EF4-FFF2-40B4-BE49-F238E27FC236}">
                <a16:creationId xmlns:a16="http://schemas.microsoft.com/office/drawing/2014/main" id="{52B8A11A-6872-43AB-8DBA-8128977CD0AB}"/>
              </a:ext>
            </a:extLst>
          </p:cNvPr>
          <p:cNvPicPr>
            <a:picLocks noChangeAspect="1"/>
          </p:cNvPicPr>
          <p:nvPr/>
        </p:nvPicPr>
        <p:blipFill>
          <a:blip r:embed="rId3"/>
          <a:stretch>
            <a:fillRect/>
          </a:stretch>
        </p:blipFill>
        <p:spPr>
          <a:xfrm>
            <a:off x="941765" y="2605364"/>
            <a:ext cx="571580" cy="590632"/>
          </a:xfrm>
          <a:prstGeom prst="rect">
            <a:avLst/>
          </a:prstGeom>
        </p:spPr>
      </p:pic>
      <p:sp>
        <p:nvSpPr>
          <p:cNvPr id="2" name="Title 1"/>
          <p:cNvSpPr>
            <a:spLocks noGrp="1"/>
          </p:cNvSpPr>
          <p:nvPr>
            <p:ph type="title"/>
          </p:nvPr>
        </p:nvSpPr>
        <p:spPr>
          <a:xfrm>
            <a:off x="1784550" y="-49410"/>
            <a:ext cx="7346919" cy="779462"/>
          </a:xfrm>
        </p:spPr>
        <p:txBody>
          <a:bodyPr>
            <a:normAutofit/>
          </a:bodyPr>
          <a:lstStyle/>
          <a:p>
            <a:r>
              <a:rPr lang="en-US" sz="3600" b="1" dirty="0"/>
              <a:t>Malate – Aspartate Shuttle System</a:t>
            </a:r>
          </a:p>
        </p:txBody>
      </p:sp>
      <p:pic>
        <p:nvPicPr>
          <p:cNvPr id="7" name="Picture 6"/>
          <p:cNvPicPr>
            <a:picLocks noChangeAspect="1"/>
          </p:cNvPicPr>
          <p:nvPr/>
        </p:nvPicPr>
        <p:blipFill>
          <a:blip r:embed="rId3"/>
          <a:stretch>
            <a:fillRect/>
          </a:stretch>
        </p:blipFill>
        <p:spPr>
          <a:xfrm>
            <a:off x="1498760" y="2605364"/>
            <a:ext cx="571580" cy="590632"/>
          </a:xfrm>
          <a:prstGeom prst="rect">
            <a:avLst/>
          </a:prstGeom>
        </p:spPr>
      </p:pic>
      <p:pic>
        <p:nvPicPr>
          <p:cNvPr id="8" name="Picture 7"/>
          <p:cNvPicPr>
            <a:picLocks noChangeAspect="1"/>
          </p:cNvPicPr>
          <p:nvPr/>
        </p:nvPicPr>
        <p:blipFill>
          <a:blip r:embed="rId3"/>
          <a:stretch>
            <a:fillRect/>
          </a:stretch>
        </p:blipFill>
        <p:spPr>
          <a:xfrm>
            <a:off x="2050020" y="2595204"/>
            <a:ext cx="571580" cy="590632"/>
          </a:xfrm>
          <a:prstGeom prst="rect">
            <a:avLst/>
          </a:prstGeom>
        </p:spPr>
      </p:pic>
      <p:pic>
        <p:nvPicPr>
          <p:cNvPr id="9" name="Picture 8"/>
          <p:cNvPicPr>
            <a:picLocks noChangeAspect="1"/>
          </p:cNvPicPr>
          <p:nvPr/>
        </p:nvPicPr>
        <p:blipFill>
          <a:blip r:embed="rId3"/>
          <a:stretch>
            <a:fillRect/>
          </a:stretch>
        </p:blipFill>
        <p:spPr>
          <a:xfrm>
            <a:off x="2592430" y="2595204"/>
            <a:ext cx="571580" cy="590632"/>
          </a:xfrm>
          <a:prstGeom prst="rect">
            <a:avLst/>
          </a:prstGeom>
        </p:spPr>
      </p:pic>
      <p:pic>
        <p:nvPicPr>
          <p:cNvPr id="16" name="Picture 15"/>
          <p:cNvPicPr>
            <a:picLocks noChangeAspect="1"/>
          </p:cNvPicPr>
          <p:nvPr/>
        </p:nvPicPr>
        <p:blipFill>
          <a:blip r:embed="rId3"/>
          <a:stretch>
            <a:fillRect/>
          </a:stretch>
        </p:blipFill>
        <p:spPr>
          <a:xfrm>
            <a:off x="3083720" y="2595204"/>
            <a:ext cx="571580" cy="590632"/>
          </a:xfrm>
          <a:prstGeom prst="rect">
            <a:avLst/>
          </a:prstGeom>
        </p:spPr>
      </p:pic>
      <p:pic>
        <p:nvPicPr>
          <p:cNvPr id="17" name="Picture 16"/>
          <p:cNvPicPr>
            <a:picLocks noChangeAspect="1"/>
          </p:cNvPicPr>
          <p:nvPr/>
        </p:nvPicPr>
        <p:blipFill>
          <a:blip r:embed="rId3"/>
          <a:stretch>
            <a:fillRect/>
          </a:stretch>
        </p:blipFill>
        <p:spPr>
          <a:xfrm>
            <a:off x="3634980" y="2585044"/>
            <a:ext cx="571580" cy="590632"/>
          </a:xfrm>
          <a:prstGeom prst="rect">
            <a:avLst/>
          </a:prstGeom>
        </p:spPr>
      </p:pic>
      <p:pic>
        <p:nvPicPr>
          <p:cNvPr id="18" name="Picture 17"/>
          <p:cNvPicPr>
            <a:picLocks noChangeAspect="1"/>
          </p:cNvPicPr>
          <p:nvPr/>
        </p:nvPicPr>
        <p:blipFill>
          <a:blip r:embed="rId3"/>
          <a:stretch>
            <a:fillRect/>
          </a:stretch>
        </p:blipFill>
        <p:spPr>
          <a:xfrm>
            <a:off x="4177390" y="2585044"/>
            <a:ext cx="571580" cy="590632"/>
          </a:xfrm>
          <a:prstGeom prst="rect">
            <a:avLst/>
          </a:prstGeom>
        </p:spPr>
      </p:pic>
      <p:pic>
        <p:nvPicPr>
          <p:cNvPr id="19" name="Picture 18"/>
          <p:cNvPicPr>
            <a:picLocks noChangeAspect="1"/>
          </p:cNvPicPr>
          <p:nvPr/>
        </p:nvPicPr>
        <p:blipFill>
          <a:blip r:embed="rId3"/>
          <a:stretch>
            <a:fillRect/>
          </a:stretch>
        </p:blipFill>
        <p:spPr>
          <a:xfrm>
            <a:off x="4728650" y="2585044"/>
            <a:ext cx="571580" cy="590632"/>
          </a:xfrm>
          <a:prstGeom prst="rect">
            <a:avLst/>
          </a:prstGeom>
        </p:spPr>
      </p:pic>
      <p:pic>
        <p:nvPicPr>
          <p:cNvPr id="20" name="Picture 19"/>
          <p:cNvPicPr>
            <a:picLocks noChangeAspect="1"/>
          </p:cNvPicPr>
          <p:nvPr/>
        </p:nvPicPr>
        <p:blipFill>
          <a:blip r:embed="rId3"/>
          <a:stretch>
            <a:fillRect/>
          </a:stretch>
        </p:blipFill>
        <p:spPr>
          <a:xfrm>
            <a:off x="5279910" y="2574884"/>
            <a:ext cx="571580" cy="590632"/>
          </a:xfrm>
          <a:prstGeom prst="rect">
            <a:avLst/>
          </a:prstGeom>
        </p:spPr>
      </p:pic>
      <p:pic>
        <p:nvPicPr>
          <p:cNvPr id="21" name="Picture 20"/>
          <p:cNvPicPr>
            <a:picLocks noChangeAspect="1"/>
          </p:cNvPicPr>
          <p:nvPr/>
        </p:nvPicPr>
        <p:blipFill>
          <a:blip r:embed="rId3"/>
          <a:stretch>
            <a:fillRect/>
          </a:stretch>
        </p:blipFill>
        <p:spPr>
          <a:xfrm>
            <a:off x="5822320" y="2683892"/>
            <a:ext cx="571580" cy="590632"/>
          </a:xfrm>
          <a:prstGeom prst="rect">
            <a:avLst/>
          </a:prstGeom>
        </p:spPr>
      </p:pic>
      <p:pic>
        <p:nvPicPr>
          <p:cNvPr id="4" name="Picture 3"/>
          <p:cNvPicPr>
            <a:picLocks noChangeAspect="1"/>
          </p:cNvPicPr>
          <p:nvPr/>
        </p:nvPicPr>
        <p:blipFill>
          <a:blip r:embed="rId3"/>
          <a:stretch>
            <a:fillRect/>
          </a:stretch>
        </p:blipFill>
        <p:spPr>
          <a:xfrm>
            <a:off x="6364730" y="2568828"/>
            <a:ext cx="571580" cy="590632"/>
          </a:xfrm>
          <a:prstGeom prst="rect">
            <a:avLst/>
          </a:prstGeom>
        </p:spPr>
      </p:pic>
      <p:pic>
        <p:nvPicPr>
          <p:cNvPr id="5" name="Picture 4"/>
          <p:cNvPicPr>
            <a:picLocks noChangeAspect="1"/>
          </p:cNvPicPr>
          <p:nvPr/>
        </p:nvPicPr>
        <p:blipFill>
          <a:blip r:embed="rId3"/>
          <a:stretch>
            <a:fillRect/>
          </a:stretch>
        </p:blipFill>
        <p:spPr>
          <a:xfrm>
            <a:off x="6915990" y="2564724"/>
            <a:ext cx="571580" cy="590632"/>
          </a:xfrm>
          <a:prstGeom prst="rect">
            <a:avLst/>
          </a:prstGeom>
        </p:spPr>
      </p:pic>
      <p:pic>
        <p:nvPicPr>
          <p:cNvPr id="6" name="Picture 5"/>
          <p:cNvPicPr>
            <a:picLocks noChangeAspect="1"/>
          </p:cNvPicPr>
          <p:nvPr/>
        </p:nvPicPr>
        <p:blipFill>
          <a:blip r:embed="rId3"/>
          <a:stretch>
            <a:fillRect/>
          </a:stretch>
        </p:blipFill>
        <p:spPr>
          <a:xfrm>
            <a:off x="7458400" y="2564724"/>
            <a:ext cx="571580" cy="590632"/>
          </a:xfrm>
          <a:prstGeom prst="rect">
            <a:avLst/>
          </a:prstGeom>
        </p:spPr>
      </p:pic>
      <p:sp>
        <p:nvSpPr>
          <p:cNvPr id="22" name="TextBox 21"/>
          <p:cNvSpPr txBox="1"/>
          <p:nvPr/>
        </p:nvSpPr>
        <p:spPr>
          <a:xfrm>
            <a:off x="-16225" y="2287444"/>
            <a:ext cx="963725" cy="338554"/>
          </a:xfrm>
          <a:prstGeom prst="rect">
            <a:avLst/>
          </a:prstGeom>
          <a:noFill/>
        </p:spPr>
        <p:txBody>
          <a:bodyPr wrap="none" rtlCol="0">
            <a:spAutoFit/>
          </a:bodyPr>
          <a:lstStyle/>
          <a:p>
            <a:pPr algn="ctr"/>
            <a:r>
              <a:rPr lang="en-US" sz="1600" b="1" dirty="0"/>
              <a:t>IM Space</a:t>
            </a:r>
          </a:p>
        </p:txBody>
      </p:sp>
      <p:sp>
        <p:nvSpPr>
          <p:cNvPr id="23" name="TextBox 22"/>
          <p:cNvSpPr txBox="1"/>
          <p:nvPr/>
        </p:nvSpPr>
        <p:spPr>
          <a:xfrm>
            <a:off x="-10847" y="3128310"/>
            <a:ext cx="798295" cy="338554"/>
          </a:xfrm>
          <a:prstGeom prst="rect">
            <a:avLst/>
          </a:prstGeom>
          <a:noFill/>
        </p:spPr>
        <p:txBody>
          <a:bodyPr wrap="none" rtlCol="0">
            <a:spAutoFit/>
          </a:bodyPr>
          <a:lstStyle/>
          <a:p>
            <a:r>
              <a:rPr lang="en-US" sz="1600" b="1" dirty="0"/>
              <a:t>Matrix </a:t>
            </a:r>
          </a:p>
        </p:txBody>
      </p:sp>
      <p:sp>
        <p:nvSpPr>
          <p:cNvPr id="29" name="Rounded Rectangle 28"/>
          <p:cNvSpPr/>
          <p:nvPr/>
        </p:nvSpPr>
        <p:spPr>
          <a:xfrm>
            <a:off x="2016878" y="2467968"/>
            <a:ext cx="823630" cy="91461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1" name="Rounded Rectangle 30"/>
          <p:cNvSpPr/>
          <p:nvPr/>
        </p:nvSpPr>
        <p:spPr>
          <a:xfrm>
            <a:off x="5716789" y="2464776"/>
            <a:ext cx="737108" cy="84022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2071962" y="2414942"/>
            <a:ext cx="747179" cy="162962"/>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740399" y="2414697"/>
            <a:ext cx="713497" cy="269195"/>
          </a:xfrm>
          <a:prstGeom prst="ellips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c 2">
            <a:extLst>
              <a:ext uri="{FF2B5EF4-FFF2-40B4-BE49-F238E27FC236}">
                <a16:creationId xmlns:a16="http://schemas.microsoft.com/office/drawing/2014/main" id="{07CD72E7-A7A7-4C26-889F-651F216F5456}"/>
              </a:ext>
            </a:extLst>
          </p:cNvPr>
          <p:cNvSpPr/>
          <p:nvPr/>
        </p:nvSpPr>
        <p:spPr>
          <a:xfrm rot="2066189">
            <a:off x="3535897" y="1593627"/>
            <a:ext cx="2385507" cy="3123456"/>
          </a:xfrm>
          <a:prstGeom prst="arc">
            <a:avLst/>
          </a:prstGeom>
          <a:ln w="5715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CD65820-8DC3-4482-B128-45755AB88EBC}"/>
              </a:ext>
            </a:extLst>
          </p:cNvPr>
          <p:cNvSpPr/>
          <p:nvPr/>
        </p:nvSpPr>
        <p:spPr>
          <a:xfrm rot="12686174">
            <a:off x="6194207" y="906240"/>
            <a:ext cx="2385507" cy="3123456"/>
          </a:xfrm>
          <a:prstGeom prst="arc">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283BBD63-4156-456D-B0D0-415C9A843AA6}"/>
              </a:ext>
            </a:extLst>
          </p:cNvPr>
          <p:cNvSpPr/>
          <p:nvPr/>
        </p:nvSpPr>
        <p:spPr>
          <a:xfrm>
            <a:off x="5822320" y="2673732"/>
            <a:ext cx="522760" cy="610952"/>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Arc 67">
            <a:extLst>
              <a:ext uri="{FF2B5EF4-FFF2-40B4-BE49-F238E27FC236}">
                <a16:creationId xmlns:a16="http://schemas.microsoft.com/office/drawing/2014/main" id="{DA61F581-B5FC-4E79-A3AF-9D794C039206}"/>
              </a:ext>
            </a:extLst>
          </p:cNvPr>
          <p:cNvSpPr/>
          <p:nvPr/>
        </p:nvSpPr>
        <p:spPr>
          <a:xfrm rot="2066189">
            <a:off x="340999" y="1999295"/>
            <a:ext cx="2063016" cy="2373084"/>
          </a:xfrm>
          <a:prstGeom prst="arc">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 69">
            <a:extLst>
              <a:ext uri="{FF2B5EF4-FFF2-40B4-BE49-F238E27FC236}">
                <a16:creationId xmlns:a16="http://schemas.microsoft.com/office/drawing/2014/main" id="{84A0D77C-A974-40A2-A530-EDD1C342EC69}"/>
              </a:ext>
            </a:extLst>
          </p:cNvPr>
          <p:cNvSpPr/>
          <p:nvPr/>
        </p:nvSpPr>
        <p:spPr>
          <a:xfrm rot="12686174">
            <a:off x="2492840" y="1443032"/>
            <a:ext cx="1992020" cy="2515554"/>
          </a:xfrm>
          <a:prstGeom prst="arc">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Rectangle 70">
            <a:extLst>
              <a:ext uri="{FF2B5EF4-FFF2-40B4-BE49-F238E27FC236}">
                <a16:creationId xmlns:a16="http://schemas.microsoft.com/office/drawing/2014/main" id="{7138AA3E-BC4F-48CA-8576-2C9C5804F5F0}"/>
              </a:ext>
            </a:extLst>
          </p:cNvPr>
          <p:cNvSpPr/>
          <p:nvPr/>
        </p:nvSpPr>
        <p:spPr>
          <a:xfrm>
            <a:off x="2171786" y="2592540"/>
            <a:ext cx="522760" cy="79004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8691C67F-C747-42D2-B9E5-1289E3C74EED}"/>
              </a:ext>
            </a:extLst>
          </p:cNvPr>
          <p:cNvPicPr>
            <a:picLocks noChangeAspect="1"/>
          </p:cNvPicPr>
          <p:nvPr/>
        </p:nvPicPr>
        <p:blipFill>
          <a:blip r:embed="rId3"/>
          <a:stretch>
            <a:fillRect/>
          </a:stretch>
        </p:blipFill>
        <p:spPr>
          <a:xfrm>
            <a:off x="7995841" y="2558667"/>
            <a:ext cx="571580" cy="590632"/>
          </a:xfrm>
          <a:prstGeom prst="rect">
            <a:avLst/>
          </a:prstGeom>
        </p:spPr>
      </p:pic>
      <p:sp>
        <p:nvSpPr>
          <p:cNvPr id="75" name="TextBox 74">
            <a:extLst>
              <a:ext uri="{FF2B5EF4-FFF2-40B4-BE49-F238E27FC236}">
                <a16:creationId xmlns:a16="http://schemas.microsoft.com/office/drawing/2014/main" id="{42D92E93-8510-4780-81D9-139946E7D291}"/>
              </a:ext>
            </a:extLst>
          </p:cNvPr>
          <p:cNvSpPr txBox="1"/>
          <p:nvPr/>
        </p:nvSpPr>
        <p:spPr>
          <a:xfrm>
            <a:off x="2555179" y="3795130"/>
            <a:ext cx="1299170" cy="369332"/>
          </a:xfrm>
          <a:prstGeom prst="rect">
            <a:avLst/>
          </a:prstGeom>
          <a:noFill/>
        </p:spPr>
        <p:txBody>
          <a:bodyPr wrap="square" rtlCol="0">
            <a:spAutoFit/>
          </a:bodyPr>
          <a:lstStyle/>
          <a:p>
            <a:r>
              <a:rPr lang="en-US" b="1" dirty="0">
                <a:solidFill>
                  <a:schemeClr val="accent6">
                    <a:lumMod val="75000"/>
                  </a:schemeClr>
                </a:solidFill>
              </a:rPr>
              <a:t>Glutamate </a:t>
            </a:r>
          </a:p>
        </p:txBody>
      </p:sp>
      <p:sp>
        <p:nvSpPr>
          <p:cNvPr id="76" name="TextBox 75">
            <a:extLst>
              <a:ext uri="{FF2B5EF4-FFF2-40B4-BE49-F238E27FC236}">
                <a16:creationId xmlns:a16="http://schemas.microsoft.com/office/drawing/2014/main" id="{425895B7-869A-49A9-8B13-21B6B08EED23}"/>
              </a:ext>
            </a:extLst>
          </p:cNvPr>
          <p:cNvSpPr txBox="1"/>
          <p:nvPr/>
        </p:nvSpPr>
        <p:spPr>
          <a:xfrm>
            <a:off x="1256009" y="3787786"/>
            <a:ext cx="1299170" cy="369332"/>
          </a:xfrm>
          <a:prstGeom prst="rect">
            <a:avLst/>
          </a:prstGeom>
          <a:noFill/>
        </p:spPr>
        <p:txBody>
          <a:bodyPr wrap="square" rtlCol="0">
            <a:spAutoFit/>
          </a:bodyPr>
          <a:lstStyle/>
          <a:p>
            <a:r>
              <a:rPr lang="en-US" b="1" dirty="0"/>
              <a:t>Aspartate </a:t>
            </a:r>
          </a:p>
        </p:txBody>
      </p:sp>
      <p:sp>
        <p:nvSpPr>
          <p:cNvPr id="77" name="Arc 76">
            <a:extLst>
              <a:ext uri="{FF2B5EF4-FFF2-40B4-BE49-F238E27FC236}">
                <a16:creationId xmlns:a16="http://schemas.microsoft.com/office/drawing/2014/main" id="{1042CE07-3704-4679-9E98-DE4DEDF293E3}"/>
              </a:ext>
            </a:extLst>
          </p:cNvPr>
          <p:cNvSpPr/>
          <p:nvPr/>
        </p:nvSpPr>
        <p:spPr>
          <a:xfrm rot="5400000" flipH="1">
            <a:off x="3058317" y="3430659"/>
            <a:ext cx="1377925" cy="2515554"/>
          </a:xfrm>
          <a:prstGeom prst="arc">
            <a:avLst>
              <a:gd name="adj1" fmla="val 10138800"/>
              <a:gd name="adj2" fmla="val 0"/>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Arc 77">
            <a:extLst>
              <a:ext uri="{FF2B5EF4-FFF2-40B4-BE49-F238E27FC236}">
                <a16:creationId xmlns:a16="http://schemas.microsoft.com/office/drawing/2014/main" id="{93734FBD-F06E-4C41-810D-FECC4ECE419D}"/>
              </a:ext>
            </a:extLst>
          </p:cNvPr>
          <p:cNvSpPr/>
          <p:nvPr/>
        </p:nvSpPr>
        <p:spPr>
          <a:xfrm rot="5400000" flipV="1">
            <a:off x="2508801" y="3782565"/>
            <a:ext cx="705951" cy="2515554"/>
          </a:xfrm>
          <a:prstGeom prst="arc">
            <a:avLst>
              <a:gd name="adj1" fmla="val 10138800"/>
              <a:gd name="adj2" fmla="val 0"/>
            </a:avLst>
          </a:prstGeom>
          <a:ln w="5715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Arc 78">
            <a:extLst>
              <a:ext uri="{FF2B5EF4-FFF2-40B4-BE49-F238E27FC236}">
                <a16:creationId xmlns:a16="http://schemas.microsoft.com/office/drawing/2014/main" id="{8E4A9C7F-D1EC-43A5-8A15-6EE030590037}"/>
              </a:ext>
            </a:extLst>
          </p:cNvPr>
          <p:cNvSpPr/>
          <p:nvPr/>
        </p:nvSpPr>
        <p:spPr>
          <a:xfrm rot="5400000" flipV="1">
            <a:off x="426428" y="3938534"/>
            <a:ext cx="1478183" cy="1546019"/>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7F2FDF0-0501-43E6-8225-F0C7FF938E00}"/>
              </a:ext>
            </a:extLst>
          </p:cNvPr>
          <p:cNvCxnSpPr>
            <a:cxnSpLocks/>
            <a:stCxn id="82" idx="1"/>
          </p:cNvCxnSpPr>
          <p:nvPr/>
        </p:nvCxnSpPr>
        <p:spPr>
          <a:xfrm flipH="1">
            <a:off x="1165520" y="5433557"/>
            <a:ext cx="4749496" cy="23134"/>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1DFBF3D-C9AC-4FCF-85F5-AF4F238B2D62}"/>
              </a:ext>
            </a:extLst>
          </p:cNvPr>
          <p:cNvSpPr txBox="1"/>
          <p:nvPr/>
        </p:nvSpPr>
        <p:spPr>
          <a:xfrm>
            <a:off x="2896722" y="4439327"/>
            <a:ext cx="1748982" cy="369332"/>
          </a:xfrm>
          <a:prstGeom prst="rect">
            <a:avLst/>
          </a:prstGeom>
          <a:noFill/>
          <a:ln>
            <a:noFill/>
          </a:ln>
        </p:spPr>
        <p:txBody>
          <a:bodyPr wrap="square" rtlCol="0">
            <a:spAutoFit/>
          </a:bodyPr>
          <a:lstStyle/>
          <a:p>
            <a:r>
              <a:rPr lang="en-US" b="1" dirty="0">
                <a:solidFill>
                  <a:schemeClr val="accent5">
                    <a:lumMod val="50000"/>
                  </a:schemeClr>
                </a:solidFill>
                <a:latin typeface="Symbol" panose="05050102010706020507" pitchFamily="18" charset="2"/>
              </a:rPr>
              <a:t>a</a:t>
            </a:r>
            <a:r>
              <a:rPr lang="en-US" b="1" dirty="0">
                <a:solidFill>
                  <a:schemeClr val="accent5">
                    <a:lumMod val="50000"/>
                  </a:schemeClr>
                </a:solidFill>
              </a:rPr>
              <a:t>-ketoglutarate </a:t>
            </a:r>
          </a:p>
        </p:txBody>
      </p:sp>
      <p:sp>
        <p:nvSpPr>
          <p:cNvPr id="14" name="Freeform: Shape 13">
            <a:extLst>
              <a:ext uri="{FF2B5EF4-FFF2-40B4-BE49-F238E27FC236}">
                <a16:creationId xmlns:a16="http://schemas.microsoft.com/office/drawing/2014/main" id="{2830892E-099C-4831-8F70-FA4BBED578BD}"/>
              </a:ext>
            </a:extLst>
          </p:cNvPr>
          <p:cNvSpPr/>
          <p:nvPr/>
        </p:nvSpPr>
        <p:spPr>
          <a:xfrm>
            <a:off x="4572000" y="3875603"/>
            <a:ext cx="1102125" cy="744842"/>
          </a:xfrm>
          <a:custGeom>
            <a:avLst/>
            <a:gdLst>
              <a:gd name="connsiteX0" fmla="*/ 0 w 1102125"/>
              <a:gd name="connsiteY0" fmla="*/ 744842 h 744842"/>
              <a:gd name="connsiteX1" fmla="*/ 484450 w 1102125"/>
              <a:gd name="connsiteY1" fmla="*/ 611618 h 744842"/>
              <a:gd name="connsiteX2" fmla="*/ 1102125 w 1102125"/>
              <a:gd name="connsiteY2" fmla="*/ 0 h 744842"/>
            </a:gdLst>
            <a:ahLst/>
            <a:cxnLst>
              <a:cxn ang="0">
                <a:pos x="connsiteX0" y="connsiteY0"/>
              </a:cxn>
              <a:cxn ang="0">
                <a:pos x="connsiteX1" y="connsiteY1"/>
              </a:cxn>
              <a:cxn ang="0">
                <a:pos x="connsiteX2" y="connsiteY2"/>
              </a:cxn>
            </a:cxnLst>
            <a:rect l="l" t="t" r="r" b="b"/>
            <a:pathLst>
              <a:path w="1102125" h="744842">
                <a:moveTo>
                  <a:pt x="0" y="744842"/>
                </a:moveTo>
                <a:cubicBezTo>
                  <a:pt x="150381" y="740300"/>
                  <a:pt x="300763" y="735758"/>
                  <a:pt x="484450" y="611618"/>
                </a:cubicBezTo>
                <a:cubicBezTo>
                  <a:pt x="668137" y="487478"/>
                  <a:pt x="885131" y="243739"/>
                  <a:pt x="1102125"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95AE9AB3-EB7F-415D-ADB7-285907769091}"/>
              </a:ext>
            </a:extLst>
          </p:cNvPr>
          <p:cNvSpPr txBox="1"/>
          <p:nvPr/>
        </p:nvSpPr>
        <p:spPr>
          <a:xfrm>
            <a:off x="5915016" y="5248891"/>
            <a:ext cx="1477786" cy="369332"/>
          </a:xfrm>
          <a:prstGeom prst="rect">
            <a:avLst/>
          </a:prstGeom>
          <a:noFill/>
        </p:spPr>
        <p:txBody>
          <a:bodyPr wrap="square" rtlCol="0">
            <a:spAutoFit/>
          </a:bodyPr>
          <a:lstStyle/>
          <a:p>
            <a:r>
              <a:rPr lang="en-US" b="1" dirty="0"/>
              <a:t>Oxaloacetate </a:t>
            </a:r>
          </a:p>
        </p:txBody>
      </p:sp>
      <p:sp>
        <p:nvSpPr>
          <p:cNvPr id="83" name="TextBox 82">
            <a:extLst>
              <a:ext uri="{FF2B5EF4-FFF2-40B4-BE49-F238E27FC236}">
                <a16:creationId xmlns:a16="http://schemas.microsoft.com/office/drawing/2014/main" id="{18EF9776-5737-4832-A062-0BF411719B97}"/>
              </a:ext>
            </a:extLst>
          </p:cNvPr>
          <p:cNvSpPr txBox="1"/>
          <p:nvPr/>
        </p:nvSpPr>
        <p:spPr>
          <a:xfrm>
            <a:off x="1784550" y="5485701"/>
            <a:ext cx="3369161" cy="338554"/>
          </a:xfrm>
          <a:prstGeom prst="rect">
            <a:avLst/>
          </a:prstGeom>
          <a:noFill/>
        </p:spPr>
        <p:txBody>
          <a:bodyPr wrap="square" rtlCol="0">
            <a:spAutoFit/>
          </a:bodyPr>
          <a:lstStyle/>
          <a:p>
            <a:r>
              <a:rPr lang="en-US" sz="1600" b="1" i="1" dirty="0">
                <a:solidFill>
                  <a:srgbClr val="C00000"/>
                </a:solidFill>
              </a:rPr>
              <a:t>Aspartate Aminotransferase</a:t>
            </a:r>
          </a:p>
        </p:txBody>
      </p:sp>
      <p:sp>
        <p:nvSpPr>
          <p:cNvPr id="84" name="TextBox 83">
            <a:extLst>
              <a:ext uri="{FF2B5EF4-FFF2-40B4-BE49-F238E27FC236}">
                <a16:creationId xmlns:a16="http://schemas.microsoft.com/office/drawing/2014/main" id="{3F6FD3D1-A701-4735-AECD-E9AEB0F9BE4B}"/>
              </a:ext>
            </a:extLst>
          </p:cNvPr>
          <p:cNvSpPr txBox="1"/>
          <p:nvPr/>
        </p:nvSpPr>
        <p:spPr>
          <a:xfrm>
            <a:off x="4032176" y="1608988"/>
            <a:ext cx="1748982" cy="369332"/>
          </a:xfrm>
          <a:prstGeom prst="rect">
            <a:avLst/>
          </a:prstGeom>
          <a:noFill/>
          <a:ln>
            <a:noFill/>
          </a:ln>
        </p:spPr>
        <p:txBody>
          <a:bodyPr wrap="square" rtlCol="0">
            <a:spAutoFit/>
          </a:bodyPr>
          <a:lstStyle/>
          <a:p>
            <a:r>
              <a:rPr lang="en-US" b="1" dirty="0">
                <a:solidFill>
                  <a:schemeClr val="accent5">
                    <a:lumMod val="50000"/>
                  </a:schemeClr>
                </a:solidFill>
                <a:latin typeface="Symbol" panose="05050102010706020507" pitchFamily="18" charset="2"/>
              </a:rPr>
              <a:t>a</a:t>
            </a:r>
            <a:r>
              <a:rPr lang="en-US" b="1" dirty="0">
                <a:solidFill>
                  <a:schemeClr val="accent5">
                    <a:lumMod val="50000"/>
                  </a:schemeClr>
                </a:solidFill>
              </a:rPr>
              <a:t>-ketoglutarate </a:t>
            </a:r>
          </a:p>
        </p:txBody>
      </p:sp>
      <p:sp>
        <p:nvSpPr>
          <p:cNvPr id="85" name="TextBox 84">
            <a:extLst>
              <a:ext uri="{FF2B5EF4-FFF2-40B4-BE49-F238E27FC236}">
                <a16:creationId xmlns:a16="http://schemas.microsoft.com/office/drawing/2014/main" id="{5F5BD90C-5D31-43CA-A96B-ACA5993AEB77}"/>
              </a:ext>
            </a:extLst>
          </p:cNvPr>
          <p:cNvSpPr txBox="1"/>
          <p:nvPr/>
        </p:nvSpPr>
        <p:spPr>
          <a:xfrm>
            <a:off x="6306984" y="1464107"/>
            <a:ext cx="1477786" cy="369332"/>
          </a:xfrm>
          <a:prstGeom prst="rect">
            <a:avLst/>
          </a:prstGeom>
          <a:noFill/>
        </p:spPr>
        <p:txBody>
          <a:bodyPr wrap="square" rtlCol="0">
            <a:spAutoFit/>
          </a:bodyPr>
          <a:lstStyle/>
          <a:p>
            <a:r>
              <a:rPr lang="en-US" b="1" dirty="0"/>
              <a:t>Malate </a:t>
            </a:r>
          </a:p>
        </p:txBody>
      </p:sp>
      <p:sp>
        <p:nvSpPr>
          <p:cNvPr id="86" name="TextBox 85">
            <a:extLst>
              <a:ext uri="{FF2B5EF4-FFF2-40B4-BE49-F238E27FC236}">
                <a16:creationId xmlns:a16="http://schemas.microsoft.com/office/drawing/2014/main" id="{C5A79558-9E7F-45A2-A65F-E19C9459A850}"/>
              </a:ext>
            </a:extLst>
          </p:cNvPr>
          <p:cNvSpPr txBox="1"/>
          <p:nvPr/>
        </p:nvSpPr>
        <p:spPr>
          <a:xfrm>
            <a:off x="6574282" y="3761324"/>
            <a:ext cx="1477786" cy="369332"/>
          </a:xfrm>
          <a:prstGeom prst="rect">
            <a:avLst/>
          </a:prstGeom>
          <a:noFill/>
        </p:spPr>
        <p:txBody>
          <a:bodyPr wrap="square" rtlCol="0">
            <a:spAutoFit/>
          </a:bodyPr>
          <a:lstStyle/>
          <a:p>
            <a:r>
              <a:rPr lang="en-US" b="1" dirty="0"/>
              <a:t>Malate </a:t>
            </a:r>
          </a:p>
        </p:txBody>
      </p:sp>
      <p:sp>
        <p:nvSpPr>
          <p:cNvPr id="87" name="Arc 86">
            <a:extLst>
              <a:ext uri="{FF2B5EF4-FFF2-40B4-BE49-F238E27FC236}">
                <a16:creationId xmlns:a16="http://schemas.microsoft.com/office/drawing/2014/main" id="{1C717595-F438-44E4-99F4-613A44DEC6CF}"/>
              </a:ext>
            </a:extLst>
          </p:cNvPr>
          <p:cNvSpPr/>
          <p:nvPr/>
        </p:nvSpPr>
        <p:spPr>
          <a:xfrm rot="5214048" flipH="1">
            <a:off x="6704734" y="3928893"/>
            <a:ext cx="1478183" cy="1546019"/>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8" name="Straight Arrow Connector 87">
            <a:extLst>
              <a:ext uri="{FF2B5EF4-FFF2-40B4-BE49-F238E27FC236}">
                <a16:creationId xmlns:a16="http://schemas.microsoft.com/office/drawing/2014/main" id="{8F377494-3021-4DE7-AA95-0F8835C3F2FA}"/>
              </a:ext>
            </a:extLst>
          </p:cNvPr>
          <p:cNvCxnSpPr>
            <a:cxnSpLocks/>
          </p:cNvCxnSpPr>
          <p:nvPr/>
        </p:nvCxnSpPr>
        <p:spPr>
          <a:xfrm>
            <a:off x="2399580" y="988560"/>
            <a:ext cx="3318772" cy="6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19AFA236-3A32-4C92-B357-9593B1C2756A}"/>
              </a:ext>
            </a:extLst>
          </p:cNvPr>
          <p:cNvSpPr txBox="1"/>
          <p:nvPr/>
        </p:nvSpPr>
        <p:spPr>
          <a:xfrm>
            <a:off x="954414" y="1802741"/>
            <a:ext cx="1299170" cy="369332"/>
          </a:xfrm>
          <a:prstGeom prst="rect">
            <a:avLst/>
          </a:prstGeom>
          <a:noFill/>
        </p:spPr>
        <p:txBody>
          <a:bodyPr wrap="square" rtlCol="0">
            <a:spAutoFit/>
          </a:bodyPr>
          <a:lstStyle/>
          <a:p>
            <a:r>
              <a:rPr lang="en-US" b="1" dirty="0"/>
              <a:t>Aspartate </a:t>
            </a:r>
          </a:p>
        </p:txBody>
      </p:sp>
      <p:sp>
        <p:nvSpPr>
          <p:cNvPr id="90" name="Arc 89">
            <a:extLst>
              <a:ext uri="{FF2B5EF4-FFF2-40B4-BE49-F238E27FC236}">
                <a16:creationId xmlns:a16="http://schemas.microsoft.com/office/drawing/2014/main" id="{0DD1D473-634F-4048-A558-E31E4A1DC5F2}"/>
              </a:ext>
            </a:extLst>
          </p:cNvPr>
          <p:cNvSpPr/>
          <p:nvPr/>
        </p:nvSpPr>
        <p:spPr>
          <a:xfrm rot="11098043" flipV="1">
            <a:off x="1298085" y="990583"/>
            <a:ext cx="2063016" cy="1786043"/>
          </a:xfrm>
          <a:prstGeom prst="arc">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a:extLst>
              <a:ext uri="{FF2B5EF4-FFF2-40B4-BE49-F238E27FC236}">
                <a16:creationId xmlns:a16="http://schemas.microsoft.com/office/drawing/2014/main" id="{B556842D-8B96-45FF-9B77-6A1EA83B386D}"/>
              </a:ext>
            </a:extLst>
          </p:cNvPr>
          <p:cNvSpPr/>
          <p:nvPr/>
        </p:nvSpPr>
        <p:spPr>
          <a:xfrm rot="6745632" flipV="1">
            <a:off x="3820014" y="523324"/>
            <a:ext cx="594851" cy="1936585"/>
          </a:xfrm>
          <a:prstGeom prst="arc">
            <a:avLst>
              <a:gd name="adj1" fmla="val 10138800"/>
              <a:gd name="adj2" fmla="val 0"/>
            </a:avLst>
          </a:prstGeom>
          <a:ln w="5715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E6A7537D-1181-4093-BF4D-08BBB213DF60}"/>
              </a:ext>
            </a:extLst>
          </p:cNvPr>
          <p:cNvSpPr txBox="1"/>
          <p:nvPr/>
        </p:nvSpPr>
        <p:spPr>
          <a:xfrm>
            <a:off x="4224082" y="1081756"/>
            <a:ext cx="1299170" cy="369332"/>
          </a:xfrm>
          <a:prstGeom prst="rect">
            <a:avLst/>
          </a:prstGeom>
          <a:noFill/>
        </p:spPr>
        <p:txBody>
          <a:bodyPr wrap="square" rtlCol="0">
            <a:spAutoFit/>
          </a:bodyPr>
          <a:lstStyle/>
          <a:p>
            <a:r>
              <a:rPr lang="en-US" b="1" dirty="0">
                <a:solidFill>
                  <a:schemeClr val="accent6">
                    <a:lumMod val="75000"/>
                  </a:schemeClr>
                </a:solidFill>
              </a:rPr>
              <a:t>Glutamate </a:t>
            </a:r>
          </a:p>
        </p:txBody>
      </p:sp>
      <p:sp>
        <p:nvSpPr>
          <p:cNvPr id="39" name="Freeform: Shape 38">
            <a:extLst>
              <a:ext uri="{FF2B5EF4-FFF2-40B4-BE49-F238E27FC236}">
                <a16:creationId xmlns:a16="http://schemas.microsoft.com/office/drawing/2014/main" id="{89FA43E5-DED5-472F-B159-90D918619B35}"/>
              </a:ext>
            </a:extLst>
          </p:cNvPr>
          <p:cNvSpPr/>
          <p:nvPr/>
        </p:nvSpPr>
        <p:spPr>
          <a:xfrm>
            <a:off x="2706866" y="1368572"/>
            <a:ext cx="2101534" cy="666119"/>
          </a:xfrm>
          <a:custGeom>
            <a:avLst/>
            <a:gdLst>
              <a:gd name="connsiteX0" fmla="*/ 1544186 w 1544186"/>
              <a:gd name="connsiteY0" fmla="*/ 0 h 666119"/>
              <a:gd name="connsiteX1" fmla="*/ 1326183 w 1544186"/>
              <a:gd name="connsiteY1" fmla="*/ 230114 h 666119"/>
              <a:gd name="connsiteX2" fmla="*/ 296726 w 1544186"/>
              <a:gd name="connsiteY2" fmla="*/ 339115 h 666119"/>
              <a:gd name="connsiteX3" fmla="*/ 0 w 1544186"/>
              <a:gd name="connsiteY3" fmla="*/ 666119 h 666119"/>
              <a:gd name="connsiteX4" fmla="*/ 0 w 1544186"/>
              <a:gd name="connsiteY4" fmla="*/ 666119 h 66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186" h="666119">
                <a:moveTo>
                  <a:pt x="1544186" y="0"/>
                </a:moveTo>
                <a:cubicBezTo>
                  <a:pt x="1539139" y="86797"/>
                  <a:pt x="1534093" y="173595"/>
                  <a:pt x="1326183" y="230114"/>
                </a:cubicBezTo>
                <a:cubicBezTo>
                  <a:pt x="1118273" y="286633"/>
                  <a:pt x="517756" y="266448"/>
                  <a:pt x="296726" y="339115"/>
                </a:cubicBezTo>
                <a:cubicBezTo>
                  <a:pt x="75696" y="411782"/>
                  <a:pt x="0" y="666119"/>
                  <a:pt x="0" y="666119"/>
                </a:cubicBezTo>
                <a:lnTo>
                  <a:pt x="0" y="666119"/>
                </a:lnTo>
              </a:path>
            </a:pathLst>
          </a:custGeom>
          <a:noFill/>
          <a:ln w="57150">
            <a:solidFill>
              <a:schemeClr val="accent6">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C2B28C40-5059-486D-BC44-ABAD4853B645}"/>
              </a:ext>
            </a:extLst>
          </p:cNvPr>
          <p:cNvSpPr txBox="1"/>
          <p:nvPr/>
        </p:nvSpPr>
        <p:spPr>
          <a:xfrm>
            <a:off x="5718352" y="800072"/>
            <a:ext cx="1477786" cy="369332"/>
          </a:xfrm>
          <a:prstGeom prst="rect">
            <a:avLst/>
          </a:prstGeom>
          <a:noFill/>
        </p:spPr>
        <p:txBody>
          <a:bodyPr wrap="square" rtlCol="0">
            <a:spAutoFit/>
          </a:bodyPr>
          <a:lstStyle/>
          <a:p>
            <a:r>
              <a:rPr lang="en-US" b="1" dirty="0"/>
              <a:t>Oxaloacetate </a:t>
            </a:r>
          </a:p>
        </p:txBody>
      </p:sp>
      <p:sp>
        <p:nvSpPr>
          <p:cNvPr id="95" name="Arc 94">
            <a:extLst>
              <a:ext uri="{FF2B5EF4-FFF2-40B4-BE49-F238E27FC236}">
                <a16:creationId xmlns:a16="http://schemas.microsoft.com/office/drawing/2014/main" id="{72101386-338E-4A2B-AA27-7CE521005FE7}"/>
              </a:ext>
            </a:extLst>
          </p:cNvPr>
          <p:cNvSpPr/>
          <p:nvPr/>
        </p:nvSpPr>
        <p:spPr>
          <a:xfrm rot="5234387" flipH="1">
            <a:off x="6826897" y="-73148"/>
            <a:ext cx="713578" cy="2780672"/>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TextBox 96">
            <a:extLst>
              <a:ext uri="{FF2B5EF4-FFF2-40B4-BE49-F238E27FC236}">
                <a16:creationId xmlns:a16="http://schemas.microsoft.com/office/drawing/2014/main" id="{4C56CC8F-A91A-4391-9CC2-9F9CF6CB7813}"/>
              </a:ext>
            </a:extLst>
          </p:cNvPr>
          <p:cNvSpPr txBox="1"/>
          <p:nvPr/>
        </p:nvSpPr>
        <p:spPr>
          <a:xfrm>
            <a:off x="2173143" y="630121"/>
            <a:ext cx="3369161" cy="338554"/>
          </a:xfrm>
          <a:prstGeom prst="rect">
            <a:avLst/>
          </a:prstGeom>
          <a:noFill/>
        </p:spPr>
        <p:txBody>
          <a:bodyPr wrap="square" rtlCol="0">
            <a:spAutoFit/>
          </a:bodyPr>
          <a:lstStyle/>
          <a:p>
            <a:r>
              <a:rPr lang="en-US" sz="1600" b="1" i="1" dirty="0">
                <a:solidFill>
                  <a:srgbClr val="C00000"/>
                </a:solidFill>
              </a:rPr>
              <a:t>Aspartate Aminotransferase</a:t>
            </a:r>
          </a:p>
        </p:txBody>
      </p:sp>
      <p:sp>
        <p:nvSpPr>
          <p:cNvPr id="98" name="TextBox 97">
            <a:extLst>
              <a:ext uri="{FF2B5EF4-FFF2-40B4-BE49-F238E27FC236}">
                <a16:creationId xmlns:a16="http://schemas.microsoft.com/office/drawing/2014/main" id="{5CE61A12-9B11-4BBF-AD10-CE0EE376C1A8}"/>
              </a:ext>
            </a:extLst>
          </p:cNvPr>
          <p:cNvSpPr txBox="1"/>
          <p:nvPr/>
        </p:nvSpPr>
        <p:spPr>
          <a:xfrm>
            <a:off x="6339486" y="4401446"/>
            <a:ext cx="1918725" cy="584775"/>
          </a:xfrm>
          <a:prstGeom prst="rect">
            <a:avLst/>
          </a:prstGeom>
          <a:noFill/>
        </p:spPr>
        <p:txBody>
          <a:bodyPr wrap="square" rtlCol="0">
            <a:spAutoFit/>
          </a:bodyPr>
          <a:lstStyle/>
          <a:p>
            <a:pPr algn="ctr"/>
            <a:r>
              <a:rPr lang="en-US" sz="1600" b="1" i="1" dirty="0">
                <a:solidFill>
                  <a:srgbClr val="C00000"/>
                </a:solidFill>
              </a:rPr>
              <a:t>Malate Dehydrogenase</a:t>
            </a:r>
          </a:p>
        </p:txBody>
      </p:sp>
      <p:sp>
        <p:nvSpPr>
          <p:cNvPr id="99" name="TextBox 98">
            <a:extLst>
              <a:ext uri="{FF2B5EF4-FFF2-40B4-BE49-F238E27FC236}">
                <a16:creationId xmlns:a16="http://schemas.microsoft.com/office/drawing/2014/main" id="{0FAEF3AF-22AF-4265-8963-B3F824DD7C2D}"/>
              </a:ext>
            </a:extLst>
          </p:cNvPr>
          <p:cNvSpPr txBox="1"/>
          <p:nvPr/>
        </p:nvSpPr>
        <p:spPr>
          <a:xfrm>
            <a:off x="6538490" y="956099"/>
            <a:ext cx="1918725" cy="584775"/>
          </a:xfrm>
          <a:prstGeom prst="rect">
            <a:avLst/>
          </a:prstGeom>
          <a:noFill/>
        </p:spPr>
        <p:txBody>
          <a:bodyPr wrap="square" rtlCol="0">
            <a:spAutoFit/>
          </a:bodyPr>
          <a:lstStyle/>
          <a:p>
            <a:pPr algn="ctr"/>
            <a:r>
              <a:rPr lang="en-US" sz="1600" b="1" i="1" dirty="0">
                <a:solidFill>
                  <a:srgbClr val="C00000"/>
                </a:solidFill>
              </a:rPr>
              <a:t>Malate Dehydrogenase</a:t>
            </a:r>
          </a:p>
        </p:txBody>
      </p:sp>
      <p:sp>
        <p:nvSpPr>
          <p:cNvPr id="100" name="Arc 99">
            <a:extLst>
              <a:ext uri="{FF2B5EF4-FFF2-40B4-BE49-F238E27FC236}">
                <a16:creationId xmlns:a16="http://schemas.microsoft.com/office/drawing/2014/main" id="{079940B5-CEB1-475D-8015-44880B6C71FD}"/>
              </a:ext>
            </a:extLst>
          </p:cNvPr>
          <p:cNvSpPr/>
          <p:nvPr/>
        </p:nvSpPr>
        <p:spPr>
          <a:xfrm rot="20148410">
            <a:off x="7737272" y="1560097"/>
            <a:ext cx="713578" cy="665283"/>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TextBox 100">
            <a:extLst>
              <a:ext uri="{FF2B5EF4-FFF2-40B4-BE49-F238E27FC236}">
                <a16:creationId xmlns:a16="http://schemas.microsoft.com/office/drawing/2014/main" id="{9DDAA5DC-1CF9-424D-890F-E3811A3E338A}"/>
              </a:ext>
            </a:extLst>
          </p:cNvPr>
          <p:cNvSpPr txBox="1"/>
          <p:nvPr/>
        </p:nvSpPr>
        <p:spPr>
          <a:xfrm>
            <a:off x="8189586" y="1665717"/>
            <a:ext cx="1477786" cy="369332"/>
          </a:xfrm>
          <a:prstGeom prst="rect">
            <a:avLst/>
          </a:prstGeom>
          <a:noFill/>
        </p:spPr>
        <p:txBody>
          <a:bodyPr wrap="square" rtlCol="0">
            <a:spAutoFit/>
          </a:bodyPr>
          <a:lstStyle/>
          <a:p>
            <a:r>
              <a:rPr lang="en-US" b="1" dirty="0"/>
              <a:t>NADH </a:t>
            </a:r>
          </a:p>
        </p:txBody>
      </p:sp>
      <p:sp>
        <p:nvSpPr>
          <p:cNvPr id="102" name="TextBox 101">
            <a:extLst>
              <a:ext uri="{FF2B5EF4-FFF2-40B4-BE49-F238E27FC236}">
                <a16:creationId xmlns:a16="http://schemas.microsoft.com/office/drawing/2014/main" id="{B3A0F7F7-B71C-4296-82F9-497A1E7D0DB2}"/>
              </a:ext>
            </a:extLst>
          </p:cNvPr>
          <p:cNvSpPr txBox="1"/>
          <p:nvPr/>
        </p:nvSpPr>
        <p:spPr>
          <a:xfrm>
            <a:off x="7497852" y="2055782"/>
            <a:ext cx="1477786" cy="369332"/>
          </a:xfrm>
          <a:prstGeom prst="rect">
            <a:avLst/>
          </a:prstGeom>
          <a:noFill/>
        </p:spPr>
        <p:txBody>
          <a:bodyPr wrap="square" rtlCol="0">
            <a:spAutoFit/>
          </a:bodyPr>
          <a:lstStyle/>
          <a:p>
            <a:r>
              <a:rPr lang="en-US" b="1" dirty="0"/>
              <a:t>NAD</a:t>
            </a:r>
            <a:r>
              <a:rPr lang="en-US" b="1" baseline="30000" dirty="0"/>
              <a:t>+</a:t>
            </a:r>
            <a:r>
              <a:rPr lang="en-US" b="1" dirty="0"/>
              <a:t> </a:t>
            </a:r>
          </a:p>
        </p:txBody>
      </p:sp>
      <p:sp>
        <p:nvSpPr>
          <p:cNvPr id="103" name="Arc 102">
            <a:extLst>
              <a:ext uri="{FF2B5EF4-FFF2-40B4-BE49-F238E27FC236}">
                <a16:creationId xmlns:a16="http://schemas.microsoft.com/office/drawing/2014/main" id="{31A76E23-52C5-403E-8B71-DF5348DAB1A6}"/>
              </a:ext>
            </a:extLst>
          </p:cNvPr>
          <p:cNvSpPr/>
          <p:nvPr/>
        </p:nvSpPr>
        <p:spPr>
          <a:xfrm rot="19496263">
            <a:off x="8004901" y="5006754"/>
            <a:ext cx="713578" cy="665283"/>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Box 103">
            <a:extLst>
              <a:ext uri="{FF2B5EF4-FFF2-40B4-BE49-F238E27FC236}">
                <a16:creationId xmlns:a16="http://schemas.microsoft.com/office/drawing/2014/main" id="{2B930D53-501E-47BB-AE3B-4ED635DB4758}"/>
              </a:ext>
            </a:extLst>
          </p:cNvPr>
          <p:cNvSpPr txBox="1"/>
          <p:nvPr/>
        </p:nvSpPr>
        <p:spPr>
          <a:xfrm>
            <a:off x="7563868" y="5533449"/>
            <a:ext cx="1477786" cy="369332"/>
          </a:xfrm>
          <a:prstGeom prst="rect">
            <a:avLst/>
          </a:prstGeom>
          <a:noFill/>
        </p:spPr>
        <p:txBody>
          <a:bodyPr wrap="square" rtlCol="0">
            <a:spAutoFit/>
          </a:bodyPr>
          <a:lstStyle/>
          <a:p>
            <a:r>
              <a:rPr lang="en-US" b="1" dirty="0"/>
              <a:t>NADH </a:t>
            </a:r>
          </a:p>
        </p:txBody>
      </p:sp>
      <p:sp>
        <p:nvSpPr>
          <p:cNvPr id="105" name="TextBox 104">
            <a:extLst>
              <a:ext uri="{FF2B5EF4-FFF2-40B4-BE49-F238E27FC236}">
                <a16:creationId xmlns:a16="http://schemas.microsoft.com/office/drawing/2014/main" id="{78E071A4-324D-4977-BEB4-4C9300456AB3}"/>
              </a:ext>
            </a:extLst>
          </p:cNvPr>
          <p:cNvSpPr txBox="1"/>
          <p:nvPr/>
        </p:nvSpPr>
        <p:spPr>
          <a:xfrm>
            <a:off x="8425421" y="5112374"/>
            <a:ext cx="1477786" cy="369332"/>
          </a:xfrm>
          <a:prstGeom prst="rect">
            <a:avLst/>
          </a:prstGeom>
          <a:noFill/>
        </p:spPr>
        <p:txBody>
          <a:bodyPr wrap="square" rtlCol="0">
            <a:spAutoFit/>
          </a:bodyPr>
          <a:lstStyle/>
          <a:p>
            <a:r>
              <a:rPr lang="en-US" b="1" dirty="0"/>
              <a:t>NAD</a:t>
            </a:r>
            <a:r>
              <a:rPr lang="en-US" b="1" baseline="30000" dirty="0"/>
              <a:t>+</a:t>
            </a:r>
            <a:r>
              <a:rPr lang="en-US" b="1" dirty="0"/>
              <a:t> </a:t>
            </a:r>
          </a:p>
        </p:txBody>
      </p:sp>
    </p:spTree>
    <p:extLst>
      <p:ext uri="{BB962C8B-B14F-4D97-AF65-F5344CB8AC3E}">
        <p14:creationId xmlns:p14="http://schemas.microsoft.com/office/powerpoint/2010/main" val="50304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896A-70DC-49A0-9EDC-21F77A46C9FB}"/>
              </a:ext>
            </a:extLst>
          </p:cNvPr>
          <p:cNvSpPr>
            <a:spLocks noGrp="1"/>
          </p:cNvSpPr>
          <p:nvPr>
            <p:ph type="title"/>
          </p:nvPr>
        </p:nvSpPr>
        <p:spPr>
          <a:xfrm>
            <a:off x="1201779" y="207601"/>
            <a:ext cx="7838982" cy="779462"/>
          </a:xfrm>
        </p:spPr>
        <p:txBody>
          <a:bodyPr>
            <a:normAutofit fontScale="90000"/>
          </a:bodyPr>
          <a:lstStyle/>
          <a:p>
            <a:r>
              <a:rPr lang="en-US" dirty="0"/>
              <a:t>Glycerol-3 Phosphate – DHAP Shuttle</a:t>
            </a:r>
          </a:p>
        </p:txBody>
      </p:sp>
      <p:pic>
        <p:nvPicPr>
          <p:cNvPr id="5" name="Content Placeholder 4" descr="A close up of a logo&#10;&#10;Description automatically generated">
            <a:extLst>
              <a:ext uri="{FF2B5EF4-FFF2-40B4-BE49-F238E27FC236}">
                <a16:creationId xmlns:a16="http://schemas.microsoft.com/office/drawing/2014/main" id="{6FC50359-1AE2-43DA-AFFA-9F0C5E51096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9145" y="1069258"/>
            <a:ext cx="6634565" cy="4720355"/>
          </a:xfrm>
        </p:spPr>
      </p:pic>
      <p:sp>
        <p:nvSpPr>
          <p:cNvPr id="6" name="TextBox 5">
            <a:extLst>
              <a:ext uri="{FF2B5EF4-FFF2-40B4-BE49-F238E27FC236}">
                <a16:creationId xmlns:a16="http://schemas.microsoft.com/office/drawing/2014/main" id="{F4487FCE-2F56-4601-A467-F1BD208571F7}"/>
              </a:ext>
            </a:extLst>
          </p:cNvPr>
          <p:cNvSpPr txBox="1"/>
          <p:nvPr/>
        </p:nvSpPr>
        <p:spPr>
          <a:xfrm>
            <a:off x="104041" y="5580062"/>
            <a:ext cx="1711879" cy="307777"/>
          </a:xfrm>
          <a:prstGeom prst="rect">
            <a:avLst/>
          </a:prstGeom>
          <a:noFill/>
        </p:spPr>
        <p:txBody>
          <a:bodyPr wrap="none" rtlCol="0">
            <a:spAutoFit/>
          </a:bodyPr>
          <a:lstStyle/>
          <a:p>
            <a:r>
              <a:rPr lang="en-US" sz="1400" dirty="0"/>
              <a:t>Figure from </a:t>
            </a:r>
            <a:r>
              <a:rPr lang="en-US" sz="1400" dirty="0">
                <a:hlinkClick r:id="rId4"/>
              </a:rPr>
              <a:t>Boghog2</a:t>
            </a:r>
            <a:endParaRPr lang="en-US" sz="1400" dirty="0"/>
          </a:p>
        </p:txBody>
      </p:sp>
    </p:spTree>
    <p:extLst>
      <p:ext uri="{BB962C8B-B14F-4D97-AF65-F5344CB8AC3E}">
        <p14:creationId xmlns:p14="http://schemas.microsoft.com/office/powerpoint/2010/main" val="320516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D7CF-4B70-46D6-A043-5CAE8E42D367}"/>
              </a:ext>
            </a:extLst>
          </p:cNvPr>
          <p:cNvSpPr>
            <a:spLocks noGrp="1"/>
          </p:cNvSpPr>
          <p:nvPr>
            <p:ph type="title"/>
          </p:nvPr>
        </p:nvSpPr>
        <p:spPr>
          <a:xfrm>
            <a:off x="1371386" y="288801"/>
            <a:ext cx="7210332" cy="779462"/>
          </a:xfrm>
        </p:spPr>
        <p:txBody>
          <a:bodyPr>
            <a:normAutofit fontScale="90000"/>
          </a:bodyPr>
          <a:lstStyle/>
          <a:p>
            <a:r>
              <a:rPr lang="en-US" dirty="0"/>
              <a:t>Summary of Aerobic Pathway of NADH Oxidation</a:t>
            </a:r>
          </a:p>
        </p:txBody>
      </p:sp>
      <p:sp>
        <p:nvSpPr>
          <p:cNvPr id="3" name="Content Placeholder 2">
            <a:extLst>
              <a:ext uri="{FF2B5EF4-FFF2-40B4-BE49-F238E27FC236}">
                <a16:creationId xmlns:a16="http://schemas.microsoft.com/office/drawing/2014/main" id="{05F4426E-DC5F-4D93-91C8-56809A1BB94F}"/>
              </a:ext>
            </a:extLst>
          </p:cNvPr>
          <p:cNvSpPr>
            <a:spLocks noGrp="1"/>
          </p:cNvSpPr>
          <p:nvPr>
            <p:ph idx="1"/>
          </p:nvPr>
        </p:nvSpPr>
        <p:spPr>
          <a:xfrm>
            <a:off x="341790" y="1934688"/>
            <a:ext cx="8460420" cy="2342344"/>
          </a:xfrm>
        </p:spPr>
        <p:txBody>
          <a:bodyPr/>
          <a:lstStyle/>
          <a:p>
            <a:r>
              <a:rPr lang="en-US" dirty="0"/>
              <a:t>Malate – Aspartate Shuttle Preserves the NADH</a:t>
            </a:r>
          </a:p>
          <a:p>
            <a:pPr lvl="1"/>
            <a:r>
              <a:rPr lang="en-US" dirty="0"/>
              <a:t>NADH worth ~3 ATP in this process  </a:t>
            </a:r>
          </a:p>
          <a:p>
            <a:r>
              <a:rPr lang="en-US" dirty="0"/>
              <a:t>Glycerol 3 Phosphate – DHAP Shuttle converts NADH to FADH for entry into the Electron Transport Chain.</a:t>
            </a:r>
          </a:p>
          <a:p>
            <a:pPr lvl="1"/>
            <a:r>
              <a:rPr lang="en-US" dirty="0"/>
              <a:t>NADH worth ~1.8 ATP in this process</a:t>
            </a:r>
          </a:p>
        </p:txBody>
      </p:sp>
    </p:spTree>
    <p:extLst>
      <p:ext uri="{BB962C8B-B14F-4D97-AF65-F5344CB8AC3E}">
        <p14:creationId xmlns:p14="http://schemas.microsoft.com/office/powerpoint/2010/main" val="233495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358E-24DA-427B-BE45-A09576E38572}"/>
              </a:ext>
            </a:extLst>
          </p:cNvPr>
          <p:cNvSpPr>
            <a:spLocks noGrp="1"/>
          </p:cNvSpPr>
          <p:nvPr>
            <p:ph type="title"/>
          </p:nvPr>
        </p:nvSpPr>
        <p:spPr/>
        <p:txBody>
          <a:bodyPr>
            <a:normAutofit fontScale="90000"/>
          </a:bodyPr>
          <a:lstStyle/>
          <a:p>
            <a:r>
              <a:rPr lang="en-US" dirty="0"/>
              <a:t>Anaerobic Metabolism in Animals</a:t>
            </a:r>
          </a:p>
        </p:txBody>
      </p:sp>
      <p:pic>
        <p:nvPicPr>
          <p:cNvPr id="5" name="Content Placeholder 4" descr="A close up of a logo&#10;&#10;Description automatically generated">
            <a:extLst>
              <a:ext uri="{FF2B5EF4-FFF2-40B4-BE49-F238E27FC236}">
                <a16:creationId xmlns:a16="http://schemas.microsoft.com/office/drawing/2014/main" id="{16AAE0E0-023C-4D21-B280-02F8CB97DB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8" y="1711054"/>
            <a:ext cx="8461375" cy="3645442"/>
          </a:xfrm>
        </p:spPr>
      </p:pic>
      <p:sp>
        <p:nvSpPr>
          <p:cNvPr id="6" name="TextBox 5">
            <a:extLst>
              <a:ext uri="{FF2B5EF4-FFF2-40B4-BE49-F238E27FC236}">
                <a16:creationId xmlns:a16="http://schemas.microsoft.com/office/drawing/2014/main" id="{8CEA4FC4-361E-40BD-87D2-FF2B5152F1B2}"/>
              </a:ext>
            </a:extLst>
          </p:cNvPr>
          <p:cNvSpPr txBox="1"/>
          <p:nvPr/>
        </p:nvSpPr>
        <p:spPr>
          <a:xfrm>
            <a:off x="693174" y="4682613"/>
            <a:ext cx="1654043" cy="584775"/>
          </a:xfrm>
          <a:prstGeom prst="rect">
            <a:avLst/>
          </a:prstGeom>
          <a:solidFill>
            <a:schemeClr val="bg1"/>
          </a:solidFill>
          <a:ln>
            <a:solidFill>
              <a:schemeClr val="bg1"/>
            </a:solidFill>
          </a:ln>
        </p:spPr>
        <p:txBody>
          <a:bodyPr wrap="none" rtlCol="0">
            <a:spAutoFit/>
          </a:bodyPr>
          <a:lstStyle/>
          <a:p>
            <a:r>
              <a:rPr lang="en-US" sz="3200" dirty="0"/>
              <a:t>Pyruvate</a:t>
            </a:r>
          </a:p>
        </p:txBody>
      </p:sp>
      <p:sp>
        <p:nvSpPr>
          <p:cNvPr id="7" name="TextBox 6">
            <a:extLst>
              <a:ext uri="{FF2B5EF4-FFF2-40B4-BE49-F238E27FC236}">
                <a16:creationId xmlns:a16="http://schemas.microsoft.com/office/drawing/2014/main" id="{69A7D3B8-ABEE-4590-93A8-7F46B63F96B0}"/>
              </a:ext>
            </a:extLst>
          </p:cNvPr>
          <p:cNvSpPr txBox="1"/>
          <p:nvPr/>
        </p:nvSpPr>
        <p:spPr>
          <a:xfrm>
            <a:off x="6700684" y="4682613"/>
            <a:ext cx="1391343" cy="584775"/>
          </a:xfrm>
          <a:prstGeom prst="rect">
            <a:avLst/>
          </a:prstGeom>
          <a:solidFill>
            <a:schemeClr val="bg1"/>
          </a:solidFill>
          <a:ln>
            <a:solidFill>
              <a:schemeClr val="bg1"/>
            </a:solidFill>
          </a:ln>
        </p:spPr>
        <p:txBody>
          <a:bodyPr wrap="none" rtlCol="0">
            <a:spAutoFit/>
          </a:bodyPr>
          <a:lstStyle/>
          <a:p>
            <a:r>
              <a:rPr lang="en-US" sz="3200" dirty="0"/>
              <a:t>Lactate</a:t>
            </a:r>
          </a:p>
        </p:txBody>
      </p:sp>
      <p:sp>
        <p:nvSpPr>
          <p:cNvPr id="8" name="TextBox 7">
            <a:extLst>
              <a:ext uri="{FF2B5EF4-FFF2-40B4-BE49-F238E27FC236}">
                <a16:creationId xmlns:a16="http://schemas.microsoft.com/office/drawing/2014/main" id="{A13F84B0-0B64-4A59-8451-68FE31007348}"/>
              </a:ext>
            </a:extLst>
          </p:cNvPr>
          <p:cNvSpPr txBox="1"/>
          <p:nvPr/>
        </p:nvSpPr>
        <p:spPr>
          <a:xfrm>
            <a:off x="3163818" y="3897782"/>
            <a:ext cx="2771913" cy="1077218"/>
          </a:xfrm>
          <a:prstGeom prst="rect">
            <a:avLst/>
          </a:prstGeom>
          <a:solidFill>
            <a:schemeClr val="bg1"/>
          </a:solidFill>
          <a:ln>
            <a:solidFill>
              <a:schemeClr val="bg1"/>
            </a:solidFill>
          </a:ln>
        </p:spPr>
        <p:txBody>
          <a:bodyPr wrap="none" rtlCol="0">
            <a:spAutoFit/>
          </a:bodyPr>
          <a:lstStyle/>
          <a:p>
            <a:pPr algn="ctr"/>
            <a:r>
              <a:rPr lang="en-US" sz="3200" dirty="0"/>
              <a:t>Lactate</a:t>
            </a:r>
          </a:p>
          <a:p>
            <a:pPr algn="ctr"/>
            <a:r>
              <a:rPr lang="en-US" sz="3200" dirty="0"/>
              <a:t>Dehydrogenase</a:t>
            </a:r>
          </a:p>
        </p:txBody>
      </p:sp>
      <p:sp>
        <p:nvSpPr>
          <p:cNvPr id="9" name="TextBox 8">
            <a:extLst>
              <a:ext uri="{FF2B5EF4-FFF2-40B4-BE49-F238E27FC236}">
                <a16:creationId xmlns:a16="http://schemas.microsoft.com/office/drawing/2014/main" id="{12C72067-5B5E-4EC7-A5D7-3CAB9D42D932}"/>
              </a:ext>
            </a:extLst>
          </p:cNvPr>
          <p:cNvSpPr txBox="1"/>
          <p:nvPr/>
        </p:nvSpPr>
        <p:spPr>
          <a:xfrm>
            <a:off x="2871019" y="1988452"/>
            <a:ext cx="1816523" cy="584775"/>
          </a:xfrm>
          <a:prstGeom prst="rect">
            <a:avLst/>
          </a:prstGeom>
          <a:solidFill>
            <a:schemeClr val="bg1"/>
          </a:solidFill>
          <a:ln>
            <a:solidFill>
              <a:schemeClr val="bg1"/>
            </a:solidFill>
          </a:ln>
        </p:spPr>
        <p:txBody>
          <a:bodyPr wrap="none" rtlCol="0">
            <a:spAutoFit/>
          </a:bodyPr>
          <a:lstStyle/>
          <a:p>
            <a:r>
              <a:rPr lang="en-US" sz="3200" dirty="0"/>
              <a:t>NADH/H+</a:t>
            </a:r>
          </a:p>
        </p:txBody>
      </p:sp>
      <p:sp>
        <p:nvSpPr>
          <p:cNvPr id="10" name="TextBox 9">
            <a:extLst>
              <a:ext uri="{FF2B5EF4-FFF2-40B4-BE49-F238E27FC236}">
                <a16:creationId xmlns:a16="http://schemas.microsoft.com/office/drawing/2014/main" id="{A8D7E303-6386-4274-9C9F-229C2EA0D036}"/>
              </a:ext>
            </a:extLst>
          </p:cNvPr>
          <p:cNvSpPr txBox="1"/>
          <p:nvPr/>
        </p:nvSpPr>
        <p:spPr>
          <a:xfrm>
            <a:off x="5079088" y="1988451"/>
            <a:ext cx="1144865" cy="584775"/>
          </a:xfrm>
          <a:prstGeom prst="rect">
            <a:avLst/>
          </a:prstGeom>
          <a:solidFill>
            <a:schemeClr val="bg1"/>
          </a:solidFill>
          <a:ln>
            <a:solidFill>
              <a:schemeClr val="bg1"/>
            </a:solidFill>
          </a:ln>
        </p:spPr>
        <p:txBody>
          <a:bodyPr wrap="none" rtlCol="0">
            <a:spAutoFit/>
          </a:bodyPr>
          <a:lstStyle/>
          <a:p>
            <a:r>
              <a:rPr lang="en-US" sz="3200" dirty="0"/>
              <a:t>NAD+</a:t>
            </a:r>
          </a:p>
        </p:txBody>
      </p:sp>
      <p:sp>
        <p:nvSpPr>
          <p:cNvPr id="11" name="TextBox 10">
            <a:extLst>
              <a:ext uri="{FF2B5EF4-FFF2-40B4-BE49-F238E27FC236}">
                <a16:creationId xmlns:a16="http://schemas.microsoft.com/office/drawing/2014/main" id="{1AB1632B-9F42-42E2-9CC1-A4B01177FD55}"/>
              </a:ext>
            </a:extLst>
          </p:cNvPr>
          <p:cNvSpPr txBox="1"/>
          <p:nvPr/>
        </p:nvSpPr>
        <p:spPr>
          <a:xfrm>
            <a:off x="104041" y="5580062"/>
            <a:ext cx="2158796" cy="307777"/>
          </a:xfrm>
          <a:prstGeom prst="rect">
            <a:avLst/>
          </a:prstGeom>
          <a:noFill/>
        </p:spPr>
        <p:txBody>
          <a:bodyPr wrap="none" rtlCol="0">
            <a:spAutoFit/>
          </a:bodyPr>
          <a:lstStyle/>
          <a:p>
            <a:r>
              <a:rPr lang="en-US" sz="1400" dirty="0"/>
              <a:t>Figure modified  from </a:t>
            </a:r>
            <a:r>
              <a:rPr lang="en-US" sz="1400" dirty="0" err="1">
                <a:hlinkClick r:id="rId4"/>
              </a:rPr>
              <a:t>Zlir’a</a:t>
            </a:r>
            <a:endParaRPr lang="en-US" sz="1400" dirty="0"/>
          </a:p>
        </p:txBody>
      </p:sp>
    </p:spTree>
    <p:extLst>
      <p:ext uri="{BB962C8B-B14F-4D97-AF65-F5344CB8AC3E}">
        <p14:creationId xmlns:p14="http://schemas.microsoft.com/office/powerpoint/2010/main" val="419545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6E491-6D19-4E69-AED8-9C21627A2D65}"/>
              </a:ext>
            </a:extLst>
          </p:cNvPr>
          <p:cNvSpPr>
            <a:spLocks noGrp="1"/>
          </p:cNvSpPr>
          <p:nvPr>
            <p:ph type="title"/>
          </p:nvPr>
        </p:nvSpPr>
        <p:spPr>
          <a:xfrm>
            <a:off x="241460" y="2725600"/>
            <a:ext cx="3883068" cy="779462"/>
          </a:xfrm>
        </p:spPr>
        <p:txBody>
          <a:bodyPr>
            <a:normAutofit fontScale="90000"/>
          </a:bodyPr>
          <a:lstStyle/>
          <a:p>
            <a:r>
              <a:rPr lang="en-US" dirty="0"/>
              <a:t>Formation of lactate allows recycling of NADH to NAD+ in the cytoplasm</a:t>
            </a:r>
          </a:p>
        </p:txBody>
      </p:sp>
      <p:pic>
        <p:nvPicPr>
          <p:cNvPr id="5" name="Content Placeholder 4" descr="A screenshot of a cell phone&#10;&#10;Description automatically generated">
            <a:extLst>
              <a:ext uri="{FF2B5EF4-FFF2-40B4-BE49-F238E27FC236}">
                <a16:creationId xmlns:a16="http://schemas.microsoft.com/office/drawing/2014/main" id="{B35120F8-D36B-4C8B-87C4-600E7B93F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3933" y="105989"/>
            <a:ext cx="4301128" cy="5510820"/>
          </a:xfrm>
        </p:spPr>
      </p:pic>
      <p:sp>
        <p:nvSpPr>
          <p:cNvPr id="6" name="TextBox 5">
            <a:extLst>
              <a:ext uri="{FF2B5EF4-FFF2-40B4-BE49-F238E27FC236}">
                <a16:creationId xmlns:a16="http://schemas.microsoft.com/office/drawing/2014/main" id="{18077212-75F8-4E2F-80A2-EC04C9A15576}"/>
              </a:ext>
            </a:extLst>
          </p:cNvPr>
          <p:cNvSpPr txBox="1"/>
          <p:nvPr/>
        </p:nvSpPr>
        <p:spPr>
          <a:xfrm>
            <a:off x="5214026" y="5616809"/>
            <a:ext cx="3595408" cy="307777"/>
          </a:xfrm>
          <a:prstGeom prst="rect">
            <a:avLst/>
          </a:prstGeom>
          <a:noFill/>
        </p:spPr>
        <p:txBody>
          <a:bodyPr wrap="none" rtlCol="0">
            <a:spAutoFit/>
          </a:bodyPr>
          <a:lstStyle/>
          <a:p>
            <a:r>
              <a:rPr lang="en-US" sz="1400" dirty="0"/>
              <a:t>Figure from </a:t>
            </a:r>
            <a:r>
              <a:rPr lang="en-US" sz="1400" dirty="0">
                <a:hlinkClick r:id="rId4"/>
              </a:rPr>
              <a:t>Boundless Biology, </a:t>
            </a:r>
            <a:r>
              <a:rPr lang="en-US" sz="1400" dirty="0" err="1">
                <a:hlinkClick r:id="rId4"/>
              </a:rPr>
              <a:t>LumenCandella</a:t>
            </a:r>
            <a:endParaRPr lang="en-US" sz="1400" dirty="0"/>
          </a:p>
        </p:txBody>
      </p:sp>
    </p:spTree>
    <p:extLst>
      <p:ext uri="{BB962C8B-B14F-4D97-AF65-F5344CB8AC3E}">
        <p14:creationId xmlns:p14="http://schemas.microsoft.com/office/powerpoint/2010/main" val="45954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A5E2-B022-4A84-B56E-F5083E1D3451}"/>
              </a:ext>
            </a:extLst>
          </p:cNvPr>
          <p:cNvSpPr>
            <a:spLocks noGrp="1"/>
          </p:cNvSpPr>
          <p:nvPr>
            <p:ph type="title"/>
          </p:nvPr>
        </p:nvSpPr>
        <p:spPr>
          <a:xfrm>
            <a:off x="1311503" y="47254"/>
            <a:ext cx="7210332" cy="779462"/>
          </a:xfrm>
        </p:spPr>
        <p:txBody>
          <a:bodyPr/>
          <a:lstStyle/>
          <a:p>
            <a:r>
              <a:rPr lang="en-US" dirty="0"/>
              <a:t>The Cori Cycle</a:t>
            </a:r>
          </a:p>
        </p:txBody>
      </p:sp>
      <p:grpSp>
        <p:nvGrpSpPr>
          <p:cNvPr id="42" name="Group 41">
            <a:extLst>
              <a:ext uri="{FF2B5EF4-FFF2-40B4-BE49-F238E27FC236}">
                <a16:creationId xmlns:a16="http://schemas.microsoft.com/office/drawing/2014/main" id="{BD80E1BC-EFC8-401B-ADB3-7ACDAB75D560}"/>
              </a:ext>
            </a:extLst>
          </p:cNvPr>
          <p:cNvGrpSpPr/>
          <p:nvPr/>
        </p:nvGrpSpPr>
        <p:grpSpPr>
          <a:xfrm>
            <a:off x="928773" y="-81253"/>
            <a:ext cx="7975791" cy="5976749"/>
            <a:chOff x="544334" y="67905"/>
            <a:chExt cx="7975791" cy="5976749"/>
          </a:xfrm>
        </p:grpSpPr>
        <p:pic>
          <p:nvPicPr>
            <p:cNvPr id="5" name="Picture 4" descr="A close up of sunglasses&#10;&#10;Description automatically generated">
              <a:extLst>
                <a:ext uri="{FF2B5EF4-FFF2-40B4-BE49-F238E27FC236}">
                  <a16:creationId xmlns:a16="http://schemas.microsoft.com/office/drawing/2014/main" id="{305BF8A7-957B-44AC-9605-C6077F995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40" y="1316660"/>
              <a:ext cx="4170456" cy="3242836"/>
            </a:xfrm>
            <a:prstGeom prst="rect">
              <a:avLst/>
            </a:prstGeom>
          </p:spPr>
        </p:pic>
        <p:pic>
          <p:nvPicPr>
            <p:cNvPr id="7" name="Picture 6" descr="A picture containing computer&#10;&#10;Description automatically generated">
              <a:extLst>
                <a:ext uri="{FF2B5EF4-FFF2-40B4-BE49-F238E27FC236}">
                  <a16:creationId xmlns:a16="http://schemas.microsoft.com/office/drawing/2014/main" id="{51EC2D10-67E1-4D86-BD57-BD71F42D6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5952" y="3835335"/>
              <a:ext cx="3464173" cy="1518123"/>
            </a:xfrm>
            <a:prstGeom prst="rect">
              <a:avLst/>
            </a:prstGeom>
          </p:spPr>
        </p:pic>
        <p:sp>
          <p:nvSpPr>
            <p:cNvPr id="9" name="TextBox 8">
              <a:extLst>
                <a:ext uri="{FF2B5EF4-FFF2-40B4-BE49-F238E27FC236}">
                  <a16:creationId xmlns:a16="http://schemas.microsoft.com/office/drawing/2014/main" id="{AC97783D-96FB-41B0-BAC8-31F5DFC1D0EB}"/>
                </a:ext>
              </a:extLst>
            </p:cNvPr>
            <p:cNvSpPr txBox="1"/>
            <p:nvPr/>
          </p:nvSpPr>
          <p:spPr>
            <a:xfrm>
              <a:off x="5697966" y="1717804"/>
              <a:ext cx="1505348" cy="584775"/>
            </a:xfrm>
            <a:prstGeom prst="rect">
              <a:avLst/>
            </a:prstGeom>
            <a:noFill/>
            <a:ln>
              <a:noFill/>
            </a:ln>
          </p:spPr>
          <p:txBody>
            <a:bodyPr wrap="none" rtlCol="0">
              <a:spAutoFit/>
            </a:bodyPr>
            <a:lstStyle/>
            <a:p>
              <a:r>
                <a:rPr lang="en-US" sz="3200" dirty="0"/>
                <a:t>Glucose</a:t>
              </a:r>
            </a:p>
          </p:txBody>
        </p:sp>
        <p:sp>
          <p:nvSpPr>
            <p:cNvPr id="10" name="TextBox 9">
              <a:extLst>
                <a:ext uri="{FF2B5EF4-FFF2-40B4-BE49-F238E27FC236}">
                  <a16:creationId xmlns:a16="http://schemas.microsoft.com/office/drawing/2014/main" id="{5B32BC7C-E792-4F04-969A-94875CA4AD28}"/>
                </a:ext>
              </a:extLst>
            </p:cNvPr>
            <p:cNvSpPr txBox="1"/>
            <p:nvPr/>
          </p:nvSpPr>
          <p:spPr>
            <a:xfrm>
              <a:off x="620655" y="2302579"/>
              <a:ext cx="1654043" cy="584775"/>
            </a:xfrm>
            <a:prstGeom prst="rect">
              <a:avLst/>
            </a:prstGeom>
            <a:noFill/>
            <a:ln>
              <a:noFill/>
            </a:ln>
          </p:spPr>
          <p:txBody>
            <a:bodyPr wrap="none" rtlCol="0">
              <a:spAutoFit/>
            </a:bodyPr>
            <a:lstStyle/>
            <a:p>
              <a:r>
                <a:rPr lang="en-US" sz="3200" dirty="0"/>
                <a:t>Pyruvate</a:t>
              </a:r>
            </a:p>
          </p:txBody>
        </p:sp>
        <p:sp>
          <p:nvSpPr>
            <p:cNvPr id="11" name="TextBox 10">
              <a:extLst>
                <a:ext uri="{FF2B5EF4-FFF2-40B4-BE49-F238E27FC236}">
                  <a16:creationId xmlns:a16="http://schemas.microsoft.com/office/drawing/2014/main" id="{640AF0F5-D8C3-4244-8C5C-DCB56CB73C89}"/>
                </a:ext>
              </a:extLst>
            </p:cNvPr>
            <p:cNvSpPr txBox="1"/>
            <p:nvPr/>
          </p:nvSpPr>
          <p:spPr>
            <a:xfrm>
              <a:off x="1279066" y="1552474"/>
              <a:ext cx="1505348" cy="584775"/>
            </a:xfrm>
            <a:prstGeom prst="rect">
              <a:avLst/>
            </a:prstGeom>
            <a:noFill/>
            <a:ln>
              <a:noFill/>
            </a:ln>
          </p:spPr>
          <p:txBody>
            <a:bodyPr wrap="none" rtlCol="0">
              <a:spAutoFit/>
            </a:bodyPr>
            <a:lstStyle/>
            <a:p>
              <a:r>
                <a:rPr lang="en-US" sz="3200" dirty="0"/>
                <a:t>Glucose</a:t>
              </a:r>
            </a:p>
          </p:txBody>
        </p:sp>
        <p:sp>
          <p:nvSpPr>
            <p:cNvPr id="12" name="TextBox 11">
              <a:extLst>
                <a:ext uri="{FF2B5EF4-FFF2-40B4-BE49-F238E27FC236}">
                  <a16:creationId xmlns:a16="http://schemas.microsoft.com/office/drawing/2014/main" id="{E00238FE-3312-445C-AB0F-C69B0C370444}"/>
                </a:ext>
              </a:extLst>
            </p:cNvPr>
            <p:cNvSpPr txBox="1"/>
            <p:nvPr/>
          </p:nvSpPr>
          <p:spPr>
            <a:xfrm>
              <a:off x="3120135" y="5157223"/>
              <a:ext cx="1391343" cy="584775"/>
            </a:xfrm>
            <a:prstGeom prst="rect">
              <a:avLst/>
            </a:prstGeom>
            <a:noFill/>
            <a:ln>
              <a:noFill/>
            </a:ln>
          </p:spPr>
          <p:txBody>
            <a:bodyPr wrap="none" rtlCol="0">
              <a:spAutoFit/>
            </a:bodyPr>
            <a:lstStyle/>
            <a:p>
              <a:r>
                <a:rPr lang="en-US" sz="3200" dirty="0"/>
                <a:t>Lactate</a:t>
              </a:r>
            </a:p>
          </p:txBody>
        </p:sp>
        <p:cxnSp>
          <p:nvCxnSpPr>
            <p:cNvPr id="14" name="Straight Arrow Connector 13">
              <a:extLst>
                <a:ext uri="{FF2B5EF4-FFF2-40B4-BE49-F238E27FC236}">
                  <a16:creationId xmlns:a16="http://schemas.microsoft.com/office/drawing/2014/main" id="{16213408-F14E-493A-AA1A-8EACE16E21B5}"/>
                </a:ext>
              </a:extLst>
            </p:cNvPr>
            <p:cNvCxnSpPr>
              <a:cxnSpLocks/>
            </p:cNvCxnSpPr>
            <p:nvPr/>
          </p:nvCxnSpPr>
          <p:spPr>
            <a:xfrm>
              <a:off x="6238672" y="2302579"/>
              <a:ext cx="0" cy="20489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26DC14-699F-4A04-B59C-95F719A32B7C}"/>
                </a:ext>
              </a:extLst>
            </p:cNvPr>
            <p:cNvSpPr txBox="1"/>
            <p:nvPr/>
          </p:nvSpPr>
          <p:spPr>
            <a:xfrm>
              <a:off x="5358025" y="4129897"/>
              <a:ext cx="1654043" cy="584775"/>
            </a:xfrm>
            <a:prstGeom prst="rect">
              <a:avLst/>
            </a:prstGeom>
            <a:noFill/>
            <a:ln>
              <a:noFill/>
            </a:ln>
          </p:spPr>
          <p:txBody>
            <a:bodyPr wrap="none" rtlCol="0">
              <a:spAutoFit/>
            </a:bodyPr>
            <a:lstStyle/>
            <a:p>
              <a:r>
                <a:rPr lang="en-US" sz="3200" dirty="0"/>
                <a:t>Pyruvate</a:t>
              </a:r>
            </a:p>
          </p:txBody>
        </p:sp>
        <p:sp>
          <p:nvSpPr>
            <p:cNvPr id="19" name="Arc 18">
              <a:extLst>
                <a:ext uri="{FF2B5EF4-FFF2-40B4-BE49-F238E27FC236}">
                  <a16:creationId xmlns:a16="http://schemas.microsoft.com/office/drawing/2014/main" id="{09D28EAA-6E4A-4948-9ACB-09140F840037}"/>
                </a:ext>
              </a:extLst>
            </p:cNvPr>
            <p:cNvSpPr/>
            <p:nvPr/>
          </p:nvSpPr>
          <p:spPr>
            <a:xfrm rot="11113661">
              <a:off x="6247430" y="3563002"/>
              <a:ext cx="511016" cy="482825"/>
            </a:xfrm>
            <a:prstGeom prst="arc">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2F6C42C3-0572-4AB5-BB5D-902CE7453AB7}"/>
                </a:ext>
              </a:extLst>
            </p:cNvPr>
            <p:cNvSpPr txBox="1"/>
            <p:nvPr/>
          </p:nvSpPr>
          <p:spPr>
            <a:xfrm>
              <a:off x="6299528" y="3963199"/>
              <a:ext cx="713272" cy="369332"/>
            </a:xfrm>
            <a:prstGeom prst="rect">
              <a:avLst/>
            </a:prstGeom>
            <a:noFill/>
            <a:ln>
              <a:noFill/>
            </a:ln>
          </p:spPr>
          <p:txBody>
            <a:bodyPr wrap="none" rtlCol="0">
              <a:spAutoFit/>
            </a:bodyPr>
            <a:lstStyle/>
            <a:p>
              <a:r>
                <a:rPr lang="en-US" b="1" dirty="0"/>
                <a:t>2 ATP</a:t>
              </a:r>
            </a:p>
          </p:txBody>
        </p:sp>
        <p:sp>
          <p:nvSpPr>
            <p:cNvPr id="21" name="Arc 20">
              <a:extLst>
                <a:ext uri="{FF2B5EF4-FFF2-40B4-BE49-F238E27FC236}">
                  <a16:creationId xmlns:a16="http://schemas.microsoft.com/office/drawing/2014/main" id="{E32151D3-B5D7-4E64-8B1B-99ED504FBE16}"/>
                </a:ext>
              </a:extLst>
            </p:cNvPr>
            <p:cNvSpPr/>
            <p:nvPr/>
          </p:nvSpPr>
          <p:spPr>
            <a:xfrm flipV="1">
              <a:off x="3057854" y="3982591"/>
              <a:ext cx="3221442" cy="1518122"/>
            </a:xfrm>
            <a:prstGeom prst="arc">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E3C735-3B6D-41AB-B78B-41139EBBB339}"/>
                </a:ext>
              </a:extLst>
            </p:cNvPr>
            <p:cNvSpPr/>
            <p:nvPr/>
          </p:nvSpPr>
          <p:spPr>
            <a:xfrm rot="7165861">
              <a:off x="5773095" y="4787324"/>
              <a:ext cx="277385" cy="386280"/>
            </a:xfrm>
            <a:custGeom>
              <a:avLst/>
              <a:gdLst>
                <a:gd name="connsiteX0" fmla="*/ 0 w 526648"/>
                <a:gd name="connsiteY0" fmla="*/ 618042 h 618042"/>
                <a:gd name="connsiteX1" fmla="*/ 144683 w 526648"/>
                <a:gd name="connsiteY1" fmla="*/ 74031 h 618042"/>
                <a:gd name="connsiteX2" fmla="*/ 289367 w 526648"/>
                <a:gd name="connsiteY2" fmla="*/ 56669 h 618042"/>
                <a:gd name="connsiteX3" fmla="*/ 526648 w 526648"/>
                <a:gd name="connsiteY3" fmla="*/ 554381 h 618042"/>
                <a:gd name="connsiteX4" fmla="*/ 526648 w 526648"/>
                <a:gd name="connsiteY4" fmla="*/ 554381 h 618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48" h="618042">
                  <a:moveTo>
                    <a:pt x="0" y="618042"/>
                  </a:moveTo>
                  <a:cubicBezTo>
                    <a:pt x="48227" y="392817"/>
                    <a:pt x="96455" y="167593"/>
                    <a:pt x="144683" y="74031"/>
                  </a:cubicBezTo>
                  <a:cubicBezTo>
                    <a:pt x="192911" y="-19531"/>
                    <a:pt x="225706" y="-23389"/>
                    <a:pt x="289367" y="56669"/>
                  </a:cubicBezTo>
                  <a:cubicBezTo>
                    <a:pt x="353028" y="136727"/>
                    <a:pt x="526648" y="554381"/>
                    <a:pt x="526648" y="554381"/>
                  </a:cubicBezTo>
                  <a:lnTo>
                    <a:pt x="526648" y="554381"/>
                  </a:lnTo>
                </a:path>
              </a:pathLst>
            </a:custGeom>
            <a:noFill/>
            <a:ln w="38100">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9442D20-8909-48D6-963C-217239335B33}"/>
                </a:ext>
              </a:extLst>
            </p:cNvPr>
            <p:cNvSpPr txBox="1"/>
            <p:nvPr/>
          </p:nvSpPr>
          <p:spPr>
            <a:xfrm>
              <a:off x="5096754" y="4559496"/>
              <a:ext cx="768159" cy="369332"/>
            </a:xfrm>
            <a:prstGeom prst="rect">
              <a:avLst/>
            </a:prstGeom>
            <a:noFill/>
          </p:spPr>
          <p:txBody>
            <a:bodyPr wrap="none" rtlCol="0">
              <a:spAutoFit/>
            </a:bodyPr>
            <a:lstStyle/>
            <a:p>
              <a:r>
                <a:rPr lang="en-US" b="1" dirty="0"/>
                <a:t>NADH</a:t>
              </a:r>
            </a:p>
          </p:txBody>
        </p:sp>
        <p:sp>
          <p:nvSpPr>
            <p:cNvPr id="26" name="TextBox 25">
              <a:extLst>
                <a:ext uri="{FF2B5EF4-FFF2-40B4-BE49-F238E27FC236}">
                  <a16:creationId xmlns:a16="http://schemas.microsoft.com/office/drawing/2014/main" id="{622164AC-39E2-4118-8BA0-7A1FB9549804}"/>
                </a:ext>
              </a:extLst>
            </p:cNvPr>
            <p:cNvSpPr txBox="1"/>
            <p:nvPr/>
          </p:nvSpPr>
          <p:spPr>
            <a:xfrm>
              <a:off x="5194664" y="4795798"/>
              <a:ext cx="699230" cy="369332"/>
            </a:xfrm>
            <a:prstGeom prst="rect">
              <a:avLst/>
            </a:prstGeom>
            <a:noFill/>
          </p:spPr>
          <p:txBody>
            <a:bodyPr wrap="none" rtlCol="0">
              <a:spAutoFit/>
            </a:bodyPr>
            <a:lstStyle/>
            <a:p>
              <a:r>
                <a:rPr lang="en-US" b="1" dirty="0"/>
                <a:t>NAD</a:t>
              </a:r>
              <a:r>
                <a:rPr lang="en-US" b="1" baseline="30000" dirty="0"/>
                <a:t>+</a:t>
              </a:r>
            </a:p>
          </p:txBody>
        </p:sp>
        <p:sp>
          <p:nvSpPr>
            <p:cNvPr id="27" name="Arc 26">
              <a:extLst>
                <a:ext uri="{FF2B5EF4-FFF2-40B4-BE49-F238E27FC236}">
                  <a16:creationId xmlns:a16="http://schemas.microsoft.com/office/drawing/2014/main" id="{5FE9DA23-EB5B-4CF1-95C6-8BD40DF11213}"/>
                </a:ext>
              </a:extLst>
            </p:cNvPr>
            <p:cNvSpPr/>
            <p:nvPr/>
          </p:nvSpPr>
          <p:spPr>
            <a:xfrm rot="5162984" flipV="1">
              <a:off x="186855" y="1258007"/>
              <a:ext cx="5423611" cy="3043407"/>
            </a:xfrm>
            <a:prstGeom prst="arc">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Shape 27">
              <a:extLst>
                <a:ext uri="{FF2B5EF4-FFF2-40B4-BE49-F238E27FC236}">
                  <a16:creationId xmlns:a16="http://schemas.microsoft.com/office/drawing/2014/main" id="{5EEDDC87-5418-43CD-9D3A-8C2ADFA1B863}"/>
                </a:ext>
              </a:extLst>
            </p:cNvPr>
            <p:cNvSpPr/>
            <p:nvPr/>
          </p:nvSpPr>
          <p:spPr>
            <a:xfrm rot="16982613" flipV="1">
              <a:off x="1077148" y="3465731"/>
              <a:ext cx="489386" cy="367359"/>
            </a:xfrm>
            <a:custGeom>
              <a:avLst/>
              <a:gdLst>
                <a:gd name="connsiteX0" fmla="*/ 0 w 526648"/>
                <a:gd name="connsiteY0" fmla="*/ 618042 h 618042"/>
                <a:gd name="connsiteX1" fmla="*/ 144683 w 526648"/>
                <a:gd name="connsiteY1" fmla="*/ 74031 h 618042"/>
                <a:gd name="connsiteX2" fmla="*/ 289367 w 526648"/>
                <a:gd name="connsiteY2" fmla="*/ 56669 h 618042"/>
                <a:gd name="connsiteX3" fmla="*/ 526648 w 526648"/>
                <a:gd name="connsiteY3" fmla="*/ 554381 h 618042"/>
                <a:gd name="connsiteX4" fmla="*/ 526648 w 526648"/>
                <a:gd name="connsiteY4" fmla="*/ 554381 h 618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48" h="618042">
                  <a:moveTo>
                    <a:pt x="0" y="618042"/>
                  </a:moveTo>
                  <a:cubicBezTo>
                    <a:pt x="48227" y="392817"/>
                    <a:pt x="96455" y="167593"/>
                    <a:pt x="144683" y="74031"/>
                  </a:cubicBezTo>
                  <a:cubicBezTo>
                    <a:pt x="192911" y="-19531"/>
                    <a:pt x="225706" y="-23389"/>
                    <a:pt x="289367" y="56669"/>
                  </a:cubicBezTo>
                  <a:cubicBezTo>
                    <a:pt x="353028" y="136727"/>
                    <a:pt x="526648" y="554381"/>
                    <a:pt x="526648" y="554381"/>
                  </a:cubicBezTo>
                  <a:lnTo>
                    <a:pt x="526648" y="554381"/>
                  </a:lnTo>
                </a:path>
              </a:pathLst>
            </a:custGeom>
            <a:noFill/>
            <a:ln w="38100">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DF34F77-4066-49F5-A035-2C34920C2852}"/>
                </a:ext>
              </a:extLst>
            </p:cNvPr>
            <p:cNvSpPr txBox="1"/>
            <p:nvPr/>
          </p:nvSpPr>
          <p:spPr>
            <a:xfrm>
              <a:off x="552540" y="3169427"/>
              <a:ext cx="768159" cy="369332"/>
            </a:xfrm>
            <a:prstGeom prst="rect">
              <a:avLst/>
            </a:prstGeom>
            <a:noFill/>
          </p:spPr>
          <p:txBody>
            <a:bodyPr wrap="none" rtlCol="0">
              <a:spAutoFit/>
            </a:bodyPr>
            <a:lstStyle/>
            <a:p>
              <a:r>
                <a:rPr lang="en-US" b="1" dirty="0"/>
                <a:t>NADH</a:t>
              </a:r>
            </a:p>
          </p:txBody>
        </p:sp>
        <p:sp>
          <p:nvSpPr>
            <p:cNvPr id="30" name="TextBox 29">
              <a:extLst>
                <a:ext uri="{FF2B5EF4-FFF2-40B4-BE49-F238E27FC236}">
                  <a16:creationId xmlns:a16="http://schemas.microsoft.com/office/drawing/2014/main" id="{C1E0C350-B6FE-4799-9180-5808CEDD303D}"/>
                </a:ext>
              </a:extLst>
            </p:cNvPr>
            <p:cNvSpPr txBox="1"/>
            <p:nvPr/>
          </p:nvSpPr>
          <p:spPr>
            <a:xfrm>
              <a:off x="544334" y="3636166"/>
              <a:ext cx="699230" cy="369332"/>
            </a:xfrm>
            <a:prstGeom prst="rect">
              <a:avLst/>
            </a:prstGeom>
            <a:noFill/>
          </p:spPr>
          <p:txBody>
            <a:bodyPr wrap="none" rtlCol="0">
              <a:spAutoFit/>
            </a:bodyPr>
            <a:lstStyle/>
            <a:p>
              <a:r>
                <a:rPr lang="en-US" b="1" dirty="0"/>
                <a:t>NAD</a:t>
              </a:r>
              <a:r>
                <a:rPr lang="en-US" b="1" baseline="30000" dirty="0"/>
                <a:t>+</a:t>
              </a:r>
            </a:p>
          </p:txBody>
        </p:sp>
        <p:sp>
          <p:nvSpPr>
            <p:cNvPr id="31" name="Arc 30">
              <a:extLst>
                <a:ext uri="{FF2B5EF4-FFF2-40B4-BE49-F238E27FC236}">
                  <a16:creationId xmlns:a16="http://schemas.microsoft.com/office/drawing/2014/main" id="{1BAA2F38-BF6B-40D8-B43E-3D6239B1219C}"/>
                </a:ext>
              </a:extLst>
            </p:cNvPr>
            <p:cNvSpPr/>
            <p:nvPr/>
          </p:nvSpPr>
          <p:spPr>
            <a:xfrm rot="13286585" flipV="1">
              <a:off x="1546986" y="1090078"/>
              <a:ext cx="5697793" cy="4954576"/>
            </a:xfrm>
            <a:prstGeom prst="arc">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2ED781AB-5AF1-4020-9D02-53B2C8017FC4}"/>
                </a:ext>
              </a:extLst>
            </p:cNvPr>
            <p:cNvSpPr txBox="1"/>
            <p:nvPr/>
          </p:nvSpPr>
          <p:spPr>
            <a:xfrm>
              <a:off x="4858120" y="778232"/>
              <a:ext cx="1679691" cy="369332"/>
            </a:xfrm>
            <a:prstGeom prst="rect">
              <a:avLst/>
            </a:prstGeom>
            <a:noFill/>
          </p:spPr>
          <p:txBody>
            <a:bodyPr wrap="none" rtlCol="0">
              <a:spAutoFit/>
            </a:bodyPr>
            <a:lstStyle/>
            <a:p>
              <a:r>
                <a:rPr lang="en-US" b="1" i="1" dirty="0">
                  <a:solidFill>
                    <a:srgbClr val="C00000"/>
                  </a:solidFill>
                </a:rPr>
                <a:t>To Bloodstream</a:t>
              </a:r>
            </a:p>
          </p:txBody>
        </p:sp>
        <p:sp>
          <p:nvSpPr>
            <p:cNvPr id="33" name="TextBox 32">
              <a:extLst>
                <a:ext uri="{FF2B5EF4-FFF2-40B4-BE49-F238E27FC236}">
                  <a16:creationId xmlns:a16="http://schemas.microsoft.com/office/drawing/2014/main" id="{E3F4F2DC-D0EB-49EC-96B5-1D464A4B0DE0}"/>
                </a:ext>
              </a:extLst>
            </p:cNvPr>
            <p:cNvSpPr txBox="1"/>
            <p:nvPr/>
          </p:nvSpPr>
          <p:spPr>
            <a:xfrm>
              <a:off x="6299528" y="2802733"/>
              <a:ext cx="1135760" cy="369332"/>
            </a:xfrm>
            <a:prstGeom prst="rect">
              <a:avLst/>
            </a:prstGeom>
            <a:noFill/>
          </p:spPr>
          <p:txBody>
            <a:bodyPr wrap="none" rtlCol="0">
              <a:spAutoFit/>
            </a:bodyPr>
            <a:lstStyle/>
            <a:p>
              <a:r>
                <a:rPr lang="en-US" b="1" i="1" dirty="0">
                  <a:solidFill>
                    <a:schemeClr val="accent1">
                      <a:lumMod val="50000"/>
                    </a:schemeClr>
                  </a:solidFill>
                </a:rPr>
                <a:t>To Muscle</a:t>
              </a:r>
            </a:p>
          </p:txBody>
        </p:sp>
        <p:sp>
          <p:nvSpPr>
            <p:cNvPr id="34" name="TextBox 33">
              <a:extLst>
                <a:ext uri="{FF2B5EF4-FFF2-40B4-BE49-F238E27FC236}">
                  <a16:creationId xmlns:a16="http://schemas.microsoft.com/office/drawing/2014/main" id="{C1DF4985-EE7C-4A40-91EB-51FB651B0913}"/>
                </a:ext>
              </a:extLst>
            </p:cNvPr>
            <p:cNvSpPr txBox="1"/>
            <p:nvPr/>
          </p:nvSpPr>
          <p:spPr>
            <a:xfrm>
              <a:off x="5054048" y="5494589"/>
              <a:ext cx="1679691" cy="369332"/>
            </a:xfrm>
            <a:prstGeom prst="rect">
              <a:avLst/>
            </a:prstGeom>
            <a:noFill/>
          </p:spPr>
          <p:txBody>
            <a:bodyPr wrap="none" rtlCol="0">
              <a:spAutoFit/>
            </a:bodyPr>
            <a:lstStyle/>
            <a:p>
              <a:r>
                <a:rPr lang="en-US" b="1" i="1" dirty="0">
                  <a:solidFill>
                    <a:srgbClr val="C00000"/>
                  </a:solidFill>
                </a:rPr>
                <a:t>To Bloodstream</a:t>
              </a:r>
            </a:p>
          </p:txBody>
        </p:sp>
        <p:sp>
          <p:nvSpPr>
            <p:cNvPr id="35" name="TextBox 34">
              <a:extLst>
                <a:ext uri="{FF2B5EF4-FFF2-40B4-BE49-F238E27FC236}">
                  <a16:creationId xmlns:a16="http://schemas.microsoft.com/office/drawing/2014/main" id="{F3362811-E1FF-43AB-87D6-CA4C7BECD62C}"/>
                </a:ext>
              </a:extLst>
            </p:cNvPr>
            <p:cNvSpPr txBox="1"/>
            <p:nvPr/>
          </p:nvSpPr>
          <p:spPr>
            <a:xfrm>
              <a:off x="2069888" y="4331201"/>
              <a:ext cx="914546" cy="369332"/>
            </a:xfrm>
            <a:prstGeom prst="rect">
              <a:avLst/>
            </a:prstGeom>
            <a:noFill/>
          </p:spPr>
          <p:txBody>
            <a:bodyPr wrap="none" rtlCol="0">
              <a:spAutoFit/>
            </a:bodyPr>
            <a:lstStyle/>
            <a:p>
              <a:r>
                <a:rPr lang="en-US" b="1" i="1" dirty="0">
                  <a:solidFill>
                    <a:schemeClr val="accent1">
                      <a:lumMod val="50000"/>
                    </a:schemeClr>
                  </a:solidFill>
                </a:rPr>
                <a:t>To Liver</a:t>
              </a:r>
            </a:p>
          </p:txBody>
        </p:sp>
        <p:cxnSp>
          <p:nvCxnSpPr>
            <p:cNvPr id="37" name="Straight Arrow Connector 36">
              <a:extLst>
                <a:ext uri="{FF2B5EF4-FFF2-40B4-BE49-F238E27FC236}">
                  <a16:creationId xmlns:a16="http://schemas.microsoft.com/office/drawing/2014/main" id="{F4B487D0-FF18-463A-B252-26B91016590D}"/>
                </a:ext>
              </a:extLst>
            </p:cNvPr>
            <p:cNvCxnSpPr>
              <a:cxnSpLocks/>
            </p:cNvCxnSpPr>
            <p:nvPr/>
          </p:nvCxnSpPr>
          <p:spPr>
            <a:xfrm flipV="1">
              <a:off x="1556007" y="2022683"/>
              <a:ext cx="358785" cy="4056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3E59062E-B5FA-4F69-B28B-462EEAA6A127}"/>
              </a:ext>
            </a:extLst>
          </p:cNvPr>
          <p:cNvSpPr txBox="1"/>
          <p:nvPr/>
        </p:nvSpPr>
        <p:spPr>
          <a:xfrm>
            <a:off x="22107" y="5647969"/>
            <a:ext cx="3204467" cy="307777"/>
          </a:xfrm>
          <a:prstGeom prst="rect">
            <a:avLst/>
          </a:prstGeom>
          <a:noFill/>
        </p:spPr>
        <p:txBody>
          <a:bodyPr wrap="none" rtlCol="0">
            <a:spAutoFit/>
          </a:bodyPr>
          <a:lstStyle/>
          <a:p>
            <a:r>
              <a:rPr lang="en-US" sz="1400" dirty="0"/>
              <a:t>Figure modified  from </a:t>
            </a:r>
            <a:r>
              <a:rPr lang="en-US" sz="1400" dirty="0" err="1">
                <a:hlinkClick r:id="rId5"/>
              </a:rPr>
              <a:t>Servier</a:t>
            </a:r>
            <a:r>
              <a:rPr lang="en-US" sz="1400" dirty="0">
                <a:hlinkClick r:id="rId5"/>
              </a:rPr>
              <a:t> Medical Art</a:t>
            </a:r>
            <a:endParaRPr lang="en-US" sz="1400" dirty="0"/>
          </a:p>
        </p:txBody>
      </p:sp>
    </p:spTree>
    <p:extLst>
      <p:ext uri="{BB962C8B-B14F-4D97-AF65-F5344CB8AC3E}">
        <p14:creationId xmlns:p14="http://schemas.microsoft.com/office/powerpoint/2010/main" val="1311955555"/>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41552</TotalTime>
  <Words>1074</Words>
  <Application>Microsoft Office PowerPoint</Application>
  <PresentationFormat>On-screen Show (4:3)</PresentationFormat>
  <Paragraphs>85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Symbol</vt:lpstr>
      <vt:lpstr>Biochemistry Theme</vt:lpstr>
      <vt:lpstr>Glycolysis</vt:lpstr>
      <vt:lpstr>NADH in Recycling in the Cytoplasm</vt:lpstr>
      <vt:lpstr>Malate – Aspartate Shuttle System</vt:lpstr>
      <vt:lpstr>Malate – Aspartate Shuttle System</vt:lpstr>
      <vt:lpstr>Glycerol-3 Phosphate – DHAP Shuttle</vt:lpstr>
      <vt:lpstr>Summary of Aerobic Pathway of NADH Oxidation</vt:lpstr>
      <vt:lpstr>Anaerobic Metabolism in Animals</vt:lpstr>
      <vt:lpstr>Formation of lactate allows recycling of NADH to NAD+ in the cytoplasm</vt:lpstr>
      <vt:lpstr>The Cori Cycle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570</cp:revision>
  <cp:lastPrinted>2020-02-10T04:30:13Z</cp:lastPrinted>
  <dcterms:created xsi:type="dcterms:W3CDTF">2020-01-06T19:40:53Z</dcterms:created>
  <dcterms:modified xsi:type="dcterms:W3CDTF">2020-02-13T18:11:12Z</dcterms:modified>
</cp:coreProperties>
</file>