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443" r:id="rId2"/>
    <p:sldId id="422" r:id="rId3"/>
    <p:sldId id="423" r:id="rId4"/>
    <p:sldId id="446" r:id="rId5"/>
    <p:sldId id="445" r:id="rId6"/>
    <p:sldId id="448" r:id="rId7"/>
    <p:sldId id="447" r:id="rId8"/>
    <p:sldId id="458" r:id="rId9"/>
    <p:sldId id="424" r:id="rId10"/>
    <p:sldId id="459" r:id="rId11"/>
    <p:sldId id="462" r:id="rId12"/>
    <p:sldId id="463" r:id="rId13"/>
    <p:sldId id="464" r:id="rId14"/>
    <p:sldId id="465" r:id="rId15"/>
    <p:sldId id="466" r:id="rId16"/>
    <p:sldId id="444" r:id="rId17"/>
    <p:sldId id="467" r:id="rId18"/>
    <p:sldId id="468" r:id="rId19"/>
    <p:sldId id="469" r:id="rId20"/>
    <p:sldId id="450" r:id="rId21"/>
    <p:sldId id="451" r:id="rId22"/>
    <p:sldId id="452" r:id="rId23"/>
    <p:sldId id="453" r:id="rId24"/>
    <p:sldId id="454" r:id="rId25"/>
    <p:sldId id="455" r:id="rId26"/>
    <p:sldId id="456" r:id="rId2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7DD1EB"/>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5219" autoAdjust="0"/>
  </p:normalViewPr>
  <p:slideViewPr>
    <p:cSldViewPr snapToGrid="0" showGuides="1">
      <p:cViewPr varScale="1">
        <p:scale>
          <a:sx n="75" d="100"/>
          <a:sy n="75" d="100"/>
        </p:scale>
        <p:origin x="331" y="34"/>
      </p:cViewPr>
      <p:guideLst>
        <p:guide orient="horz" pos="218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3/3/2020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IUPAC"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en.wikipedia.org/wiki/Steroid#/media/File:Trimethyl_steroid-nomenclature.sv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lecture series on Lipids.  Here we will learn about the basic structure and function of steroid lipids in biological systems.</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184196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Cholesterol is also part of the </a:t>
            </a:r>
            <a:r>
              <a:rPr lang="en-US" dirty="0" err="1"/>
              <a:t>plasmsa</a:t>
            </a:r>
            <a:r>
              <a:rPr lang="en-US" dirty="0"/>
              <a:t> membrane.  The content of cholesterol present in the plasma membrane helps to determine the rigidity and flexibility of the membrane. Specifically the planar nature of cholesterol and the inflexibility of the ring structures cause cholesterol to increase plasma membrane rigidity and give higher melting temperatures. The placement of cholesterol within the membrane is not uniform. Higher levels of cholesterol are found in lipid raft regions and can be associated with increased risk for disease states or disease aggressiveness</a:t>
            </a:r>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1732489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development of breast cancer, a common protein that becomes mutated or overexpressed is the tyrosine kinase receptor, ErbB2. During cancer this protein becomes unregulated and turned on all the time causing the activation of growth stimulatory signaling pathways. Note that we have seen some of these common players before in the insulin signaling cascade. This dysregulation leads to uninhibited growth of the tumor. The therapeutic drug Trastuzumab is a monoclonal antibody designed to target ErbB2. Lapatinib is another treatment option. It is a tyrosine kinase inhibitor that blocks the signaling pathway of ErbB2. </a:t>
            </a:r>
            <a:endParaRPr lang="en-US" i="1" dirty="0"/>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244796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does all of this relate back to cholesterol levels within the plasma membrane? </a:t>
            </a:r>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4078593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ErbB2 positive breast cancer, the ErbB2 is overexpressed and found in lipid raft areas with heightened levels of cholesterol present. These lipid rafts areas are very rigid. Researchers have speculated that the rigidity of the lipid rafts within this system contribute to the aggressiveness and ability of the tumor to develop resistance to treatment.</a:t>
            </a:r>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4248171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strategy during treatment is to try and hit the tumor with multiple agents to cause the catastrophic or apoptotic death of the tumor cells. In this experiment, the researchers wanted to determine if there were any synergistic effects by treating the tumor cells with a combination of Lapatinib (The tyrosine kinase inhibitor) and Lovastatin (a cholesterol lowering drug). Lovastatin works by inhibiting the HMG-CoA Reductase enzyme (HMGCR) required for the synthesis of cholesterol in the liver. Lapatinib inhibits the tyrosine kinases.</a:t>
            </a:r>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256384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Researchers in this study used a mouse xenograft model, where human breast cancer cells were implanted in the mice. The mice were then either treated with Lapatinib alone, Lapatinib + Lovastatin, or left untreated. In this model system, dual treatment was found to reduce cholesterol levels in the membrane, increase membrane fluidity, and increase the rates of ErbB2 receptor endocytosis and degradation. In the xenograft model, this correlated with reduced tumor size following treatment. Thus, while cholesterol does not directly mediate cell signaling functions, it can indirectly affect the activity of protein receptors and cellular processes such as endocytosis. </a:t>
            </a:r>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666282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role of cholesterol in the body is not limited to its functions in the plasma membrane. Cholesterol is also the precursor for the development of all other steroids within the body. Many of those steroids serve as hormones and are involved in cellular communication and signaling pathways. </a:t>
            </a:r>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785283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part of the steroidogenesis pathway involves the biosynthesis of progesterone, 17-</a:t>
            </a:r>
            <a:r>
              <a:rPr lang="en-US" dirty="0">
                <a:latin typeface="Symbol" panose="05050102010706020507" pitchFamily="18" charset="2"/>
              </a:rPr>
              <a:t>alpha</a:t>
            </a:r>
            <a:r>
              <a:rPr lang="en-US" dirty="0"/>
              <a:t>-hydroxy pregnenolone, and 17-</a:t>
            </a:r>
            <a:r>
              <a:rPr lang="en-US" dirty="0">
                <a:latin typeface="Symbol" panose="05050102010706020507" pitchFamily="18" charset="2"/>
              </a:rPr>
              <a:t>alpha</a:t>
            </a:r>
            <a:r>
              <a:rPr lang="en-US" dirty="0"/>
              <a:t>-hydroxy progesterone. These can serve as hormone signaling molecules directly or by being further converted into the androgens, glucocorticoids, </a:t>
            </a:r>
            <a:r>
              <a:rPr lang="en-US" dirty="0" err="1"/>
              <a:t>mineralcorticoids</a:t>
            </a:r>
            <a:r>
              <a:rPr lang="en-US" dirty="0"/>
              <a:t>, and estrogens</a:t>
            </a:r>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152377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glucocorticoids are involved in the flight or fight stress response within the body. In response to stress, cortisol is released from the adrenal glands located above the kidneys. It has pleiotropic effects on the body. For example, it activates glycogenolysis and gluconeogenesis processes in the liver as well as lipolysis in adipose tissue. The net effect is to increase glucose concentrations in the blood. Cortisol also prevents the release of substances that cause inflammation. If present chronically, it can weaken the immune system and reduce bone formation leading to osteoporosis. There are a myriad of other effects associated with cortisol, that would take the rest of this term to fully tease apart, so we will leave it there. In addition to the glucocorticoids, metabolism of progesterone can also lead to the production of the </a:t>
            </a:r>
            <a:r>
              <a:rPr lang="en-US" dirty="0" err="1"/>
              <a:t>mineralcorticoids</a:t>
            </a:r>
            <a:r>
              <a:rPr lang="en-US" dirty="0"/>
              <a:t>, such as aldosterone. Aldosterone is essential for sodium conservation in the kidney.</a:t>
            </a:r>
          </a:p>
        </p:txBody>
      </p:sp>
      <p:sp>
        <p:nvSpPr>
          <p:cNvPr id="4" name="Slide Number Placeholder 3"/>
          <p:cNvSpPr>
            <a:spLocks noGrp="1"/>
          </p:cNvSpPr>
          <p:nvPr>
            <p:ph type="sldNum" sz="quarter" idx="5"/>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2708189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Pregnenolone and progesterone metabolism also lead to the production of the androgens and estrogens. These are necessary for normal sexual development and play a role in healthy aging and longevity.</a:t>
            </a:r>
          </a:p>
        </p:txBody>
      </p:sp>
      <p:sp>
        <p:nvSpPr>
          <p:cNvPr id="4" name="Slide Number Placeholder 3"/>
          <p:cNvSpPr>
            <a:spLocks noGrp="1"/>
          </p:cNvSpPr>
          <p:nvPr>
            <p:ph type="sldNum" sz="quarter" idx="5"/>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3775506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dirty="0"/>
              <a:t>A </a:t>
            </a:r>
            <a:r>
              <a:rPr lang="en-US" altLang="en-US" sz="1200" b="1" dirty="0"/>
              <a:t>steroid</a:t>
            </a:r>
            <a:r>
              <a:rPr lang="en-US" altLang="en-US" sz="1200" dirty="0"/>
              <a:t> is a terpenoid lipid characterized by a carbon skeleton with four fused rings, generally arranged in a 6-6-6-5 fashion. Steroids vary by the functional groups attached to these rings and the oxidation state of the rings. Hundreds of distinct steroids are found in plants, animals, and fungi. All steroids are made in cells either from the sterol lanosterol in animals and fungi, or the sterol cycloartenol in plants.</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759548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Cholesterol is also the precursor for the synthesis of bile acids. Bile acids are transformed to bile salts with their association with sodium or potassium ions.</a:t>
            </a:r>
          </a:p>
        </p:txBody>
      </p:sp>
      <p:sp>
        <p:nvSpPr>
          <p:cNvPr id="4" name="Slide Number Placeholder 3"/>
          <p:cNvSpPr>
            <a:spLocks noGrp="1"/>
          </p:cNvSpPr>
          <p:nvPr>
            <p:ph type="sldNum" sz="quarter" idx="5"/>
          </p:nvPr>
        </p:nvSpPr>
        <p:spPr/>
        <p:txBody>
          <a:bodyPr/>
          <a:lstStyle/>
          <a:p>
            <a:fld id="{2ED13A92-1542-4DD8-9582-4F65BF3293BF}" type="slidenum">
              <a:rPr lang="en-US" smtClean="0"/>
              <a:t>20</a:t>
            </a:fld>
            <a:endParaRPr lang="en-US"/>
          </a:p>
        </p:txBody>
      </p:sp>
    </p:spTree>
    <p:extLst>
      <p:ext uri="{BB962C8B-B14F-4D97-AF65-F5344CB8AC3E}">
        <p14:creationId xmlns:p14="http://schemas.microsoft.com/office/powerpoint/2010/main" val="2919312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Bile acids are synthesized in the liver and then transferred to the gall bladder for storage. From there they are released into the small intestine where they aid in the metabolism of lipids consumed in the diet.</a:t>
            </a:r>
          </a:p>
        </p:txBody>
      </p:sp>
      <p:sp>
        <p:nvSpPr>
          <p:cNvPr id="4" name="Slide Number Placeholder 3"/>
          <p:cNvSpPr>
            <a:spLocks noGrp="1"/>
          </p:cNvSpPr>
          <p:nvPr>
            <p:ph type="sldNum" sz="quarter" idx="5"/>
          </p:nvPr>
        </p:nvSpPr>
        <p:spPr/>
        <p:txBody>
          <a:bodyPr/>
          <a:lstStyle/>
          <a:p>
            <a:fld id="{2ED13A92-1542-4DD8-9582-4F65BF3293BF}" type="slidenum">
              <a:rPr lang="en-US" smtClean="0"/>
              <a:t>21</a:t>
            </a:fld>
            <a:endParaRPr lang="en-US"/>
          </a:p>
        </p:txBody>
      </p:sp>
    </p:spTree>
    <p:extLst>
      <p:ext uri="{BB962C8B-B14F-4D97-AF65-F5344CB8AC3E}">
        <p14:creationId xmlns:p14="http://schemas.microsoft.com/office/powerpoint/2010/main" val="465602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in the small intestine, microbes can transform bile acids into secondary bile acids. The pool of bile acids/salts can then be used for digestion, or transported and reabsorbed through the enterohepatic circulation, or excreted.</a:t>
            </a:r>
          </a:p>
        </p:txBody>
      </p:sp>
      <p:sp>
        <p:nvSpPr>
          <p:cNvPr id="4" name="Slide Number Placeholder 3"/>
          <p:cNvSpPr>
            <a:spLocks noGrp="1"/>
          </p:cNvSpPr>
          <p:nvPr>
            <p:ph type="sldNum" sz="quarter" idx="5"/>
          </p:nvPr>
        </p:nvSpPr>
        <p:spPr/>
        <p:txBody>
          <a:bodyPr/>
          <a:lstStyle/>
          <a:p>
            <a:fld id="{2ED13A92-1542-4DD8-9582-4F65BF3293BF}" type="slidenum">
              <a:rPr lang="en-US" smtClean="0"/>
              <a:t>22</a:t>
            </a:fld>
            <a:endParaRPr lang="en-US"/>
          </a:p>
        </p:txBody>
      </p:sp>
    </p:spTree>
    <p:extLst>
      <p:ext uri="{BB962C8B-B14F-4D97-AF65-F5344CB8AC3E}">
        <p14:creationId xmlns:p14="http://schemas.microsoft.com/office/powerpoint/2010/main" val="1881005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Bile acids can be further modified by the addition of taurine or glycine. </a:t>
            </a:r>
          </a:p>
        </p:txBody>
      </p:sp>
      <p:sp>
        <p:nvSpPr>
          <p:cNvPr id="4" name="Slide Number Placeholder 3"/>
          <p:cNvSpPr>
            <a:spLocks noGrp="1"/>
          </p:cNvSpPr>
          <p:nvPr>
            <p:ph type="sldNum" sz="quarter" idx="5"/>
          </p:nvPr>
        </p:nvSpPr>
        <p:spPr/>
        <p:txBody>
          <a:bodyPr/>
          <a:lstStyle/>
          <a:p>
            <a:fld id="{2ED13A92-1542-4DD8-9582-4F65BF3293BF}" type="slidenum">
              <a:rPr lang="en-US" smtClean="0"/>
              <a:t>23</a:t>
            </a:fld>
            <a:endParaRPr lang="en-US"/>
          </a:p>
        </p:txBody>
      </p:sp>
    </p:spTree>
    <p:extLst>
      <p:ext uri="{BB962C8B-B14F-4D97-AF65-F5344CB8AC3E}">
        <p14:creationId xmlns:p14="http://schemas.microsoft.com/office/powerpoint/2010/main" val="666547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these modifications make the bile salts more amphipathic. In the core structure, the hydrophilic portions of the molecules are localized to one face whereas the hydrophobic portions are facing the other side. The hydrophobic portions are shown in yellow and hydrophilic portions in blue.</a:t>
            </a:r>
          </a:p>
        </p:txBody>
      </p:sp>
      <p:sp>
        <p:nvSpPr>
          <p:cNvPr id="4" name="Slide Number Placeholder 3"/>
          <p:cNvSpPr>
            <a:spLocks noGrp="1"/>
          </p:cNvSpPr>
          <p:nvPr>
            <p:ph type="sldNum" sz="quarter" idx="5"/>
          </p:nvPr>
        </p:nvSpPr>
        <p:spPr/>
        <p:txBody>
          <a:bodyPr/>
          <a:lstStyle/>
          <a:p>
            <a:fld id="{2ED13A92-1542-4DD8-9582-4F65BF3293BF}" type="slidenum">
              <a:rPr lang="en-US" smtClean="0"/>
              <a:t>24</a:t>
            </a:fld>
            <a:endParaRPr lang="en-US"/>
          </a:p>
        </p:txBody>
      </p:sp>
    </p:spTree>
    <p:extLst>
      <p:ext uri="{BB962C8B-B14F-4D97-AF65-F5344CB8AC3E}">
        <p14:creationId xmlns:p14="http://schemas.microsoft.com/office/powerpoint/2010/main" val="3364607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amphipathic nature of the bile salts enables them to aid in lipid digestion. Bile salts can surround the hydrophobic lipid core, shielding it from the hydrophilic water environment.</a:t>
            </a:r>
          </a:p>
        </p:txBody>
      </p:sp>
      <p:sp>
        <p:nvSpPr>
          <p:cNvPr id="4" name="Slide Number Placeholder 3"/>
          <p:cNvSpPr>
            <a:spLocks noGrp="1"/>
          </p:cNvSpPr>
          <p:nvPr>
            <p:ph type="sldNum" sz="quarter" idx="5"/>
          </p:nvPr>
        </p:nvSpPr>
        <p:spPr/>
        <p:txBody>
          <a:bodyPr/>
          <a:lstStyle/>
          <a:p>
            <a:fld id="{2ED13A92-1542-4DD8-9582-4F65BF3293BF}" type="slidenum">
              <a:rPr lang="en-US" smtClean="0"/>
              <a:t>25</a:t>
            </a:fld>
            <a:endParaRPr lang="en-US"/>
          </a:p>
        </p:txBody>
      </p:sp>
    </p:spTree>
    <p:extLst>
      <p:ext uri="{BB962C8B-B14F-4D97-AF65-F5344CB8AC3E}">
        <p14:creationId xmlns:p14="http://schemas.microsoft.com/office/powerpoint/2010/main" val="1639015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allows the bile acids/salts to emulsify the lipids consumed in the diet, so that they are suspended in small droplets of the fat within the small intestine. This creates higher surface area of the fat, so that lipase enzymes can more efficiently break them down. In the next section, we </a:t>
            </a:r>
            <a:r>
              <a:rPr lang="en-US" dirty="0" err="1"/>
              <a:t>wil</a:t>
            </a:r>
            <a:r>
              <a:rPr lang="en-US" dirty="0"/>
              <a:t> look more closely at the process of lipid digestion.</a:t>
            </a:r>
          </a:p>
        </p:txBody>
      </p:sp>
      <p:sp>
        <p:nvSpPr>
          <p:cNvPr id="4" name="Slide Number Placeholder 3"/>
          <p:cNvSpPr>
            <a:spLocks noGrp="1"/>
          </p:cNvSpPr>
          <p:nvPr>
            <p:ph type="sldNum" sz="quarter" idx="5"/>
          </p:nvPr>
        </p:nvSpPr>
        <p:spPr/>
        <p:txBody>
          <a:bodyPr/>
          <a:lstStyle/>
          <a:p>
            <a:fld id="{2ED13A92-1542-4DD8-9582-4F65BF3293BF}" type="slidenum">
              <a:rPr lang="en-US" smtClean="0"/>
              <a:t>26</a:t>
            </a:fld>
            <a:endParaRPr lang="en-US"/>
          </a:p>
        </p:txBody>
      </p:sp>
    </p:spTree>
    <p:extLst>
      <p:ext uri="{BB962C8B-B14F-4D97-AF65-F5344CB8AC3E}">
        <p14:creationId xmlns:p14="http://schemas.microsoft.com/office/powerpoint/2010/main" val="4194496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is the structure of </a:t>
            </a:r>
            <a:r>
              <a:rPr lang="en-US" sz="1200" b="0" i="0" u="none" strike="noStrike" kern="1200" dirty="0">
                <a:solidFill>
                  <a:schemeClr val="tx1"/>
                </a:solidFill>
                <a:effectLst/>
                <a:latin typeface="+mn-lt"/>
                <a:ea typeface="+mn-ea"/>
                <a:cs typeface="+mn-cs"/>
              </a:rPr>
              <a:t>cholestane</a:t>
            </a:r>
            <a:r>
              <a:rPr lang="en-US" sz="1200" b="0" i="0" kern="1200" dirty="0">
                <a:solidFill>
                  <a:schemeClr val="tx1"/>
                </a:solidFill>
                <a:effectLst/>
                <a:latin typeface="+mn-lt"/>
                <a:ea typeface="+mn-ea"/>
                <a:cs typeface="+mn-cs"/>
              </a:rPr>
              <a:t>, a steroid with 27 carbon atoms. Its core ring system (ABCD), composed of 17 carbon atoms, is shown with </a:t>
            </a:r>
            <a:r>
              <a:rPr lang="en-US" sz="1200" b="0" i="0" u="none" strike="noStrike" kern="1200" dirty="0">
                <a:solidFill>
                  <a:schemeClr val="tx1"/>
                </a:solidFill>
                <a:effectLst/>
                <a:latin typeface="+mn-lt"/>
                <a:ea typeface="+mn-ea"/>
                <a:cs typeface="+mn-cs"/>
                <a:hlinkClick r:id="rId3" tooltip="IUPAC"/>
              </a:rPr>
              <a:t>IUPAC</a:t>
            </a:r>
            <a:r>
              <a:rPr lang="en-US" sz="1200" b="0" i="0" kern="1200" dirty="0">
                <a:solidFill>
                  <a:schemeClr val="tx1"/>
                </a:solidFill>
                <a:effectLst/>
                <a:latin typeface="+mn-lt"/>
                <a:ea typeface="+mn-ea"/>
                <a:cs typeface="+mn-cs"/>
              </a:rPr>
              <a:t>-approved ring lettering and atom numbering. You do not need to memorize the ring numbering.  It is here as a reference.</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Structure from</a:t>
            </a:r>
            <a:r>
              <a:rPr lang="en-US" sz="1200" dirty="0">
                <a:hlinkClick r:id="rId4"/>
              </a:rPr>
              <a:t>: </a:t>
            </a:r>
            <a:r>
              <a:rPr lang="en-US" sz="1200" dirty="0" err="1">
                <a:hlinkClick r:id="rId4"/>
              </a:rPr>
              <a:t>NEUROtiker</a:t>
            </a:r>
            <a:r>
              <a:rPr lang="en-US" sz="1200" dirty="0">
                <a:hlinkClick r:id="rId4"/>
              </a:rPr>
              <a:t> </a:t>
            </a:r>
            <a:endParaRPr lang="en-US" sz="1200"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989136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Steriods</a:t>
            </a:r>
            <a:r>
              <a:rPr lang="en-US" b="1" dirty="0"/>
              <a:t> </a:t>
            </a:r>
            <a:r>
              <a:rPr lang="en-US" b="0" dirty="0"/>
              <a:t>are considered to be terpenoids due to the building blocks and modifications required for their biosynthesis. </a:t>
            </a:r>
            <a:r>
              <a:rPr lang="en-US" b="1" dirty="0"/>
              <a:t>Terpenes</a:t>
            </a:r>
            <a:r>
              <a:rPr lang="en-US" dirty="0"/>
              <a:t> are one of the largest classes of natural products. Their building block is the 5-carbon isoprene unit, which are assembled to each other in thousands of different ways to yield unique products. In the phospholipid section, you were introduced to the farnesyl and </a:t>
            </a:r>
            <a:r>
              <a:rPr lang="en-US" dirty="0" err="1"/>
              <a:t>genranylgeranyl</a:t>
            </a:r>
            <a:r>
              <a:rPr lang="en-US" dirty="0"/>
              <a:t> hydrocarbon tails that are added onto peripheral membrane proteins to help tether them to the plasma membrane. Both of these hydrocarbons are examples of terpenes. </a:t>
            </a:r>
            <a:r>
              <a:rPr lang="en-US" sz="1200" b="1" i="0" kern="1200" dirty="0">
                <a:solidFill>
                  <a:schemeClr val="tx1"/>
                </a:solidFill>
                <a:effectLst/>
                <a:latin typeface="+mn-lt"/>
                <a:ea typeface="+mn-ea"/>
                <a:cs typeface="+mn-cs"/>
              </a:rPr>
              <a:t>Terpenoids</a:t>
            </a:r>
            <a:r>
              <a:rPr lang="en-US" sz="1200" b="0" i="0" kern="1200" dirty="0">
                <a:solidFill>
                  <a:schemeClr val="tx1"/>
                </a:solidFill>
                <a:effectLst/>
                <a:latin typeface="+mn-lt"/>
                <a:ea typeface="+mn-ea"/>
                <a:cs typeface="+mn-cs"/>
              </a:rPr>
              <a:t> are compounds related to </a:t>
            </a:r>
            <a:r>
              <a:rPr lang="en-US" sz="1200" b="1" i="0" kern="1200" dirty="0">
                <a:solidFill>
                  <a:schemeClr val="tx1"/>
                </a:solidFill>
                <a:effectLst/>
                <a:latin typeface="+mn-lt"/>
                <a:ea typeface="+mn-ea"/>
                <a:cs typeface="+mn-cs"/>
              </a:rPr>
              <a:t>terpenes</a:t>
            </a:r>
            <a:r>
              <a:rPr lang="en-US" sz="1200" b="0" i="0" kern="1200" dirty="0">
                <a:solidFill>
                  <a:schemeClr val="tx1"/>
                </a:solidFill>
                <a:effectLst/>
                <a:latin typeface="+mn-lt"/>
                <a:ea typeface="+mn-ea"/>
                <a:cs typeface="+mn-cs"/>
              </a:rPr>
              <a:t>, which may include some oxygen functionality or some rearrangements of the original terpene bonds.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2325413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terpenoids, steroids are built from the 5-carbon isoprene units. In the first step, the isoprene building blocks are activated to the diphosphate intermediates, dimethylallyl </a:t>
            </a:r>
            <a:r>
              <a:rPr lang="en-US" dirty="0" err="1"/>
              <a:t>pyrpophosphate</a:t>
            </a:r>
            <a:r>
              <a:rPr lang="en-US" dirty="0"/>
              <a:t> (DMAPP) and isopentenyl pyrophosphate (IPP). The IPP unit is then transferred to the DMAPP forming geranyl pyrophosphate (GPP) </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3125421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isoprene unit, from IPP is transferred to the geranyl pyrophosphate (GPP) to yield the 15 carbon intermediate farnesyl pyrophosphate (FPP).</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2627569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farnesyl pyrophosphates are then joined by squalene synthase to yield the 30 carbon precursor, squalene.</a:t>
            </a:r>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3236416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Squalene is then oxidized to an </a:t>
            </a:r>
            <a:r>
              <a:rPr lang="en-US" dirty="0" err="1"/>
              <a:t>expoxide</a:t>
            </a:r>
            <a:r>
              <a:rPr lang="en-US" dirty="0"/>
              <a:t> and undergoes cyclization reactions producing the A, B, C, and D steroid ring structures. Within plants, cycloartenol is formed and serves as the core steroid structure that all others are produced from. In fungi and animals, 2,3-oxidosqualene is cyclized to lanosterol. Fungi convert this to ergosterol and animals to cholesterol. In animals, cholesterol then serves as the backbone for the synthesis of other steroids.</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3401800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Cholesterol is the most abundant steroid in animals.  It is also classified as a sterol, due to the hydroxyl located at the C-3 position.  The hydroxyl makes cholesterol weakly amphipathic.  The ring structure makes cholesterol very rigid and when it is inserted into the plasma membrane, it increases the melting temperature of that structure. Cholesterol is synthesized in the liver or taken up in the diet. </a:t>
            </a:r>
            <a:r>
              <a:rPr lang="en-US" sz="1200" b="0" i="0" kern="1200" dirty="0">
                <a:solidFill>
                  <a:schemeClr val="tx1"/>
                </a:solidFill>
                <a:effectLst/>
                <a:latin typeface="+mn-lt"/>
                <a:ea typeface="+mn-ea"/>
                <a:cs typeface="+mn-cs"/>
              </a:rPr>
              <a:t>As a sterol is a highly hydrophobic substance, its transport between organelles requires transport carriers. Both vesicular (membrane-based) and non-vesicular (protein-based) transport are involved in intracellular transport of sterols. Chylomicron structures, which we will discuss in further detail, are used to transport cholesterol between cells.</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444266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en.wikipedia.org/wiki/File:Cell_membrane_detailed_diagram_edit2.sv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researchgate.net/publication/44668358_Management_of_ErbB2-positive_Breast_Cancer_Insights_from_Preclinical_and_Clinical_Studies_with_Lapatinib"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ncbi.nlm.nih.gov/pmc/articles/PMC638329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ncbi.nlm.nih.gov/pmc/articles/PMC638329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ncbi.nlm.nih.gov/pmc/articles/PMC638329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ncbi.nlm.nih.gov/pmc/articles/PMC638329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en.wikipedia.org/wiki/File:Steroidogenesis.sv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en.wikipedia.org/wiki/File:Steroidogenesis.sv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en.wikipedia.org/wiki/File:Steroidogenesis.sv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en.wikipedia.org/wiki/File:Steroidogenesis.sv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upload.wikimedia.org/wikipedia/commons/4/4e/Lanosterol-skeletal.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upload.wikimedia.org/wikipedia/commons/7/73/Cycloartenol.png"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frontiersin.org/articles/10.3389/fmed.2017.00163/ful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frontiersin.org/articles/10.3389/fmed.2017.00163/ful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frontiersin.org/articles/10.3389/fmed.2017.00163/ful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frontiersin.org/articles/10.3389/fmed.2017.00163/ful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frontiersin.org/articles/10.3389/fmed.2017.00163/ful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commons.wikimedia.org/wiki/File:Lipid_and_bile_salts.sv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commons.wikimedia.org/wiki/File:Lipid_and_bile_salts.sv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n.wikipedia.org/wiki/Steroid#/media/File:Trimethyl_steroid-nomenclature.sv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n.wikipedia.org/wiki/Lanosterol#/media/File:Sterol_synthesis.sv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Lanosterol#/media/File:Sterol_synthesis.sv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n.wikipedia.org/wiki/Squalene#/media/File:Cholesterol-Synthesis-Reaction10.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researchgate.net/figure/Simplified-cholesterol-biosynthesis-Lanosterol-is-converted-to-cholesterol-in-a-series_fig6_23695941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ommons.wikimedia.org/wiki/File:Cholesterol_Spacefill.jpeg" TargetMode="External"/><Relationship Id="rId5" Type="http://schemas.openxmlformats.org/officeDocument/2006/relationships/hyperlink" Target="https://en.wikipedia.org/wiki/Cholesterol#/media/File:Cholesterol.svg"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2140062"/>
            <a:ext cx="7772400" cy="1217307"/>
          </a:xfrm>
        </p:spPr>
        <p:txBody>
          <a:bodyPr>
            <a:normAutofit/>
          </a:bodyPr>
          <a:lstStyle/>
          <a:p>
            <a:r>
              <a:rPr lang="en-US" dirty="0"/>
              <a:t>Lipids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999293"/>
          </a:xfrm>
        </p:spPr>
        <p:txBody>
          <a:bodyPr>
            <a:normAutofit/>
          </a:bodyPr>
          <a:lstStyle/>
          <a:p>
            <a:r>
              <a:rPr lang="en-US" dirty="0"/>
              <a:t>Steroids</a:t>
            </a:r>
          </a:p>
        </p:txBody>
      </p:sp>
    </p:spTree>
    <p:extLst>
      <p:ext uri="{BB962C8B-B14F-4D97-AF65-F5344CB8AC3E}">
        <p14:creationId xmlns:p14="http://schemas.microsoft.com/office/powerpoint/2010/main" val="608971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0988B-0639-41FC-AE7D-EFB6EDD38DEB}"/>
              </a:ext>
            </a:extLst>
          </p:cNvPr>
          <p:cNvSpPr>
            <a:spLocks noGrp="1"/>
          </p:cNvSpPr>
          <p:nvPr>
            <p:ph type="title"/>
          </p:nvPr>
        </p:nvSpPr>
        <p:spPr/>
        <p:txBody>
          <a:bodyPr/>
          <a:lstStyle/>
          <a:p>
            <a:r>
              <a:rPr lang="en-US" dirty="0"/>
              <a:t>Phospholipid Bilayer</a:t>
            </a:r>
          </a:p>
        </p:txBody>
      </p:sp>
      <p:pic>
        <p:nvPicPr>
          <p:cNvPr id="2050" name="Picture 2">
            <a:extLst>
              <a:ext uri="{FF2B5EF4-FFF2-40B4-BE49-F238E27FC236}">
                <a16:creationId xmlns:a16="http://schemas.microsoft.com/office/drawing/2014/main" id="{3FD3013D-FC7B-4982-A667-A134DFD30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19" y="1511410"/>
            <a:ext cx="8690962" cy="35741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1CCCA91-E520-4A7F-8E81-807594BD65D6}"/>
              </a:ext>
            </a:extLst>
          </p:cNvPr>
          <p:cNvSpPr txBox="1"/>
          <p:nvPr/>
        </p:nvSpPr>
        <p:spPr>
          <a:xfrm>
            <a:off x="181038" y="5678478"/>
            <a:ext cx="3835794" cy="307777"/>
          </a:xfrm>
          <a:prstGeom prst="rect">
            <a:avLst/>
          </a:prstGeom>
          <a:noFill/>
        </p:spPr>
        <p:txBody>
          <a:bodyPr wrap="none" rtlCol="0">
            <a:spAutoFit/>
          </a:bodyPr>
          <a:lstStyle/>
          <a:p>
            <a:r>
              <a:rPr lang="en-US" sz="1400" dirty="0"/>
              <a:t>Figure from: </a:t>
            </a:r>
            <a:r>
              <a:rPr lang="en-US" sz="1400" dirty="0">
                <a:hlinkClick r:id="rId4"/>
              </a:rPr>
              <a:t>Mariana Ruiz edited by Alokprasad84</a:t>
            </a:r>
            <a:endParaRPr lang="en-US" sz="1400" dirty="0"/>
          </a:p>
        </p:txBody>
      </p:sp>
    </p:spTree>
    <p:extLst>
      <p:ext uri="{BB962C8B-B14F-4D97-AF65-F5344CB8AC3E}">
        <p14:creationId xmlns:p14="http://schemas.microsoft.com/office/powerpoint/2010/main" val="1332585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D4AE-C7CE-472A-81DD-91625E4EC2BC}"/>
              </a:ext>
            </a:extLst>
          </p:cNvPr>
          <p:cNvSpPr>
            <a:spLocks noGrp="1"/>
          </p:cNvSpPr>
          <p:nvPr>
            <p:ph type="title"/>
          </p:nvPr>
        </p:nvSpPr>
        <p:spPr>
          <a:xfrm>
            <a:off x="360138" y="2488029"/>
            <a:ext cx="2809782" cy="779462"/>
          </a:xfrm>
        </p:spPr>
        <p:txBody>
          <a:bodyPr>
            <a:normAutofit fontScale="90000"/>
          </a:bodyPr>
          <a:lstStyle/>
          <a:p>
            <a:r>
              <a:rPr lang="en-US" dirty="0"/>
              <a:t>Tyrosine Kinase Expression and Breast Cancer</a:t>
            </a:r>
          </a:p>
        </p:txBody>
      </p:sp>
      <p:pic>
        <p:nvPicPr>
          <p:cNvPr id="4" name="Content Placeholder 3">
            <a:extLst>
              <a:ext uri="{FF2B5EF4-FFF2-40B4-BE49-F238E27FC236}">
                <a16:creationId xmlns:a16="http://schemas.microsoft.com/office/drawing/2014/main" id="{72DB9BA1-9EE1-4973-B68E-C6A0AB0720DF}"/>
              </a:ext>
            </a:extLst>
          </p:cNvPr>
          <p:cNvPicPr>
            <a:picLocks noGrp="1" noChangeAspect="1"/>
          </p:cNvPicPr>
          <p:nvPr>
            <p:ph idx="1"/>
          </p:nvPr>
        </p:nvPicPr>
        <p:blipFill>
          <a:blip r:embed="rId3"/>
          <a:stretch>
            <a:fillRect/>
          </a:stretch>
        </p:blipFill>
        <p:spPr>
          <a:xfrm>
            <a:off x="2867196" y="259080"/>
            <a:ext cx="5982163" cy="5339080"/>
          </a:xfrm>
          <a:prstGeom prst="rect">
            <a:avLst/>
          </a:prstGeom>
        </p:spPr>
      </p:pic>
      <p:sp>
        <p:nvSpPr>
          <p:cNvPr id="5" name="TextBox 4">
            <a:extLst>
              <a:ext uri="{FF2B5EF4-FFF2-40B4-BE49-F238E27FC236}">
                <a16:creationId xmlns:a16="http://schemas.microsoft.com/office/drawing/2014/main" id="{015A6A84-11D0-4A05-81FB-9EC5A25B154B}"/>
              </a:ext>
            </a:extLst>
          </p:cNvPr>
          <p:cNvSpPr txBox="1"/>
          <p:nvPr/>
        </p:nvSpPr>
        <p:spPr>
          <a:xfrm>
            <a:off x="3789680" y="5720080"/>
            <a:ext cx="5079532" cy="307777"/>
          </a:xfrm>
          <a:prstGeom prst="rect">
            <a:avLst/>
          </a:prstGeom>
          <a:noFill/>
        </p:spPr>
        <p:txBody>
          <a:bodyPr wrap="none" rtlCol="0">
            <a:spAutoFit/>
          </a:bodyPr>
          <a:lstStyle/>
          <a:p>
            <a:r>
              <a:rPr lang="en-US" sz="1400" dirty="0"/>
              <a:t>Figure from: </a:t>
            </a:r>
            <a:r>
              <a:rPr lang="en-US" sz="1400" dirty="0">
                <a:hlinkClick r:id="rId4"/>
              </a:rPr>
              <a:t>Vogel, C., et al. (2010) Jap J Clin </a:t>
            </a:r>
            <a:r>
              <a:rPr lang="en-US" sz="1400" dirty="0" err="1">
                <a:hlinkClick r:id="rId4"/>
              </a:rPr>
              <a:t>Onco</a:t>
            </a:r>
            <a:r>
              <a:rPr lang="en-US" sz="1400" dirty="0">
                <a:hlinkClick r:id="rId4"/>
              </a:rPr>
              <a:t> 40(11):999-1013</a:t>
            </a:r>
            <a:endParaRPr lang="en-US" sz="1400" dirty="0"/>
          </a:p>
        </p:txBody>
      </p:sp>
    </p:spTree>
    <p:extLst>
      <p:ext uri="{BB962C8B-B14F-4D97-AF65-F5344CB8AC3E}">
        <p14:creationId xmlns:p14="http://schemas.microsoft.com/office/powerpoint/2010/main" val="1687129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F2B8-C3FB-4407-9E58-2E39AB92BC51}"/>
              </a:ext>
            </a:extLst>
          </p:cNvPr>
          <p:cNvSpPr>
            <a:spLocks noGrp="1"/>
          </p:cNvSpPr>
          <p:nvPr>
            <p:ph type="title"/>
          </p:nvPr>
        </p:nvSpPr>
        <p:spPr>
          <a:xfrm>
            <a:off x="344898" y="2091789"/>
            <a:ext cx="2941862" cy="779462"/>
          </a:xfrm>
        </p:spPr>
        <p:txBody>
          <a:bodyPr>
            <a:normAutofit fontScale="90000"/>
          </a:bodyPr>
          <a:lstStyle/>
          <a:p>
            <a:r>
              <a:rPr lang="en-US" dirty="0"/>
              <a:t>Cancer Signaling and Cholesterol</a:t>
            </a:r>
          </a:p>
        </p:txBody>
      </p:sp>
      <p:pic>
        <p:nvPicPr>
          <p:cNvPr id="15362" name="Picture 2">
            <a:extLst>
              <a:ext uri="{FF2B5EF4-FFF2-40B4-BE49-F238E27FC236}">
                <a16:creationId xmlns:a16="http://schemas.microsoft.com/office/drawing/2014/main" id="{6A2286B0-F4C3-4011-8E01-4373FD007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44838" y="38845"/>
            <a:ext cx="4789561" cy="56648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40B5D4D-15FA-42AF-A533-FD4BB1A13F89}"/>
              </a:ext>
            </a:extLst>
          </p:cNvPr>
          <p:cNvSpPr txBox="1"/>
          <p:nvPr/>
        </p:nvSpPr>
        <p:spPr>
          <a:xfrm>
            <a:off x="3789680" y="5720080"/>
            <a:ext cx="4651210" cy="307777"/>
          </a:xfrm>
          <a:prstGeom prst="rect">
            <a:avLst/>
          </a:prstGeom>
          <a:noFill/>
        </p:spPr>
        <p:txBody>
          <a:bodyPr wrap="none" rtlCol="0">
            <a:spAutoFit/>
          </a:bodyPr>
          <a:lstStyle/>
          <a:p>
            <a:r>
              <a:rPr lang="en-US" sz="1400" dirty="0"/>
              <a:t>Figure from: </a:t>
            </a:r>
            <a:r>
              <a:rPr lang="en-US" sz="1400" dirty="0">
                <a:hlinkClick r:id="rId4"/>
              </a:rPr>
              <a:t>Zhang, J., et al. (2019) Cell </a:t>
            </a:r>
            <a:r>
              <a:rPr lang="en-US" sz="1400" dirty="0" err="1">
                <a:hlinkClick r:id="rId4"/>
              </a:rPr>
              <a:t>Commun</a:t>
            </a:r>
            <a:r>
              <a:rPr lang="en-US" sz="1400" dirty="0">
                <a:hlinkClick r:id="rId4"/>
              </a:rPr>
              <a:t> Signal 17:15</a:t>
            </a:r>
            <a:endParaRPr lang="en-US" sz="1400" dirty="0"/>
          </a:p>
        </p:txBody>
      </p:sp>
    </p:spTree>
    <p:extLst>
      <p:ext uri="{BB962C8B-B14F-4D97-AF65-F5344CB8AC3E}">
        <p14:creationId xmlns:p14="http://schemas.microsoft.com/office/powerpoint/2010/main" val="2882784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F2B8-C3FB-4407-9E58-2E39AB92BC51}"/>
              </a:ext>
            </a:extLst>
          </p:cNvPr>
          <p:cNvSpPr>
            <a:spLocks noGrp="1"/>
          </p:cNvSpPr>
          <p:nvPr>
            <p:ph type="title"/>
          </p:nvPr>
        </p:nvSpPr>
        <p:spPr>
          <a:xfrm>
            <a:off x="344898" y="2091789"/>
            <a:ext cx="2941862" cy="779462"/>
          </a:xfrm>
        </p:spPr>
        <p:txBody>
          <a:bodyPr>
            <a:normAutofit fontScale="90000"/>
          </a:bodyPr>
          <a:lstStyle/>
          <a:p>
            <a:r>
              <a:rPr lang="en-US" dirty="0"/>
              <a:t>Cancer Signaling and Cholesterol</a:t>
            </a:r>
          </a:p>
        </p:txBody>
      </p:sp>
      <p:pic>
        <p:nvPicPr>
          <p:cNvPr id="15362" name="Picture 2">
            <a:extLst>
              <a:ext uri="{FF2B5EF4-FFF2-40B4-BE49-F238E27FC236}">
                <a16:creationId xmlns:a16="http://schemas.microsoft.com/office/drawing/2014/main" id="{6A2286B0-F4C3-4011-8E01-4373FD007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44838" y="38845"/>
            <a:ext cx="4789561" cy="56648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40B5D4D-15FA-42AF-A533-FD4BB1A13F89}"/>
              </a:ext>
            </a:extLst>
          </p:cNvPr>
          <p:cNvSpPr txBox="1"/>
          <p:nvPr/>
        </p:nvSpPr>
        <p:spPr>
          <a:xfrm>
            <a:off x="3789680" y="5720080"/>
            <a:ext cx="4651210" cy="307777"/>
          </a:xfrm>
          <a:prstGeom prst="rect">
            <a:avLst/>
          </a:prstGeom>
          <a:noFill/>
        </p:spPr>
        <p:txBody>
          <a:bodyPr wrap="none" rtlCol="0">
            <a:spAutoFit/>
          </a:bodyPr>
          <a:lstStyle/>
          <a:p>
            <a:r>
              <a:rPr lang="en-US" sz="1400" dirty="0"/>
              <a:t>Figure from: </a:t>
            </a:r>
            <a:r>
              <a:rPr lang="en-US" sz="1400" dirty="0">
                <a:hlinkClick r:id="rId4"/>
              </a:rPr>
              <a:t>Zhang, J., et al. (2019) Cell </a:t>
            </a:r>
            <a:r>
              <a:rPr lang="en-US" sz="1400" dirty="0" err="1">
                <a:hlinkClick r:id="rId4"/>
              </a:rPr>
              <a:t>Commun</a:t>
            </a:r>
            <a:r>
              <a:rPr lang="en-US" sz="1400" dirty="0">
                <a:hlinkClick r:id="rId4"/>
              </a:rPr>
              <a:t> Signal 17:15</a:t>
            </a:r>
            <a:endParaRPr lang="en-US" sz="1400" dirty="0"/>
          </a:p>
        </p:txBody>
      </p:sp>
      <p:pic>
        <p:nvPicPr>
          <p:cNvPr id="6" name="Picture 2">
            <a:extLst>
              <a:ext uri="{FF2B5EF4-FFF2-40B4-BE49-F238E27FC236}">
                <a16:creationId xmlns:a16="http://schemas.microsoft.com/office/drawing/2014/main" id="{F151A468-5936-467A-80B5-2467E4FEC3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0775" b="62125"/>
          <a:stretch/>
        </p:blipFill>
        <p:spPr bwMode="auto">
          <a:xfrm>
            <a:off x="3353678" y="521445"/>
            <a:ext cx="4032641" cy="4605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916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F2B8-C3FB-4407-9E58-2E39AB92BC51}"/>
              </a:ext>
            </a:extLst>
          </p:cNvPr>
          <p:cNvSpPr>
            <a:spLocks noGrp="1"/>
          </p:cNvSpPr>
          <p:nvPr>
            <p:ph type="title"/>
          </p:nvPr>
        </p:nvSpPr>
        <p:spPr>
          <a:xfrm>
            <a:off x="344898" y="2091789"/>
            <a:ext cx="2941862" cy="779462"/>
          </a:xfrm>
        </p:spPr>
        <p:txBody>
          <a:bodyPr>
            <a:normAutofit fontScale="90000"/>
          </a:bodyPr>
          <a:lstStyle/>
          <a:p>
            <a:r>
              <a:rPr lang="en-US" dirty="0"/>
              <a:t>Cancer Signaling and Cholesterol</a:t>
            </a:r>
          </a:p>
        </p:txBody>
      </p:sp>
      <p:pic>
        <p:nvPicPr>
          <p:cNvPr id="15362" name="Picture 2">
            <a:extLst>
              <a:ext uri="{FF2B5EF4-FFF2-40B4-BE49-F238E27FC236}">
                <a16:creationId xmlns:a16="http://schemas.microsoft.com/office/drawing/2014/main" id="{6A2286B0-F4C3-4011-8E01-4373FD007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44838" y="38845"/>
            <a:ext cx="4789561" cy="56648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40B5D4D-15FA-42AF-A533-FD4BB1A13F89}"/>
              </a:ext>
            </a:extLst>
          </p:cNvPr>
          <p:cNvSpPr txBox="1"/>
          <p:nvPr/>
        </p:nvSpPr>
        <p:spPr>
          <a:xfrm>
            <a:off x="3789680" y="5720080"/>
            <a:ext cx="4651210" cy="307777"/>
          </a:xfrm>
          <a:prstGeom prst="rect">
            <a:avLst/>
          </a:prstGeom>
          <a:noFill/>
        </p:spPr>
        <p:txBody>
          <a:bodyPr wrap="none" rtlCol="0">
            <a:spAutoFit/>
          </a:bodyPr>
          <a:lstStyle/>
          <a:p>
            <a:r>
              <a:rPr lang="en-US" sz="1400" dirty="0"/>
              <a:t>Figure from: </a:t>
            </a:r>
            <a:r>
              <a:rPr lang="en-US" sz="1400" dirty="0">
                <a:hlinkClick r:id="rId4"/>
              </a:rPr>
              <a:t>Zhang, J., et al. (2019) Cell </a:t>
            </a:r>
            <a:r>
              <a:rPr lang="en-US" sz="1400" dirty="0" err="1">
                <a:hlinkClick r:id="rId4"/>
              </a:rPr>
              <a:t>Commun</a:t>
            </a:r>
            <a:r>
              <a:rPr lang="en-US" sz="1400" dirty="0">
                <a:hlinkClick r:id="rId4"/>
              </a:rPr>
              <a:t> Signal 17:15</a:t>
            </a:r>
            <a:endParaRPr lang="en-US" sz="1400" dirty="0"/>
          </a:p>
        </p:txBody>
      </p:sp>
      <p:pic>
        <p:nvPicPr>
          <p:cNvPr id="6" name="Picture 2">
            <a:extLst>
              <a:ext uri="{FF2B5EF4-FFF2-40B4-BE49-F238E27FC236}">
                <a16:creationId xmlns:a16="http://schemas.microsoft.com/office/drawing/2014/main" id="{3AD41BAC-4898-4202-95D2-DA2B8232E4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623" r="53562" b="10113"/>
          <a:stretch/>
        </p:blipFill>
        <p:spPr bwMode="auto">
          <a:xfrm>
            <a:off x="3246998" y="1154344"/>
            <a:ext cx="4022481" cy="412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07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F2B8-C3FB-4407-9E58-2E39AB92BC51}"/>
              </a:ext>
            </a:extLst>
          </p:cNvPr>
          <p:cNvSpPr>
            <a:spLocks noGrp="1"/>
          </p:cNvSpPr>
          <p:nvPr>
            <p:ph type="title"/>
          </p:nvPr>
        </p:nvSpPr>
        <p:spPr>
          <a:xfrm>
            <a:off x="344898" y="2091789"/>
            <a:ext cx="2941862" cy="779462"/>
          </a:xfrm>
        </p:spPr>
        <p:txBody>
          <a:bodyPr>
            <a:normAutofit fontScale="90000"/>
          </a:bodyPr>
          <a:lstStyle/>
          <a:p>
            <a:r>
              <a:rPr lang="en-US" dirty="0"/>
              <a:t>Cancer Signaling and Cholesterol</a:t>
            </a:r>
          </a:p>
        </p:txBody>
      </p:sp>
      <p:pic>
        <p:nvPicPr>
          <p:cNvPr id="15362" name="Picture 2">
            <a:extLst>
              <a:ext uri="{FF2B5EF4-FFF2-40B4-BE49-F238E27FC236}">
                <a16:creationId xmlns:a16="http://schemas.microsoft.com/office/drawing/2014/main" id="{6A2286B0-F4C3-4011-8E01-4373FD007B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44838" y="38845"/>
            <a:ext cx="4789561" cy="56648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40B5D4D-15FA-42AF-A533-FD4BB1A13F89}"/>
              </a:ext>
            </a:extLst>
          </p:cNvPr>
          <p:cNvSpPr txBox="1"/>
          <p:nvPr/>
        </p:nvSpPr>
        <p:spPr>
          <a:xfrm>
            <a:off x="3789680" y="5720080"/>
            <a:ext cx="4651210" cy="307777"/>
          </a:xfrm>
          <a:prstGeom prst="rect">
            <a:avLst/>
          </a:prstGeom>
          <a:noFill/>
        </p:spPr>
        <p:txBody>
          <a:bodyPr wrap="none" rtlCol="0">
            <a:spAutoFit/>
          </a:bodyPr>
          <a:lstStyle/>
          <a:p>
            <a:r>
              <a:rPr lang="en-US" sz="1400" dirty="0"/>
              <a:t>Figure from: </a:t>
            </a:r>
            <a:r>
              <a:rPr lang="en-US" sz="1400" dirty="0">
                <a:hlinkClick r:id="rId4"/>
              </a:rPr>
              <a:t>Zhang, J., et al. (2019) Cell </a:t>
            </a:r>
            <a:r>
              <a:rPr lang="en-US" sz="1400" dirty="0" err="1">
                <a:hlinkClick r:id="rId4"/>
              </a:rPr>
              <a:t>Commun</a:t>
            </a:r>
            <a:r>
              <a:rPr lang="en-US" sz="1400" dirty="0">
                <a:hlinkClick r:id="rId4"/>
              </a:rPr>
              <a:t> Signal 17:15</a:t>
            </a:r>
            <a:endParaRPr lang="en-US" sz="1400" dirty="0"/>
          </a:p>
        </p:txBody>
      </p:sp>
    </p:spTree>
    <p:extLst>
      <p:ext uri="{BB962C8B-B14F-4D97-AF65-F5344CB8AC3E}">
        <p14:creationId xmlns:p14="http://schemas.microsoft.com/office/powerpoint/2010/main" val="776537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D58EA-5D77-4B4D-8B66-4A6F63DD0A3E}"/>
              </a:ext>
            </a:extLst>
          </p:cNvPr>
          <p:cNvSpPr>
            <a:spLocks noGrp="1"/>
          </p:cNvSpPr>
          <p:nvPr>
            <p:ph type="title"/>
          </p:nvPr>
        </p:nvSpPr>
        <p:spPr>
          <a:xfrm>
            <a:off x="241510" y="4901523"/>
            <a:ext cx="4176302" cy="779462"/>
          </a:xfrm>
        </p:spPr>
        <p:txBody>
          <a:bodyPr>
            <a:normAutofit/>
          </a:bodyPr>
          <a:lstStyle/>
          <a:p>
            <a:r>
              <a:rPr lang="en-US" dirty="0"/>
              <a:t>Steroidogenesis</a:t>
            </a:r>
          </a:p>
        </p:txBody>
      </p:sp>
      <p:pic>
        <p:nvPicPr>
          <p:cNvPr id="1026" name="Picture 2">
            <a:extLst>
              <a:ext uri="{FF2B5EF4-FFF2-40B4-BE49-F238E27FC236}">
                <a16:creationId xmlns:a16="http://schemas.microsoft.com/office/drawing/2014/main" id="{807DF68D-ABB7-46AA-AE5F-D82123C88B9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03618" y="90269"/>
            <a:ext cx="6298872" cy="55907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EC54D8-D284-4D73-A99B-62418CE30C15}"/>
              </a:ext>
            </a:extLst>
          </p:cNvPr>
          <p:cNvSpPr txBox="1"/>
          <p:nvPr/>
        </p:nvSpPr>
        <p:spPr>
          <a:xfrm>
            <a:off x="3789680" y="5720080"/>
            <a:ext cx="5112810" cy="307777"/>
          </a:xfrm>
          <a:prstGeom prst="rect">
            <a:avLst/>
          </a:prstGeom>
          <a:noFill/>
        </p:spPr>
        <p:txBody>
          <a:bodyPr wrap="none" rtlCol="0">
            <a:spAutoFit/>
          </a:bodyPr>
          <a:lstStyle/>
          <a:p>
            <a:r>
              <a:rPr lang="en-US" sz="1400" dirty="0"/>
              <a:t>Figure from: </a:t>
            </a:r>
            <a:r>
              <a:rPr lang="en-US" sz="1400" dirty="0">
                <a:hlinkClick r:id="rId4"/>
              </a:rPr>
              <a:t>David Richfield (</a:t>
            </a:r>
            <a:r>
              <a:rPr lang="en-US" sz="1400" dirty="0" err="1">
                <a:hlinkClick r:id="rId4"/>
              </a:rPr>
              <a:t>User:Slashme</a:t>
            </a:r>
            <a:r>
              <a:rPr lang="en-US" sz="1400" dirty="0">
                <a:hlinkClick r:id="rId4"/>
              </a:rPr>
              <a:t>) and Mikael </a:t>
            </a:r>
            <a:r>
              <a:rPr lang="en-US" sz="1400" dirty="0" err="1">
                <a:hlinkClick r:id="rId4"/>
              </a:rPr>
              <a:t>Häggström</a:t>
            </a:r>
            <a:r>
              <a:rPr lang="en-US" sz="1400" dirty="0">
                <a:hlinkClick r:id="rId4"/>
              </a:rPr>
              <a:t>. </a:t>
            </a:r>
            <a:endParaRPr lang="en-US" sz="1400" dirty="0"/>
          </a:p>
        </p:txBody>
      </p:sp>
    </p:spTree>
    <p:extLst>
      <p:ext uri="{BB962C8B-B14F-4D97-AF65-F5344CB8AC3E}">
        <p14:creationId xmlns:p14="http://schemas.microsoft.com/office/powerpoint/2010/main" val="537995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D58EA-5D77-4B4D-8B66-4A6F63DD0A3E}"/>
              </a:ext>
            </a:extLst>
          </p:cNvPr>
          <p:cNvSpPr>
            <a:spLocks noGrp="1"/>
          </p:cNvSpPr>
          <p:nvPr>
            <p:ph type="title"/>
          </p:nvPr>
        </p:nvSpPr>
        <p:spPr>
          <a:xfrm>
            <a:off x="241510" y="4901523"/>
            <a:ext cx="4176302" cy="779462"/>
          </a:xfrm>
        </p:spPr>
        <p:txBody>
          <a:bodyPr>
            <a:normAutofit/>
          </a:bodyPr>
          <a:lstStyle/>
          <a:p>
            <a:r>
              <a:rPr lang="en-US" dirty="0"/>
              <a:t>Steroidogenesis</a:t>
            </a:r>
          </a:p>
        </p:txBody>
      </p:sp>
      <p:pic>
        <p:nvPicPr>
          <p:cNvPr id="1026" name="Picture 2">
            <a:extLst>
              <a:ext uri="{FF2B5EF4-FFF2-40B4-BE49-F238E27FC236}">
                <a16:creationId xmlns:a16="http://schemas.microsoft.com/office/drawing/2014/main" id="{807DF68D-ABB7-46AA-AE5F-D82123C88B9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03618" y="90269"/>
            <a:ext cx="6298872" cy="55907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EC54D8-D284-4D73-A99B-62418CE30C15}"/>
              </a:ext>
            </a:extLst>
          </p:cNvPr>
          <p:cNvSpPr txBox="1"/>
          <p:nvPr/>
        </p:nvSpPr>
        <p:spPr>
          <a:xfrm>
            <a:off x="3789680" y="5720080"/>
            <a:ext cx="5112810" cy="307777"/>
          </a:xfrm>
          <a:prstGeom prst="rect">
            <a:avLst/>
          </a:prstGeom>
          <a:noFill/>
        </p:spPr>
        <p:txBody>
          <a:bodyPr wrap="none" rtlCol="0">
            <a:spAutoFit/>
          </a:bodyPr>
          <a:lstStyle/>
          <a:p>
            <a:r>
              <a:rPr lang="en-US" sz="1400" dirty="0"/>
              <a:t>Figure from: </a:t>
            </a:r>
            <a:r>
              <a:rPr lang="en-US" sz="1400" dirty="0">
                <a:hlinkClick r:id="rId4"/>
              </a:rPr>
              <a:t>David Richfield (</a:t>
            </a:r>
            <a:r>
              <a:rPr lang="en-US" sz="1400" dirty="0" err="1">
                <a:hlinkClick r:id="rId4"/>
              </a:rPr>
              <a:t>User:Slashme</a:t>
            </a:r>
            <a:r>
              <a:rPr lang="en-US" sz="1400" dirty="0">
                <a:hlinkClick r:id="rId4"/>
              </a:rPr>
              <a:t>) and Mikael </a:t>
            </a:r>
            <a:r>
              <a:rPr lang="en-US" sz="1400" dirty="0" err="1">
                <a:hlinkClick r:id="rId4"/>
              </a:rPr>
              <a:t>Häggström</a:t>
            </a:r>
            <a:r>
              <a:rPr lang="en-US" sz="1400" dirty="0">
                <a:hlinkClick r:id="rId4"/>
              </a:rPr>
              <a:t>. </a:t>
            </a:r>
            <a:endParaRPr lang="en-US" sz="1400" dirty="0"/>
          </a:p>
        </p:txBody>
      </p:sp>
      <p:sp>
        <p:nvSpPr>
          <p:cNvPr id="3" name="Rectangle 2">
            <a:extLst>
              <a:ext uri="{FF2B5EF4-FFF2-40B4-BE49-F238E27FC236}">
                <a16:creationId xmlns:a16="http://schemas.microsoft.com/office/drawing/2014/main" id="{AA80144C-4620-4006-879A-C7CA2D79EA04}"/>
              </a:ext>
            </a:extLst>
          </p:cNvPr>
          <p:cNvSpPr/>
          <p:nvPr/>
        </p:nvSpPr>
        <p:spPr>
          <a:xfrm>
            <a:off x="2706624" y="90269"/>
            <a:ext cx="5967113" cy="56298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EAC0CFC2-F7A5-475B-81D6-A2B28A907F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7781" b="44915"/>
          <a:stretch/>
        </p:blipFill>
        <p:spPr bwMode="auto">
          <a:xfrm>
            <a:off x="2706624" y="132922"/>
            <a:ext cx="5879982" cy="550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38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D58EA-5D77-4B4D-8B66-4A6F63DD0A3E}"/>
              </a:ext>
            </a:extLst>
          </p:cNvPr>
          <p:cNvSpPr>
            <a:spLocks noGrp="1"/>
          </p:cNvSpPr>
          <p:nvPr>
            <p:ph type="title"/>
          </p:nvPr>
        </p:nvSpPr>
        <p:spPr>
          <a:xfrm>
            <a:off x="241510" y="4901523"/>
            <a:ext cx="4176302" cy="779462"/>
          </a:xfrm>
        </p:spPr>
        <p:txBody>
          <a:bodyPr>
            <a:normAutofit/>
          </a:bodyPr>
          <a:lstStyle/>
          <a:p>
            <a:r>
              <a:rPr lang="en-US" dirty="0"/>
              <a:t>Steroidogenesis</a:t>
            </a:r>
          </a:p>
        </p:txBody>
      </p:sp>
      <p:pic>
        <p:nvPicPr>
          <p:cNvPr id="1026" name="Picture 2">
            <a:extLst>
              <a:ext uri="{FF2B5EF4-FFF2-40B4-BE49-F238E27FC236}">
                <a16:creationId xmlns:a16="http://schemas.microsoft.com/office/drawing/2014/main" id="{807DF68D-ABB7-46AA-AE5F-D82123C88B9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7841" b="37500"/>
          <a:stretch/>
        </p:blipFill>
        <p:spPr bwMode="auto">
          <a:xfrm>
            <a:off x="3789680" y="43242"/>
            <a:ext cx="5216281" cy="55476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EC54D8-D284-4D73-A99B-62418CE30C15}"/>
              </a:ext>
            </a:extLst>
          </p:cNvPr>
          <p:cNvSpPr txBox="1"/>
          <p:nvPr/>
        </p:nvSpPr>
        <p:spPr>
          <a:xfrm>
            <a:off x="3789680" y="5720080"/>
            <a:ext cx="5112810" cy="307777"/>
          </a:xfrm>
          <a:prstGeom prst="rect">
            <a:avLst/>
          </a:prstGeom>
          <a:noFill/>
        </p:spPr>
        <p:txBody>
          <a:bodyPr wrap="none" rtlCol="0">
            <a:spAutoFit/>
          </a:bodyPr>
          <a:lstStyle/>
          <a:p>
            <a:r>
              <a:rPr lang="en-US" sz="1400" dirty="0"/>
              <a:t>Figure from: </a:t>
            </a:r>
            <a:r>
              <a:rPr lang="en-US" sz="1400" dirty="0">
                <a:hlinkClick r:id="rId4"/>
              </a:rPr>
              <a:t>David Richfield (</a:t>
            </a:r>
            <a:r>
              <a:rPr lang="en-US" sz="1400" dirty="0" err="1">
                <a:hlinkClick r:id="rId4"/>
              </a:rPr>
              <a:t>User:Slashme</a:t>
            </a:r>
            <a:r>
              <a:rPr lang="en-US" sz="1400" dirty="0">
                <a:hlinkClick r:id="rId4"/>
              </a:rPr>
              <a:t>) and Mikael </a:t>
            </a:r>
            <a:r>
              <a:rPr lang="en-US" sz="1400" dirty="0" err="1">
                <a:hlinkClick r:id="rId4"/>
              </a:rPr>
              <a:t>Häggström</a:t>
            </a:r>
            <a:r>
              <a:rPr lang="en-US" sz="1400" dirty="0">
                <a:hlinkClick r:id="rId4"/>
              </a:rPr>
              <a:t>. </a:t>
            </a:r>
            <a:endParaRPr lang="en-US" sz="1400" dirty="0"/>
          </a:p>
        </p:txBody>
      </p:sp>
    </p:spTree>
    <p:extLst>
      <p:ext uri="{BB962C8B-B14F-4D97-AF65-F5344CB8AC3E}">
        <p14:creationId xmlns:p14="http://schemas.microsoft.com/office/powerpoint/2010/main" val="2604517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D58EA-5D77-4B4D-8B66-4A6F63DD0A3E}"/>
              </a:ext>
            </a:extLst>
          </p:cNvPr>
          <p:cNvSpPr>
            <a:spLocks noGrp="1"/>
          </p:cNvSpPr>
          <p:nvPr>
            <p:ph type="title"/>
          </p:nvPr>
        </p:nvSpPr>
        <p:spPr>
          <a:xfrm>
            <a:off x="241510" y="4901523"/>
            <a:ext cx="4176302" cy="779462"/>
          </a:xfrm>
        </p:spPr>
        <p:txBody>
          <a:bodyPr>
            <a:normAutofit/>
          </a:bodyPr>
          <a:lstStyle/>
          <a:p>
            <a:r>
              <a:rPr lang="en-US" dirty="0"/>
              <a:t>Steroidogenesis</a:t>
            </a:r>
          </a:p>
        </p:txBody>
      </p:sp>
      <p:pic>
        <p:nvPicPr>
          <p:cNvPr id="1026" name="Picture 2">
            <a:extLst>
              <a:ext uri="{FF2B5EF4-FFF2-40B4-BE49-F238E27FC236}">
                <a16:creationId xmlns:a16="http://schemas.microsoft.com/office/drawing/2014/main" id="{807DF68D-ABB7-46AA-AE5F-D82123C88B9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5834"/>
          <a:stretch/>
        </p:blipFill>
        <p:spPr bwMode="auto">
          <a:xfrm>
            <a:off x="369454" y="1349445"/>
            <a:ext cx="8533036" cy="33427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EC54D8-D284-4D73-A99B-62418CE30C15}"/>
              </a:ext>
            </a:extLst>
          </p:cNvPr>
          <p:cNvSpPr txBox="1"/>
          <p:nvPr/>
        </p:nvSpPr>
        <p:spPr>
          <a:xfrm>
            <a:off x="3789680" y="5720080"/>
            <a:ext cx="5112810" cy="307777"/>
          </a:xfrm>
          <a:prstGeom prst="rect">
            <a:avLst/>
          </a:prstGeom>
          <a:noFill/>
        </p:spPr>
        <p:txBody>
          <a:bodyPr wrap="none" rtlCol="0">
            <a:spAutoFit/>
          </a:bodyPr>
          <a:lstStyle/>
          <a:p>
            <a:r>
              <a:rPr lang="en-US" sz="1400" dirty="0"/>
              <a:t>Figure from: </a:t>
            </a:r>
            <a:r>
              <a:rPr lang="en-US" sz="1400" dirty="0">
                <a:hlinkClick r:id="rId4"/>
              </a:rPr>
              <a:t>David Richfield (</a:t>
            </a:r>
            <a:r>
              <a:rPr lang="en-US" sz="1400" dirty="0" err="1">
                <a:hlinkClick r:id="rId4"/>
              </a:rPr>
              <a:t>User:Slashme</a:t>
            </a:r>
            <a:r>
              <a:rPr lang="en-US" sz="1400" dirty="0">
                <a:hlinkClick r:id="rId4"/>
              </a:rPr>
              <a:t>) and Mikael </a:t>
            </a:r>
            <a:r>
              <a:rPr lang="en-US" sz="1400" dirty="0" err="1">
                <a:hlinkClick r:id="rId4"/>
              </a:rPr>
              <a:t>Häggström</a:t>
            </a:r>
            <a:r>
              <a:rPr lang="en-US" sz="1400" dirty="0">
                <a:hlinkClick r:id="rId4"/>
              </a:rPr>
              <a:t>. </a:t>
            </a:r>
            <a:endParaRPr lang="en-US" sz="1400" dirty="0"/>
          </a:p>
        </p:txBody>
      </p:sp>
    </p:spTree>
    <p:extLst>
      <p:ext uri="{BB962C8B-B14F-4D97-AF65-F5344CB8AC3E}">
        <p14:creationId xmlns:p14="http://schemas.microsoft.com/office/powerpoint/2010/main" val="163978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B3648-4CC0-4EA9-AC84-310ADFAFE62E}"/>
              </a:ext>
            </a:extLst>
          </p:cNvPr>
          <p:cNvSpPr>
            <a:spLocks noGrp="1"/>
          </p:cNvSpPr>
          <p:nvPr>
            <p:ph type="title"/>
          </p:nvPr>
        </p:nvSpPr>
        <p:spPr>
          <a:xfrm>
            <a:off x="1569684" y="288801"/>
            <a:ext cx="7210332" cy="779462"/>
          </a:xfrm>
        </p:spPr>
        <p:txBody>
          <a:bodyPr/>
          <a:lstStyle/>
          <a:p>
            <a:r>
              <a:rPr lang="en-US" dirty="0"/>
              <a:t>Steroids</a:t>
            </a:r>
          </a:p>
        </p:txBody>
      </p:sp>
      <p:sp>
        <p:nvSpPr>
          <p:cNvPr id="3" name="Content Placeholder 2">
            <a:extLst>
              <a:ext uri="{FF2B5EF4-FFF2-40B4-BE49-F238E27FC236}">
                <a16:creationId xmlns:a16="http://schemas.microsoft.com/office/drawing/2014/main" id="{B6B22901-24A8-4CFC-917D-CA7BA0E3FB17}"/>
              </a:ext>
            </a:extLst>
          </p:cNvPr>
          <p:cNvSpPr>
            <a:spLocks noGrp="1"/>
          </p:cNvSpPr>
          <p:nvPr>
            <p:ph idx="1"/>
          </p:nvPr>
        </p:nvSpPr>
        <p:spPr>
          <a:xfrm>
            <a:off x="446334" y="1512533"/>
            <a:ext cx="3531941" cy="4511353"/>
          </a:xfrm>
        </p:spPr>
        <p:txBody>
          <a:bodyPr>
            <a:normAutofit/>
          </a:bodyPr>
          <a:lstStyle/>
          <a:p>
            <a:pPr>
              <a:lnSpc>
                <a:spcPct val="80000"/>
              </a:lnSpc>
            </a:pPr>
            <a:r>
              <a:rPr lang="en-US" altLang="en-US" dirty="0"/>
              <a:t>A </a:t>
            </a:r>
            <a:r>
              <a:rPr lang="en-US" altLang="en-US" b="1" dirty="0"/>
              <a:t>steroid</a:t>
            </a:r>
            <a:r>
              <a:rPr lang="en-US" altLang="en-US" dirty="0"/>
              <a:t> is a terpenoid lipid </a:t>
            </a:r>
          </a:p>
          <a:p>
            <a:pPr>
              <a:lnSpc>
                <a:spcPct val="80000"/>
              </a:lnSpc>
            </a:pPr>
            <a:r>
              <a:rPr lang="en-US" altLang="en-US" dirty="0"/>
              <a:t>Steroids vary by the functional groups </a:t>
            </a:r>
          </a:p>
          <a:p>
            <a:pPr>
              <a:lnSpc>
                <a:spcPct val="80000"/>
              </a:lnSpc>
            </a:pPr>
            <a:r>
              <a:rPr lang="en-US" altLang="en-US" dirty="0"/>
              <a:t>Hundreds of types</a:t>
            </a:r>
          </a:p>
          <a:p>
            <a:pPr>
              <a:lnSpc>
                <a:spcPct val="80000"/>
              </a:lnSpc>
            </a:pPr>
            <a:r>
              <a:rPr lang="en-US" altLang="en-US" dirty="0"/>
              <a:t>lanosterol (animals and fungi) </a:t>
            </a:r>
          </a:p>
          <a:p>
            <a:pPr>
              <a:lnSpc>
                <a:spcPct val="80000"/>
              </a:lnSpc>
            </a:pPr>
            <a:r>
              <a:rPr lang="en-US" altLang="en-US" dirty="0"/>
              <a:t>cycloartenol (plants).</a:t>
            </a:r>
          </a:p>
          <a:p>
            <a:endParaRPr lang="en-US" dirty="0"/>
          </a:p>
        </p:txBody>
      </p:sp>
      <p:pic>
        <p:nvPicPr>
          <p:cNvPr id="4" name="Picture 5" descr="Image:Lanosterol-skeletal.png">
            <a:hlinkClick r:id="rId3"/>
            <a:extLst>
              <a:ext uri="{FF2B5EF4-FFF2-40B4-BE49-F238E27FC236}">
                <a16:creationId xmlns:a16="http://schemas.microsoft.com/office/drawing/2014/main" id="{B3208090-5F8E-4A32-88FA-8747A090CC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4750" y="480874"/>
            <a:ext cx="47212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mage:Cycloartenol.png">
            <a:hlinkClick r:id="rId5"/>
            <a:extLst>
              <a:ext uri="{FF2B5EF4-FFF2-40B4-BE49-F238E27FC236}">
                <a16:creationId xmlns:a16="http://schemas.microsoft.com/office/drawing/2014/main" id="{E4636B98-4865-43A2-A221-82481CBCE2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3975" y="3147874"/>
            <a:ext cx="434340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a:extLst>
              <a:ext uri="{FF2B5EF4-FFF2-40B4-BE49-F238E27FC236}">
                <a16:creationId xmlns:a16="http://schemas.microsoft.com/office/drawing/2014/main" id="{2C51FE8F-1465-4DDB-B06A-A23B82998D69}"/>
              </a:ext>
            </a:extLst>
          </p:cNvPr>
          <p:cNvSpPr txBox="1">
            <a:spLocks noChangeArrowheads="1"/>
          </p:cNvSpPr>
          <p:nvPr/>
        </p:nvSpPr>
        <p:spPr bwMode="auto">
          <a:xfrm>
            <a:off x="7010400" y="2317334"/>
            <a:ext cx="135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Lanosterol</a:t>
            </a:r>
          </a:p>
        </p:txBody>
      </p:sp>
      <p:sp>
        <p:nvSpPr>
          <p:cNvPr id="7" name="Text Box 9">
            <a:extLst>
              <a:ext uri="{FF2B5EF4-FFF2-40B4-BE49-F238E27FC236}">
                <a16:creationId xmlns:a16="http://schemas.microsoft.com/office/drawing/2014/main" id="{8AF61FC4-E677-43C1-ACE9-7794CBB6C37A}"/>
              </a:ext>
            </a:extLst>
          </p:cNvPr>
          <p:cNvSpPr txBox="1">
            <a:spLocks noChangeArrowheads="1"/>
          </p:cNvSpPr>
          <p:nvPr/>
        </p:nvSpPr>
        <p:spPr bwMode="auto">
          <a:xfrm>
            <a:off x="6902450" y="4763657"/>
            <a:ext cx="156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Cycloartenol</a:t>
            </a:r>
          </a:p>
        </p:txBody>
      </p:sp>
    </p:spTree>
    <p:extLst>
      <p:ext uri="{BB962C8B-B14F-4D97-AF65-F5344CB8AC3E}">
        <p14:creationId xmlns:p14="http://schemas.microsoft.com/office/powerpoint/2010/main" val="1708316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58CB54C-A06E-44C4-9FAC-031EE0311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720" y="222349"/>
            <a:ext cx="6493193" cy="54636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5F17DB8-FEFF-4493-8B6E-6FC8AE1E0ACB}"/>
              </a:ext>
            </a:extLst>
          </p:cNvPr>
          <p:cNvSpPr>
            <a:spLocks noGrp="1"/>
          </p:cNvSpPr>
          <p:nvPr>
            <p:ph type="title"/>
          </p:nvPr>
        </p:nvSpPr>
        <p:spPr>
          <a:xfrm>
            <a:off x="141698" y="4930808"/>
            <a:ext cx="2687862" cy="779462"/>
          </a:xfrm>
        </p:spPr>
        <p:txBody>
          <a:bodyPr>
            <a:normAutofit fontScale="90000"/>
          </a:bodyPr>
          <a:lstStyle/>
          <a:p>
            <a:r>
              <a:rPr lang="en-US" dirty="0"/>
              <a:t>Bile Acids/Salts</a:t>
            </a:r>
          </a:p>
        </p:txBody>
      </p:sp>
      <p:sp>
        <p:nvSpPr>
          <p:cNvPr id="5" name="TextBox 4">
            <a:extLst>
              <a:ext uri="{FF2B5EF4-FFF2-40B4-BE49-F238E27FC236}">
                <a16:creationId xmlns:a16="http://schemas.microsoft.com/office/drawing/2014/main" id="{B1CABF26-D7EA-4D7F-AE4E-FF4242C7B8DC}"/>
              </a:ext>
            </a:extLst>
          </p:cNvPr>
          <p:cNvSpPr txBox="1"/>
          <p:nvPr/>
        </p:nvSpPr>
        <p:spPr>
          <a:xfrm>
            <a:off x="3677920" y="5710270"/>
            <a:ext cx="5184753" cy="307777"/>
          </a:xfrm>
          <a:prstGeom prst="rect">
            <a:avLst/>
          </a:prstGeom>
          <a:noFill/>
        </p:spPr>
        <p:txBody>
          <a:bodyPr wrap="none" rtlCol="0">
            <a:spAutoFit/>
          </a:bodyPr>
          <a:lstStyle/>
          <a:p>
            <a:r>
              <a:rPr lang="en-US" sz="1400" dirty="0"/>
              <a:t>Figure from: </a:t>
            </a:r>
            <a:r>
              <a:rPr lang="en-US" sz="1400" dirty="0">
                <a:hlinkClick r:id="rId4"/>
              </a:rPr>
              <a:t>Urdaneta, V. and Casadesus, J. (2017) Front. Med. 4:163</a:t>
            </a:r>
            <a:endParaRPr lang="en-US" sz="1400" dirty="0"/>
          </a:p>
        </p:txBody>
      </p:sp>
    </p:spTree>
    <p:extLst>
      <p:ext uri="{BB962C8B-B14F-4D97-AF65-F5344CB8AC3E}">
        <p14:creationId xmlns:p14="http://schemas.microsoft.com/office/powerpoint/2010/main" val="1744304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7DB8-FEFF-4493-8B6E-6FC8AE1E0A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CADAB5-A4E8-4D36-A9F7-772CA9B34EA8}"/>
              </a:ext>
            </a:extLst>
          </p:cNvPr>
          <p:cNvSpPr>
            <a:spLocks noGrp="1"/>
          </p:cNvSpPr>
          <p:nvPr>
            <p:ph idx="1"/>
          </p:nvPr>
        </p:nvSpPr>
        <p:spPr/>
        <p:txBody>
          <a:bodyPr/>
          <a:lstStyle/>
          <a:p>
            <a:endParaRPr lang="en-US"/>
          </a:p>
        </p:txBody>
      </p:sp>
      <p:pic>
        <p:nvPicPr>
          <p:cNvPr id="5122" name="Picture 2">
            <a:extLst>
              <a:ext uri="{FF2B5EF4-FFF2-40B4-BE49-F238E27FC236}">
                <a16:creationId xmlns:a16="http://schemas.microsoft.com/office/drawing/2014/main" id="{A58CB54C-A06E-44C4-9FAC-031EE0311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720" y="222349"/>
            <a:ext cx="6493193" cy="54636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3C302C3C-8754-4237-B50F-5C4B75B1EA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4140" b="54606"/>
          <a:stretch/>
        </p:blipFill>
        <p:spPr bwMode="auto">
          <a:xfrm>
            <a:off x="1361804" y="715109"/>
            <a:ext cx="6924039" cy="47346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BB7EA11-62A9-4620-BF86-15358EB1D688}"/>
              </a:ext>
            </a:extLst>
          </p:cNvPr>
          <p:cNvSpPr txBox="1"/>
          <p:nvPr/>
        </p:nvSpPr>
        <p:spPr>
          <a:xfrm>
            <a:off x="3677920" y="5710270"/>
            <a:ext cx="5184753" cy="307777"/>
          </a:xfrm>
          <a:prstGeom prst="rect">
            <a:avLst/>
          </a:prstGeom>
          <a:noFill/>
        </p:spPr>
        <p:txBody>
          <a:bodyPr wrap="none" rtlCol="0">
            <a:spAutoFit/>
          </a:bodyPr>
          <a:lstStyle/>
          <a:p>
            <a:r>
              <a:rPr lang="en-US" sz="1400" dirty="0"/>
              <a:t>Figure from: </a:t>
            </a:r>
            <a:r>
              <a:rPr lang="en-US" sz="1400" dirty="0">
                <a:hlinkClick r:id="rId4"/>
              </a:rPr>
              <a:t>Urdaneta, V. and Casadesus, J. (2017) Front. Med. 4:163</a:t>
            </a:r>
            <a:endParaRPr lang="en-US" sz="1400" dirty="0"/>
          </a:p>
        </p:txBody>
      </p:sp>
    </p:spTree>
    <p:extLst>
      <p:ext uri="{BB962C8B-B14F-4D97-AF65-F5344CB8AC3E}">
        <p14:creationId xmlns:p14="http://schemas.microsoft.com/office/powerpoint/2010/main" val="1550002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7DB8-FEFF-4493-8B6E-6FC8AE1E0A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CADAB5-A4E8-4D36-A9F7-772CA9B34EA8}"/>
              </a:ext>
            </a:extLst>
          </p:cNvPr>
          <p:cNvSpPr>
            <a:spLocks noGrp="1"/>
          </p:cNvSpPr>
          <p:nvPr>
            <p:ph idx="1"/>
          </p:nvPr>
        </p:nvSpPr>
        <p:spPr/>
        <p:txBody>
          <a:bodyPr/>
          <a:lstStyle/>
          <a:p>
            <a:endParaRPr lang="en-US"/>
          </a:p>
        </p:txBody>
      </p:sp>
      <p:pic>
        <p:nvPicPr>
          <p:cNvPr id="5122" name="Picture 2">
            <a:extLst>
              <a:ext uri="{FF2B5EF4-FFF2-40B4-BE49-F238E27FC236}">
                <a16:creationId xmlns:a16="http://schemas.microsoft.com/office/drawing/2014/main" id="{A58CB54C-A06E-44C4-9FAC-031EE0311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720" y="222349"/>
            <a:ext cx="6493193" cy="54636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BB7EA11-62A9-4620-BF86-15358EB1D688}"/>
              </a:ext>
            </a:extLst>
          </p:cNvPr>
          <p:cNvSpPr txBox="1"/>
          <p:nvPr/>
        </p:nvSpPr>
        <p:spPr>
          <a:xfrm>
            <a:off x="3677920" y="5710270"/>
            <a:ext cx="5184753" cy="307777"/>
          </a:xfrm>
          <a:prstGeom prst="rect">
            <a:avLst/>
          </a:prstGeom>
          <a:noFill/>
        </p:spPr>
        <p:txBody>
          <a:bodyPr wrap="none" rtlCol="0">
            <a:spAutoFit/>
          </a:bodyPr>
          <a:lstStyle/>
          <a:p>
            <a:r>
              <a:rPr lang="en-US" sz="1400" dirty="0"/>
              <a:t>Figure from: </a:t>
            </a:r>
            <a:r>
              <a:rPr lang="en-US" sz="1400" dirty="0">
                <a:hlinkClick r:id="rId4"/>
              </a:rPr>
              <a:t>Urdaneta, V. and Casadesus, J. (2017) Front. Med. 4:163</a:t>
            </a:r>
            <a:endParaRPr lang="en-US" sz="1400" dirty="0"/>
          </a:p>
        </p:txBody>
      </p:sp>
      <p:pic>
        <p:nvPicPr>
          <p:cNvPr id="7" name="Picture 2">
            <a:extLst>
              <a:ext uri="{FF2B5EF4-FFF2-40B4-BE49-F238E27FC236}">
                <a16:creationId xmlns:a16="http://schemas.microsoft.com/office/drawing/2014/main" id="{2DBBBB43-6417-4874-8D69-D104966951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909" r="47660"/>
          <a:stretch/>
        </p:blipFill>
        <p:spPr bwMode="auto">
          <a:xfrm>
            <a:off x="1644361" y="157480"/>
            <a:ext cx="5655598" cy="5463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171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7DB8-FEFF-4493-8B6E-6FC8AE1E0A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CADAB5-A4E8-4D36-A9F7-772CA9B34EA8}"/>
              </a:ext>
            </a:extLst>
          </p:cNvPr>
          <p:cNvSpPr>
            <a:spLocks noGrp="1"/>
          </p:cNvSpPr>
          <p:nvPr>
            <p:ph idx="1"/>
          </p:nvPr>
        </p:nvSpPr>
        <p:spPr/>
        <p:txBody>
          <a:bodyPr/>
          <a:lstStyle/>
          <a:p>
            <a:endParaRPr lang="en-US"/>
          </a:p>
        </p:txBody>
      </p:sp>
      <p:pic>
        <p:nvPicPr>
          <p:cNvPr id="5122" name="Picture 2">
            <a:extLst>
              <a:ext uri="{FF2B5EF4-FFF2-40B4-BE49-F238E27FC236}">
                <a16:creationId xmlns:a16="http://schemas.microsoft.com/office/drawing/2014/main" id="{A58CB54C-A06E-44C4-9FAC-031EE0311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720" y="222349"/>
            <a:ext cx="6493193" cy="54636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BB7EA11-62A9-4620-BF86-15358EB1D688}"/>
              </a:ext>
            </a:extLst>
          </p:cNvPr>
          <p:cNvSpPr txBox="1"/>
          <p:nvPr/>
        </p:nvSpPr>
        <p:spPr>
          <a:xfrm>
            <a:off x="3677920" y="5710270"/>
            <a:ext cx="5184753" cy="307777"/>
          </a:xfrm>
          <a:prstGeom prst="rect">
            <a:avLst/>
          </a:prstGeom>
          <a:noFill/>
        </p:spPr>
        <p:txBody>
          <a:bodyPr wrap="none" rtlCol="0">
            <a:spAutoFit/>
          </a:bodyPr>
          <a:lstStyle/>
          <a:p>
            <a:r>
              <a:rPr lang="en-US" sz="1400" dirty="0"/>
              <a:t>Figure from: </a:t>
            </a:r>
            <a:r>
              <a:rPr lang="en-US" sz="1400" dirty="0">
                <a:hlinkClick r:id="rId4"/>
              </a:rPr>
              <a:t>Urdaneta, V. and Casadesus, J. (2017) Front. Med. 4:163</a:t>
            </a:r>
            <a:endParaRPr lang="en-US" sz="1400" dirty="0"/>
          </a:p>
        </p:txBody>
      </p:sp>
      <p:pic>
        <p:nvPicPr>
          <p:cNvPr id="7" name="Picture 2">
            <a:extLst>
              <a:ext uri="{FF2B5EF4-FFF2-40B4-BE49-F238E27FC236}">
                <a16:creationId xmlns:a16="http://schemas.microsoft.com/office/drawing/2014/main" id="{07537D37-7774-424B-9C89-2D6C0D12DC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704" b="52653"/>
          <a:stretch/>
        </p:blipFill>
        <p:spPr bwMode="auto">
          <a:xfrm>
            <a:off x="2453640" y="450949"/>
            <a:ext cx="5527040" cy="4971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588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7DB8-FEFF-4493-8B6E-6FC8AE1E0A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CADAB5-A4E8-4D36-A9F7-772CA9B34EA8}"/>
              </a:ext>
            </a:extLst>
          </p:cNvPr>
          <p:cNvSpPr>
            <a:spLocks noGrp="1"/>
          </p:cNvSpPr>
          <p:nvPr>
            <p:ph idx="1"/>
          </p:nvPr>
        </p:nvSpPr>
        <p:spPr/>
        <p:txBody>
          <a:bodyPr/>
          <a:lstStyle/>
          <a:p>
            <a:endParaRPr lang="en-US"/>
          </a:p>
        </p:txBody>
      </p:sp>
      <p:pic>
        <p:nvPicPr>
          <p:cNvPr id="5122" name="Picture 2">
            <a:extLst>
              <a:ext uri="{FF2B5EF4-FFF2-40B4-BE49-F238E27FC236}">
                <a16:creationId xmlns:a16="http://schemas.microsoft.com/office/drawing/2014/main" id="{A58CB54C-A06E-44C4-9FAC-031EE0311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720" y="222349"/>
            <a:ext cx="6493193" cy="54636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BB7EA11-62A9-4620-BF86-15358EB1D688}"/>
              </a:ext>
            </a:extLst>
          </p:cNvPr>
          <p:cNvSpPr txBox="1"/>
          <p:nvPr/>
        </p:nvSpPr>
        <p:spPr>
          <a:xfrm>
            <a:off x="3677920" y="5710270"/>
            <a:ext cx="5184753" cy="307777"/>
          </a:xfrm>
          <a:prstGeom prst="rect">
            <a:avLst/>
          </a:prstGeom>
          <a:noFill/>
        </p:spPr>
        <p:txBody>
          <a:bodyPr wrap="none" rtlCol="0">
            <a:spAutoFit/>
          </a:bodyPr>
          <a:lstStyle/>
          <a:p>
            <a:r>
              <a:rPr lang="en-US" sz="1400" dirty="0"/>
              <a:t>Figure from: </a:t>
            </a:r>
            <a:r>
              <a:rPr lang="en-US" sz="1400" dirty="0">
                <a:hlinkClick r:id="rId4"/>
              </a:rPr>
              <a:t>Urdaneta, V. and Casadesus, J. (2017) Front. Med. 4:163</a:t>
            </a:r>
            <a:endParaRPr lang="en-US" sz="1400" dirty="0"/>
          </a:p>
        </p:txBody>
      </p:sp>
      <p:pic>
        <p:nvPicPr>
          <p:cNvPr id="7" name="Picture 2">
            <a:extLst>
              <a:ext uri="{FF2B5EF4-FFF2-40B4-BE49-F238E27FC236}">
                <a16:creationId xmlns:a16="http://schemas.microsoft.com/office/drawing/2014/main" id="{07537D37-7774-424B-9C89-2D6C0D12DC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704" t="49549" b="-670"/>
          <a:stretch/>
        </p:blipFill>
        <p:spPr bwMode="auto">
          <a:xfrm>
            <a:off x="2794375" y="114742"/>
            <a:ext cx="5527040" cy="5367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778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7646C-648F-48AF-AD7E-CB78EE53B422}"/>
              </a:ext>
            </a:extLst>
          </p:cNvPr>
          <p:cNvSpPr>
            <a:spLocks noGrp="1"/>
          </p:cNvSpPr>
          <p:nvPr>
            <p:ph type="title"/>
          </p:nvPr>
        </p:nvSpPr>
        <p:spPr>
          <a:xfrm>
            <a:off x="1597625" y="138746"/>
            <a:ext cx="7342593" cy="779462"/>
          </a:xfrm>
        </p:spPr>
        <p:txBody>
          <a:bodyPr>
            <a:normAutofit/>
          </a:bodyPr>
          <a:lstStyle/>
          <a:p>
            <a:r>
              <a:rPr lang="en-US" dirty="0"/>
              <a:t>Bile Acids Emulsify Lipids</a:t>
            </a:r>
          </a:p>
        </p:txBody>
      </p:sp>
      <p:pic>
        <p:nvPicPr>
          <p:cNvPr id="7172" name="Picture 4">
            <a:extLst>
              <a:ext uri="{FF2B5EF4-FFF2-40B4-BE49-F238E27FC236}">
                <a16:creationId xmlns:a16="http://schemas.microsoft.com/office/drawing/2014/main" id="{938AEFC7-1426-4019-ADC7-DA01A5284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388" y="1013351"/>
            <a:ext cx="8151223" cy="48312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9F4B541-53DB-4EEB-8C2E-6905221CC3B8}"/>
              </a:ext>
            </a:extLst>
          </p:cNvPr>
          <p:cNvSpPr/>
          <p:nvPr/>
        </p:nvSpPr>
        <p:spPr>
          <a:xfrm>
            <a:off x="5893847" y="5632015"/>
            <a:ext cx="2984600" cy="307777"/>
          </a:xfrm>
          <a:prstGeom prst="rect">
            <a:avLst/>
          </a:prstGeom>
        </p:spPr>
        <p:txBody>
          <a:bodyPr wrap="none">
            <a:spAutoFit/>
          </a:bodyPr>
          <a:lstStyle/>
          <a:p>
            <a:r>
              <a:rPr lang="en-US" sz="1400" dirty="0">
                <a:latin typeface="Arial" panose="020B0604020202020204" pitchFamily="34" charset="0"/>
              </a:rPr>
              <a:t>Figure from: </a:t>
            </a:r>
            <a:r>
              <a:rPr lang="en-US" sz="1400" dirty="0">
                <a:latin typeface="Arial" panose="020B0604020202020204" pitchFamily="34" charset="0"/>
                <a:hlinkClick r:id="rId4"/>
              </a:rPr>
              <a:t>Frank </a:t>
            </a:r>
            <a:r>
              <a:rPr lang="en-US" sz="1400" dirty="0" err="1">
                <a:latin typeface="Arial" panose="020B0604020202020204" pitchFamily="34" charset="0"/>
                <a:hlinkClick r:id="rId4"/>
              </a:rPr>
              <a:t>Boumphrey</a:t>
            </a:r>
            <a:r>
              <a:rPr lang="en-US" sz="1400" dirty="0">
                <a:latin typeface="Arial" panose="020B0604020202020204" pitchFamily="34" charset="0"/>
                <a:hlinkClick r:id="rId4"/>
              </a:rPr>
              <a:t>, MD</a:t>
            </a:r>
            <a:endParaRPr lang="en-US" sz="1400" dirty="0"/>
          </a:p>
        </p:txBody>
      </p:sp>
    </p:spTree>
    <p:extLst>
      <p:ext uri="{BB962C8B-B14F-4D97-AF65-F5344CB8AC3E}">
        <p14:creationId xmlns:p14="http://schemas.microsoft.com/office/powerpoint/2010/main" val="3320655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7646C-648F-48AF-AD7E-CB78EE53B422}"/>
              </a:ext>
            </a:extLst>
          </p:cNvPr>
          <p:cNvSpPr>
            <a:spLocks noGrp="1"/>
          </p:cNvSpPr>
          <p:nvPr>
            <p:ph type="title"/>
          </p:nvPr>
        </p:nvSpPr>
        <p:spPr>
          <a:xfrm>
            <a:off x="1597625" y="138746"/>
            <a:ext cx="7342593" cy="779462"/>
          </a:xfrm>
        </p:spPr>
        <p:txBody>
          <a:bodyPr>
            <a:normAutofit/>
          </a:bodyPr>
          <a:lstStyle/>
          <a:p>
            <a:r>
              <a:rPr lang="en-US" dirty="0"/>
              <a:t>Bile Acids Emulsify Lipids</a:t>
            </a:r>
          </a:p>
        </p:txBody>
      </p:sp>
      <p:pic>
        <p:nvPicPr>
          <p:cNvPr id="7172" name="Picture 4">
            <a:extLst>
              <a:ext uri="{FF2B5EF4-FFF2-40B4-BE49-F238E27FC236}">
                <a16:creationId xmlns:a16="http://schemas.microsoft.com/office/drawing/2014/main" id="{938AEFC7-1426-4019-ADC7-DA01A52842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5897879" y="2148839"/>
            <a:ext cx="106681" cy="1540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9F4B541-53DB-4EEB-8C2E-6905221CC3B8}"/>
              </a:ext>
            </a:extLst>
          </p:cNvPr>
          <p:cNvSpPr/>
          <p:nvPr/>
        </p:nvSpPr>
        <p:spPr>
          <a:xfrm>
            <a:off x="5215670" y="5690760"/>
            <a:ext cx="3710759" cy="307777"/>
          </a:xfrm>
          <a:prstGeom prst="rect">
            <a:avLst/>
          </a:prstGeom>
        </p:spPr>
        <p:txBody>
          <a:bodyPr wrap="none">
            <a:spAutoFit/>
          </a:bodyPr>
          <a:lstStyle/>
          <a:p>
            <a:r>
              <a:rPr lang="en-US" sz="1400" dirty="0">
                <a:latin typeface="Arial" panose="020B0604020202020204" pitchFamily="34" charset="0"/>
              </a:rPr>
              <a:t>Figure modified from: </a:t>
            </a:r>
            <a:r>
              <a:rPr lang="en-US" sz="1400" dirty="0">
                <a:latin typeface="Arial" panose="020B0604020202020204" pitchFamily="34" charset="0"/>
                <a:hlinkClick r:id="rId4"/>
              </a:rPr>
              <a:t>Frank </a:t>
            </a:r>
            <a:r>
              <a:rPr lang="en-US" sz="1400" dirty="0" err="1">
                <a:latin typeface="Arial" panose="020B0604020202020204" pitchFamily="34" charset="0"/>
                <a:hlinkClick r:id="rId4"/>
              </a:rPr>
              <a:t>Boumphrey</a:t>
            </a:r>
            <a:r>
              <a:rPr lang="en-US" sz="1400" dirty="0">
                <a:latin typeface="Arial" panose="020B0604020202020204" pitchFamily="34" charset="0"/>
                <a:hlinkClick r:id="rId4"/>
              </a:rPr>
              <a:t>, MD</a:t>
            </a:r>
            <a:endParaRPr lang="en-US" sz="1400" dirty="0"/>
          </a:p>
        </p:txBody>
      </p:sp>
      <p:pic>
        <p:nvPicPr>
          <p:cNvPr id="7" name="Picture 4">
            <a:extLst>
              <a:ext uri="{FF2B5EF4-FFF2-40B4-BE49-F238E27FC236}">
                <a16:creationId xmlns:a16="http://schemas.microsoft.com/office/drawing/2014/main" id="{FEC37649-67E2-4718-BBAD-150A0D8D197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5979159" y="3469639"/>
            <a:ext cx="106681" cy="1540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30DC05CC-8C4E-4B4B-9F73-29E6B055548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5590537" y="2892098"/>
            <a:ext cx="106681" cy="1540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E57F8141-28BC-4443-B574-BA8F8A5FA94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6614159" y="1828105"/>
            <a:ext cx="106681" cy="1540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78E136C9-A43B-4EB2-8337-F28EC2FC16B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4932679" y="1962781"/>
            <a:ext cx="106681" cy="1540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6E7E2C97-2840-4439-86D3-01E84B15FC9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6583677" y="3921378"/>
            <a:ext cx="106681" cy="1540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D1178A8B-A0F3-45C9-98B7-2009B2E95D8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6797039" y="2552586"/>
            <a:ext cx="106681" cy="1540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7D55B789-1EFC-4884-8E74-BBF7FB53393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4663439" y="4645288"/>
            <a:ext cx="106681" cy="154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CA9F8F5A-235E-4950-9E0F-3F21BBB4555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4084319" y="1534734"/>
            <a:ext cx="106681" cy="154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B6595513-0554-49CB-94A3-B4EAB475424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4663438" y="3748191"/>
            <a:ext cx="106681" cy="1540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0EC14AE-D089-41B6-AFD5-5420C154AC6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4714237" y="2955714"/>
            <a:ext cx="106681" cy="1540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18B34264-9A9E-4554-880F-3CDD61098A1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6004560" y="4729021"/>
            <a:ext cx="106681" cy="1540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F0559F9C-9495-44C8-92A4-0A6C828DCFF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55" t="23503" r="14601" b="39590"/>
          <a:stretch/>
        </p:blipFill>
        <p:spPr bwMode="auto">
          <a:xfrm>
            <a:off x="4767577" y="5482161"/>
            <a:ext cx="106681" cy="154095"/>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a16="http://schemas.microsoft.com/office/drawing/2014/main" id="{90A76D5C-78E6-4840-B920-0E00EE0C3FD3}"/>
              </a:ext>
            </a:extLst>
          </p:cNvPr>
          <p:cNvSpPr/>
          <p:nvPr/>
        </p:nvSpPr>
        <p:spPr>
          <a:xfrm>
            <a:off x="248920" y="1892299"/>
            <a:ext cx="4577080" cy="2951480"/>
          </a:xfrm>
          <a:prstGeom prst="clou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55813DA-74F1-40A0-B8C9-04B9CBEDDAAA}"/>
              </a:ext>
            </a:extLst>
          </p:cNvPr>
          <p:cNvSpPr txBox="1"/>
          <p:nvPr/>
        </p:nvSpPr>
        <p:spPr>
          <a:xfrm>
            <a:off x="1431038" y="3073651"/>
            <a:ext cx="2078582" cy="461665"/>
          </a:xfrm>
          <a:prstGeom prst="rect">
            <a:avLst/>
          </a:prstGeom>
          <a:noFill/>
        </p:spPr>
        <p:txBody>
          <a:bodyPr wrap="none" rtlCol="0">
            <a:spAutoFit/>
          </a:bodyPr>
          <a:lstStyle/>
          <a:p>
            <a:r>
              <a:rPr lang="en-US" sz="2400" dirty="0"/>
              <a:t>TAGS from Diet</a:t>
            </a:r>
          </a:p>
        </p:txBody>
      </p:sp>
      <p:grpSp>
        <p:nvGrpSpPr>
          <p:cNvPr id="20" name="Group 19">
            <a:extLst>
              <a:ext uri="{FF2B5EF4-FFF2-40B4-BE49-F238E27FC236}">
                <a16:creationId xmlns:a16="http://schemas.microsoft.com/office/drawing/2014/main" id="{2815ABFE-7227-4821-9E0F-B2CB8B511D88}"/>
              </a:ext>
            </a:extLst>
          </p:cNvPr>
          <p:cNvGrpSpPr/>
          <p:nvPr/>
        </p:nvGrpSpPr>
        <p:grpSpPr>
          <a:xfrm>
            <a:off x="8143555" y="4046500"/>
            <a:ext cx="727891" cy="759568"/>
            <a:chOff x="8055429" y="4358640"/>
            <a:chExt cx="727891" cy="759568"/>
          </a:xfrm>
        </p:grpSpPr>
        <p:pic>
          <p:nvPicPr>
            <p:cNvPr id="5" name="Picture 4">
              <a:extLst>
                <a:ext uri="{FF2B5EF4-FFF2-40B4-BE49-F238E27FC236}">
                  <a16:creationId xmlns:a16="http://schemas.microsoft.com/office/drawing/2014/main" id="{7FCFE115-69FF-4C26-B275-39F84983F34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9156"/>
            <a:stretch/>
          </p:blipFill>
          <p:spPr bwMode="auto">
            <a:xfrm>
              <a:off x="8055429" y="4480559"/>
              <a:ext cx="654574" cy="6376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68B9547-6ED4-4D3D-B5C7-731E14F5F025}"/>
                </a:ext>
              </a:extLst>
            </p:cNvPr>
            <p:cNvSpPr/>
            <p:nvPr/>
          </p:nvSpPr>
          <p:spPr>
            <a:xfrm>
              <a:off x="8646160" y="4358640"/>
              <a:ext cx="137160" cy="213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87F31E94-90F1-49A0-ABC6-642A08CAFC98}"/>
              </a:ext>
            </a:extLst>
          </p:cNvPr>
          <p:cNvGrpSpPr/>
          <p:nvPr/>
        </p:nvGrpSpPr>
        <p:grpSpPr>
          <a:xfrm>
            <a:off x="7389899" y="4963103"/>
            <a:ext cx="727891" cy="759568"/>
            <a:chOff x="8055429" y="4358640"/>
            <a:chExt cx="727891" cy="759568"/>
          </a:xfrm>
        </p:grpSpPr>
        <p:pic>
          <p:nvPicPr>
            <p:cNvPr id="23" name="Picture 22">
              <a:extLst>
                <a:ext uri="{FF2B5EF4-FFF2-40B4-BE49-F238E27FC236}">
                  <a16:creationId xmlns:a16="http://schemas.microsoft.com/office/drawing/2014/main" id="{3267F6FC-0687-4C90-AAC2-A93BD91078F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9156"/>
            <a:stretch/>
          </p:blipFill>
          <p:spPr bwMode="auto">
            <a:xfrm>
              <a:off x="8055429" y="4480559"/>
              <a:ext cx="654574" cy="63764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0C6007A7-5D12-48FF-A79A-70B44A5F1601}"/>
                </a:ext>
              </a:extLst>
            </p:cNvPr>
            <p:cNvSpPr/>
            <p:nvPr/>
          </p:nvSpPr>
          <p:spPr>
            <a:xfrm>
              <a:off x="8646160" y="4358640"/>
              <a:ext cx="137160" cy="213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9217E220-2DBE-4A5E-92EC-40E9D48C2F34}"/>
              </a:ext>
            </a:extLst>
          </p:cNvPr>
          <p:cNvGrpSpPr/>
          <p:nvPr/>
        </p:nvGrpSpPr>
        <p:grpSpPr>
          <a:xfrm>
            <a:off x="7369962" y="1998595"/>
            <a:ext cx="727891" cy="759568"/>
            <a:chOff x="8055429" y="4358640"/>
            <a:chExt cx="727891" cy="759568"/>
          </a:xfrm>
        </p:grpSpPr>
        <p:pic>
          <p:nvPicPr>
            <p:cNvPr id="26" name="Picture 25">
              <a:extLst>
                <a:ext uri="{FF2B5EF4-FFF2-40B4-BE49-F238E27FC236}">
                  <a16:creationId xmlns:a16="http://schemas.microsoft.com/office/drawing/2014/main" id="{B5A2EA81-B81D-458D-A219-6BD0579901F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9156"/>
            <a:stretch/>
          </p:blipFill>
          <p:spPr bwMode="auto">
            <a:xfrm>
              <a:off x="8055429" y="4480559"/>
              <a:ext cx="654574" cy="63764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06313B45-9626-4415-BE9F-627C1D050666}"/>
                </a:ext>
              </a:extLst>
            </p:cNvPr>
            <p:cNvSpPr/>
            <p:nvPr/>
          </p:nvSpPr>
          <p:spPr>
            <a:xfrm>
              <a:off x="8646160" y="4358640"/>
              <a:ext cx="137160" cy="213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C03C858-4C77-4D07-A3F7-AD4A8584F28F}"/>
              </a:ext>
            </a:extLst>
          </p:cNvPr>
          <p:cNvGrpSpPr/>
          <p:nvPr/>
        </p:nvGrpSpPr>
        <p:grpSpPr>
          <a:xfrm>
            <a:off x="5447573" y="853111"/>
            <a:ext cx="727891" cy="759568"/>
            <a:chOff x="8055429" y="4358640"/>
            <a:chExt cx="727891" cy="759568"/>
          </a:xfrm>
        </p:grpSpPr>
        <p:pic>
          <p:nvPicPr>
            <p:cNvPr id="29" name="Picture 28">
              <a:extLst>
                <a:ext uri="{FF2B5EF4-FFF2-40B4-BE49-F238E27FC236}">
                  <a16:creationId xmlns:a16="http://schemas.microsoft.com/office/drawing/2014/main" id="{2950F1F4-F5D0-4435-BEAB-F516C47913E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9156"/>
            <a:stretch/>
          </p:blipFill>
          <p:spPr bwMode="auto">
            <a:xfrm>
              <a:off x="8055429" y="4480559"/>
              <a:ext cx="654574" cy="63764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B90E30E8-E2EB-48D5-B1CE-449B6FEAA25C}"/>
                </a:ext>
              </a:extLst>
            </p:cNvPr>
            <p:cNvSpPr/>
            <p:nvPr/>
          </p:nvSpPr>
          <p:spPr>
            <a:xfrm>
              <a:off x="8646160" y="4358640"/>
              <a:ext cx="137160" cy="213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2D42E03E-3EE6-4187-960B-C40906E6615A}"/>
              </a:ext>
            </a:extLst>
          </p:cNvPr>
          <p:cNvGrpSpPr/>
          <p:nvPr/>
        </p:nvGrpSpPr>
        <p:grpSpPr>
          <a:xfrm>
            <a:off x="5083628" y="3695689"/>
            <a:ext cx="727891" cy="759568"/>
            <a:chOff x="8055429" y="4358640"/>
            <a:chExt cx="727891" cy="759568"/>
          </a:xfrm>
        </p:grpSpPr>
        <p:pic>
          <p:nvPicPr>
            <p:cNvPr id="32" name="Picture 31">
              <a:extLst>
                <a:ext uri="{FF2B5EF4-FFF2-40B4-BE49-F238E27FC236}">
                  <a16:creationId xmlns:a16="http://schemas.microsoft.com/office/drawing/2014/main" id="{367CB3C1-D69B-423A-B9FB-8FA68668EC9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9156"/>
            <a:stretch/>
          </p:blipFill>
          <p:spPr bwMode="auto">
            <a:xfrm>
              <a:off x="8055429" y="4480559"/>
              <a:ext cx="654574" cy="63764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1202E21A-FB91-449B-8BC2-873DC955D827}"/>
                </a:ext>
              </a:extLst>
            </p:cNvPr>
            <p:cNvSpPr/>
            <p:nvPr/>
          </p:nvSpPr>
          <p:spPr>
            <a:xfrm>
              <a:off x="8646160" y="4358640"/>
              <a:ext cx="137160" cy="213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F659EE98-4D82-4CA6-974E-5706CF921D39}"/>
              </a:ext>
            </a:extLst>
          </p:cNvPr>
          <p:cNvGrpSpPr/>
          <p:nvPr/>
        </p:nvGrpSpPr>
        <p:grpSpPr>
          <a:xfrm>
            <a:off x="6599647" y="4522360"/>
            <a:ext cx="727891" cy="759568"/>
            <a:chOff x="8055429" y="4358640"/>
            <a:chExt cx="727891" cy="759568"/>
          </a:xfrm>
        </p:grpSpPr>
        <p:pic>
          <p:nvPicPr>
            <p:cNvPr id="35" name="Picture 34">
              <a:extLst>
                <a:ext uri="{FF2B5EF4-FFF2-40B4-BE49-F238E27FC236}">
                  <a16:creationId xmlns:a16="http://schemas.microsoft.com/office/drawing/2014/main" id="{93EEE183-9ADA-4DFC-B222-7017F6BBF97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9156"/>
            <a:stretch/>
          </p:blipFill>
          <p:spPr bwMode="auto">
            <a:xfrm>
              <a:off x="8055429" y="4480559"/>
              <a:ext cx="654574" cy="63764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7D179656-5076-412A-87D9-E82C7B7681A8}"/>
                </a:ext>
              </a:extLst>
            </p:cNvPr>
            <p:cNvSpPr/>
            <p:nvPr/>
          </p:nvSpPr>
          <p:spPr>
            <a:xfrm>
              <a:off x="8646160" y="4358640"/>
              <a:ext cx="137160" cy="213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002B2C7A-43F5-46A4-B134-26F99F269BD5}"/>
              </a:ext>
            </a:extLst>
          </p:cNvPr>
          <p:cNvGrpSpPr/>
          <p:nvPr/>
        </p:nvGrpSpPr>
        <p:grpSpPr>
          <a:xfrm>
            <a:off x="7428744" y="3535316"/>
            <a:ext cx="727891" cy="759568"/>
            <a:chOff x="8055429" y="4358640"/>
            <a:chExt cx="727891" cy="759568"/>
          </a:xfrm>
        </p:grpSpPr>
        <p:pic>
          <p:nvPicPr>
            <p:cNvPr id="38" name="Picture 37">
              <a:extLst>
                <a:ext uri="{FF2B5EF4-FFF2-40B4-BE49-F238E27FC236}">
                  <a16:creationId xmlns:a16="http://schemas.microsoft.com/office/drawing/2014/main" id="{BED2BE46-6889-4101-8180-9F3B667DE76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9156"/>
            <a:stretch/>
          </p:blipFill>
          <p:spPr bwMode="auto">
            <a:xfrm>
              <a:off x="8055429" y="4480559"/>
              <a:ext cx="654574" cy="637649"/>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061ECBAF-AE64-4DC6-876F-6C9419499E79}"/>
                </a:ext>
              </a:extLst>
            </p:cNvPr>
            <p:cNvSpPr/>
            <p:nvPr/>
          </p:nvSpPr>
          <p:spPr>
            <a:xfrm>
              <a:off x="8646160" y="4358640"/>
              <a:ext cx="137160" cy="213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EF1F2B6E-22CF-4E48-885D-DCF783CAF87D}"/>
              </a:ext>
            </a:extLst>
          </p:cNvPr>
          <p:cNvGrpSpPr/>
          <p:nvPr/>
        </p:nvGrpSpPr>
        <p:grpSpPr>
          <a:xfrm>
            <a:off x="6430005" y="2884473"/>
            <a:ext cx="727891" cy="759568"/>
            <a:chOff x="8055429" y="4358640"/>
            <a:chExt cx="727891" cy="759568"/>
          </a:xfrm>
        </p:grpSpPr>
        <p:pic>
          <p:nvPicPr>
            <p:cNvPr id="41" name="Picture 40">
              <a:extLst>
                <a:ext uri="{FF2B5EF4-FFF2-40B4-BE49-F238E27FC236}">
                  <a16:creationId xmlns:a16="http://schemas.microsoft.com/office/drawing/2014/main" id="{EF3408CB-B1BB-4F8C-BAD3-D96E11A4398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9156"/>
            <a:stretch/>
          </p:blipFill>
          <p:spPr bwMode="auto">
            <a:xfrm>
              <a:off x="8055429" y="4480559"/>
              <a:ext cx="654574" cy="637649"/>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34F8EF4C-DC66-4D8D-A1DC-89B405DBA63F}"/>
                </a:ext>
              </a:extLst>
            </p:cNvPr>
            <p:cNvSpPr/>
            <p:nvPr/>
          </p:nvSpPr>
          <p:spPr>
            <a:xfrm>
              <a:off x="8646160" y="4358640"/>
              <a:ext cx="137160" cy="213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325A0240-C827-4611-BDF9-F21C10C0FB5E}"/>
              </a:ext>
            </a:extLst>
          </p:cNvPr>
          <p:cNvGrpSpPr/>
          <p:nvPr/>
        </p:nvGrpSpPr>
        <p:grpSpPr>
          <a:xfrm>
            <a:off x="7327538" y="1110976"/>
            <a:ext cx="727891" cy="759568"/>
            <a:chOff x="8055429" y="4358640"/>
            <a:chExt cx="727891" cy="759568"/>
          </a:xfrm>
        </p:grpSpPr>
        <p:pic>
          <p:nvPicPr>
            <p:cNvPr id="44" name="Picture 43">
              <a:extLst>
                <a:ext uri="{FF2B5EF4-FFF2-40B4-BE49-F238E27FC236}">
                  <a16:creationId xmlns:a16="http://schemas.microsoft.com/office/drawing/2014/main" id="{224B2E36-F02D-4DD9-9300-815A2E053F9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9156"/>
            <a:stretch/>
          </p:blipFill>
          <p:spPr bwMode="auto">
            <a:xfrm>
              <a:off x="8055429" y="4480559"/>
              <a:ext cx="654574" cy="637649"/>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EF81BA39-3EBB-4AA0-BE18-5D18FE4771D8}"/>
                </a:ext>
              </a:extLst>
            </p:cNvPr>
            <p:cNvSpPr/>
            <p:nvPr/>
          </p:nvSpPr>
          <p:spPr>
            <a:xfrm>
              <a:off x="8646160" y="4358640"/>
              <a:ext cx="137160" cy="213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A97B8E1-DFB5-4E36-A513-1327A2B5456B}"/>
              </a:ext>
            </a:extLst>
          </p:cNvPr>
          <p:cNvGrpSpPr/>
          <p:nvPr/>
        </p:nvGrpSpPr>
        <p:grpSpPr>
          <a:xfrm>
            <a:off x="8171170" y="2590799"/>
            <a:ext cx="727891" cy="759568"/>
            <a:chOff x="8055429" y="4358640"/>
            <a:chExt cx="727891" cy="759568"/>
          </a:xfrm>
        </p:grpSpPr>
        <p:pic>
          <p:nvPicPr>
            <p:cNvPr id="47" name="Picture 46">
              <a:extLst>
                <a:ext uri="{FF2B5EF4-FFF2-40B4-BE49-F238E27FC236}">
                  <a16:creationId xmlns:a16="http://schemas.microsoft.com/office/drawing/2014/main" id="{34221A6E-162F-488A-ACEA-59990DE80A0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9156"/>
            <a:stretch/>
          </p:blipFill>
          <p:spPr bwMode="auto">
            <a:xfrm>
              <a:off x="8055429" y="4480559"/>
              <a:ext cx="654574" cy="63764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id="{79C3B49E-6B77-468B-8650-970730230FA2}"/>
                </a:ext>
              </a:extLst>
            </p:cNvPr>
            <p:cNvSpPr/>
            <p:nvPr/>
          </p:nvSpPr>
          <p:spPr>
            <a:xfrm>
              <a:off x="8646160" y="4358640"/>
              <a:ext cx="137160" cy="213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59217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08F82-1A20-46B6-B2E5-F452D6C2A827}"/>
              </a:ext>
            </a:extLst>
          </p:cNvPr>
          <p:cNvSpPr>
            <a:spLocks noGrp="1"/>
          </p:cNvSpPr>
          <p:nvPr>
            <p:ph type="title"/>
          </p:nvPr>
        </p:nvSpPr>
        <p:spPr>
          <a:xfrm>
            <a:off x="1473694" y="213471"/>
            <a:ext cx="7210332" cy="779462"/>
          </a:xfrm>
        </p:spPr>
        <p:txBody>
          <a:bodyPr/>
          <a:lstStyle/>
          <a:p>
            <a:r>
              <a:rPr lang="en-US" dirty="0"/>
              <a:t>Steroid Numbering System</a:t>
            </a:r>
          </a:p>
        </p:txBody>
      </p:sp>
      <p:pic>
        <p:nvPicPr>
          <p:cNvPr id="17410" name="Picture 2" descr="Complex chemical diagram">
            <a:extLst>
              <a:ext uri="{FF2B5EF4-FFF2-40B4-BE49-F238E27FC236}">
                <a16:creationId xmlns:a16="http://schemas.microsoft.com/office/drawing/2014/main" id="{0E88B6CF-9B8B-40FB-A87F-896EF805812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95840" y="1277938"/>
            <a:ext cx="5907871" cy="4511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E86EFD3-1C8D-491E-A6E6-452B7FEDB5CE}"/>
              </a:ext>
            </a:extLst>
          </p:cNvPr>
          <p:cNvSpPr txBox="1"/>
          <p:nvPr/>
        </p:nvSpPr>
        <p:spPr>
          <a:xfrm>
            <a:off x="3107185" y="5580062"/>
            <a:ext cx="2249398" cy="307777"/>
          </a:xfrm>
          <a:prstGeom prst="rect">
            <a:avLst/>
          </a:prstGeom>
          <a:noFill/>
        </p:spPr>
        <p:txBody>
          <a:bodyPr wrap="none" rtlCol="0">
            <a:spAutoFit/>
          </a:bodyPr>
          <a:lstStyle/>
          <a:p>
            <a:r>
              <a:rPr lang="en-US" sz="1400" dirty="0"/>
              <a:t>Structure from</a:t>
            </a:r>
            <a:r>
              <a:rPr lang="en-US" sz="1400" dirty="0">
                <a:hlinkClick r:id="rId4"/>
              </a:rPr>
              <a:t>: </a:t>
            </a:r>
            <a:r>
              <a:rPr lang="en-US" sz="1400" dirty="0" err="1">
                <a:hlinkClick r:id="rId4"/>
              </a:rPr>
              <a:t>NEUROtiker</a:t>
            </a:r>
            <a:r>
              <a:rPr lang="en-US" sz="1400" dirty="0">
                <a:hlinkClick r:id="rId4"/>
              </a:rPr>
              <a:t> </a:t>
            </a:r>
            <a:endParaRPr lang="en-US" sz="1400" dirty="0"/>
          </a:p>
        </p:txBody>
      </p:sp>
    </p:spTree>
    <p:extLst>
      <p:ext uri="{BB962C8B-B14F-4D97-AF65-F5344CB8AC3E}">
        <p14:creationId xmlns:p14="http://schemas.microsoft.com/office/powerpoint/2010/main" val="2826139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34661-4163-4719-94BD-E07109F0B502}"/>
              </a:ext>
            </a:extLst>
          </p:cNvPr>
          <p:cNvSpPr>
            <a:spLocks noGrp="1"/>
          </p:cNvSpPr>
          <p:nvPr>
            <p:ph type="title"/>
          </p:nvPr>
        </p:nvSpPr>
        <p:spPr/>
        <p:txBody>
          <a:bodyPr/>
          <a:lstStyle/>
          <a:p>
            <a:r>
              <a:rPr lang="en-US" dirty="0"/>
              <a:t>Terpenes and Terpenoids</a:t>
            </a:r>
          </a:p>
        </p:txBody>
      </p:sp>
      <p:pic>
        <p:nvPicPr>
          <p:cNvPr id="8" name="Picture 7">
            <a:extLst>
              <a:ext uri="{FF2B5EF4-FFF2-40B4-BE49-F238E27FC236}">
                <a16:creationId xmlns:a16="http://schemas.microsoft.com/office/drawing/2014/main" id="{09996AE0-DF6E-444F-BB08-5AEF59470EC7}"/>
              </a:ext>
            </a:extLst>
          </p:cNvPr>
          <p:cNvPicPr>
            <a:picLocks noChangeAspect="1"/>
          </p:cNvPicPr>
          <p:nvPr/>
        </p:nvPicPr>
        <p:blipFill>
          <a:blip r:embed="rId3"/>
          <a:stretch>
            <a:fillRect/>
          </a:stretch>
        </p:blipFill>
        <p:spPr>
          <a:xfrm>
            <a:off x="465492" y="1757566"/>
            <a:ext cx="7301828" cy="3342868"/>
          </a:xfrm>
          <a:prstGeom prst="rect">
            <a:avLst/>
          </a:prstGeom>
        </p:spPr>
      </p:pic>
      <p:pic>
        <p:nvPicPr>
          <p:cNvPr id="4" name="Picture 2">
            <a:extLst>
              <a:ext uri="{FF2B5EF4-FFF2-40B4-BE49-F238E27FC236}">
                <a16:creationId xmlns:a16="http://schemas.microsoft.com/office/drawing/2014/main" id="{F1BF7BAC-79D5-499A-AD0D-EA24A4449D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8900" y="4883963"/>
            <a:ext cx="1362075" cy="962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1BCF567-8529-41B8-B84B-616DAD43349E}"/>
              </a:ext>
            </a:extLst>
          </p:cNvPr>
          <p:cNvSpPr txBox="1"/>
          <p:nvPr/>
        </p:nvSpPr>
        <p:spPr>
          <a:xfrm>
            <a:off x="7408900" y="4638424"/>
            <a:ext cx="1457643" cy="369332"/>
          </a:xfrm>
          <a:prstGeom prst="rect">
            <a:avLst/>
          </a:prstGeom>
          <a:noFill/>
        </p:spPr>
        <p:txBody>
          <a:bodyPr wrap="none" rtlCol="0">
            <a:spAutoFit/>
          </a:bodyPr>
          <a:lstStyle/>
          <a:p>
            <a:r>
              <a:rPr lang="en-US" dirty="0"/>
              <a:t>Isoprene Unit</a:t>
            </a:r>
          </a:p>
        </p:txBody>
      </p:sp>
    </p:spTree>
    <p:extLst>
      <p:ext uri="{BB962C8B-B14F-4D97-AF65-F5344CB8AC3E}">
        <p14:creationId xmlns:p14="http://schemas.microsoft.com/office/powerpoint/2010/main" val="1717462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E1DC-25E6-433D-BA5E-3A81D0406978}"/>
              </a:ext>
            </a:extLst>
          </p:cNvPr>
          <p:cNvSpPr>
            <a:spLocks noGrp="1"/>
          </p:cNvSpPr>
          <p:nvPr>
            <p:ph type="title"/>
          </p:nvPr>
        </p:nvSpPr>
        <p:spPr/>
        <p:txBody>
          <a:bodyPr/>
          <a:lstStyle/>
          <a:p>
            <a:endParaRPr lang="en-US"/>
          </a:p>
        </p:txBody>
      </p:sp>
      <p:pic>
        <p:nvPicPr>
          <p:cNvPr id="2052" name="Picture 4">
            <a:extLst>
              <a:ext uri="{FF2B5EF4-FFF2-40B4-BE49-F238E27FC236}">
                <a16:creationId xmlns:a16="http://schemas.microsoft.com/office/drawing/2014/main" id="{AB902E43-6911-4787-B582-85497E9C7D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0724"/>
          <a:stretch/>
        </p:blipFill>
        <p:spPr bwMode="auto">
          <a:xfrm>
            <a:off x="0" y="1380589"/>
            <a:ext cx="8816016" cy="38822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356F9AA-0D36-4DF2-831F-3132AEC04F09}"/>
              </a:ext>
            </a:extLst>
          </p:cNvPr>
          <p:cNvSpPr/>
          <p:nvPr/>
        </p:nvSpPr>
        <p:spPr>
          <a:xfrm>
            <a:off x="4679727" y="5641658"/>
            <a:ext cx="4270336" cy="307777"/>
          </a:xfrm>
          <a:prstGeom prst="rect">
            <a:avLst/>
          </a:prstGeom>
        </p:spPr>
        <p:txBody>
          <a:bodyPr wrap="none">
            <a:spAutoFit/>
          </a:bodyPr>
          <a:lstStyle/>
          <a:p>
            <a:r>
              <a:rPr lang="en-US" sz="1400" dirty="0">
                <a:latin typeface="Arial" panose="020B0604020202020204" pitchFamily="34" charset="0"/>
              </a:rPr>
              <a:t>Figure from: </a:t>
            </a:r>
            <a:r>
              <a:rPr lang="en-US" sz="1400" dirty="0" err="1">
                <a:solidFill>
                  <a:srgbClr val="0B0080"/>
                </a:solidFill>
                <a:latin typeface="Arial" panose="020B0604020202020204" pitchFamily="34" charset="0"/>
                <a:hlinkClick r:id="rId4"/>
              </a:rPr>
              <a:t>Fvasconcellos</a:t>
            </a:r>
            <a:r>
              <a:rPr lang="en-US" sz="1400" dirty="0">
                <a:solidFill>
                  <a:srgbClr val="54595D"/>
                </a:solidFill>
                <a:latin typeface="Arial" panose="020B0604020202020204" pitchFamily="34" charset="0"/>
                <a:hlinkClick r:id="rId4"/>
              </a:rPr>
              <a:t>, original by </a:t>
            </a:r>
            <a:r>
              <a:rPr lang="en-US" sz="1400" dirty="0">
                <a:solidFill>
                  <a:srgbClr val="0B0080"/>
                </a:solidFill>
                <a:latin typeface="Arial" panose="020B0604020202020204" pitchFamily="34" charset="0"/>
                <a:hlinkClick r:id="rId4"/>
              </a:rPr>
              <a:t>Tim Vickers</a:t>
            </a:r>
            <a:r>
              <a:rPr lang="en-US" sz="1400" dirty="0">
                <a:solidFill>
                  <a:srgbClr val="54595D"/>
                </a:solidFill>
                <a:latin typeface="Arial" panose="020B0604020202020204" pitchFamily="34" charset="0"/>
                <a:hlinkClick r:id="rId4"/>
              </a:rPr>
              <a:t> </a:t>
            </a:r>
            <a:endParaRPr lang="en-US" sz="1400" dirty="0"/>
          </a:p>
        </p:txBody>
      </p:sp>
      <p:sp>
        <p:nvSpPr>
          <p:cNvPr id="5" name="Rectangle 4">
            <a:extLst>
              <a:ext uri="{FF2B5EF4-FFF2-40B4-BE49-F238E27FC236}">
                <a16:creationId xmlns:a16="http://schemas.microsoft.com/office/drawing/2014/main" id="{6BEA2E9E-7B86-4D09-837B-4B98836F9468}"/>
              </a:ext>
            </a:extLst>
          </p:cNvPr>
          <p:cNvSpPr/>
          <p:nvPr/>
        </p:nvSpPr>
        <p:spPr>
          <a:xfrm>
            <a:off x="4170680" y="4892040"/>
            <a:ext cx="401320" cy="585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8569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E1DC-25E6-433D-BA5E-3A81D0406978}"/>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7356F9AA-0D36-4DF2-831F-3132AEC04F09}"/>
              </a:ext>
            </a:extLst>
          </p:cNvPr>
          <p:cNvSpPr/>
          <p:nvPr/>
        </p:nvSpPr>
        <p:spPr>
          <a:xfrm>
            <a:off x="4049807" y="5624641"/>
            <a:ext cx="5046190" cy="307777"/>
          </a:xfrm>
          <a:prstGeom prst="rect">
            <a:avLst/>
          </a:prstGeom>
        </p:spPr>
        <p:txBody>
          <a:bodyPr wrap="none">
            <a:spAutoFit/>
          </a:bodyPr>
          <a:lstStyle/>
          <a:p>
            <a:r>
              <a:rPr lang="en-US" sz="1400" dirty="0">
                <a:latin typeface="Arial" panose="020B0604020202020204" pitchFamily="34" charset="0"/>
              </a:rPr>
              <a:t>Figure modified from: </a:t>
            </a:r>
            <a:r>
              <a:rPr lang="en-US" sz="1400" dirty="0" err="1">
                <a:solidFill>
                  <a:srgbClr val="0B0080"/>
                </a:solidFill>
                <a:latin typeface="Arial" panose="020B0604020202020204" pitchFamily="34" charset="0"/>
                <a:hlinkClick r:id="rId3"/>
              </a:rPr>
              <a:t>Fvasconcellos</a:t>
            </a:r>
            <a:r>
              <a:rPr lang="en-US" sz="1400" dirty="0">
                <a:solidFill>
                  <a:srgbClr val="54595D"/>
                </a:solidFill>
                <a:latin typeface="Arial" panose="020B0604020202020204" pitchFamily="34" charset="0"/>
                <a:hlinkClick r:id="rId3"/>
              </a:rPr>
              <a:t>, original by </a:t>
            </a:r>
            <a:r>
              <a:rPr lang="en-US" sz="1400" dirty="0">
                <a:solidFill>
                  <a:srgbClr val="0B0080"/>
                </a:solidFill>
                <a:latin typeface="Arial" panose="020B0604020202020204" pitchFamily="34" charset="0"/>
                <a:hlinkClick r:id="rId3"/>
              </a:rPr>
              <a:t>Tim Vickers</a:t>
            </a:r>
            <a:r>
              <a:rPr lang="en-US" sz="1400" dirty="0">
                <a:solidFill>
                  <a:srgbClr val="54595D"/>
                </a:solidFill>
                <a:latin typeface="Arial" panose="020B0604020202020204" pitchFamily="34" charset="0"/>
                <a:hlinkClick r:id="rId3"/>
              </a:rPr>
              <a:t> </a:t>
            </a:r>
            <a:endParaRPr lang="en-US" sz="1400" dirty="0"/>
          </a:p>
        </p:txBody>
      </p:sp>
      <p:grpSp>
        <p:nvGrpSpPr>
          <p:cNvPr id="3" name="Group 2">
            <a:extLst>
              <a:ext uri="{FF2B5EF4-FFF2-40B4-BE49-F238E27FC236}">
                <a16:creationId xmlns:a16="http://schemas.microsoft.com/office/drawing/2014/main" id="{4662DCFA-64D9-484C-A1F1-7B1D045F777F}"/>
              </a:ext>
            </a:extLst>
          </p:cNvPr>
          <p:cNvGrpSpPr/>
          <p:nvPr/>
        </p:nvGrpSpPr>
        <p:grpSpPr>
          <a:xfrm>
            <a:off x="121920" y="1361440"/>
            <a:ext cx="4902200" cy="1667411"/>
            <a:chOff x="121920" y="1452880"/>
            <a:chExt cx="4902200" cy="1667411"/>
          </a:xfrm>
        </p:grpSpPr>
        <p:pic>
          <p:nvPicPr>
            <p:cNvPr id="2052" name="Picture 4">
              <a:extLst>
                <a:ext uri="{FF2B5EF4-FFF2-40B4-BE49-F238E27FC236}">
                  <a16:creationId xmlns:a16="http://schemas.microsoft.com/office/drawing/2014/main" id="{AB902E43-6911-4787-B582-85497E9C7D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57" t="24561" r="27339" b="61152"/>
            <a:stretch/>
          </p:blipFill>
          <p:spPr bwMode="auto">
            <a:xfrm>
              <a:off x="121920" y="1452880"/>
              <a:ext cx="4902200" cy="14122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BEA2E9E-7B86-4D09-837B-4B98836F9468}"/>
                </a:ext>
              </a:extLst>
            </p:cNvPr>
            <p:cNvSpPr/>
            <p:nvPr/>
          </p:nvSpPr>
          <p:spPr>
            <a:xfrm>
              <a:off x="2717800" y="2534920"/>
              <a:ext cx="401320" cy="585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474AA92-6DB4-4018-8F78-7485BDA34F1D}"/>
              </a:ext>
            </a:extLst>
          </p:cNvPr>
          <p:cNvGrpSpPr/>
          <p:nvPr/>
        </p:nvGrpSpPr>
        <p:grpSpPr>
          <a:xfrm>
            <a:off x="4772660" y="1224279"/>
            <a:ext cx="3959860" cy="2204721"/>
            <a:chOff x="5062220" y="2159000"/>
            <a:chExt cx="3959860" cy="2204721"/>
          </a:xfrm>
        </p:grpSpPr>
        <p:pic>
          <p:nvPicPr>
            <p:cNvPr id="6" name="Picture 4">
              <a:extLst>
                <a:ext uri="{FF2B5EF4-FFF2-40B4-BE49-F238E27FC236}">
                  <a16:creationId xmlns:a16="http://schemas.microsoft.com/office/drawing/2014/main" id="{B56B8918-35D3-4FE5-9D78-084C66A3DD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576" r="8783" b="79154"/>
            <a:stretch/>
          </p:blipFill>
          <p:spPr bwMode="auto">
            <a:xfrm>
              <a:off x="5262880" y="2159000"/>
              <a:ext cx="3759200" cy="20605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CC2501E-8788-458D-A0E6-044864978544}"/>
                </a:ext>
              </a:extLst>
            </p:cNvPr>
            <p:cNvSpPr/>
            <p:nvPr/>
          </p:nvSpPr>
          <p:spPr>
            <a:xfrm>
              <a:off x="5062220" y="3571241"/>
              <a:ext cx="1059180" cy="792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41343D26-9FC3-4CCD-BA62-A68200CBCB44}"/>
              </a:ext>
            </a:extLst>
          </p:cNvPr>
          <p:cNvSpPr txBox="1"/>
          <p:nvPr/>
        </p:nvSpPr>
        <p:spPr>
          <a:xfrm>
            <a:off x="2021776" y="2773680"/>
            <a:ext cx="696024" cy="461665"/>
          </a:xfrm>
          <a:prstGeom prst="rect">
            <a:avLst/>
          </a:prstGeom>
          <a:noFill/>
        </p:spPr>
        <p:txBody>
          <a:bodyPr wrap="none" rtlCol="0">
            <a:spAutoFit/>
          </a:bodyPr>
          <a:lstStyle/>
          <a:p>
            <a:r>
              <a:rPr lang="en-US" sz="2400" dirty="0"/>
              <a:t>GPP</a:t>
            </a:r>
          </a:p>
        </p:txBody>
      </p:sp>
      <p:sp>
        <p:nvSpPr>
          <p:cNvPr id="11" name="TextBox 10">
            <a:extLst>
              <a:ext uri="{FF2B5EF4-FFF2-40B4-BE49-F238E27FC236}">
                <a16:creationId xmlns:a16="http://schemas.microsoft.com/office/drawing/2014/main" id="{9E51744B-E192-4E3E-8C87-73B5CC4D6AA9}"/>
              </a:ext>
            </a:extLst>
          </p:cNvPr>
          <p:cNvSpPr txBox="1"/>
          <p:nvPr/>
        </p:nvSpPr>
        <p:spPr>
          <a:xfrm>
            <a:off x="4943376" y="2177876"/>
            <a:ext cx="338554" cy="461665"/>
          </a:xfrm>
          <a:prstGeom prst="rect">
            <a:avLst/>
          </a:prstGeom>
          <a:noFill/>
        </p:spPr>
        <p:txBody>
          <a:bodyPr wrap="none" rtlCol="0">
            <a:spAutoFit/>
          </a:bodyPr>
          <a:lstStyle/>
          <a:p>
            <a:r>
              <a:rPr lang="en-US" sz="2400" dirty="0"/>
              <a:t>+</a:t>
            </a:r>
          </a:p>
        </p:txBody>
      </p:sp>
      <p:cxnSp>
        <p:nvCxnSpPr>
          <p:cNvPr id="12" name="Straight Arrow Connector 11">
            <a:extLst>
              <a:ext uri="{FF2B5EF4-FFF2-40B4-BE49-F238E27FC236}">
                <a16:creationId xmlns:a16="http://schemas.microsoft.com/office/drawing/2014/main" id="{A3FADB86-4417-46A5-B180-20E691E63823}"/>
              </a:ext>
            </a:extLst>
          </p:cNvPr>
          <p:cNvCxnSpPr/>
          <p:nvPr/>
        </p:nvCxnSpPr>
        <p:spPr>
          <a:xfrm>
            <a:off x="4943376" y="2736165"/>
            <a:ext cx="0" cy="9163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18B6AD1-B488-4A25-A345-A04913F43EAC}"/>
              </a:ext>
            </a:extLst>
          </p:cNvPr>
          <p:cNvSpPr/>
          <p:nvPr/>
        </p:nvSpPr>
        <p:spPr>
          <a:xfrm>
            <a:off x="1580951" y="3804920"/>
            <a:ext cx="1949649" cy="13512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6D027AE-E542-462A-8C07-E510CDCFC4AE}"/>
              </a:ext>
            </a:extLst>
          </p:cNvPr>
          <p:cNvSpPr/>
          <p:nvPr/>
        </p:nvSpPr>
        <p:spPr>
          <a:xfrm>
            <a:off x="5024120" y="3808948"/>
            <a:ext cx="1391386" cy="13512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2F7BF67-F5E1-43D2-96AD-84CD61C12D03}"/>
              </a:ext>
            </a:extLst>
          </p:cNvPr>
          <p:cNvSpPr/>
          <p:nvPr/>
        </p:nvSpPr>
        <p:spPr>
          <a:xfrm>
            <a:off x="3530600" y="3804920"/>
            <a:ext cx="1493515" cy="1351280"/>
          </a:xfrm>
          <a:prstGeom prst="rect">
            <a:avLst/>
          </a:prstGeom>
          <a:solidFill>
            <a:srgbClr val="C000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keletal formula">
            <a:extLst>
              <a:ext uri="{FF2B5EF4-FFF2-40B4-BE49-F238E27FC236}">
                <a16:creationId xmlns:a16="http://schemas.microsoft.com/office/drawing/2014/main" id="{23982CD3-B587-462C-85BA-F827713FC3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0951" y="4048760"/>
            <a:ext cx="6468388" cy="91635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285BF37-E7A9-4E9F-8373-17514FC469BA}"/>
              </a:ext>
            </a:extLst>
          </p:cNvPr>
          <p:cNvSpPr txBox="1"/>
          <p:nvPr/>
        </p:nvSpPr>
        <p:spPr>
          <a:xfrm>
            <a:off x="3955798" y="5165179"/>
            <a:ext cx="643125" cy="461665"/>
          </a:xfrm>
          <a:prstGeom prst="rect">
            <a:avLst/>
          </a:prstGeom>
          <a:noFill/>
        </p:spPr>
        <p:txBody>
          <a:bodyPr wrap="none" rtlCol="0">
            <a:spAutoFit/>
          </a:bodyPr>
          <a:lstStyle/>
          <a:p>
            <a:r>
              <a:rPr lang="en-US" sz="2400" dirty="0"/>
              <a:t>FPP</a:t>
            </a:r>
          </a:p>
        </p:txBody>
      </p:sp>
    </p:spTree>
    <p:extLst>
      <p:ext uri="{BB962C8B-B14F-4D97-AF65-F5344CB8AC3E}">
        <p14:creationId xmlns:p14="http://schemas.microsoft.com/office/powerpoint/2010/main" val="1956660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E1DC-25E6-433D-BA5E-3A81D0406978}"/>
              </a:ext>
            </a:extLst>
          </p:cNvPr>
          <p:cNvSpPr>
            <a:spLocks noGrp="1"/>
          </p:cNvSpPr>
          <p:nvPr>
            <p:ph type="title"/>
          </p:nvPr>
        </p:nvSpPr>
        <p:spPr/>
        <p:txBody>
          <a:bodyPr/>
          <a:lstStyle/>
          <a:p>
            <a:endParaRPr lang="en-US"/>
          </a:p>
        </p:txBody>
      </p:sp>
      <p:pic>
        <p:nvPicPr>
          <p:cNvPr id="3080" name="Picture 8">
            <a:extLst>
              <a:ext uri="{FF2B5EF4-FFF2-40B4-BE49-F238E27FC236}">
                <a16:creationId xmlns:a16="http://schemas.microsoft.com/office/drawing/2014/main" id="{0EFD30F2-4426-41F7-A86C-EC9D4AEB56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667" t="63621" r="40389"/>
          <a:stretch/>
        </p:blipFill>
        <p:spPr bwMode="auto">
          <a:xfrm rot="5400000">
            <a:off x="3237071" y="3050130"/>
            <a:ext cx="2269642" cy="60753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B89D483-5274-42B5-857A-B7E99DFA579E}"/>
              </a:ext>
            </a:extLst>
          </p:cNvPr>
          <p:cNvGrpSpPr/>
          <p:nvPr/>
        </p:nvGrpSpPr>
        <p:grpSpPr>
          <a:xfrm>
            <a:off x="1001457" y="1166591"/>
            <a:ext cx="7639623" cy="1516380"/>
            <a:chOff x="727137" y="1181831"/>
            <a:chExt cx="7639623" cy="1516380"/>
          </a:xfrm>
        </p:grpSpPr>
        <p:pic>
          <p:nvPicPr>
            <p:cNvPr id="3076" name="Picture 4">
              <a:extLst>
                <a:ext uri="{FF2B5EF4-FFF2-40B4-BE49-F238E27FC236}">
                  <a16:creationId xmlns:a16="http://schemas.microsoft.com/office/drawing/2014/main" id="{B30AADBE-526C-48E9-9F73-03416EA411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278"/>
            <a:stretch/>
          </p:blipFill>
          <p:spPr bwMode="auto">
            <a:xfrm>
              <a:off x="727137" y="1181831"/>
              <a:ext cx="7348409" cy="15163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874A5F0-D450-48D6-8173-229A56222A00}"/>
                </a:ext>
              </a:extLst>
            </p:cNvPr>
            <p:cNvSpPr/>
            <p:nvPr/>
          </p:nvSpPr>
          <p:spPr>
            <a:xfrm>
              <a:off x="7330440" y="1940021"/>
              <a:ext cx="1036320" cy="3510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A06991FD-19DD-49D1-A2DC-F661106DB650}"/>
              </a:ext>
            </a:extLst>
          </p:cNvPr>
          <p:cNvSpPr txBox="1"/>
          <p:nvPr/>
        </p:nvSpPr>
        <p:spPr>
          <a:xfrm>
            <a:off x="2792358" y="1988244"/>
            <a:ext cx="643125" cy="461665"/>
          </a:xfrm>
          <a:prstGeom prst="rect">
            <a:avLst/>
          </a:prstGeom>
          <a:noFill/>
        </p:spPr>
        <p:txBody>
          <a:bodyPr wrap="none" rtlCol="0">
            <a:spAutoFit/>
          </a:bodyPr>
          <a:lstStyle/>
          <a:p>
            <a:r>
              <a:rPr lang="en-US" sz="2400" dirty="0"/>
              <a:t>FPP</a:t>
            </a:r>
          </a:p>
        </p:txBody>
      </p:sp>
      <p:sp>
        <p:nvSpPr>
          <p:cNvPr id="12" name="TextBox 11">
            <a:extLst>
              <a:ext uri="{FF2B5EF4-FFF2-40B4-BE49-F238E27FC236}">
                <a16:creationId xmlns:a16="http://schemas.microsoft.com/office/drawing/2014/main" id="{478A27A8-7822-46C1-85B3-9E8ECC5AA624}"/>
              </a:ext>
            </a:extLst>
          </p:cNvPr>
          <p:cNvSpPr txBox="1"/>
          <p:nvPr/>
        </p:nvSpPr>
        <p:spPr>
          <a:xfrm>
            <a:off x="6384038" y="1988244"/>
            <a:ext cx="643125" cy="461665"/>
          </a:xfrm>
          <a:prstGeom prst="rect">
            <a:avLst/>
          </a:prstGeom>
          <a:noFill/>
        </p:spPr>
        <p:txBody>
          <a:bodyPr wrap="none" rtlCol="0">
            <a:spAutoFit/>
          </a:bodyPr>
          <a:lstStyle/>
          <a:p>
            <a:r>
              <a:rPr lang="en-US" sz="2400" dirty="0"/>
              <a:t>FPP</a:t>
            </a:r>
          </a:p>
        </p:txBody>
      </p:sp>
      <p:pic>
        <p:nvPicPr>
          <p:cNvPr id="3078" name="Picture 6">
            <a:extLst>
              <a:ext uri="{FF2B5EF4-FFF2-40B4-BE49-F238E27FC236}">
                <a16:creationId xmlns:a16="http://schemas.microsoft.com/office/drawing/2014/main" id="{38B1DFF2-7AE9-472D-B027-789AE09D1E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611"/>
          <a:stretch/>
        </p:blipFill>
        <p:spPr bwMode="auto">
          <a:xfrm>
            <a:off x="920453" y="4115960"/>
            <a:ext cx="6065520" cy="162116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7D2E05C-6229-4E1E-A695-186A675FF881}"/>
              </a:ext>
            </a:extLst>
          </p:cNvPr>
          <p:cNvSpPr txBox="1"/>
          <p:nvPr/>
        </p:nvSpPr>
        <p:spPr>
          <a:xfrm>
            <a:off x="3435483" y="4918723"/>
            <a:ext cx="1337226" cy="461665"/>
          </a:xfrm>
          <a:prstGeom prst="rect">
            <a:avLst/>
          </a:prstGeom>
          <a:noFill/>
        </p:spPr>
        <p:txBody>
          <a:bodyPr wrap="none" rtlCol="0">
            <a:spAutoFit/>
          </a:bodyPr>
          <a:lstStyle/>
          <a:p>
            <a:r>
              <a:rPr lang="en-US" sz="2400" dirty="0"/>
              <a:t>Squalene</a:t>
            </a:r>
          </a:p>
        </p:txBody>
      </p:sp>
      <p:sp>
        <p:nvSpPr>
          <p:cNvPr id="14" name="TextBox 13">
            <a:extLst>
              <a:ext uri="{FF2B5EF4-FFF2-40B4-BE49-F238E27FC236}">
                <a16:creationId xmlns:a16="http://schemas.microsoft.com/office/drawing/2014/main" id="{767B0EE0-8103-42C4-9F48-A04D4D2264EC}"/>
              </a:ext>
            </a:extLst>
          </p:cNvPr>
          <p:cNvSpPr txBox="1"/>
          <p:nvPr/>
        </p:nvSpPr>
        <p:spPr>
          <a:xfrm>
            <a:off x="2985178" y="3075057"/>
            <a:ext cx="1157689" cy="707886"/>
          </a:xfrm>
          <a:prstGeom prst="rect">
            <a:avLst/>
          </a:prstGeom>
          <a:noFill/>
        </p:spPr>
        <p:txBody>
          <a:bodyPr wrap="none" rtlCol="0">
            <a:spAutoFit/>
          </a:bodyPr>
          <a:lstStyle/>
          <a:p>
            <a:r>
              <a:rPr lang="en-US" sz="2000" b="1" i="1" dirty="0">
                <a:solidFill>
                  <a:schemeClr val="accent6">
                    <a:lumMod val="75000"/>
                  </a:schemeClr>
                </a:solidFill>
              </a:rPr>
              <a:t>Squalene</a:t>
            </a:r>
          </a:p>
          <a:p>
            <a:r>
              <a:rPr lang="en-US" sz="2000" b="1" i="1" dirty="0">
                <a:solidFill>
                  <a:schemeClr val="accent6">
                    <a:lumMod val="75000"/>
                  </a:schemeClr>
                </a:solidFill>
              </a:rPr>
              <a:t>Synthase</a:t>
            </a:r>
          </a:p>
        </p:txBody>
      </p:sp>
      <p:sp>
        <p:nvSpPr>
          <p:cNvPr id="15" name="TextBox 14">
            <a:extLst>
              <a:ext uri="{FF2B5EF4-FFF2-40B4-BE49-F238E27FC236}">
                <a16:creationId xmlns:a16="http://schemas.microsoft.com/office/drawing/2014/main" id="{372F4A1D-8044-4D22-BDCE-271C09B3EBC2}"/>
              </a:ext>
            </a:extLst>
          </p:cNvPr>
          <p:cNvSpPr txBox="1"/>
          <p:nvPr/>
        </p:nvSpPr>
        <p:spPr>
          <a:xfrm>
            <a:off x="4679572" y="2739437"/>
            <a:ext cx="1101584" cy="461665"/>
          </a:xfrm>
          <a:prstGeom prst="rect">
            <a:avLst/>
          </a:prstGeom>
          <a:noFill/>
        </p:spPr>
        <p:txBody>
          <a:bodyPr wrap="none" rtlCol="0">
            <a:spAutoFit/>
          </a:bodyPr>
          <a:lstStyle/>
          <a:p>
            <a:r>
              <a:rPr lang="en-US" sz="2400" dirty="0"/>
              <a:t>NADPH</a:t>
            </a:r>
          </a:p>
        </p:txBody>
      </p:sp>
      <p:sp>
        <p:nvSpPr>
          <p:cNvPr id="16" name="TextBox 15">
            <a:extLst>
              <a:ext uri="{FF2B5EF4-FFF2-40B4-BE49-F238E27FC236}">
                <a16:creationId xmlns:a16="http://schemas.microsoft.com/office/drawing/2014/main" id="{25113ABC-7584-49D7-9EA6-B8884F3D06FE}"/>
              </a:ext>
            </a:extLst>
          </p:cNvPr>
          <p:cNvSpPr txBox="1"/>
          <p:nvPr/>
        </p:nvSpPr>
        <p:spPr>
          <a:xfrm>
            <a:off x="4576339" y="3608577"/>
            <a:ext cx="2409634" cy="461665"/>
          </a:xfrm>
          <a:prstGeom prst="rect">
            <a:avLst/>
          </a:prstGeom>
          <a:noFill/>
        </p:spPr>
        <p:txBody>
          <a:bodyPr wrap="none" rtlCol="0">
            <a:spAutoFit/>
          </a:bodyPr>
          <a:lstStyle/>
          <a:p>
            <a:r>
              <a:rPr lang="en-US" sz="2400" dirty="0"/>
              <a:t>NADP</a:t>
            </a:r>
            <a:r>
              <a:rPr lang="en-US" sz="2400" baseline="30000" dirty="0"/>
              <a:t>+</a:t>
            </a:r>
            <a:r>
              <a:rPr lang="en-US" sz="2400" dirty="0"/>
              <a:t> + H</a:t>
            </a:r>
            <a:r>
              <a:rPr lang="en-US" sz="2400" baseline="30000" dirty="0"/>
              <a:t>+</a:t>
            </a:r>
            <a:r>
              <a:rPr lang="en-US" sz="2400" dirty="0"/>
              <a:t> + 2PP</a:t>
            </a:r>
            <a:r>
              <a:rPr lang="en-US" sz="2400" baseline="-25000" dirty="0"/>
              <a:t>i</a:t>
            </a:r>
          </a:p>
        </p:txBody>
      </p:sp>
      <p:sp>
        <p:nvSpPr>
          <p:cNvPr id="17" name="Rectangle 16">
            <a:extLst>
              <a:ext uri="{FF2B5EF4-FFF2-40B4-BE49-F238E27FC236}">
                <a16:creationId xmlns:a16="http://schemas.microsoft.com/office/drawing/2014/main" id="{309FB258-D31E-4C66-B8DB-48CBBBA6BA86}"/>
              </a:ext>
            </a:extLst>
          </p:cNvPr>
          <p:cNvSpPr/>
          <p:nvPr/>
        </p:nvSpPr>
        <p:spPr>
          <a:xfrm>
            <a:off x="6310407" y="5737127"/>
            <a:ext cx="2510624" cy="307777"/>
          </a:xfrm>
          <a:prstGeom prst="rect">
            <a:avLst/>
          </a:prstGeom>
        </p:spPr>
        <p:txBody>
          <a:bodyPr wrap="none">
            <a:spAutoFit/>
          </a:bodyPr>
          <a:lstStyle/>
          <a:p>
            <a:r>
              <a:rPr lang="en-US" sz="1400" dirty="0">
                <a:latin typeface="Arial" panose="020B0604020202020204" pitchFamily="34" charset="0"/>
              </a:rPr>
              <a:t>Figure modified from: </a:t>
            </a:r>
            <a:r>
              <a:rPr lang="en-US" sz="1400" dirty="0">
                <a:solidFill>
                  <a:srgbClr val="0B0080"/>
                </a:solidFill>
                <a:latin typeface="Arial" panose="020B0604020202020204" pitchFamily="34" charset="0"/>
                <a:hlinkClick r:id="rId4"/>
              </a:rPr>
              <a:t>Jag123</a:t>
            </a:r>
            <a:endParaRPr lang="en-US" sz="1400" dirty="0"/>
          </a:p>
        </p:txBody>
      </p:sp>
    </p:spTree>
    <p:extLst>
      <p:ext uri="{BB962C8B-B14F-4D97-AF65-F5344CB8AC3E}">
        <p14:creationId xmlns:p14="http://schemas.microsoft.com/office/powerpoint/2010/main" val="386833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9622D-E539-42A5-BEA9-2D7B365D9CA8}"/>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50DE62E5-C509-4249-8C53-726FE1CB162B}"/>
              </a:ext>
            </a:extLst>
          </p:cNvPr>
          <p:cNvPicPr>
            <a:picLocks noChangeAspect="1"/>
          </p:cNvPicPr>
          <p:nvPr/>
        </p:nvPicPr>
        <p:blipFill rotWithShape="1">
          <a:blip r:embed="rId3"/>
          <a:srcRect t="3255"/>
          <a:stretch/>
        </p:blipFill>
        <p:spPr>
          <a:xfrm>
            <a:off x="1199230" y="91028"/>
            <a:ext cx="7670449" cy="5602189"/>
          </a:xfrm>
          <a:prstGeom prst="rect">
            <a:avLst/>
          </a:prstGeom>
        </p:spPr>
      </p:pic>
      <p:sp>
        <p:nvSpPr>
          <p:cNvPr id="5" name="TextBox 4">
            <a:extLst>
              <a:ext uri="{FF2B5EF4-FFF2-40B4-BE49-F238E27FC236}">
                <a16:creationId xmlns:a16="http://schemas.microsoft.com/office/drawing/2014/main" id="{F70849C1-6C87-423B-8945-3D9116967D6D}"/>
              </a:ext>
            </a:extLst>
          </p:cNvPr>
          <p:cNvSpPr txBox="1"/>
          <p:nvPr/>
        </p:nvSpPr>
        <p:spPr>
          <a:xfrm>
            <a:off x="3677920" y="5710270"/>
            <a:ext cx="5816600" cy="307777"/>
          </a:xfrm>
          <a:prstGeom prst="rect">
            <a:avLst/>
          </a:prstGeom>
          <a:noFill/>
        </p:spPr>
        <p:txBody>
          <a:bodyPr wrap="square" rtlCol="0">
            <a:spAutoFit/>
          </a:bodyPr>
          <a:lstStyle/>
          <a:p>
            <a:r>
              <a:rPr lang="en-US" sz="1400" dirty="0"/>
              <a:t>Figure from: </a:t>
            </a:r>
            <a:r>
              <a:rPr lang="en-US" sz="1400" dirty="0" err="1">
                <a:hlinkClick r:id="rId4"/>
              </a:rPr>
              <a:t>Jäpelt</a:t>
            </a:r>
            <a:r>
              <a:rPr lang="en-US" sz="1400" dirty="0">
                <a:hlinkClick r:id="rId4"/>
              </a:rPr>
              <a:t>, R., and Jakobsen, J. (2013) </a:t>
            </a:r>
            <a:r>
              <a:rPr lang="en-US" sz="1400" dirty="0" err="1">
                <a:hlinkClick r:id="rId4"/>
              </a:rPr>
              <a:t>Fron</a:t>
            </a:r>
            <a:r>
              <a:rPr lang="en-US" sz="1400" dirty="0">
                <a:hlinkClick r:id="rId4"/>
              </a:rPr>
              <a:t>. Plant Sci 4:136</a:t>
            </a:r>
            <a:endParaRPr lang="en-US" sz="1400" dirty="0"/>
          </a:p>
        </p:txBody>
      </p:sp>
    </p:spTree>
    <p:extLst>
      <p:ext uri="{BB962C8B-B14F-4D97-AF65-F5344CB8AC3E}">
        <p14:creationId xmlns:p14="http://schemas.microsoft.com/office/powerpoint/2010/main" val="215447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923E-8BAA-44AD-966E-DA393EAEF0B3}"/>
              </a:ext>
            </a:extLst>
          </p:cNvPr>
          <p:cNvSpPr>
            <a:spLocks noGrp="1"/>
          </p:cNvSpPr>
          <p:nvPr>
            <p:ph type="title"/>
          </p:nvPr>
        </p:nvSpPr>
        <p:spPr/>
        <p:txBody>
          <a:bodyPr/>
          <a:lstStyle/>
          <a:p>
            <a:r>
              <a:rPr lang="en-US" dirty="0"/>
              <a:t>Cholesterol</a:t>
            </a:r>
          </a:p>
        </p:txBody>
      </p:sp>
      <p:pic>
        <p:nvPicPr>
          <p:cNvPr id="19458" name="Picture 2" descr="Image result for cholesterol creative commons">
            <a:extLst>
              <a:ext uri="{FF2B5EF4-FFF2-40B4-BE49-F238E27FC236}">
                <a16:creationId xmlns:a16="http://schemas.microsoft.com/office/drawing/2014/main" id="{FAAE5F19-5F72-4D7B-B898-24731C5DC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08" y="885799"/>
            <a:ext cx="5211193" cy="3504889"/>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a:extLst>
              <a:ext uri="{FF2B5EF4-FFF2-40B4-BE49-F238E27FC236}">
                <a16:creationId xmlns:a16="http://schemas.microsoft.com/office/drawing/2014/main" id="{2DB51112-2CB6-4991-9EDB-A0E7EC2467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37" y="1128484"/>
            <a:ext cx="3326501" cy="30195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4194A35-C64A-4388-892A-8981A34F2B58}"/>
              </a:ext>
            </a:extLst>
          </p:cNvPr>
          <p:cNvSpPr/>
          <p:nvPr/>
        </p:nvSpPr>
        <p:spPr>
          <a:xfrm>
            <a:off x="122967" y="5590858"/>
            <a:ext cx="1960730" cy="307777"/>
          </a:xfrm>
          <a:prstGeom prst="rect">
            <a:avLst/>
          </a:prstGeom>
        </p:spPr>
        <p:txBody>
          <a:bodyPr wrap="none">
            <a:spAutoFit/>
          </a:bodyPr>
          <a:lstStyle/>
          <a:p>
            <a:r>
              <a:rPr lang="en-US" sz="1400" dirty="0">
                <a:latin typeface="Arial" panose="020B0604020202020204" pitchFamily="34" charset="0"/>
              </a:rPr>
              <a:t>Figure from: </a:t>
            </a:r>
            <a:r>
              <a:rPr lang="en-US" sz="1400" dirty="0">
                <a:solidFill>
                  <a:srgbClr val="0B0080"/>
                </a:solidFill>
                <a:latin typeface="Arial" panose="020B0604020202020204" pitchFamily="34" charset="0"/>
                <a:hlinkClick r:id="rId5"/>
              </a:rPr>
              <a:t>Boris, TM</a:t>
            </a:r>
            <a:endParaRPr lang="en-US" sz="1400" dirty="0"/>
          </a:p>
        </p:txBody>
      </p:sp>
      <p:sp>
        <p:nvSpPr>
          <p:cNvPr id="6" name="Rectangle 5">
            <a:extLst>
              <a:ext uri="{FF2B5EF4-FFF2-40B4-BE49-F238E27FC236}">
                <a16:creationId xmlns:a16="http://schemas.microsoft.com/office/drawing/2014/main" id="{2333B953-3CF6-46AF-A3C9-830360186CCF}"/>
              </a:ext>
            </a:extLst>
          </p:cNvPr>
          <p:cNvSpPr/>
          <p:nvPr/>
        </p:nvSpPr>
        <p:spPr>
          <a:xfrm>
            <a:off x="6823487" y="5667058"/>
            <a:ext cx="1904689" cy="307777"/>
          </a:xfrm>
          <a:prstGeom prst="rect">
            <a:avLst/>
          </a:prstGeom>
        </p:spPr>
        <p:txBody>
          <a:bodyPr wrap="none">
            <a:spAutoFit/>
          </a:bodyPr>
          <a:lstStyle/>
          <a:p>
            <a:r>
              <a:rPr lang="en-US" sz="1400" dirty="0">
                <a:latin typeface="Arial" panose="020B0604020202020204" pitchFamily="34" charset="0"/>
              </a:rPr>
              <a:t>Figure from: </a:t>
            </a:r>
            <a:r>
              <a:rPr lang="en-US" sz="1400" dirty="0" err="1">
                <a:solidFill>
                  <a:srgbClr val="0B0080"/>
                </a:solidFill>
                <a:latin typeface="Arial" panose="020B0604020202020204" pitchFamily="34" charset="0"/>
                <a:hlinkClick r:id="rId6"/>
              </a:rPr>
              <a:t>RedAndr</a:t>
            </a:r>
            <a:endParaRPr lang="en-US" sz="1400" dirty="0"/>
          </a:p>
        </p:txBody>
      </p:sp>
    </p:spTree>
    <p:extLst>
      <p:ext uri="{BB962C8B-B14F-4D97-AF65-F5344CB8AC3E}">
        <p14:creationId xmlns:p14="http://schemas.microsoft.com/office/powerpoint/2010/main" val="1524244283"/>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6361</TotalTime>
  <Words>2072</Words>
  <Application>Microsoft Office PowerPoint</Application>
  <PresentationFormat>On-screen Show (4:3)</PresentationFormat>
  <Paragraphs>116</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Symbol</vt:lpstr>
      <vt:lpstr>Biochemistry Theme</vt:lpstr>
      <vt:lpstr>Lipids</vt:lpstr>
      <vt:lpstr>Steroids</vt:lpstr>
      <vt:lpstr>Steroid Numbering System</vt:lpstr>
      <vt:lpstr>Terpenes and Terpenoids</vt:lpstr>
      <vt:lpstr>PowerPoint Presentation</vt:lpstr>
      <vt:lpstr>PowerPoint Presentation</vt:lpstr>
      <vt:lpstr>PowerPoint Presentation</vt:lpstr>
      <vt:lpstr>PowerPoint Presentation</vt:lpstr>
      <vt:lpstr>Cholesterol</vt:lpstr>
      <vt:lpstr>Phospholipid Bilayer</vt:lpstr>
      <vt:lpstr>Tyrosine Kinase Expression and Breast Cancer</vt:lpstr>
      <vt:lpstr>Cancer Signaling and Cholesterol</vt:lpstr>
      <vt:lpstr>Cancer Signaling and Cholesterol</vt:lpstr>
      <vt:lpstr>Cancer Signaling and Cholesterol</vt:lpstr>
      <vt:lpstr>Cancer Signaling and Cholesterol</vt:lpstr>
      <vt:lpstr>Steroidogenesis</vt:lpstr>
      <vt:lpstr>Steroidogenesis</vt:lpstr>
      <vt:lpstr>Steroidogenesis</vt:lpstr>
      <vt:lpstr>Steroidogenesis</vt:lpstr>
      <vt:lpstr>Bile Acids/Salts</vt:lpstr>
      <vt:lpstr>PowerPoint Presentation</vt:lpstr>
      <vt:lpstr>PowerPoint Presentation</vt:lpstr>
      <vt:lpstr>PowerPoint Presentation</vt:lpstr>
      <vt:lpstr>PowerPoint Presentation</vt:lpstr>
      <vt:lpstr>Bile Acids Emulsify Lipids</vt:lpstr>
      <vt:lpstr>Bile Acids Emulsify Lipids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Autophagy</dc:title>
  <dc:creator>Patricia Flatt</dc:creator>
  <cp:lastModifiedBy>Patricia Flatt</cp:lastModifiedBy>
  <cp:revision>133</cp:revision>
  <cp:lastPrinted>2020-03-04T00:21:25Z</cp:lastPrinted>
  <dcterms:created xsi:type="dcterms:W3CDTF">2020-02-20T15:25:56Z</dcterms:created>
  <dcterms:modified xsi:type="dcterms:W3CDTF">2020-03-05T14:39:53Z</dcterms:modified>
</cp:coreProperties>
</file>