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442" r:id="rId2"/>
    <p:sldId id="463" r:id="rId3"/>
    <p:sldId id="456" r:id="rId4"/>
    <p:sldId id="469" r:id="rId5"/>
    <p:sldId id="464" r:id="rId6"/>
    <p:sldId id="451" r:id="rId7"/>
    <p:sldId id="471" r:id="rId8"/>
    <p:sldId id="473" r:id="rId9"/>
    <p:sldId id="476" r:id="rId10"/>
    <p:sldId id="477" r:id="rId11"/>
    <p:sldId id="478" r:id="rId12"/>
    <p:sldId id="472" r:id="rId13"/>
    <p:sldId id="475" r:id="rId14"/>
    <p:sldId id="479" r:id="rId15"/>
    <p:sldId id="465" r:id="rId16"/>
    <p:sldId id="467" r:id="rId17"/>
    <p:sldId id="466" r:id="rId18"/>
    <p:sldId id="480" r:id="rId19"/>
    <p:sldId id="468" r:id="rId20"/>
    <p:sldId id="481" r:id="rId21"/>
    <p:sldId id="482" r:id="rId22"/>
    <p:sldId id="483"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9C2"/>
    <a:srgbClr val="9954CC"/>
    <a:srgbClr val="6600CC"/>
    <a:srgbClr val="FFFF99"/>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8737" autoAdjust="0"/>
  </p:normalViewPr>
  <p:slideViewPr>
    <p:cSldViewPr snapToGrid="0" showGuides="1">
      <p:cViewPr varScale="1">
        <p:scale>
          <a:sx n="58" d="100"/>
          <a:sy n="58" d="100"/>
        </p:scale>
        <p:origin x="458" y="38"/>
      </p:cViewPr>
      <p:guideLst>
        <p:guide orient="horz" pos="2184"/>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6T04:42:42.618"/>
    </inkml:context>
    <inkml:brush xml:id="br0">
      <inkml:brushProperty name="width" value="0.1" units="cm"/>
      <inkml:brushProperty name="height" value="0.1" units="cm"/>
      <inkml:brushProperty name="color" value="#00A242"/>
      <inkml:brushProperty name="ignorePressure" value="1"/>
    </inkml:brush>
  </inkml:definitions>
  <inkml:trace contextRef="#ctx0" brushRef="#br0">1354 1,'-5'0,"0"1,0 0,1 0,-1 0,1 0,-1 1,1 0,-1 0,1 0,0 0,0 1,-3 2,-9 7,1 1,-7 8,8-8,5-4,1 1,0 0,1 0,0 1,0-1,1 2,-24 36,-111 153,138-197,-21 29,-20 21,-58 55,68-68,1 1,-13 25,27-40,1 2,2 1,1 1,-7 21,-16 33,14-37,2 0,2 2,3 1,0 5,10-33,-1-1,-1 0,-2 4,3-11,1 1,0 0,2 1,0 0,1 0,-2 12,2-3,-1-1,-1 0,-2 0,-5 12,-7 21,9-22,3-14,2 0,0 1,1-1,-1 22,-12 149,12-154,-1-1,-3 1,-2 5,1-7,6-20,-2 11,-1-1,-2-1,-7 16,2-13,0-1,-2-1,-2 0,0-2,-1 0,-2-1,0-1,-12 8,15-15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6T04:42:42.618"/>
    </inkml:context>
    <inkml:brush xml:id="br0">
      <inkml:brushProperty name="width" value="0.1" units="cm"/>
      <inkml:brushProperty name="height" value="0.1" units="cm"/>
      <inkml:brushProperty name="color" value="#00A242"/>
      <inkml:brushProperty name="ignorePressure" value="1"/>
    </inkml:brush>
  </inkml:definitions>
  <inkml:trace contextRef="#ctx0" brushRef="#br0">1354 1,'-5'0,"0"1,0 0,1 0,-1 0,1 0,-1 1,1 0,-1 0,1 0,0 0,0 1,-3 2,-9 7,1 1,-7 8,8-8,5-4,1 1,0 0,1 0,0 1,0-1,1 2,-24 36,-111 153,138-197,-21 29,-20 21,-58 55,68-68,1 1,-13 25,27-40,1 2,2 1,1 1,-7 21,-16 33,14-37,2 0,2 2,3 1,0 5,10-33,-1-1,-1 0,-2 4,3-11,1 1,0 0,2 1,0 0,1 0,-2 12,2-3,-1-1,-1 0,-2 0,-5 12,-7 21,9-22,3-14,2 0,0 1,1-1,-1 22,-12 149,12-154,-1-1,-3 1,-2 5,1-7,6-20,-2 11,-1-1,-2-1,-7 16,2-13,0-1,-2-1,-2 0,0-2,-1 0,-2-1,0-1,-12 8,15-15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3/8/2020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esearchgate.net/publication/302555822_Triglyceride-rich_lipoproteins_as_a_causal_factor_for_cardiovascular_disea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searchgate.net/publication/302555822_Triglyceride-rich_lipoproteins_as_a_causal_factor_for_cardiovascular_diseas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books/NBK30589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searchgate.net/publication/302555822_Triglyceride-rich_lipoproteins_as_a_causal_factor_for_cardiovascular_disea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Lipids.  Here we will learn about lipid digestion in the small intestine and the transport of </a:t>
            </a:r>
            <a:r>
              <a:rPr lang="en-US" dirty="0" err="1"/>
              <a:t>triacylglycerides</a:t>
            </a:r>
            <a:r>
              <a:rPr lang="en-US" dirty="0"/>
              <a:t> and cholesterol within the blood stream.</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61382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FFAs can travel to the mitochondria where they can be broken down in the process of beta-oxidation to acetyl-CoA. This energy can then be used in the </a:t>
            </a:r>
            <a:r>
              <a:rPr lang="en-US" dirty="0" err="1"/>
              <a:t>kreb</a:t>
            </a:r>
            <a:r>
              <a:rPr lang="en-US" dirty="0"/>
              <a:t> cycle and electron transport chain to produce ATP.</a:t>
            </a:r>
          </a:p>
        </p:txBody>
      </p:sp>
      <p:sp>
        <p:nvSpPr>
          <p:cNvPr id="4" name="Slide Number Placeholder 3"/>
          <p:cNvSpPr>
            <a:spLocks noGrp="1"/>
          </p:cNvSpPr>
          <p:nvPr>
            <p:ph type="sldNum" sz="quarter" idx="10"/>
          </p:nvPr>
        </p:nvSpPr>
        <p:spPr/>
        <p:txBody>
          <a:bodyPr/>
          <a:lstStyle/>
          <a:p>
            <a:fld id="{5C1DEA26-E21A-4AC2-916A-8754B5D869F2}" type="slidenum">
              <a:rPr lang="en-US" smtClean="0"/>
              <a:t>10</a:t>
            </a:fld>
            <a:endParaRPr lang="en-US"/>
          </a:p>
        </p:txBody>
      </p:sp>
    </p:spTree>
    <p:extLst>
      <p:ext uri="{BB962C8B-B14F-4D97-AF65-F5344CB8AC3E}">
        <p14:creationId xmlns:p14="http://schemas.microsoft.com/office/powerpoint/2010/main" val="336995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FABP/FFA complexes can also bind with transcription factors (TF) and mediate gene expression. These TFs increase the expression of genes involved in the oxidation and metabolism of lipids.</a:t>
            </a:r>
          </a:p>
        </p:txBody>
      </p:sp>
      <p:sp>
        <p:nvSpPr>
          <p:cNvPr id="4" name="Slide Number Placeholder 3"/>
          <p:cNvSpPr>
            <a:spLocks noGrp="1"/>
          </p:cNvSpPr>
          <p:nvPr>
            <p:ph type="sldNum" sz="quarter" idx="10"/>
          </p:nvPr>
        </p:nvSpPr>
        <p:spPr/>
        <p:txBody>
          <a:bodyPr/>
          <a:lstStyle/>
          <a:p>
            <a:fld id="{5C1DEA26-E21A-4AC2-916A-8754B5D869F2}" type="slidenum">
              <a:rPr lang="en-US" smtClean="0"/>
              <a:t>11</a:t>
            </a:fld>
            <a:endParaRPr lang="en-US"/>
          </a:p>
        </p:txBody>
      </p:sp>
    </p:spTree>
    <p:extLst>
      <p:ext uri="{BB962C8B-B14F-4D97-AF65-F5344CB8AC3E}">
        <p14:creationId xmlns:p14="http://schemas.microsoft.com/office/powerpoint/2010/main" val="138164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enterocytes, FFAs and MAGs can travel to the endoplasmic reticulum where they are reassembled into TAGs.  Dietary cholesterol is similarly converted to cholesterol esters. In the ER they are packaged into chylomicron structures which consist of a single phospholipid monolayer, cholesterol, and proteins known as apolipoproteins. One of the main apolipoproteins incorporated into chylomicrons is called Apo-B48. TAGs and cholesterol esters are carried inside of the chylomicron. Once packaged, the chylomicrons are carried in secretory vesicles to the plasma membrane where they are released on the basolateral side of the enterocyte into the lymph system.</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68974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Lipids are a potent stimulus for the secretion of the peptide hormones, glucagon-like peptide (GLP)-1 and glucose-dependent insulinotropic peptide (GIP) from the basolateral-side of the intestinal epithelial cells.  Within the epithelial cells are specialized enteroendocrine cells that can sense lipid concentration. This model proposes a pathway for the release of these gut hormones through the sensing of chylomicron release from neighboring enterocytes possibly by direct chylomicron binding, or by the hydrolysis of TAGs carried by the chylomicrons to release free fatty acids (FFAs). FFAs can then activate G-protein coupled receptors, such as FFA1 and lead to the release of GLP-1 and GIP. These hormone peptides promote beta-cell proliferation in the pancreas and stimulate the glucose-dependent secretion of insulin. They are also thought to initiate feelings of satiety or fullness. GLP-1 agonists, such as Trulicity, have been shown to reduce blood glucose levels and are currently being marketed to patients with type 2 diabetes.</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211672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80%–95% of the chylomicron load are TAGs. Newly synthesized chylomicrons are then exported through the lymphatic system before entering the circulation, where they acquire other apolipoprotein components, such as </a:t>
            </a:r>
            <a:r>
              <a:rPr lang="en-US" sz="1200" kern="1200" dirty="0" err="1">
                <a:solidFill>
                  <a:schemeClr val="tx1"/>
                </a:solidFill>
                <a:effectLst/>
                <a:latin typeface="+mn-lt"/>
                <a:ea typeface="+mn-ea"/>
                <a:cs typeface="+mn-cs"/>
              </a:rPr>
              <a:t>apoC</a:t>
            </a:r>
            <a:r>
              <a:rPr lang="en-US" sz="1200" kern="1200" dirty="0">
                <a:solidFill>
                  <a:schemeClr val="tx1"/>
                </a:solidFill>
                <a:effectLst/>
                <a:latin typeface="+mn-lt"/>
                <a:ea typeface="+mn-ea"/>
                <a:cs typeface="+mn-cs"/>
              </a:rPr>
              <a:t>-II, </a:t>
            </a:r>
            <a:r>
              <a:rPr lang="en-US" sz="1200" kern="1200" dirty="0" err="1">
                <a:solidFill>
                  <a:schemeClr val="tx1"/>
                </a:solidFill>
                <a:effectLst/>
                <a:latin typeface="+mn-lt"/>
                <a:ea typeface="+mn-ea"/>
                <a:cs typeface="+mn-cs"/>
              </a:rPr>
              <a:t>apoC</a:t>
            </a:r>
            <a:r>
              <a:rPr lang="en-US" sz="1200" kern="1200" dirty="0">
                <a:solidFill>
                  <a:schemeClr val="tx1"/>
                </a:solidFill>
                <a:effectLst/>
                <a:latin typeface="+mn-lt"/>
                <a:ea typeface="+mn-ea"/>
                <a:cs typeface="+mn-cs"/>
              </a:rPr>
              <a:t>-III, and </a:t>
            </a:r>
            <a:r>
              <a:rPr lang="en-US" sz="1200" kern="1200" dirty="0" err="1">
                <a:solidFill>
                  <a:schemeClr val="tx1"/>
                </a:solidFill>
                <a:effectLst/>
                <a:latin typeface="+mn-lt"/>
                <a:ea typeface="+mn-ea"/>
                <a:cs typeface="+mn-cs"/>
              </a:rPr>
              <a:t>apoE</a:t>
            </a:r>
            <a:r>
              <a:rPr lang="en-US" sz="1200" kern="1200" dirty="0">
                <a:solidFill>
                  <a:schemeClr val="tx1"/>
                </a:solidFill>
                <a:effectLst/>
                <a:latin typeface="+mn-lt"/>
                <a:ea typeface="+mn-ea"/>
                <a:cs typeface="+mn-cs"/>
              </a:rPr>
              <a:t>. TAGs and cholesterol esters carried in the chylomicrons are delivered to target tissues such as skeletal and heart muscle, as well as adipose tissue. Remnant chylomicron particles are then taken up and recycled by hepatocytes in the liver.</a:t>
            </a:r>
          </a:p>
          <a:p>
            <a:br>
              <a:rPr lang="en-US" dirty="0"/>
            </a:br>
            <a:r>
              <a:rPr lang="en-US" i="1" dirty="0"/>
              <a:t>(16) (PDF) Triglyceride-rich lipoproteins as a causal factor for cardiovascular disease</a:t>
            </a:r>
            <a:r>
              <a:rPr lang="en-US" dirty="0"/>
              <a:t>. Available from: </a:t>
            </a:r>
            <a:r>
              <a:rPr lang="en-US" dirty="0">
                <a:hlinkClick r:id="rId3"/>
              </a:rPr>
              <a:t>https://www.researchgate.net/publication/302555822_Triglyceride-rich_lipoproteins_as_a_causal_factor_for_cardiovascular_disease</a:t>
            </a:r>
            <a:r>
              <a:rPr lang="en-US" dirty="0"/>
              <a:t> [accessed Mar 05 2020].</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728950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Chylomicrons are part of a larger family of molecules known as lipoproteins. All lipoproteins have a central hydrophobic core of non-polar lipids, primarily cholesterol esters and triglycerides. This hydrophobic core is surrounded by a hydrophilic membrane consisting of phospholipids, free cholesterol, and apolipoproteins.  Lipoproteins resemble lipid </a:t>
            </a:r>
            <a:r>
              <a:rPr lang="en-US" dirty="0" err="1"/>
              <a:t>micels</a:t>
            </a:r>
            <a:r>
              <a:rPr lang="en-US" dirty="0"/>
              <a:t> in that they have a hydrophobic core and only contain a single phospholipid monolayer. </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81358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Cholesterol esters and TAGs are the primary lipids transported by lipoprotein particles.</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272723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major types of lipoprotein, classified based on their density (hence their size) from ultra-low-density lipoproteins (the ULDL = chylomicrons) to very-low-density lipoprotein (VLDL), intermediate-density lipoproteins (IDL), low density </a:t>
            </a:r>
            <a:r>
              <a:rPr lang="en-US" dirty="0" err="1"/>
              <a:t>liporpoteins</a:t>
            </a:r>
            <a:r>
              <a:rPr lang="en-US" dirty="0"/>
              <a:t> (LDL) and high-density lipoproteins (HDL). Chylomicrons (CM) are the largest in diameter with the lowest density and the highest TAG content. Chylomicron remnants are in between VLDL and IDL in density. </a:t>
            </a:r>
            <a:r>
              <a:rPr lang="en-US" sz="1200" kern="1200" dirty="0">
                <a:solidFill>
                  <a:schemeClr val="tx1"/>
                </a:solidFill>
                <a:effectLst/>
                <a:latin typeface="+mn-lt"/>
                <a:ea typeface="+mn-ea"/>
                <a:cs typeface="+mn-cs"/>
              </a:rPr>
              <a:t>Cholesterol is transported by all lipoproteins and is particularly concentrated in HDL and LDL particles, noted by the red component. </a:t>
            </a:r>
          </a:p>
          <a:p>
            <a:br>
              <a:rPr lang="en-US" dirty="0"/>
            </a:br>
            <a:r>
              <a:rPr lang="en-US" i="1" dirty="0"/>
              <a:t>(16) (PDF) Triglyceride-rich lipoproteins as a causal factor for cardiovascular disease</a:t>
            </a:r>
            <a:r>
              <a:rPr lang="en-US" dirty="0"/>
              <a:t>. Available from: </a:t>
            </a:r>
            <a:r>
              <a:rPr lang="en-US" dirty="0">
                <a:hlinkClick r:id="rId3"/>
              </a:rPr>
              <a:t>https://www.researchgate.net/publication/302555822_Triglyceride-rich_lipoproteins_as_a_causal_factor_for_cardiovascular_disease</a:t>
            </a:r>
            <a:r>
              <a:rPr lang="en-US" dirty="0"/>
              <a:t> [accessed Mar 05 2020].</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4101454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class of lipoprotein particle contains unique apolipoproteins that can be used along with their density to identify them.</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9328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major functions of the lipoprotein particles. Note that only the chylomicrons, that are produced by the enterocytes, introduce exogenous lipids from the diet into the system. Other biological lipids are synthesized in the liver and packaged into the other types of lipoprotein particles for delivery. VLDL particles are </a:t>
            </a:r>
            <a:r>
              <a:rPr lang="en-US" dirty="0" err="1"/>
              <a:t>triacylglyceride</a:t>
            </a:r>
            <a:r>
              <a:rPr lang="en-US" dirty="0"/>
              <a:t>-rich and primarily function to deliver TAGs to peripheral tissues. As VLDLs deliver TAGs their density is increased and they become IDLs. IDLs are thus, enriched in cholesterol content and are considered to be pro-atherogenic (or contribute to the process of atherosclerosis or hardening of the arteries). As IDLs deliver more of their TAG load to peripheral tissues they are further converted into LDLs. LDLs are further enriched in cholesterol content and in fact, LDLs carry the majority of cholesterol that is in the circulation. HDLs are the smallest lipoprotein particle and play a key role in reverse cholesterol transport from the peripheral tissues back to the liver where it can be recycled.</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351937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Digestion of food has two major components: Mechanical digestion and chemical digestion. Mechanical digestion includes processes such as chewing, peristaltic mixing, emulsification of fats, and any process that physically breaks down the food molecule into smaller pieces. Chemical digestion on the other hand, results into the chemical alteration or breakdown of the food molecule into smaller pieces. Usually for macromolecules, it involves breaking down the macromolecule into the individual building blocks. For example, amino acids from proteins, sugars from carbohydrates, nucleic acids into nucleotides, and fats into fatty acids and glycerol. Digestion begins in the mouth and continues as food travels through the small intestine. Most absorption occurs in the small intestine.</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687425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abundance of small dense LDL particles are seen in association with hypertriglyceridemia, low HDL levels, obesity, type 2 diabetes (i.e. patients with the metabolic syndrome) and infectious and inflammatory states. These small dense LDL particles are considered to be more pro-atherogenic than large LDL particles for a number of reasons. Small dense LDL particles have a decreased affinity for the LDL receptor resulting in a prolonged retention time in the circulation. Additionally, they more easily enter the arterial wall and bind more avidly to intra-arterial proteoglycans, which traps them in the arterial wall. Finally, small dense LDL particles are more susceptible to oxidation, which could result in an enhanced uptake by macrophages.</a:t>
            </a:r>
          </a:p>
          <a:p>
            <a:endParaRPr lang="en-US" dirty="0"/>
          </a:p>
          <a:p>
            <a:r>
              <a:rPr lang="en-US" dirty="0"/>
              <a:t>HDL particles remove cholesterol from circulation and are thought to be anti-atherogenic. In addition, HDL particles have anti-oxidant, anti-inflammatory, anti-thrombotic, and anti-apoptotic properties, which may also contribute to their ability to inhibit atherosclerosis.</a:t>
            </a:r>
          </a:p>
          <a:p>
            <a:endParaRPr lang="en-US" dirty="0"/>
          </a:p>
          <a:p>
            <a:r>
              <a:rPr lang="en-US" dirty="0"/>
              <a:t>Text modified from: </a:t>
            </a:r>
            <a:r>
              <a:rPr lang="en-US" sz="1200" dirty="0" err="1">
                <a:latin typeface="Arial" panose="020B0604020202020204" pitchFamily="34" charset="0"/>
                <a:hlinkClick r:id="rId3"/>
              </a:rPr>
              <a:t>Feinglold</a:t>
            </a:r>
            <a:r>
              <a:rPr lang="en-US" sz="1200" dirty="0">
                <a:latin typeface="Arial" panose="020B0604020202020204" pitchFamily="34" charset="0"/>
                <a:hlinkClick r:id="rId3"/>
              </a:rPr>
              <a:t>, K.R. and Grunfeld, C. (2018) </a:t>
            </a:r>
            <a:r>
              <a:rPr lang="en-US" sz="1200" dirty="0" err="1">
                <a:latin typeface="Arial" panose="020B0604020202020204" pitchFamily="34" charset="0"/>
                <a:hlinkClick r:id="rId3"/>
              </a:rPr>
              <a:t>Entotext</a:t>
            </a:r>
            <a:r>
              <a:rPr lang="en-US" sz="1200" dirty="0">
                <a:latin typeface="Arial" panose="020B0604020202020204" pitchFamily="34" charset="0"/>
                <a:hlinkClick r:id="rId3"/>
              </a:rPr>
              <a:t>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94076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healthy lipid profile is one where total cholesterol levels are under 200 mg/dL of blood plasma. LDL should optimally be below 100 mg/dL and HDL above 60 mg/dL. Total triglycerides should be under 150 mg/dL. Although it is not a lipid, the C-reactive protein is gaining more attention as another marker of cardiovascular health. In the high sensitivity test for this protein, optimal levels should be under 2 mg/L or 0.2 mg/dL</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859635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C-reactive protein</a:t>
            </a:r>
            <a:r>
              <a:rPr lang="en-US" dirty="0"/>
              <a:t> (</a:t>
            </a:r>
            <a:r>
              <a:rPr lang="en-US" b="1" dirty="0"/>
              <a:t>CRP</a:t>
            </a:r>
            <a:r>
              <a:rPr lang="en-US" dirty="0"/>
              <a:t>) is a ring-shaped, pentameric protein found in blood plasma, whose circulating concentrations rise in response to inflammation. It is produced by the liver and binds to </a:t>
            </a:r>
            <a:r>
              <a:rPr lang="en-US" dirty="0" err="1"/>
              <a:t>lysophosphatidylcholine</a:t>
            </a:r>
            <a:r>
              <a:rPr lang="en-US" dirty="0"/>
              <a:t> expressed on the surface of dead or dying cells (and some types of bacteria) in order to activate the complement system and increase immune response. CRP concentrations between 2 and 10 mg/L are considered as metabolic inflammation: or states that lead to atherosclerosis and type II diabetes mellitus. In the next section, we will take a closer look at adipose tissue and see how fatty acids are released into the blood stream as an energy resource.</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353696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from our last section that bile acids/salts are used to emulsify fats (or mechanically break them down into smaller suspended particles). This occurs in the small intestine. </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419449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lipids consumed in the diet are </a:t>
            </a:r>
            <a:r>
              <a:rPr lang="en-US" dirty="0" err="1"/>
              <a:t>triacylglycerides</a:t>
            </a:r>
            <a:r>
              <a:rPr lang="en-US" dirty="0"/>
              <a:t>, cholesterol, and cholesterol esters, which contain a long chain fatty acid attached to the alcohol functional group.</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79921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Lipase enzymes are required to chemically breakdown </a:t>
            </a:r>
            <a:r>
              <a:rPr lang="en-US" dirty="0" err="1"/>
              <a:t>triacylglycerides</a:t>
            </a:r>
            <a:r>
              <a:rPr lang="en-US" dirty="0"/>
              <a:t> into fatty acids and glycerol. They are hydrolase enzymes using the addition of water across the ester bond to release the alcohol and carboxylic acid functional groups. Here we will focus on the activity of the pancreatic lipase.</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11543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Triacylglyceride</a:t>
            </a:r>
            <a:r>
              <a:rPr lang="en-US" dirty="0"/>
              <a:t> hydrolysis is mediated by lipase enzymes in vivo. Different lipases will cleave TAGs into different products. Some will release all 3 fatty acids and some, like the Pancreatic Lipase, will only release the outer 2 and will leave the fatty acid on the 2-position attached as a </a:t>
            </a:r>
            <a:r>
              <a:rPr lang="en-US" dirty="0" err="1"/>
              <a:t>monoacylglyceride</a:t>
            </a:r>
            <a:r>
              <a:rPr lang="en-US" dirty="0"/>
              <a:t>.</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61108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food is eaten, it travels to the small intestine where much of the major macromolecules are digested to their building block components and absorbed by the intestinal epithelial cells, known as enterocytes. </a:t>
            </a:r>
            <a:r>
              <a:rPr lang="en-US" sz="1200" kern="1200" dirty="0" err="1">
                <a:solidFill>
                  <a:schemeClr val="tx1"/>
                </a:solidFill>
                <a:effectLst/>
                <a:latin typeface="+mn-lt"/>
                <a:ea typeface="+mn-ea"/>
                <a:cs typeface="+mn-cs"/>
              </a:rPr>
              <a:t>Triacylglycerides</a:t>
            </a:r>
            <a:r>
              <a:rPr lang="en-US" sz="1200" kern="1200" dirty="0">
                <a:solidFill>
                  <a:schemeClr val="tx1"/>
                </a:solidFill>
                <a:effectLst/>
                <a:latin typeface="+mn-lt"/>
                <a:ea typeface="+mn-ea"/>
                <a:cs typeface="+mn-cs"/>
              </a:rPr>
              <a:t> (TAGs) from dietary fat are first emulsified by bile salts produced in the liver and delivered through the bile duct along with digestive enzymes produced in the pancreas. Pancreatic lipases then breakdown the TAGs into 2 fatty acids and a </a:t>
            </a:r>
            <a:r>
              <a:rPr lang="en-US" sz="1200" kern="1200" dirty="0" err="1">
                <a:solidFill>
                  <a:schemeClr val="tx1"/>
                </a:solidFill>
                <a:effectLst/>
                <a:latin typeface="+mn-lt"/>
                <a:ea typeface="+mn-ea"/>
                <a:cs typeface="+mn-cs"/>
              </a:rPr>
              <a:t>monacylglyceride</a:t>
            </a:r>
            <a:r>
              <a:rPr lang="en-US" sz="1200" kern="1200" dirty="0">
                <a:solidFill>
                  <a:schemeClr val="tx1"/>
                </a:solidFill>
                <a:effectLst/>
                <a:latin typeface="+mn-lt"/>
                <a:ea typeface="+mn-ea"/>
                <a:cs typeface="+mn-cs"/>
              </a:rPr>
              <a:t>, as shown in the previous slide. The lipid products must then be absorbed by the enterocytes.</a:t>
            </a:r>
          </a:p>
          <a:p>
            <a:endParaRPr lang="en-US" sz="1200" i="1" kern="1200" dirty="0">
              <a:solidFill>
                <a:schemeClr val="tx1"/>
              </a:solidFill>
              <a:effectLst/>
              <a:latin typeface="+mn-lt"/>
              <a:ea typeface="+mn-ea"/>
              <a:cs typeface="+mn-cs"/>
            </a:endParaRPr>
          </a:p>
          <a:p>
            <a:r>
              <a:rPr lang="en-US" i="1" dirty="0"/>
              <a:t>Reference: (PDF) Triglyceride-rich lipoproteins as a causal factor for cardiovascular disease</a:t>
            </a:r>
            <a:r>
              <a:rPr lang="en-US" dirty="0"/>
              <a:t>. Available from: </a:t>
            </a:r>
            <a:r>
              <a:rPr lang="en-US" dirty="0">
                <a:hlinkClick r:id="rId3"/>
              </a:rPr>
              <a:t>https://www.researchgate.net/publication/302555822_Triglyceride-rich_lipoproteins_as_a_causal_factor_for_cardiovascular_disease</a:t>
            </a:r>
            <a:r>
              <a:rPr lang="en-US" dirty="0"/>
              <a:t> [accessed Mar 05 2020].</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13770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close up of the plasma membrane of the enterocyte. The intestinal lumen is at the top and the cytoplasmic side below. Lipases in the intestinal lumen breakdown </a:t>
            </a:r>
            <a:r>
              <a:rPr lang="en-US" dirty="0" err="1"/>
              <a:t>Triacylglycerides</a:t>
            </a:r>
            <a:r>
              <a:rPr lang="en-US" dirty="0"/>
              <a:t> (TAGs) into 2 Free Fatty Acids (FFAs) and a </a:t>
            </a:r>
            <a:r>
              <a:rPr lang="en-US" dirty="0" err="1"/>
              <a:t>monoacylglyceride</a:t>
            </a:r>
            <a:r>
              <a:rPr lang="en-US" dirty="0"/>
              <a:t> (MAG). These hydrolysis products are taken up by enterocytes through multiple mechanisms. The CD36 transmembrane protein and Fatty Acid Transport Proteins (FATP) have been shown to be involved with lipid transport across the plasma membrane. However, knockout studies have shown that uptake is reduced, but not completely inhibited, suggesting that other processes, such as diffusion or </a:t>
            </a:r>
            <a:r>
              <a:rPr lang="en-US" dirty="0" err="1"/>
              <a:t>flippase</a:t>
            </a:r>
            <a:r>
              <a:rPr lang="en-US" dirty="0"/>
              <a:t>-mediated diffusion also contribute to lipid uptake. CD36 has also been shown to be involved with dietary cholesterol uptake. Once inside the enterocyte, FFAs are bound and chaperoned by Fatty Acid Binding Proteins (FABPs). FABPs are a family of protein chaperones that have varied functions in trafficking lipids within the cell.</a:t>
            </a:r>
          </a:p>
        </p:txBody>
      </p:sp>
      <p:sp>
        <p:nvSpPr>
          <p:cNvPr id="4" name="Slide Number Placeholder 3"/>
          <p:cNvSpPr>
            <a:spLocks noGrp="1"/>
          </p:cNvSpPr>
          <p:nvPr>
            <p:ph type="sldNum" sz="quarter" idx="10"/>
          </p:nvPr>
        </p:nvSpPr>
        <p:spPr/>
        <p:txBody>
          <a:bodyPr/>
          <a:lstStyle/>
          <a:p>
            <a:fld id="{5C1DEA26-E21A-4AC2-916A-8754B5D869F2}" type="slidenum">
              <a:rPr lang="en-US" smtClean="0"/>
              <a:t>8</a:t>
            </a:fld>
            <a:endParaRPr lang="en-US"/>
          </a:p>
        </p:txBody>
      </p:sp>
    </p:spTree>
    <p:extLst>
      <p:ext uri="{BB962C8B-B14F-4D97-AF65-F5344CB8AC3E}">
        <p14:creationId xmlns:p14="http://schemas.microsoft.com/office/powerpoint/2010/main" val="57794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inside the enterocyte and bound with FABPs, FFAs and MAGs have three major fates. First they can be reassembled into TAGs. Cholesterol is also converted to cholesterol esters.  This occurs within the endoplasmic reticulum (ER). Inside the ER, the reassembled lipids are packaged in a particle structure called a chylomicron that consists of a single phospholipid layer with cholesterol and apolipoproteins. Chylomicrons are then released into the lymphatic system, travel to the blood stream, and deliver TAGs and cholesterol to downstream targets such as skeletal muscle and adipose tissue.</a:t>
            </a:r>
          </a:p>
        </p:txBody>
      </p:sp>
      <p:sp>
        <p:nvSpPr>
          <p:cNvPr id="4" name="Slide Number Placeholder 3"/>
          <p:cNvSpPr>
            <a:spLocks noGrp="1"/>
          </p:cNvSpPr>
          <p:nvPr>
            <p:ph type="sldNum" sz="quarter" idx="10"/>
          </p:nvPr>
        </p:nvSpPr>
        <p:spPr/>
        <p:txBody>
          <a:bodyPr/>
          <a:lstStyle/>
          <a:p>
            <a:fld id="{5C1DEA26-E21A-4AC2-916A-8754B5D869F2}" type="slidenum">
              <a:rPr lang="en-US" smtClean="0"/>
              <a:t>9</a:t>
            </a:fld>
            <a:endParaRPr lang="en-US"/>
          </a:p>
        </p:txBody>
      </p:sp>
    </p:spTree>
    <p:extLst>
      <p:ext uri="{BB962C8B-B14F-4D97-AF65-F5344CB8AC3E}">
        <p14:creationId xmlns:p14="http://schemas.microsoft.com/office/powerpoint/2010/main" val="241920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oleObject" Target="../embeddings/oleObject24.bin"/><Relationship Id="rId18" Type="http://schemas.openxmlformats.org/officeDocument/2006/relationships/image" Target="../media/image27.emf"/><Relationship Id="rId26" Type="http://schemas.openxmlformats.org/officeDocument/2006/relationships/image" Target="../media/image33.png"/><Relationship Id="rId3" Type="http://schemas.openxmlformats.org/officeDocument/2006/relationships/notesSlide" Target="../notesSlides/notesSlide10.xml"/><Relationship Id="rId21" Type="http://schemas.openxmlformats.org/officeDocument/2006/relationships/oleObject" Target="../embeddings/oleObject29.bin"/><Relationship Id="rId7" Type="http://schemas.openxmlformats.org/officeDocument/2006/relationships/hyperlink" Target="https://smart.servier.com/" TargetMode="External"/><Relationship Id="rId12" Type="http://schemas.openxmlformats.org/officeDocument/2006/relationships/image" Target="../media/image24.emf"/><Relationship Id="rId17" Type="http://schemas.openxmlformats.org/officeDocument/2006/relationships/oleObject" Target="../embeddings/oleObject26.bin"/><Relationship Id="rId25"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26.emf"/><Relationship Id="rId20" Type="http://schemas.openxmlformats.org/officeDocument/2006/relationships/oleObject" Target="../embeddings/oleObject28.bin"/><Relationship Id="rId29" Type="http://schemas.openxmlformats.org/officeDocument/2006/relationships/image" Target="../media/image36.png"/><Relationship Id="rId1" Type="http://schemas.openxmlformats.org/officeDocument/2006/relationships/vmlDrawing" Target="../drawings/vmlDrawing3.vml"/><Relationship Id="rId6" Type="http://schemas.openxmlformats.org/officeDocument/2006/relationships/hyperlink" Target="https://commons.wikimedia.org/wiki/File:Glucagon-_1GCN.jpg" TargetMode="External"/><Relationship Id="rId11" Type="http://schemas.openxmlformats.org/officeDocument/2006/relationships/oleObject" Target="../embeddings/oleObject23.bin"/><Relationship Id="rId24" Type="http://schemas.openxmlformats.org/officeDocument/2006/relationships/oleObject" Target="../embeddings/oleObject32.bin"/><Relationship Id="rId5" Type="http://schemas.openxmlformats.org/officeDocument/2006/relationships/hyperlink" Target="https://www.ijbs.com/v12p1544.htm" TargetMode="External"/><Relationship Id="rId15" Type="http://schemas.openxmlformats.org/officeDocument/2006/relationships/oleObject" Target="../embeddings/oleObject25.bin"/><Relationship Id="rId23" Type="http://schemas.openxmlformats.org/officeDocument/2006/relationships/oleObject" Target="../embeddings/oleObject31.bin"/><Relationship Id="rId28"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oleObject" Target="../embeddings/oleObject27.bin"/><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25.emf"/><Relationship Id="rId22" Type="http://schemas.openxmlformats.org/officeDocument/2006/relationships/oleObject" Target="../embeddings/oleObject30.bin"/><Relationship Id="rId27" Type="http://schemas.openxmlformats.org/officeDocument/2006/relationships/oleObject" Target="../embeddings/oleObject33.bin"/></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oleObject" Target="../embeddings/oleObject35.bin"/><Relationship Id="rId18" Type="http://schemas.openxmlformats.org/officeDocument/2006/relationships/image" Target="../media/image27.emf"/><Relationship Id="rId26" Type="http://schemas.openxmlformats.org/officeDocument/2006/relationships/image" Target="../media/image33.png"/><Relationship Id="rId3" Type="http://schemas.openxmlformats.org/officeDocument/2006/relationships/notesSlide" Target="../notesSlides/notesSlide11.xml"/><Relationship Id="rId21" Type="http://schemas.openxmlformats.org/officeDocument/2006/relationships/oleObject" Target="../embeddings/oleObject40.bin"/><Relationship Id="rId7" Type="http://schemas.openxmlformats.org/officeDocument/2006/relationships/hyperlink" Target="https://smart.servier.com/" TargetMode="External"/><Relationship Id="rId12" Type="http://schemas.openxmlformats.org/officeDocument/2006/relationships/image" Target="../media/image24.emf"/><Relationship Id="rId17" Type="http://schemas.openxmlformats.org/officeDocument/2006/relationships/oleObject" Target="../embeddings/oleObject37.bin"/><Relationship Id="rId25"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26.emf"/><Relationship Id="rId20" Type="http://schemas.openxmlformats.org/officeDocument/2006/relationships/oleObject" Target="../embeddings/oleObject39.bin"/><Relationship Id="rId29" Type="http://schemas.openxmlformats.org/officeDocument/2006/relationships/image" Target="../media/image37.png"/><Relationship Id="rId1" Type="http://schemas.openxmlformats.org/officeDocument/2006/relationships/vmlDrawing" Target="../drawings/vmlDrawing4.vml"/><Relationship Id="rId6" Type="http://schemas.openxmlformats.org/officeDocument/2006/relationships/hyperlink" Target="https://commons.wikimedia.org/wiki/File:Glucagon-_1GCN.jpg" TargetMode="External"/><Relationship Id="rId11" Type="http://schemas.openxmlformats.org/officeDocument/2006/relationships/oleObject" Target="../embeddings/oleObject34.bin"/><Relationship Id="rId24" Type="http://schemas.openxmlformats.org/officeDocument/2006/relationships/oleObject" Target="../embeddings/oleObject43.bin"/><Relationship Id="rId5" Type="http://schemas.openxmlformats.org/officeDocument/2006/relationships/hyperlink" Target="https://www.ijbs.com/v12p1544.htm" TargetMode="External"/><Relationship Id="rId15" Type="http://schemas.openxmlformats.org/officeDocument/2006/relationships/oleObject" Target="../embeddings/oleObject36.bin"/><Relationship Id="rId23" Type="http://schemas.openxmlformats.org/officeDocument/2006/relationships/oleObject" Target="../embeddings/oleObject42.bin"/><Relationship Id="rId28"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oleObject" Target="../embeddings/oleObject38.bin"/><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25.emf"/><Relationship Id="rId22" Type="http://schemas.openxmlformats.org/officeDocument/2006/relationships/oleObject" Target="../embeddings/oleObject41.bin"/><Relationship Id="rId27" Type="http://schemas.openxmlformats.org/officeDocument/2006/relationships/oleObject" Target="../embeddings/oleObject44.bin"/></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smart.servier.com/" TargetMode="External"/><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38.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link.springer.com/article/10.1007/s00125-017-4420-2#rightslin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hyperlink" Target="https://smart.servier.com/" TargetMode="Externa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customXml" Target="../ink/ink2.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cbi.nlm.nih.gov/books/NBK305896/"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Cholesteryl_ester#/media/File:Cholesterol_oleate.svg"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Cholesterol#/media/File:Cholesterol.svg" TargetMode="External"/><Relationship Id="rId5" Type="http://schemas.openxmlformats.org/officeDocument/2006/relationships/image" Target="../media/image9.png"/><Relationship Id="rId4" Type="http://schemas.openxmlformats.org/officeDocument/2006/relationships/hyperlink" Target="https://en.wikipedia.org/wiki/Triglyceride#/media/File:Fat_triglyceride_shorthand_formula.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link.springer.com/article/10.1186/s12944-019-1080-x/figures/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ncbi.nlm.nih.gov/books/NBK30589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n.wikipedia.org/wiki/Lipoprotein#/media/File:Lipoprotein_metabolism.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textbc.ca/anatomyandphysiology/chapter/23-7-chemical-digestion-and-absorption-a-closer-loo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en.wikipedia.org/wiki/Arteriosclerosis#/media/File:Blausen_0227_Cholesterol.p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en.wikipedia.org/wiki/C-reactive_protein#/media/File:PDB_1b09_EBI.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ommons.wikimedia.org/wiki/File:Lipid_and_bile_salts.sv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Cholesteryl_ester#/media/File:Cholesterol_oleate.svg"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n.wikipedia.org/wiki/Cholesterol#/media/File:Cholesterol.svg" TargetMode="External"/><Relationship Id="rId5" Type="http://schemas.openxmlformats.org/officeDocument/2006/relationships/image" Target="../media/image9.png"/><Relationship Id="rId4" Type="http://schemas.openxmlformats.org/officeDocument/2006/relationships/hyperlink" Target="https://en.wikipedia.org/wiki/Triglyceride#/media/File:Fat_triglyceride_shorthand_formula.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proteopedia.org/wiki/index.php/Lipa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Pancreatic_lipase_family#/media/File:Pankreas-Lipase%E2%80%93Application_V.1.sv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hyperlink" Target="https://smart.servier.com/" TargetMode="Externa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customXml" Target="../ink/ink1.xml"/><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oleObject" Target="../embeddings/oleObject2.bin"/><Relationship Id="rId18" Type="http://schemas.openxmlformats.org/officeDocument/2006/relationships/image" Target="../media/image27.emf"/><Relationship Id="rId26" Type="http://schemas.openxmlformats.org/officeDocument/2006/relationships/image" Target="../media/image33.png"/><Relationship Id="rId3" Type="http://schemas.openxmlformats.org/officeDocument/2006/relationships/notesSlide" Target="../notesSlides/notesSlide8.xml"/><Relationship Id="rId21" Type="http://schemas.openxmlformats.org/officeDocument/2006/relationships/oleObject" Target="../embeddings/oleObject7.bin"/><Relationship Id="rId7" Type="http://schemas.openxmlformats.org/officeDocument/2006/relationships/hyperlink" Target="https://smart.servier.com/" TargetMode="External"/><Relationship Id="rId12" Type="http://schemas.openxmlformats.org/officeDocument/2006/relationships/image" Target="../media/image24.emf"/><Relationship Id="rId17" Type="http://schemas.openxmlformats.org/officeDocument/2006/relationships/oleObject" Target="../embeddings/oleObject4.bin"/><Relationship Id="rId25"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26.emf"/><Relationship Id="rId20"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hyperlink" Target="https://commons.wikimedia.org/wiki/File:Glucagon-_1GCN.jpg" TargetMode="External"/><Relationship Id="rId11" Type="http://schemas.openxmlformats.org/officeDocument/2006/relationships/oleObject" Target="../embeddings/oleObject1.bin"/><Relationship Id="rId24" Type="http://schemas.openxmlformats.org/officeDocument/2006/relationships/oleObject" Target="../embeddings/oleObject10.bin"/><Relationship Id="rId5" Type="http://schemas.openxmlformats.org/officeDocument/2006/relationships/hyperlink" Target="https://www.ijbs.com/v12p1544.htm" TargetMode="External"/><Relationship Id="rId15" Type="http://schemas.openxmlformats.org/officeDocument/2006/relationships/oleObject" Target="../embeddings/oleObject3.bin"/><Relationship Id="rId23" Type="http://schemas.openxmlformats.org/officeDocument/2006/relationships/oleObject" Target="../embeddings/oleObject9.bin"/><Relationship Id="rId28"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oleObject" Target="../embeddings/oleObject5.bin"/><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25.emf"/><Relationship Id="rId22" Type="http://schemas.openxmlformats.org/officeDocument/2006/relationships/oleObject" Target="../embeddings/oleObject8.bin"/><Relationship Id="rId27"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oleObject" Target="../embeddings/oleObject13.bin"/><Relationship Id="rId18" Type="http://schemas.openxmlformats.org/officeDocument/2006/relationships/image" Target="../media/image27.emf"/><Relationship Id="rId26" Type="http://schemas.openxmlformats.org/officeDocument/2006/relationships/image" Target="../media/image33.png"/><Relationship Id="rId3" Type="http://schemas.openxmlformats.org/officeDocument/2006/relationships/notesSlide" Target="../notesSlides/notesSlide9.xml"/><Relationship Id="rId21" Type="http://schemas.openxmlformats.org/officeDocument/2006/relationships/oleObject" Target="../embeddings/oleObject18.bin"/><Relationship Id="rId7" Type="http://schemas.openxmlformats.org/officeDocument/2006/relationships/hyperlink" Target="https://smart.servier.com/" TargetMode="External"/><Relationship Id="rId12" Type="http://schemas.openxmlformats.org/officeDocument/2006/relationships/image" Target="../media/image24.emf"/><Relationship Id="rId17" Type="http://schemas.openxmlformats.org/officeDocument/2006/relationships/oleObject" Target="../embeddings/oleObject15.bin"/><Relationship Id="rId25"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26.emf"/><Relationship Id="rId20" Type="http://schemas.openxmlformats.org/officeDocument/2006/relationships/oleObject" Target="../embeddings/oleObject17.bin"/><Relationship Id="rId29" Type="http://schemas.openxmlformats.org/officeDocument/2006/relationships/image" Target="../media/image35.png"/><Relationship Id="rId1" Type="http://schemas.openxmlformats.org/officeDocument/2006/relationships/vmlDrawing" Target="../drawings/vmlDrawing2.vml"/><Relationship Id="rId6" Type="http://schemas.openxmlformats.org/officeDocument/2006/relationships/hyperlink" Target="https://commons.wikimedia.org/wiki/File:Glucagon-_1GCN.jpg" TargetMode="External"/><Relationship Id="rId11" Type="http://schemas.openxmlformats.org/officeDocument/2006/relationships/oleObject" Target="../embeddings/oleObject12.bin"/><Relationship Id="rId24" Type="http://schemas.openxmlformats.org/officeDocument/2006/relationships/oleObject" Target="../embeddings/oleObject21.bin"/><Relationship Id="rId5" Type="http://schemas.openxmlformats.org/officeDocument/2006/relationships/hyperlink" Target="https://www.ijbs.com/v12p1544.htm" TargetMode="External"/><Relationship Id="rId15" Type="http://schemas.openxmlformats.org/officeDocument/2006/relationships/oleObject" Target="../embeddings/oleObject14.bin"/><Relationship Id="rId23" Type="http://schemas.openxmlformats.org/officeDocument/2006/relationships/oleObject" Target="../embeddings/oleObject20.bin"/><Relationship Id="rId28"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oleObject" Target="../embeddings/oleObject16.bin"/><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25.emf"/><Relationship Id="rId22" Type="http://schemas.openxmlformats.org/officeDocument/2006/relationships/oleObject" Target="../embeddings/oleObject19.bin"/><Relationship Id="rId27"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t>Digestion and Transportation</a:t>
            </a:r>
          </a:p>
        </p:txBody>
      </p:sp>
    </p:spTree>
    <p:extLst>
      <p:ext uri="{BB962C8B-B14F-4D97-AF65-F5344CB8AC3E}">
        <p14:creationId xmlns:p14="http://schemas.microsoft.com/office/powerpoint/2010/main" val="97712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7F889FF3-1F5C-4965-A04B-48F9711F9114}"/>
              </a:ext>
            </a:extLst>
          </p:cNvPr>
          <p:cNvPicPr>
            <a:picLocks noChangeAspect="1"/>
          </p:cNvPicPr>
          <p:nvPr/>
        </p:nvPicPr>
        <p:blipFill>
          <a:blip r:embed="rId4"/>
          <a:stretch>
            <a:fillRect/>
          </a:stretch>
        </p:blipFill>
        <p:spPr>
          <a:xfrm>
            <a:off x="373017" y="1900958"/>
            <a:ext cx="571580" cy="590632"/>
          </a:xfrm>
          <a:prstGeom prst="rect">
            <a:avLst/>
          </a:prstGeom>
        </p:spPr>
      </p:pic>
      <p:pic>
        <p:nvPicPr>
          <p:cNvPr id="123" name="Picture 122">
            <a:extLst>
              <a:ext uri="{FF2B5EF4-FFF2-40B4-BE49-F238E27FC236}">
                <a16:creationId xmlns:a16="http://schemas.microsoft.com/office/drawing/2014/main" id="{D023A8C7-7158-401C-94D6-B1F28BD9F775}"/>
              </a:ext>
            </a:extLst>
          </p:cNvPr>
          <p:cNvPicPr>
            <a:picLocks noChangeAspect="1"/>
          </p:cNvPicPr>
          <p:nvPr/>
        </p:nvPicPr>
        <p:blipFill>
          <a:blip r:embed="rId4"/>
          <a:stretch>
            <a:fillRect/>
          </a:stretch>
        </p:blipFill>
        <p:spPr>
          <a:xfrm>
            <a:off x="703900" y="1905546"/>
            <a:ext cx="571580" cy="590632"/>
          </a:xfrm>
          <a:prstGeom prst="rect">
            <a:avLst/>
          </a:prstGeom>
        </p:spPr>
      </p:pic>
      <p:pic>
        <p:nvPicPr>
          <p:cNvPr id="124" name="Picture 123">
            <a:extLst>
              <a:ext uri="{FF2B5EF4-FFF2-40B4-BE49-F238E27FC236}">
                <a16:creationId xmlns:a16="http://schemas.microsoft.com/office/drawing/2014/main" id="{4EA21577-7C9D-47D9-9159-FC9CE6A9DD8F}"/>
              </a:ext>
            </a:extLst>
          </p:cNvPr>
          <p:cNvPicPr>
            <a:picLocks noChangeAspect="1"/>
          </p:cNvPicPr>
          <p:nvPr/>
        </p:nvPicPr>
        <p:blipFill>
          <a:blip r:embed="rId4"/>
          <a:stretch>
            <a:fillRect/>
          </a:stretch>
        </p:blipFill>
        <p:spPr>
          <a:xfrm>
            <a:off x="1260280" y="1905171"/>
            <a:ext cx="571580" cy="590632"/>
          </a:xfrm>
          <a:prstGeom prst="rect">
            <a:avLst/>
          </a:prstGeom>
        </p:spPr>
      </p:pic>
      <p:pic>
        <p:nvPicPr>
          <p:cNvPr id="128" name="Picture 127">
            <a:extLst>
              <a:ext uri="{FF2B5EF4-FFF2-40B4-BE49-F238E27FC236}">
                <a16:creationId xmlns:a16="http://schemas.microsoft.com/office/drawing/2014/main" id="{EA8E84FE-1446-4648-B3FC-B2FD6311D981}"/>
              </a:ext>
            </a:extLst>
          </p:cNvPr>
          <p:cNvPicPr>
            <a:picLocks noChangeAspect="1"/>
          </p:cNvPicPr>
          <p:nvPr/>
        </p:nvPicPr>
        <p:blipFill>
          <a:blip r:embed="rId4"/>
          <a:stretch>
            <a:fillRect/>
          </a:stretch>
        </p:blipFill>
        <p:spPr>
          <a:xfrm>
            <a:off x="1811540" y="1895011"/>
            <a:ext cx="571580" cy="590632"/>
          </a:xfrm>
          <a:prstGeom prst="rect">
            <a:avLst/>
          </a:prstGeom>
        </p:spPr>
      </p:pic>
      <p:pic>
        <p:nvPicPr>
          <p:cNvPr id="131" name="Picture 130">
            <a:extLst>
              <a:ext uri="{FF2B5EF4-FFF2-40B4-BE49-F238E27FC236}">
                <a16:creationId xmlns:a16="http://schemas.microsoft.com/office/drawing/2014/main" id="{3F061F7A-B513-4B4F-8614-F884EF6893C8}"/>
              </a:ext>
            </a:extLst>
          </p:cNvPr>
          <p:cNvPicPr>
            <a:picLocks noChangeAspect="1"/>
          </p:cNvPicPr>
          <p:nvPr/>
        </p:nvPicPr>
        <p:blipFill>
          <a:blip r:embed="rId4"/>
          <a:stretch>
            <a:fillRect/>
          </a:stretch>
        </p:blipFill>
        <p:spPr>
          <a:xfrm>
            <a:off x="2353950" y="1895011"/>
            <a:ext cx="571580" cy="590632"/>
          </a:xfrm>
          <a:prstGeom prst="rect">
            <a:avLst/>
          </a:prstGeom>
        </p:spPr>
      </p:pic>
      <p:grpSp>
        <p:nvGrpSpPr>
          <p:cNvPr id="88" name="Group 87">
            <a:extLst>
              <a:ext uri="{FF2B5EF4-FFF2-40B4-BE49-F238E27FC236}">
                <a16:creationId xmlns:a16="http://schemas.microsoft.com/office/drawing/2014/main" id="{BA9CE887-A5DC-4763-8069-AB03413A44BE}"/>
              </a:ext>
            </a:extLst>
          </p:cNvPr>
          <p:cNvGrpSpPr/>
          <p:nvPr/>
        </p:nvGrpSpPr>
        <p:grpSpPr>
          <a:xfrm>
            <a:off x="1814721" y="3316237"/>
            <a:ext cx="606826" cy="405808"/>
            <a:chOff x="4347210" y="4788407"/>
            <a:chExt cx="606826" cy="405808"/>
          </a:xfrm>
        </p:grpSpPr>
        <p:sp>
          <p:nvSpPr>
            <p:cNvPr id="83" name="Oval 82">
              <a:extLst>
                <a:ext uri="{FF2B5EF4-FFF2-40B4-BE49-F238E27FC236}">
                  <a16:creationId xmlns:a16="http://schemas.microsoft.com/office/drawing/2014/main" id="{21AD0D0D-E721-4D96-8B54-3E4D61FD4B7B}"/>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52A68CE1-1785-45FF-B94E-ABC1BA949E81}"/>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97" name="Group 96">
            <a:extLst>
              <a:ext uri="{FF2B5EF4-FFF2-40B4-BE49-F238E27FC236}">
                <a16:creationId xmlns:a16="http://schemas.microsoft.com/office/drawing/2014/main" id="{BC76BF1A-CA81-470B-B07D-E7FEB0260384}"/>
              </a:ext>
            </a:extLst>
          </p:cNvPr>
          <p:cNvGrpSpPr/>
          <p:nvPr/>
        </p:nvGrpSpPr>
        <p:grpSpPr>
          <a:xfrm>
            <a:off x="2890850" y="3754897"/>
            <a:ext cx="606826" cy="405808"/>
            <a:chOff x="4347210" y="4788407"/>
            <a:chExt cx="606826" cy="405808"/>
          </a:xfrm>
        </p:grpSpPr>
        <p:sp>
          <p:nvSpPr>
            <p:cNvPr id="98" name="Oval 97">
              <a:extLst>
                <a:ext uri="{FF2B5EF4-FFF2-40B4-BE49-F238E27FC236}">
                  <a16:creationId xmlns:a16="http://schemas.microsoft.com/office/drawing/2014/main" id="{C467AE01-AB78-4972-93DE-0EA1AF29BE43}"/>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768A9F2C-C08A-497A-982C-E75463E959F8}"/>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100" name="Group 99">
            <a:extLst>
              <a:ext uri="{FF2B5EF4-FFF2-40B4-BE49-F238E27FC236}">
                <a16:creationId xmlns:a16="http://schemas.microsoft.com/office/drawing/2014/main" id="{85789CEE-B2C2-4E8E-90A4-CFA067C95D0A}"/>
              </a:ext>
            </a:extLst>
          </p:cNvPr>
          <p:cNvGrpSpPr/>
          <p:nvPr/>
        </p:nvGrpSpPr>
        <p:grpSpPr>
          <a:xfrm>
            <a:off x="5474722" y="3428767"/>
            <a:ext cx="606826" cy="405808"/>
            <a:chOff x="4347210" y="4788407"/>
            <a:chExt cx="606826" cy="405808"/>
          </a:xfrm>
        </p:grpSpPr>
        <p:sp>
          <p:nvSpPr>
            <p:cNvPr id="101" name="Oval 100">
              <a:extLst>
                <a:ext uri="{FF2B5EF4-FFF2-40B4-BE49-F238E27FC236}">
                  <a16:creationId xmlns:a16="http://schemas.microsoft.com/office/drawing/2014/main" id="{BA927DD4-90F3-406D-97C6-E126B449E3FA}"/>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0D34DFF1-1DF0-48DD-8447-61FCDEE47043}"/>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103" name="Group 102">
            <a:extLst>
              <a:ext uri="{FF2B5EF4-FFF2-40B4-BE49-F238E27FC236}">
                <a16:creationId xmlns:a16="http://schemas.microsoft.com/office/drawing/2014/main" id="{7B71C9D0-EE1F-4966-A6D7-F74CF3D2195F}"/>
              </a:ext>
            </a:extLst>
          </p:cNvPr>
          <p:cNvGrpSpPr/>
          <p:nvPr/>
        </p:nvGrpSpPr>
        <p:grpSpPr>
          <a:xfrm>
            <a:off x="5113005" y="4090659"/>
            <a:ext cx="606826" cy="405808"/>
            <a:chOff x="4347210" y="4788407"/>
            <a:chExt cx="606826" cy="405808"/>
          </a:xfrm>
        </p:grpSpPr>
        <p:sp>
          <p:nvSpPr>
            <p:cNvPr id="104" name="Oval 103">
              <a:extLst>
                <a:ext uri="{FF2B5EF4-FFF2-40B4-BE49-F238E27FC236}">
                  <a16:creationId xmlns:a16="http://schemas.microsoft.com/office/drawing/2014/main" id="{79571B8C-B57F-4FCA-A3B0-BEDA05C63246}"/>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8DF2AFF-3A70-4BF9-AE8B-4D00938A81E5}"/>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pic>
        <p:nvPicPr>
          <p:cNvPr id="5" name="Picture 4"/>
          <p:cNvPicPr>
            <a:picLocks noChangeAspect="1"/>
          </p:cNvPicPr>
          <p:nvPr/>
        </p:nvPicPr>
        <p:blipFill>
          <a:blip r:embed="rId4"/>
          <a:stretch>
            <a:fillRect/>
          </a:stretch>
        </p:blipFill>
        <p:spPr>
          <a:xfrm>
            <a:off x="4482301" y="1877043"/>
            <a:ext cx="571580" cy="590632"/>
          </a:xfrm>
          <a:prstGeom prst="rect">
            <a:avLst/>
          </a:prstGeom>
        </p:spPr>
      </p:pic>
      <p:pic>
        <p:nvPicPr>
          <p:cNvPr id="14" name="Picture 13"/>
          <p:cNvPicPr>
            <a:picLocks noChangeAspect="1"/>
          </p:cNvPicPr>
          <p:nvPr/>
        </p:nvPicPr>
        <p:blipFill>
          <a:blip r:embed="rId4"/>
          <a:stretch>
            <a:fillRect/>
          </a:stretch>
        </p:blipFill>
        <p:spPr>
          <a:xfrm>
            <a:off x="5033561" y="1877043"/>
            <a:ext cx="571580" cy="590632"/>
          </a:xfrm>
          <a:prstGeom prst="rect">
            <a:avLst/>
          </a:prstGeom>
        </p:spPr>
      </p:pic>
      <p:pic>
        <p:nvPicPr>
          <p:cNvPr id="13" name="Picture 12"/>
          <p:cNvPicPr>
            <a:picLocks noChangeAspect="1"/>
          </p:cNvPicPr>
          <p:nvPr/>
        </p:nvPicPr>
        <p:blipFill>
          <a:blip r:embed="rId4"/>
          <a:stretch>
            <a:fillRect/>
          </a:stretch>
        </p:blipFill>
        <p:spPr>
          <a:xfrm>
            <a:off x="5592960" y="1882799"/>
            <a:ext cx="571580" cy="590632"/>
          </a:xfrm>
          <a:prstGeom prst="rect">
            <a:avLst/>
          </a:prstGeom>
        </p:spPr>
      </p:pic>
      <p:sp>
        <p:nvSpPr>
          <p:cNvPr id="15" name="TextBox 14"/>
          <p:cNvSpPr txBox="1"/>
          <p:nvPr/>
        </p:nvSpPr>
        <p:spPr>
          <a:xfrm>
            <a:off x="52064" y="5666297"/>
            <a:ext cx="9091936" cy="307777"/>
          </a:xfrm>
          <a:prstGeom prst="rect">
            <a:avLst/>
          </a:prstGeom>
          <a:noFill/>
        </p:spPr>
        <p:txBody>
          <a:bodyPr wrap="square" rtlCol="0">
            <a:spAutoFit/>
          </a:bodyPr>
          <a:lstStyle/>
          <a:p>
            <a:r>
              <a:rPr lang="en-US" sz="1400" dirty="0"/>
              <a:t>Figure modified from </a:t>
            </a:r>
            <a:r>
              <a:rPr lang="en-US" sz="1400" dirty="0">
                <a:hlinkClick r:id="rId5"/>
              </a:rPr>
              <a:t>Yan, A., et al (2016) In J Biol Sci 12(12):1544-1554</a:t>
            </a:r>
            <a:r>
              <a:rPr lang="en-US" sz="1400" dirty="0"/>
              <a:t> , </a:t>
            </a:r>
            <a:r>
              <a:rPr lang="en-US" sz="1400" dirty="0" err="1">
                <a:hlinkClick r:id="rId6"/>
              </a:rPr>
              <a:t>Truthortruth</a:t>
            </a:r>
            <a:r>
              <a:rPr lang="en-US" sz="1400" dirty="0"/>
              <a:t>, and </a:t>
            </a:r>
            <a:r>
              <a:rPr lang="en-US" sz="1400" dirty="0">
                <a:hlinkClick r:id="rId7"/>
              </a:rPr>
              <a:t>Smart </a:t>
            </a:r>
            <a:r>
              <a:rPr lang="en-US" sz="1400" dirty="0" err="1">
                <a:hlinkClick r:id="rId7"/>
              </a:rPr>
              <a:t>Servier</a:t>
            </a:r>
            <a:r>
              <a:rPr lang="en-US" sz="1400" dirty="0">
                <a:hlinkClick r:id="rId7"/>
              </a:rPr>
              <a:t> Medical Art</a:t>
            </a:r>
            <a:endParaRPr lang="en-US" sz="1400" dirty="0"/>
          </a:p>
        </p:txBody>
      </p:sp>
      <p:grpSp>
        <p:nvGrpSpPr>
          <p:cNvPr id="20" name="Group 19"/>
          <p:cNvGrpSpPr/>
          <p:nvPr/>
        </p:nvGrpSpPr>
        <p:grpSpPr>
          <a:xfrm>
            <a:off x="5686526" y="1838943"/>
            <a:ext cx="573171" cy="1089998"/>
            <a:chOff x="4865330" y="1731604"/>
            <a:chExt cx="573171" cy="1089998"/>
          </a:xfrm>
        </p:grpSpPr>
        <p:sp>
          <p:nvSpPr>
            <p:cNvPr id="17" name="Flowchart: Alternate Process 16"/>
            <p:cNvSpPr/>
            <p:nvPr/>
          </p:nvSpPr>
          <p:spPr>
            <a:xfrm>
              <a:off x="4971144" y="1731604"/>
              <a:ext cx="362856" cy="590632"/>
            </a:xfrm>
            <a:prstGeom prst="flowChartAlternateProcess">
              <a:avLst/>
            </a:prstGeom>
            <a:solidFill>
              <a:srgbClr val="995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66921" y="2036644"/>
              <a:ext cx="571580" cy="414833"/>
            </a:xfrm>
            <a:prstGeom prst="ellipse">
              <a:avLst/>
            </a:prstGeom>
            <a:solidFill>
              <a:srgbClr val="995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itle 1"/>
          <p:cNvSpPr txBox="1">
            <a:spLocks/>
          </p:cNvSpPr>
          <p:nvPr/>
        </p:nvSpPr>
        <p:spPr>
          <a:xfrm>
            <a:off x="1365978" y="141069"/>
            <a:ext cx="7210332" cy="49423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Lipid </a:t>
            </a:r>
            <a:r>
              <a:rPr lang="en-US" sz="4000" dirty="0" err="1"/>
              <a:t>Tranport</a:t>
            </a:r>
            <a:r>
              <a:rPr lang="en-US" sz="4000" dirty="0"/>
              <a:t> Across the Membrane</a:t>
            </a:r>
          </a:p>
        </p:txBody>
      </p:sp>
      <p:pic>
        <p:nvPicPr>
          <p:cNvPr id="47" name="Picture 46">
            <a:extLst>
              <a:ext uri="{FF2B5EF4-FFF2-40B4-BE49-F238E27FC236}">
                <a16:creationId xmlns:a16="http://schemas.microsoft.com/office/drawing/2014/main" id="{583BB445-6595-4CB9-AE67-EA708EB7C537}"/>
              </a:ext>
            </a:extLst>
          </p:cNvPr>
          <p:cNvPicPr>
            <a:picLocks noChangeAspect="1"/>
          </p:cNvPicPr>
          <p:nvPr/>
        </p:nvPicPr>
        <p:blipFill>
          <a:blip r:embed="rId4"/>
          <a:stretch>
            <a:fillRect/>
          </a:stretch>
        </p:blipFill>
        <p:spPr>
          <a:xfrm>
            <a:off x="2851573" y="1886767"/>
            <a:ext cx="571580" cy="590632"/>
          </a:xfrm>
          <a:prstGeom prst="rect">
            <a:avLst/>
          </a:prstGeom>
        </p:spPr>
      </p:pic>
      <p:pic>
        <p:nvPicPr>
          <p:cNvPr id="48" name="Picture 47">
            <a:extLst>
              <a:ext uri="{FF2B5EF4-FFF2-40B4-BE49-F238E27FC236}">
                <a16:creationId xmlns:a16="http://schemas.microsoft.com/office/drawing/2014/main" id="{2BE19C73-E468-46D9-AE23-0FCFD4AB844D}"/>
              </a:ext>
            </a:extLst>
          </p:cNvPr>
          <p:cNvPicPr>
            <a:picLocks noChangeAspect="1"/>
          </p:cNvPicPr>
          <p:nvPr/>
        </p:nvPicPr>
        <p:blipFill>
          <a:blip r:embed="rId4"/>
          <a:stretch>
            <a:fillRect/>
          </a:stretch>
        </p:blipFill>
        <p:spPr>
          <a:xfrm>
            <a:off x="3388204" y="1871049"/>
            <a:ext cx="571580" cy="590632"/>
          </a:xfrm>
          <a:prstGeom prst="rect">
            <a:avLst/>
          </a:prstGeom>
        </p:spPr>
      </p:pic>
      <p:pic>
        <p:nvPicPr>
          <p:cNvPr id="49" name="Picture 48">
            <a:extLst>
              <a:ext uri="{FF2B5EF4-FFF2-40B4-BE49-F238E27FC236}">
                <a16:creationId xmlns:a16="http://schemas.microsoft.com/office/drawing/2014/main" id="{7797B219-5751-4DDF-A22C-B858325B457F}"/>
              </a:ext>
            </a:extLst>
          </p:cNvPr>
          <p:cNvPicPr>
            <a:picLocks noChangeAspect="1"/>
          </p:cNvPicPr>
          <p:nvPr/>
        </p:nvPicPr>
        <p:blipFill rotWithShape="1">
          <a:blip r:embed="rId4"/>
          <a:srcRect l="1" r="5205"/>
          <a:stretch/>
        </p:blipFill>
        <p:spPr>
          <a:xfrm>
            <a:off x="3945243" y="1876607"/>
            <a:ext cx="541830" cy="590632"/>
          </a:xfrm>
          <a:prstGeom prst="rect">
            <a:avLst/>
          </a:prstGeom>
        </p:spPr>
      </p:pic>
      <p:pic>
        <p:nvPicPr>
          <p:cNvPr id="3074" name="Picture 2">
            <a:extLst>
              <a:ext uri="{FF2B5EF4-FFF2-40B4-BE49-F238E27FC236}">
                <a16:creationId xmlns:a16="http://schemas.microsoft.com/office/drawing/2014/main" id="{4E95B469-D5AE-4278-A108-5F7F93C26B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814241" y="1723231"/>
            <a:ext cx="282892" cy="9953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C912CF86-52FC-4A80-A1FF-9648573574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269" y="1718976"/>
            <a:ext cx="282892" cy="995366"/>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Shape 26">
            <a:extLst>
              <a:ext uri="{FF2B5EF4-FFF2-40B4-BE49-F238E27FC236}">
                <a16:creationId xmlns:a16="http://schemas.microsoft.com/office/drawing/2014/main" id="{72486CE3-BB1E-489C-94C8-1B92014F6E01}"/>
              </a:ext>
            </a:extLst>
          </p:cNvPr>
          <p:cNvSpPr/>
          <p:nvPr/>
        </p:nvSpPr>
        <p:spPr>
          <a:xfrm>
            <a:off x="4291186" y="1252663"/>
            <a:ext cx="805947" cy="613783"/>
          </a:xfrm>
          <a:custGeom>
            <a:avLst/>
            <a:gdLst>
              <a:gd name="connsiteX0" fmla="*/ 650384 w 753961"/>
              <a:gd name="connsiteY0" fmla="*/ 473266 h 572326"/>
              <a:gd name="connsiteX1" fmla="*/ 753254 w 753961"/>
              <a:gd name="connsiteY1" fmla="*/ 278956 h 572326"/>
              <a:gd name="connsiteX2" fmla="*/ 604664 w 753961"/>
              <a:gd name="connsiteY2" fmla="*/ 826 h 572326"/>
              <a:gd name="connsiteX3" fmla="*/ 10304 w 753961"/>
              <a:gd name="connsiteY3" fmla="*/ 206566 h 572326"/>
              <a:gd name="connsiteX4" fmla="*/ 212234 w 753961"/>
              <a:gd name="connsiteY4" fmla="*/ 572326 h 572326"/>
              <a:gd name="connsiteX5" fmla="*/ 212234 w 753961"/>
              <a:gd name="connsiteY5" fmla="*/ 572326 h 57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961" h="572326">
                <a:moveTo>
                  <a:pt x="650384" y="473266"/>
                </a:moveTo>
                <a:cubicBezTo>
                  <a:pt x="705629" y="415481"/>
                  <a:pt x="760874" y="357696"/>
                  <a:pt x="753254" y="278956"/>
                </a:cubicBezTo>
                <a:cubicBezTo>
                  <a:pt x="745634" y="200216"/>
                  <a:pt x="728489" y="12891"/>
                  <a:pt x="604664" y="826"/>
                </a:cubicBezTo>
                <a:cubicBezTo>
                  <a:pt x="480839" y="-11239"/>
                  <a:pt x="75709" y="111316"/>
                  <a:pt x="10304" y="206566"/>
                </a:cubicBezTo>
                <a:cubicBezTo>
                  <a:pt x="-55101" y="301816"/>
                  <a:pt x="212234" y="572326"/>
                  <a:pt x="212234" y="572326"/>
                </a:cubicBezTo>
                <a:lnTo>
                  <a:pt x="212234" y="57232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56DFCC2-6FE3-4182-93DD-5167213FE880}"/>
              </a:ext>
            </a:extLst>
          </p:cNvPr>
          <p:cNvSpPr txBox="1"/>
          <p:nvPr/>
        </p:nvSpPr>
        <p:spPr>
          <a:xfrm>
            <a:off x="3880619" y="2515933"/>
            <a:ext cx="575800" cy="307777"/>
          </a:xfrm>
          <a:prstGeom prst="rect">
            <a:avLst/>
          </a:prstGeom>
          <a:noFill/>
        </p:spPr>
        <p:txBody>
          <a:bodyPr wrap="none" rtlCol="0">
            <a:spAutoFit/>
          </a:bodyPr>
          <a:lstStyle/>
          <a:p>
            <a:pPr algn="ctr"/>
            <a:r>
              <a:rPr lang="en-US" sz="1400" b="1" dirty="0"/>
              <a:t>CD36</a:t>
            </a:r>
          </a:p>
        </p:txBody>
      </p:sp>
      <p:sp>
        <p:nvSpPr>
          <p:cNvPr id="38" name="Oval 37">
            <a:extLst>
              <a:ext uri="{FF2B5EF4-FFF2-40B4-BE49-F238E27FC236}">
                <a16:creationId xmlns:a16="http://schemas.microsoft.com/office/drawing/2014/main" id="{FD1D08CE-D471-4396-BFB6-45EC5E62AEA7}"/>
              </a:ext>
            </a:extLst>
          </p:cNvPr>
          <p:cNvSpPr/>
          <p:nvPr/>
        </p:nvSpPr>
        <p:spPr>
          <a:xfrm>
            <a:off x="5828735" y="1822564"/>
            <a:ext cx="282892" cy="107134"/>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56033D8-992E-47D9-9753-BCCB9957D3D1}"/>
              </a:ext>
            </a:extLst>
          </p:cNvPr>
          <p:cNvSpPr txBox="1"/>
          <p:nvPr/>
        </p:nvSpPr>
        <p:spPr>
          <a:xfrm>
            <a:off x="5367387" y="2515932"/>
            <a:ext cx="535532" cy="307777"/>
          </a:xfrm>
          <a:prstGeom prst="rect">
            <a:avLst/>
          </a:prstGeom>
          <a:noFill/>
        </p:spPr>
        <p:txBody>
          <a:bodyPr wrap="none" rtlCol="0">
            <a:spAutoFit/>
          </a:bodyPr>
          <a:lstStyle/>
          <a:p>
            <a:pPr algn="ctr"/>
            <a:r>
              <a:rPr lang="en-US" sz="1400" b="1" dirty="0"/>
              <a:t>FATP</a:t>
            </a:r>
          </a:p>
        </p:txBody>
      </p:sp>
      <p:pic>
        <p:nvPicPr>
          <p:cNvPr id="56" name="Picture 55">
            <a:extLst>
              <a:ext uri="{FF2B5EF4-FFF2-40B4-BE49-F238E27FC236}">
                <a16:creationId xmlns:a16="http://schemas.microsoft.com/office/drawing/2014/main" id="{18C5F1ED-98B5-460C-93C0-B6DC18307ADB}"/>
              </a:ext>
            </a:extLst>
          </p:cNvPr>
          <p:cNvPicPr>
            <a:picLocks noChangeAspect="1"/>
          </p:cNvPicPr>
          <p:nvPr/>
        </p:nvPicPr>
        <p:blipFill>
          <a:blip r:embed="rId4"/>
          <a:stretch>
            <a:fillRect/>
          </a:stretch>
        </p:blipFill>
        <p:spPr>
          <a:xfrm>
            <a:off x="6158857" y="1882990"/>
            <a:ext cx="571580" cy="590632"/>
          </a:xfrm>
          <a:prstGeom prst="rect">
            <a:avLst/>
          </a:prstGeom>
        </p:spPr>
      </p:pic>
      <p:pic>
        <p:nvPicPr>
          <p:cNvPr id="12" name="Picture 11"/>
          <p:cNvPicPr>
            <a:picLocks noChangeAspect="1"/>
          </p:cNvPicPr>
          <p:nvPr/>
        </p:nvPicPr>
        <p:blipFill>
          <a:blip r:embed="rId4"/>
          <a:stretch>
            <a:fillRect/>
          </a:stretch>
        </p:blipFill>
        <p:spPr>
          <a:xfrm>
            <a:off x="6489740" y="1887578"/>
            <a:ext cx="571580" cy="590632"/>
          </a:xfrm>
          <a:prstGeom prst="rect">
            <a:avLst/>
          </a:prstGeom>
        </p:spPr>
      </p:pic>
      <p:pic>
        <p:nvPicPr>
          <p:cNvPr id="11" name="Picture 10"/>
          <p:cNvPicPr>
            <a:picLocks noChangeAspect="1"/>
          </p:cNvPicPr>
          <p:nvPr/>
        </p:nvPicPr>
        <p:blipFill>
          <a:blip r:embed="rId4"/>
          <a:stretch>
            <a:fillRect/>
          </a:stretch>
        </p:blipFill>
        <p:spPr>
          <a:xfrm>
            <a:off x="7046120" y="1887203"/>
            <a:ext cx="571580" cy="590632"/>
          </a:xfrm>
          <a:prstGeom prst="rect">
            <a:avLst/>
          </a:prstGeom>
        </p:spPr>
      </p:pic>
      <p:pic>
        <p:nvPicPr>
          <p:cNvPr id="10" name="Picture 9"/>
          <p:cNvPicPr>
            <a:picLocks noChangeAspect="1"/>
          </p:cNvPicPr>
          <p:nvPr/>
        </p:nvPicPr>
        <p:blipFill>
          <a:blip r:embed="rId4"/>
          <a:stretch>
            <a:fillRect/>
          </a:stretch>
        </p:blipFill>
        <p:spPr>
          <a:xfrm>
            <a:off x="7597380" y="1877043"/>
            <a:ext cx="571580" cy="590632"/>
          </a:xfrm>
          <a:prstGeom prst="rect">
            <a:avLst/>
          </a:prstGeom>
        </p:spPr>
      </p:pic>
      <p:pic>
        <p:nvPicPr>
          <p:cNvPr id="9" name="Picture 8"/>
          <p:cNvPicPr>
            <a:picLocks noChangeAspect="1"/>
          </p:cNvPicPr>
          <p:nvPr/>
        </p:nvPicPr>
        <p:blipFill>
          <a:blip r:embed="rId4"/>
          <a:stretch>
            <a:fillRect/>
          </a:stretch>
        </p:blipFill>
        <p:spPr>
          <a:xfrm>
            <a:off x="8139790" y="1877043"/>
            <a:ext cx="571580" cy="590632"/>
          </a:xfrm>
          <a:prstGeom prst="rect">
            <a:avLst/>
          </a:prstGeom>
        </p:spPr>
      </p:pic>
      <p:pic>
        <p:nvPicPr>
          <p:cNvPr id="3078" name="Picture 6">
            <a:extLst>
              <a:ext uri="{FF2B5EF4-FFF2-40B4-BE49-F238E27FC236}">
                <a16:creationId xmlns:a16="http://schemas.microsoft.com/office/drawing/2014/main" id="{5FED5CFE-F2B0-4DF7-86B2-B2D06E5FEF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2930" y="1672062"/>
            <a:ext cx="535532" cy="9953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31B4FB7-22B6-4294-A303-E335AC96025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42831">
            <a:off x="6874935" y="1535204"/>
            <a:ext cx="668587" cy="59363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21829B69-D9F2-4827-B065-C5104FFCD51A}"/>
              </a:ext>
            </a:extLst>
          </p:cNvPr>
          <p:cNvSpPr txBox="1"/>
          <p:nvPr/>
        </p:nvSpPr>
        <p:spPr>
          <a:xfrm>
            <a:off x="6879140" y="1668675"/>
            <a:ext cx="651140" cy="307777"/>
          </a:xfrm>
          <a:prstGeom prst="rect">
            <a:avLst/>
          </a:prstGeom>
          <a:noFill/>
        </p:spPr>
        <p:txBody>
          <a:bodyPr wrap="none" rtlCol="0">
            <a:spAutoFit/>
          </a:bodyPr>
          <a:lstStyle/>
          <a:p>
            <a:pPr algn="ctr"/>
            <a:r>
              <a:rPr lang="en-US" sz="1400" b="1" dirty="0"/>
              <a:t>Lipase</a:t>
            </a:r>
          </a:p>
        </p:txBody>
      </p:sp>
      <p:sp>
        <p:nvSpPr>
          <p:cNvPr id="58" name="TextBox 57">
            <a:extLst>
              <a:ext uri="{FF2B5EF4-FFF2-40B4-BE49-F238E27FC236}">
                <a16:creationId xmlns:a16="http://schemas.microsoft.com/office/drawing/2014/main" id="{A24ECADB-7CF5-4C65-85FC-866920DDBCDE}"/>
              </a:ext>
            </a:extLst>
          </p:cNvPr>
          <p:cNvSpPr txBox="1"/>
          <p:nvPr/>
        </p:nvSpPr>
        <p:spPr>
          <a:xfrm>
            <a:off x="2321958" y="2620524"/>
            <a:ext cx="1428596" cy="523220"/>
          </a:xfrm>
          <a:prstGeom prst="rect">
            <a:avLst/>
          </a:prstGeom>
          <a:noFill/>
        </p:spPr>
        <p:txBody>
          <a:bodyPr wrap="none" rtlCol="0">
            <a:spAutoFit/>
          </a:bodyPr>
          <a:lstStyle/>
          <a:p>
            <a:pPr algn="ctr"/>
            <a:r>
              <a:rPr lang="en-US" sz="1400" b="1" dirty="0"/>
              <a:t>Other </a:t>
            </a:r>
            <a:r>
              <a:rPr lang="en-US" sz="1400" b="1" dirty="0" err="1"/>
              <a:t>Flippases</a:t>
            </a:r>
            <a:r>
              <a:rPr lang="en-US" sz="1400" b="1" dirty="0"/>
              <a:t>?</a:t>
            </a:r>
          </a:p>
          <a:p>
            <a:pPr algn="ctr"/>
            <a:r>
              <a:rPr lang="en-US" sz="1400" b="1" dirty="0"/>
              <a:t>Diffusion?</a:t>
            </a:r>
          </a:p>
        </p:txBody>
      </p:sp>
      <p:sp>
        <p:nvSpPr>
          <p:cNvPr id="59" name="TextBox 58">
            <a:extLst>
              <a:ext uri="{FF2B5EF4-FFF2-40B4-BE49-F238E27FC236}">
                <a16:creationId xmlns:a16="http://schemas.microsoft.com/office/drawing/2014/main" id="{63466A4D-DB83-4F6B-A33A-120C1B5B7893}"/>
              </a:ext>
            </a:extLst>
          </p:cNvPr>
          <p:cNvSpPr txBox="1"/>
          <p:nvPr/>
        </p:nvSpPr>
        <p:spPr>
          <a:xfrm>
            <a:off x="73457" y="1605800"/>
            <a:ext cx="1226426" cy="276999"/>
          </a:xfrm>
          <a:prstGeom prst="rect">
            <a:avLst/>
          </a:prstGeom>
          <a:noFill/>
        </p:spPr>
        <p:txBody>
          <a:bodyPr wrap="none" rtlCol="0">
            <a:spAutoFit/>
          </a:bodyPr>
          <a:lstStyle/>
          <a:p>
            <a:pPr algn="ctr"/>
            <a:r>
              <a:rPr lang="en-US" sz="1200" b="1" i="1" dirty="0"/>
              <a:t>Intestinal lumen</a:t>
            </a:r>
          </a:p>
        </p:txBody>
      </p:sp>
      <p:sp>
        <p:nvSpPr>
          <p:cNvPr id="60" name="TextBox 59">
            <a:extLst>
              <a:ext uri="{FF2B5EF4-FFF2-40B4-BE49-F238E27FC236}">
                <a16:creationId xmlns:a16="http://schemas.microsoft.com/office/drawing/2014/main" id="{1228A7BE-F24A-4814-B10C-86BDAFCF213D}"/>
              </a:ext>
            </a:extLst>
          </p:cNvPr>
          <p:cNvSpPr txBox="1"/>
          <p:nvPr/>
        </p:nvSpPr>
        <p:spPr>
          <a:xfrm>
            <a:off x="237630" y="2514108"/>
            <a:ext cx="857029" cy="276999"/>
          </a:xfrm>
          <a:prstGeom prst="rect">
            <a:avLst/>
          </a:prstGeom>
          <a:noFill/>
        </p:spPr>
        <p:txBody>
          <a:bodyPr wrap="none" rtlCol="0">
            <a:spAutoFit/>
          </a:bodyPr>
          <a:lstStyle/>
          <a:p>
            <a:pPr algn="ctr"/>
            <a:r>
              <a:rPr lang="en-US" sz="1200" b="1" i="1" dirty="0"/>
              <a:t>Cytoplasm</a:t>
            </a:r>
          </a:p>
        </p:txBody>
      </p:sp>
      <p:sp>
        <p:nvSpPr>
          <p:cNvPr id="62" name="Arc 61">
            <a:extLst>
              <a:ext uri="{FF2B5EF4-FFF2-40B4-BE49-F238E27FC236}">
                <a16:creationId xmlns:a16="http://schemas.microsoft.com/office/drawing/2014/main" id="{47EB239B-FB9D-4E6D-A7B3-C058D0AEC1A6}"/>
              </a:ext>
            </a:extLst>
          </p:cNvPr>
          <p:cNvSpPr/>
          <p:nvPr/>
        </p:nvSpPr>
        <p:spPr>
          <a:xfrm rot="7912710">
            <a:off x="6810659" y="632998"/>
            <a:ext cx="797138" cy="862106"/>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4" name="Object 53">
            <a:extLst>
              <a:ext uri="{FF2B5EF4-FFF2-40B4-BE49-F238E27FC236}">
                <a16:creationId xmlns:a16="http://schemas.microsoft.com/office/drawing/2014/main" id="{BFB4654C-A84B-4792-BA0B-1E8D2EF085A2}"/>
              </a:ext>
            </a:extLst>
          </p:cNvPr>
          <p:cNvGraphicFramePr>
            <a:graphicFrameLocks noChangeAspect="1"/>
          </p:cNvGraphicFramePr>
          <p:nvPr/>
        </p:nvGraphicFramePr>
        <p:xfrm>
          <a:off x="7577214" y="595553"/>
          <a:ext cx="1458334" cy="965631"/>
        </p:xfrm>
        <a:graphic>
          <a:graphicData uri="http://schemas.openxmlformats.org/presentationml/2006/ole">
            <mc:AlternateContent xmlns:mc="http://schemas.openxmlformats.org/markup-compatibility/2006">
              <mc:Choice xmlns:v="urn:schemas-microsoft-com:vml" Requires="v">
                <p:oleObj spid="_x0000_s11376" name="CS ChemDraw Drawing" r:id="rId11" imgW="2809547" imgH="1860144" progId="ChemDraw.Document.6.0">
                  <p:embed/>
                </p:oleObj>
              </mc:Choice>
              <mc:Fallback>
                <p:oleObj name="CS ChemDraw Drawing" r:id="rId11" imgW="2809547" imgH="1860144" progId="ChemDraw.Document.6.0">
                  <p:embed/>
                  <p:pic>
                    <p:nvPicPr>
                      <p:cNvPr id="54" name="Object 53">
                        <a:extLst>
                          <a:ext uri="{FF2B5EF4-FFF2-40B4-BE49-F238E27FC236}">
                            <a16:creationId xmlns:a16="http://schemas.microsoft.com/office/drawing/2014/main" id="{BFB4654C-A84B-4792-BA0B-1E8D2EF085A2}"/>
                          </a:ext>
                        </a:extLst>
                      </p:cNvPr>
                      <p:cNvPicPr/>
                      <p:nvPr/>
                    </p:nvPicPr>
                    <p:blipFill>
                      <a:blip r:embed="rId12"/>
                      <a:stretch>
                        <a:fillRect/>
                      </a:stretch>
                    </p:blipFill>
                    <p:spPr>
                      <a:xfrm>
                        <a:off x="7577214" y="595553"/>
                        <a:ext cx="1458334" cy="965631"/>
                      </a:xfrm>
                      <a:prstGeom prst="rect">
                        <a:avLst/>
                      </a:prstGeom>
                    </p:spPr>
                  </p:pic>
                </p:oleObj>
              </mc:Fallback>
            </mc:AlternateContent>
          </a:graphicData>
        </a:graphic>
      </p:graphicFrame>
      <p:sp>
        <p:nvSpPr>
          <p:cNvPr id="64" name="TextBox 63">
            <a:extLst>
              <a:ext uri="{FF2B5EF4-FFF2-40B4-BE49-F238E27FC236}">
                <a16:creationId xmlns:a16="http://schemas.microsoft.com/office/drawing/2014/main" id="{2F4A51D5-7CBE-4833-BA79-29C79302F3E9}"/>
              </a:ext>
            </a:extLst>
          </p:cNvPr>
          <p:cNvSpPr txBox="1"/>
          <p:nvPr/>
        </p:nvSpPr>
        <p:spPr>
          <a:xfrm>
            <a:off x="6954586" y="1185323"/>
            <a:ext cx="487634" cy="246221"/>
          </a:xfrm>
          <a:prstGeom prst="rect">
            <a:avLst/>
          </a:prstGeom>
          <a:noFill/>
        </p:spPr>
        <p:txBody>
          <a:bodyPr wrap="none" rtlCol="0">
            <a:spAutoFit/>
          </a:bodyPr>
          <a:lstStyle/>
          <a:p>
            <a:pPr algn="ctr"/>
            <a:r>
              <a:rPr lang="en-US" sz="1000" b="1" dirty="0"/>
              <a:t>+ H</a:t>
            </a:r>
            <a:r>
              <a:rPr lang="en-US" sz="1000" b="1" baseline="-25000" dirty="0"/>
              <a:t>2</a:t>
            </a:r>
            <a:r>
              <a:rPr lang="en-US" sz="1000" b="1" dirty="0"/>
              <a:t>O</a:t>
            </a:r>
          </a:p>
        </p:txBody>
      </p:sp>
      <p:graphicFrame>
        <p:nvGraphicFramePr>
          <p:cNvPr id="55" name="Object 54">
            <a:extLst>
              <a:ext uri="{FF2B5EF4-FFF2-40B4-BE49-F238E27FC236}">
                <a16:creationId xmlns:a16="http://schemas.microsoft.com/office/drawing/2014/main" id="{E2D89D20-5549-4DB9-A0EF-E58CE7957B02}"/>
              </a:ext>
            </a:extLst>
          </p:cNvPr>
          <p:cNvGraphicFramePr>
            <a:graphicFrameLocks noChangeAspect="1"/>
          </p:cNvGraphicFramePr>
          <p:nvPr/>
        </p:nvGraphicFramePr>
        <p:xfrm>
          <a:off x="5485561" y="754255"/>
          <a:ext cx="1257775" cy="584088"/>
        </p:xfrm>
        <a:graphic>
          <a:graphicData uri="http://schemas.openxmlformats.org/presentationml/2006/ole">
            <mc:AlternateContent xmlns:mc="http://schemas.openxmlformats.org/markup-compatibility/2006">
              <mc:Choice xmlns:v="urn:schemas-microsoft-com:vml" Requires="v">
                <p:oleObj spid="_x0000_s11377" name="CS ChemDraw Drawing" r:id="rId13" imgW="2362980" imgH="1096573" progId="ChemDraw.Document.6.0">
                  <p:embed/>
                </p:oleObj>
              </mc:Choice>
              <mc:Fallback>
                <p:oleObj name="CS ChemDraw Drawing" r:id="rId13" imgW="2362980" imgH="1096573" progId="ChemDraw.Document.6.0">
                  <p:embed/>
                  <p:pic>
                    <p:nvPicPr>
                      <p:cNvPr id="55" name="Object 54">
                        <a:extLst>
                          <a:ext uri="{FF2B5EF4-FFF2-40B4-BE49-F238E27FC236}">
                            <a16:creationId xmlns:a16="http://schemas.microsoft.com/office/drawing/2014/main" id="{E2D89D20-5549-4DB9-A0EF-E58CE7957B02}"/>
                          </a:ext>
                        </a:extLst>
                      </p:cNvPr>
                      <p:cNvPicPr/>
                      <p:nvPr/>
                    </p:nvPicPr>
                    <p:blipFill>
                      <a:blip r:embed="rId14"/>
                      <a:stretch>
                        <a:fillRect/>
                      </a:stretch>
                    </p:blipFill>
                    <p:spPr>
                      <a:xfrm>
                        <a:off x="5485561" y="754255"/>
                        <a:ext cx="1257775" cy="584088"/>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C4CDBD41-711E-4D6D-9634-6DE35E268D4A}"/>
              </a:ext>
            </a:extLst>
          </p:cNvPr>
          <p:cNvGraphicFramePr>
            <a:graphicFrameLocks noChangeAspect="1"/>
          </p:cNvGraphicFramePr>
          <p:nvPr/>
        </p:nvGraphicFramePr>
        <p:xfrm>
          <a:off x="4969911" y="676564"/>
          <a:ext cx="1432244" cy="513248"/>
        </p:xfrm>
        <a:graphic>
          <a:graphicData uri="http://schemas.openxmlformats.org/presentationml/2006/ole">
            <mc:AlternateContent xmlns:mc="http://schemas.openxmlformats.org/markup-compatibility/2006">
              <mc:Choice xmlns:v="urn:schemas-microsoft-com:vml" Requires="v">
                <p:oleObj spid="_x0000_s11378" name="CS ChemDraw Drawing" r:id="rId15" imgW="2812524" imgH="1007914" progId="ChemDraw.Document.6.0">
                  <p:embed/>
                </p:oleObj>
              </mc:Choice>
              <mc:Fallback>
                <p:oleObj name="CS ChemDraw Drawing" r:id="rId15" imgW="2812524" imgH="1007914" progId="ChemDraw.Document.6.0">
                  <p:embed/>
                  <p:pic>
                    <p:nvPicPr>
                      <p:cNvPr id="61" name="Object 60">
                        <a:extLst>
                          <a:ext uri="{FF2B5EF4-FFF2-40B4-BE49-F238E27FC236}">
                            <a16:creationId xmlns:a16="http://schemas.microsoft.com/office/drawing/2014/main" id="{C4CDBD41-711E-4D6D-9634-6DE35E268D4A}"/>
                          </a:ext>
                        </a:extLst>
                      </p:cNvPr>
                      <p:cNvPicPr/>
                      <p:nvPr/>
                    </p:nvPicPr>
                    <p:blipFill>
                      <a:blip r:embed="rId16"/>
                      <a:stretch>
                        <a:fillRect/>
                      </a:stretch>
                    </p:blipFill>
                    <p:spPr>
                      <a:xfrm>
                        <a:off x="4969911" y="676564"/>
                        <a:ext cx="1432244" cy="513248"/>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BD518FFF-F431-4049-BA90-EC34EA482A70}"/>
              </a:ext>
            </a:extLst>
          </p:cNvPr>
          <p:cNvGraphicFramePr>
            <a:graphicFrameLocks noChangeAspect="1"/>
          </p:cNvGraphicFramePr>
          <p:nvPr/>
        </p:nvGraphicFramePr>
        <p:xfrm>
          <a:off x="5240978" y="1506892"/>
          <a:ext cx="1449862" cy="243021"/>
        </p:xfrm>
        <a:graphic>
          <a:graphicData uri="http://schemas.openxmlformats.org/presentationml/2006/ole">
            <mc:AlternateContent xmlns:mc="http://schemas.openxmlformats.org/markup-compatibility/2006">
              <mc:Choice xmlns:v="urn:schemas-microsoft-com:vml" Requires="v">
                <p:oleObj spid="_x0000_s11379" name="CS ChemDraw Drawing" r:id="rId17" imgW="2784880" imgH="467051" progId="ChemDraw.Document.6.0">
                  <p:embed/>
                </p:oleObj>
              </mc:Choice>
              <mc:Fallback>
                <p:oleObj name="CS ChemDraw Drawing" r:id="rId17" imgW="2784880" imgH="467051" progId="ChemDraw.Document.6.0">
                  <p:embed/>
                  <p:pic>
                    <p:nvPicPr>
                      <p:cNvPr id="63" name="Object 62">
                        <a:extLst>
                          <a:ext uri="{FF2B5EF4-FFF2-40B4-BE49-F238E27FC236}">
                            <a16:creationId xmlns:a16="http://schemas.microsoft.com/office/drawing/2014/main" id="{BD518FFF-F431-4049-BA90-EC34EA482A70}"/>
                          </a:ext>
                        </a:extLst>
                      </p:cNvPr>
                      <p:cNvPicPr/>
                      <p:nvPr/>
                    </p:nvPicPr>
                    <p:blipFill>
                      <a:blip r:embed="rId18"/>
                      <a:stretch>
                        <a:fillRect/>
                      </a:stretch>
                    </p:blipFill>
                    <p:spPr>
                      <a:xfrm>
                        <a:off x="5240978" y="1506892"/>
                        <a:ext cx="1449862" cy="243021"/>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E476AF42-3CEE-413C-8FB7-5F0FF349C758}"/>
              </a:ext>
            </a:extLst>
          </p:cNvPr>
          <p:cNvSpPr txBox="1"/>
          <p:nvPr/>
        </p:nvSpPr>
        <p:spPr>
          <a:xfrm>
            <a:off x="5752553" y="1190925"/>
            <a:ext cx="446982" cy="307777"/>
          </a:xfrm>
          <a:prstGeom prst="rect">
            <a:avLst/>
          </a:prstGeom>
          <a:noFill/>
        </p:spPr>
        <p:txBody>
          <a:bodyPr wrap="none" rtlCol="0">
            <a:spAutoFit/>
          </a:bodyPr>
          <a:lstStyle/>
          <a:p>
            <a:pPr algn="ctr"/>
            <a:r>
              <a:rPr lang="en-US" sz="1400" b="1" dirty="0"/>
              <a:t>FFA</a:t>
            </a:r>
          </a:p>
        </p:txBody>
      </p:sp>
      <p:sp>
        <p:nvSpPr>
          <p:cNvPr id="69" name="TextBox 68">
            <a:extLst>
              <a:ext uri="{FF2B5EF4-FFF2-40B4-BE49-F238E27FC236}">
                <a16:creationId xmlns:a16="http://schemas.microsoft.com/office/drawing/2014/main" id="{5AD04C6D-9D18-4B7D-ADFD-7746B2F25E76}"/>
              </a:ext>
            </a:extLst>
          </p:cNvPr>
          <p:cNvSpPr txBox="1"/>
          <p:nvPr/>
        </p:nvSpPr>
        <p:spPr>
          <a:xfrm>
            <a:off x="5279748" y="631379"/>
            <a:ext cx="562398" cy="307777"/>
          </a:xfrm>
          <a:prstGeom prst="rect">
            <a:avLst/>
          </a:prstGeom>
          <a:noFill/>
        </p:spPr>
        <p:txBody>
          <a:bodyPr wrap="none" rtlCol="0">
            <a:spAutoFit/>
          </a:bodyPr>
          <a:lstStyle/>
          <a:p>
            <a:pPr algn="ctr"/>
            <a:r>
              <a:rPr lang="en-US" sz="1400" b="1" dirty="0"/>
              <a:t>MAG</a:t>
            </a:r>
          </a:p>
        </p:txBody>
      </p:sp>
      <p:sp>
        <p:nvSpPr>
          <p:cNvPr id="67" name="Freeform: Shape 66">
            <a:extLst>
              <a:ext uri="{FF2B5EF4-FFF2-40B4-BE49-F238E27FC236}">
                <a16:creationId xmlns:a16="http://schemas.microsoft.com/office/drawing/2014/main" id="{34B94670-03D0-49AC-9FB3-D442C203CEBF}"/>
              </a:ext>
            </a:extLst>
          </p:cNvPr>
          <p:cNvSpPr/>
          <p:nvPr/>
        </p:nvSpPr>
        <p:spPr>
          <a:xfrm rot="21401576">
            <a:off x="4698905" y="1223346"/>
            <a:ext cx="514350" cy="1617875"/>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Object 72">
            <a:extLst>
              <a:ext uri="{FF2B5EF4-FFF2-40B4-BE49-F238E27FC236}">
                <a16:creationId xmlns:a16="http://schemas.microsoft.com/office/drawing/2014/main" id="{313D0880-B597-4AD3-B630-2AE2804B8AA4}"/>
              </a:ext>
            </a:extLst>
          </p:cNvPr>
          <p:cNvGraphicFramePr>
            <a:graphicFrameLocks noChangeAspect="1"/>
          </p:cNvGraphicFramePr>
          <p:nvPr/>
        </p:nvGraphicFramePr>
        <p:xfrm>
          <a:off x="5592960" y="3314592"/>
          <a:ext cx="1257775" cy="584088"/>
        </p:xfrm>
        <a:graphic>
          <a:graphicData uri="http://schemas.openxmlformats.org/presentationml/2006/ole">
            <mc:AlternateContent xmlns:mc="http://schemas.openxmlformats.org/markup-compatibility/2006">
              <mc:Choice xmlns:v="urn:schemas-microsoft-com:vml" Requires="v">
                <p:oleObj spid="_x0000_s11380" name="CS ChemDraw Drawing" r:id="rId19" imgW="2362980" imgH="1096573" progId="ChemDraw.Document.6.0">
                  <p:embed/>
                </p:oleObj>
              </mc:Choice>
              <mc:Fallback>
                <p:oleObj name="CS ChemDraw Drawing" r:id="rId19" imgW="2362980" imgH="1096573" progId="ChemDraw.Document.6.0">
                  <p:embed/>
                  <p:pic>
                    <p:nvPicPr>
                      <p:cNvPr id="73" name="Object 72">
                        <a:extLst>
                          <a:ext uri="{FF2B5EF4-FFF2-40B4-BE49-F238E27FC236}">
                            <a16:creationId xmlns:a16="http://schemas.microsoft.com/office/drawing/2014/main" id="{313D0880-B597-4AD3-B630-2AE2804B8AA4}"/>
                          </a:ext>
                        </a:extLst>
                      </p:cNvPr>
                      <p:cNvPicPr/>
                      <p:nvPr/>
                    </p:nvPicPr>
                    <p:blipFill>
                      <a:blip r:embed="rId14"/>
                      <a:stretch>
                        <a:fillRect/>
                      </a:stretch>
                    </p:blipFill>
                    <p:spPr>
                      <a:xfrm>
                        <a:off x="5592960" y="3314592"/>
                        <a:ext cx="1257775" cy="584088"/>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EC54A586-466C-48D9-968D-9D617AD019DF}"/>
              </a:ext>
            </a:extLst>
          </p:cNvPr>
          <p:cNvGraphicFramePr>
            <a:graphicFrameLocks noChangeAspect="1"/>
          </p:cNvGraphicFramePr>
          <p:nvPr/>
        </p:nvGraphicFramePr>
        <p:xfrm>
          <a:off x="5046692" y="2974049"/>
          <a:ext cx="1432244" cy="513248"/>
        </p:xfrm>
        <a:graphic>
          <a:graphicData uri="http://schemas.openxmlformats.org/presentationml/2006/ole">
            <mc:AlternateContent xmlns:mc="http://schemas.openxmlformats.org/markup-compatibility/2006">
              <mc:Choice xmlns:v="urn:schemas-microsoft-com:vml" Requires="v">
                <p:oleObj spid="_x0000_s11381" name="CS ChemDraw Drawing" r:id="rId20" imgW="2812524" imgH="1007914" progId="ChemDraw.Document.6.0">
                  <p:embed/>
                </p:oleObj>
              </mc:Choice>
              <mc:Fallback>
                <p:oleObj name="CS ChemDraw Drawing" r:id="rId20" imgW="2812524" imgH="1007914" progId="ChemDraw.Document.6.0">
                  <p:embed/>
                  <p:pic>
                    <p:nvPicPr>
                      <p:cNvPr id="74" name="Object 73">
                        <a:extLst>
                          <a:ext uri="{FF2B5EF4-FFF2-40B4-BE49-F238E27FC236}">
                            <a16:creationId xmlns:a16="http://schemas.microsoft.com/office/drawing/2014/main" id="{EC54A586-466C-48D9-968D-9D617AD019DF}"/>
                          </a:ext>
                        </a:extLst>
                      </p:cNvPr>
                      <p:cNvPicPr/>
                      <p:nvPr/>
                    </p:nvPicPr>
                    <p:blipFill>
                      <a:blip r:embed="rId16"/>
                      <a:stretch>
                        <a:fillRect/>
                      </a:stretch>
                    </p:blipFill>
                    <p:spPr>
                      <a:xfrm>
                        <a:off x="5046692" y="2974049"/>
                        <a:ext cx="1432244" cy="513248"/>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BA5AC956-8B47-4246-ACBD-175254B4E25F}"/>
              </a:ext>
            </a:extLst>
          </p:cNvPr>
          <p:cNvGraphicFramePr>
            <a:graphicFrameLocks noChangeAspect="1"/>
          </p:cNvGraphicFramePr>
          <p:nvPr/>
        </p:nvGraphicFramePr>
        <p:xfrm>
          <a:off x="5232781" y="4307815"/>
          <a:ext cx="1449862" cy="243021"/>
        </p:xfrm>
        <a:graphic>
          <a:graphicData uri="http://schemas.openxmlformats.org/presentationml/2006/ole">
            <mc:AlternateContent xmlns:mc="http://schemas.openxmlformats.org/markup-compatibility/2006">
              <mc:Choice xmlns:v="urn:schemas-microsoft-com:vml" Requires="v">
                <p:oleObj spid="_x0000_s11382" name="CS ChemDraw Drawing" r:id="rId21" imgW="2784880" imgH="467051" progId="ChemDraw.Document.6.0">
                  <p:embed/>
                </p:oleObj>
              </mc:Choice>
              <mc:Fallback>
                <p:oleObj name="CS ChemDraw Drawing" r:id="rId21" imgW="2784880" imgH="467051" progId="ChemDraw.Document.6.0">
                  <p:embed/>
                  <p:pic>
                    <p:nvPicPr>
                      <p:cNvPr id="75" name="Object 74">
                        <a:extLst>
                          <a:ext uri="{FF2B5EF4-FFF2-40B4-BE49-F238E27FC236}">
                            <a16:creationId xmlns:a16="http://schemas.microsoft.com/office/drawing/2014/main" id="{BA5AC956-8B47-4246-ACBD-175254B4E25F}"/>
                          </a:ext>
                        </a:extLst>
                      </p:cNvPr>
                      <p:cNvPicPr/>
                      <p:nvPr/>
                    </p:nvPicPr>
                    <p:blipFill>
                      <a:blip r:embed="rId18"/>
                      <a:stretch>
                        <a:fillRect/>
                      </a:stretch>
                    </p:blipFill>
                    <p:spPr>
                      <a:xfrm>
                        <a:off x="5232781" y="4307815"/>
                        <a:ext cx="1449862" cy="243021"/>
                      </a:xfrm>
                      <a:prstGeom prst="rect">
                        <a:avLst/>
                      </a:prstGeom>
                    </p:spPr>
                  </p:pic>
                </p:oleObj>
              </mc:Fallback>
            </mc:AlternateContent>
          </a:graphicData>
        </a:graphic>
      </p:graphicFrame>
      <p:graphicFrame>
        <p:nvGraphicFramePr>
          <p:cNvPr id="76" name="Object 75">
            <a:extLst>
              <a:ext uri="{FF2B5EF4-FFF2-40B4-BE49-F238E27FC236}">
                <a16:creationId xmlns:a16="http://schemas.microsoft.com/office/drawing/2014/main" id="{96EA70EE-AFBA-4CF8-A086-E85AD74F68BF}"/>
              </a:ext>
            </a:extLst>
          </p:cNvPr>
          <p:cNvGraphicFramePr>
            <a:graphicFrameLocks noChangeAspect="1"/>
          </p:cNvGraphicFramePr>
          <p:nvPr/>
        </p:nvGraphicFramePr>
        <p:xfrm>
          <a:off x="1879588" y="3189663"/>
          <a:ext cx="1257775" cy="584088"/>
        </p:xfrm>
        <a:graphic>
          <a:graphicData uri="http://schemas.openxmlformats.org/presentationml/2006/ole">
            <mc:AlternateContent xmlns:mc="http://schemas.openxmlformats.org/markup-compatibility/2006">
              <mc:Choice xmlns:v="urn:schemas-microsoft-com:vml" Requires="v">
                <p:oleObj spid="_x0000_s11383" name="CS ChemDraw Drawing" r:id="rId22" imgW="2362980" imgH="1096573" progId="ChemDraw.Document.6.0">
                  <p:embed/>
                </p:oleObj>
              </mc:Choice>
              <mc:Fallback>
                <p:oleObj name="CS ChemDraw Drawing" r:id="rId22" imgW="2362980" imgH="1096573" progId="ChemDraw.Document.6.0">
                  <p:embed/>
                  <p:pic>
                    <p:nvPicPr>
                      <p:cNvPr id="76" name="Object 75">
                        <a:extLst>
                          <a:ext uri="{FF2B5EF4-FFF2-40B4-BE49-F238E27FC236}">
                            <a16:creationId xmlns:a16="http://schemas.microsoft.com/office/drawing/2014/main" id="{96EA70EE-AFBA-4CF8-A086-E85AD74F68BF}"/>
                          </a:ext>
                        </a:extLst>
                      </p:cNvPr>
                      <p:cNvPicPr/>
                      <p:nvPr/>
                    </p:nvPicPr>
                    <p:blipFill>
                      <a:blip r:embed="rId14"/>
                      <a:stretch>
                        <a:fillRect/>
                      </a:stretch>
                    </p:blipFill>
                    <p:spPr>
                      <a:xfrm>
                        <a:off x="1879588" y="3189663"/>
                        <a:ext cx="1257775" cy="584088"/>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55545134-9466-4ABD-84B3-5418912DF6E8}"/>
              </a:ext>
            </a:extLst>
          </p:cNvPr>
          <p:cNvGraphicFramePr>
            <a:graphicFrameLocks noChangeAspect="1"/>
          </p:cNvGraphicFramePr>
          <p:nvPr/>
        </p:nvGraphicFramePr>
        <p:xfrm>
          <a:off x="3452397" y="3239206"/>
          <a:ext cx="1432244" cy="513248"/>
        </p:xfrm>
        <a:graphic>
          <a:graphicData uri="http://schemas.openxmlformats.org/presentationml/2006/ole">
            <mc:AlternateContent xmlns:mc="http://schemas.openxmlformats.org/markup-compatibility/2006">
              <mc:Choice xmlns:v="urn:schemas-microsoft-com:vml" Requires="v">
                <p:oleObj spid="_x0000_s11384" name="CS ChemDraw Drawing" r:id="rId23" imgW="2812524" imgH="1007914" progId="ChemDraw.Document.6.0">
                  <p:embed/>
                </p:oleObj>
              </mc:Choice>
              <mc:Fallback>
                <p:oleObj name="CS ChemDraw Drawing" r:id="rId23" imgW="2812524" imgH="1007914" progId="ChemDraw.Document.6.0">
                  <p:embed/>
                  <p:pic>
                    <p:nvPicPr>
                      <p:cNvPr id="77" name="Object 76">
                        <a:extLst>
                          <a:ext uri="{FF2B5EF4-FFF2-40B4-BE49-F238E27FC236}">
                            <a16:creationId xmlns:a16="http://schemas.microsoft.com/office/drawing/2014/main" id="{55545134-9466-4ABD-84B3-5418912DF6E8}"/>
                          </a:ext>
                        </a:extLst>
                      </p:cNvPr>
                      <p:cNvPicPr/>
                      <p:nvPr/>
                    </p:nvPicPr>
                    <p:blipFill>
                      <a:blip r:embed="rId16"/>
                      <a:stretch>
                        <a:fillRect/>
                      </a:stretch>
                    </p:blipFill>
                    <p:spPr>
                      <a:xfrm>
                        <a:off x="3452397" y="3239206"/>
                        <a:ext cx="1432244" cy="513248"/>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F6A9A05E-1749-46A3-8337-FB9EE742F926}"/>
              </a:ext>
            </a:extLst>
          </p:cNvPr>
          <p:cNvGraphicFramePr>
            <a:graphicFrameLocks noChangeAspect="1"/>
          </p:cNvGraphicFramePr>
          <p:nvPr/>
        </p:nvGraphicFramePr>
        <p:xfrm>
          <a:off x="2994407" y="3975273"/>
          <a:ext cx="1449862" cy="243021"/>
        </p:xfrm>
        <a:graphic>
          <a:graphicData uri="http://schemas.openxmlformats.org/presentationml/2006/ole">
            <mc:AlternateContent xmlns:mc="http://schemas.openxmlformats.org/markup-compatibility/2006">
              <mc:Choice xmlns:v="urn:schemas-microsoft-com:vml" Requires="v">
                <p:oleObj spid="_x0000_s11385" name="CS ChemDraw Drawing" r:id="rId24" imgW="2784880" imgH="467051" progId="ChemDraw.Document.6.0">
                  <p:embed/>
                </p:oleObj>
              </mc:Choice>
              <mc:Fallback>
                <p:oleObj name="CS ChemDraw Drawing" r:id="rId24" imgW="2784880" imgH="467051" progId="ChemDraw.Document.6.0">
                  <p:embed/>
                  <p:pic>
                    <p:nvPicPr>
                      <p:cNvPr id="78" name="Object 77">
                        <a:extLst>
                          <a:ext uri="{FF2B5EF4-FFF2-40B4-BE49-F238E27FC236}">
                            <a16:creationId xmlns:a16="http://schemas.microsoft.com/office/drawing/2014/main" id="{F6A9A05E-1749-46A3-8337-FB9EE742F926}"/>
                          </a:ext>
                        </a:extLst>
                      </p:cNvPr>
                      <p:cNvPicPr/>
                      <p:nvPr/>
                    </p:nvPicPr>
                    <p:blipFill>
                      <a:blip r:embed="rId18"/>
                      <a:stretch>
                        <a:fillRect/>
                      </a:stretch>
                    </p:blipFill>
                    <p:spPr>
                      <a:xfrm>
                        <a:off x="2994407" y="3975273"/>
                        <a:ext cx="1449862" cy="243021"/>
                      </a:xfrm>
                      <a:prstGeom prst="rect">
                        <a:avLst/>
                      </a:prstGeom>
                    </p:spPr>
                  </p:pic>
                </p:oleObj>
              </mc:Fallback>
            </mc:AlternateContent>
          </a:graphicData>
        </a:graphic>
      </p:graphicFrame>
      <p:cxnSp>
        <p:nvCxnSpPr>
          <p:cNvPr id="71" name="Straight Arrow Connector 70">
            <a:extLst>
              <a:ext uri="{FF2B5EF4-FFF2-40B4-BE49-F238E27FC236}">
                <a16:creationId xmlns:a16="http://schemas.microsoft.com/office/drawing/2014/main" id="{AB52A0FE-569D-4105-9FAA-822B6E15AE96}"/>
              </a:ext>
            </a:extLst>
          </p:cNvPr>
          <p:cNvCxnSpPr>
            <a:endCxn id="19" idx="4"/>
          </p:cNvCxnSpPr>
          <p:nvPr/>
        </p:nvCxnSpPr>
        <p:spPr>
          <a:xfrm flipH="1">
            <a:off x="5972316" y="1668675"/>
            <a:ext cx="9384" cy="126026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id="{2FF98DA7-BA34-4B82-98C1-D2617E065605}"/>
              </a:ext>
            </a:extLst>
          </p:cNvPr>
          <p:cNvSpPr/>
          <p:nvPr/>
        </p:nvSpPr>
        <p:spPr>
          <a:xfrm rot="21401576">
            <a:off x="3542918" y="1093874"/>
            <a:ext cx="1172161" cy="1515354"/>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EDADB37-8C8C-4731-A960-4D954425898F}"/>
              </a:ext>
            </a:extLst>
          </p:cNvPr>
          <p:cNvSpPr/>
          <p:nvPr/>
        </p:nvSpPr>
        <p:spPr>
          <a:xfrm rot="302989">
            <a:off x="3299201" y="1035211"/>
            <a:ext cx="1348615" cy="857836"/>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1AD406-B82E-4B2B-BA53-156E5AE08E40}"/>
              </a:ext>
            </a:extLst>
          </p:cNvPr>
          <p:cNvSpPr/>
          <p:nvPr/>
        </p:nvSpPr>
        <p:spPr>
          <a:xfrm>
            <a:off x="133077" y="4117304"/>
            <a:ext cx="2248941" cy="138136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D374CA70-E456-47F1-A210-F42FEE177EE1}"/>
              </a:ext>
            </a:extLst>
          </p:cNvPr>
          <p:cNvSpPr txBox="1"/>
          <p:nvPr/>
        </p:nvSpPr>
        <p:spPr>
          <a:xfrm>
            <a:off x="53385" y="5356360"/>
            <a:ext cx="688010" cy="276999"/>
          </a:xfrm>
          <a:prstGeom prst="rect">
            <a:avLst/>
          </a:prstGeom>
          <a:noFill/>
        </p:spPr>
        <p:txBody>
          <a:bodyPr wrap="none" rtlCol="0">
            <a:spAutoFit/>
          </a:bodyPr>
          <a:lstStyle/>
          <a:p>
            <a:pPr algn="ctr"/>
            <a:r>
              <a:rPr lang="en-US" sz="1200" b="1" i="1" dirty="0"/>
              <a:t>Nucleus</a:t>
            </a:r>
          </a:p>
        </p:txBody>
      </p:sp>
      <p:pic>
        <p:nvPicPr>
          <p:cNvPr id="3120" name="Picture 48">
            <a:extLst>
              <a:ext uri="{FF2B5EF4-FFF2-40B4-BE49-F238E27FC236}">
                <a16:creationId xmlns:a16="http://schemas.microsoft.com/office/drawing/2014/main" id="{6CB9BF2B-FE84-4C5A-985B-644DA4D6634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3166979">
            <a:off x="1613110" y="4112849"/>
            <a:ext cx="1568251" cy="56943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8">
            <a:extLst>
              <a:ext uri="{FF2B5EF4-FFF2-40B4-BE49-F238E27FC236}">
                <a16:creationId xmlns:a16="http://schemas.microsoft.com/office/drawing/2014/main" id="{E1C1CA28-19FF-4771-8017-F292108D1FD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292026">
            <a:off x="243214" y="3612329"/>
            <a:ext cx="1568251" cy="5694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50AAE6AB-2808-4BAC-A678-58DEC6B241D6}"/>
              </a:ext>
            </a:extLst>
          </p:cNvPr>
          <p:cNvSpPr txBox="1"/>
          <p:nvPr/>
        </p:nvSpPr>
        <p:spPr>
          <a:xfrm>
            <a:off x="2296956" y="5045745"/>
            <a:ext cx="346570" cy="276999"/>
          </a:xfrm>
          <a:prstGeom prst="rect">
            <a:avLst/>
          </a:prstGeom>
          <a:noFill/>
        </p:spPr>
        <p:txBody>
          <a:bodyPr wrap="none" rtlCol="0">
            <a:spAutoFit/>
          </a:bodyPr>
          <a:lstStyle/>
          <a:p>
            <a:pPr algn="ctr"/>
            <a:r>
              <a:rPr lang="en-US" sz="1200" b="1" i="1" dirty="0"/>
              <a:t>ER</a:t>
            </a:r>
          </a:p>
        </p:txBody>
      </p:sp>
      <p:pic>
        <p:nvPicPr>
          <p:cNvPr id="3133" name="Picture 61">
            <a:extLst>
              <a:ext uri="{FF2B5EF4-FFF2-40B4-BE49-F238E27FC236}">
                <a16:creationId xmlns:a16="http://schemas.microsoft.com/office/drawing/2014/main" id="{FDF9A8F1-EEDD-49FC-8E17-2F2D30B4272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0336" y="4730672"/>
            <a:ext cx="2024137" cy="346096"/>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a:extLst>
              <a:ext uri="{FF2B5EF4-FFF2-40B4-BE49-F238E27FC236}">
                <a16:creationId xmlns:a16="http://schemas.microsoft.com/office/drawing/2014/main" id="{045A08E1-5DAD-4FD4-8E75-F136586D5BE1}"/>
              </a:ext>
            </a:extLst>
          </p:cNvPr>
          <p:cNvGrpSpPr/>
          <p:nvPr/>
        </p:nvGrpSpPr>
        <p:grpSpPr>
          <a:xfrm>
            <a:off x="586960" y="4214698"/>
            <a:ext cx="606826" cy="405808"/>
            <a:chOff x="4347210" y="4788407"/>
            <a:chExt cx="606826" cy="405808"/>
          </a:xfrm>
        </p:grpSpPr>
        <p:sp>
          <p:nvSpPr>
            <p:cNvPr id="108" name="Oval 107">
              <a:extLst>
                <a:ext uri="{FF2B5EF4-FFF2-40B4-BE49-F238E27FC236}">
                  <a16:creationId xmlns:a16="http://schemas.microsoft.com/office/drawing/2014/main" id="{1EE47E9F-5543-4583-ADAF-DF10B0D86138}"/>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4EB2ED17-E5D7-4B56-B0F8-52740984FBC9}"/>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110" name="Object 109">
            <a:extLst>
              <a:ext uri="{FF2B5EF4-FFF2-40B4-BE49-F238E27FC236}">
                <a16:creationId xmlns:a16="http://schemas.microsoft.com/office/drawing/2014/main" id="{84F9DE6D-8A30-4813-AA92-3848FE7DCD87}"/>
              </a:ext>
            </a:extLst>
          </p:cNvPr>
          <p:cNvGraphicFramePr>
            <a:graphicFrameLocks noChangeAspect="1"/>
          </p:cNvGraphicFramePr>
          <p:nvPr/>
        </p:nvGraphicFramePr>
        <p:xfrm>
          <a:off x="759751" y="4420312"/>
          <a:ext cx="1449862" cy="243021"/>
        </p:xfrm>
        <a:graphic>
          <a:graphicData uri="http://schemas.openxmlformats.org/presentationml/2006/ole">
            <mc:AlternateContent xmlns:mc="http://schemas.openxmlformats.org/markup-compatibility/2006">
              <mc:Choice xmlns:v="urn:schemas-microsoft-com:vml" Requires="v">
                <p:oleObj spid="_x0000_s11386" name="CS ChemDraw Drawing" r:id="rId27" imgW="2784880" imgH="467051" progId="ChemDraw.Document.6.0">
                  <p:embed/>
                </p:oleObj>
              </mc:Choice>
              <mc:Fallback>
                <p:oleObj name="CS ChemDraw Drawing" r:id="rId27" imgW="2784880" imgH="467051" progId="ChemDraw.Document.6.0">
                  <p:embed/>
                  <p:pic>
                    <p:nvPicPr>
                      <p:cNvPr id="110" name="Object 109">
                        <a:extLst>
                          <a:ext uri="{FF2B5EF4-FFF2-40B4-BE49-F238E27FC236}">
                            <a16:creationId xmlns:a16="http://schemas.microsoft.com/office/drawing/2014/main" id="{84F9DE6D-8A30-4813-AA92-3848FE7DCD87}"/>
                          </a:ext>
                        </a:extLst>
                      </p:cNvPr>
                      <p:cNvPicPr/>
                      <p:nvPr/>
                    </p:nvPicPr>
                    <p:blipFill>
                      <a:blip r:embed="rId18"/>
                      <a:stretch>
                        <a:fillRect/>
                      </a:stretch>
                    </p:blipFill>
                    <p:spPr>
                      <a:xfrm>
                        <a:off x="759751" y="4420312"/>
                        <a:ext cx="1449862" cy="243021"/>
                      </a:xfrm>
                      <a:prstGeom prst="rect">
                        <a:avLst/>
                      </a:prstGeom>
                    </p:spPr>
                  </p:pic>
                </p:oleObj>
              </mc:Fallback>
            </mc:AlternateContent>
          </a:graphicData>
        </a:graphic>
      </p:graphicFrame>
      <p:pic>
        <p:nvPicPr>
          <p:cNvPr id="111" name="Picture 14">
            <a:extLst>
              <a:ext uri="{FF2B5EF4-FFF2-40B4-BE49-F238E27FC236}">
                <a16:creationId xmlns:a16="http://schemas.microsoft.com/office/drawing/2014/main" id="{A6C05F7F-7708-44D9-9FFD-E2BFC8ECE15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19122351">
            <a:off x="6431009" y="4053530"/>
            <a:ext cx="2094882" cy="966868"/>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a:extLst>
              <a:ext uri="{FF2B5EF4-FFF2-40B4-BE49-F238E27FC236}">
                <a16:creationId xmlns:a16="http://schemas.microsoft.com/office/drawing/2014/main" id="{D35B9B88-6C0D-40E7-8098-EB0B6B082268}"/>
              </a:ext>
            </a:extLst>
          </p:cNvPr>
          <p:cNvSpPr txBox="1"/>
          <p:nvPr/>
        </p:nvSpPr>
        <p:spPr>
          <a:xfrm>
            <a:off x="6489740" y="5380528"/>
            <a:ext cx="1056636" cy="276999"/>
          </a:xfrm>
          <a:prstGeom prst="rect">
            <a:avLst/>
          </a:prstGeom>
          <a:noFill/>
        </p:spPr>
        <p:txBody>
          <a:bodyPr wrap="none" rtlCol="0">
            <a:spAutoFit/>
          </a:bodyPr>
          <a:lstStyle/>
          <a:p>
            <a:pPr algn="ctr"/>
            <a:r>
              <a:rPr lang="en-US" sz="1200" b="1" i="1" dirty="0"/>
              <a:t>Mitochondria</a:t>
            </a:r>
          </a:p>
        </p:txBody>
      </p:sp>
      <p:cxnSp>
        <p:nvCxnSpPr>
          <p:cNvPr id="113" name="Straight Arrow Connector 112">
            <a:extLst>
              <a:ext uri="{FF2B5EF4-FFF2-40B4-BE49-F238E27FC236}">
                <a16:creationId xmlns:a16="http://schemas.microsoft.com/office/drawing/2014/main" id="{923FA93D-D875-4C97-8EF3-940ADFFDD091}"/>
              </a:ext>
            </a:extLst>
          </p:cNvPr>
          <p:cNvCxnSpPr>
            <a:cxnSpLocks/>
          </p:cNvCxnSpPr>
          <p:nvPr/>
        </p:nvCxnSpPr>
        <p:spPr>
          <a:xfrm flipH="1">
            <a:off x="2789031" y="4259205"/>
            <a:ext cx="248065" cy="173412"/>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06686BBC-247B-44AF-AFA2-AD13E231E4E8}"/>
              </a:ext>
            </a:extLst>
          </p:cNvPr>
          <p:cNvGrpSpPr/>
          <p:nvPr/>
        </p:nvGrpSpPr>
        <p:grpSpPr>
          <a:xfrm>
            <a:off x="2896083" y="4340782"/>
            <a:ext cx="276037" cy="307777"/>
            <a:chOff x="3402823" y="4601431"/>
            <a:chExt cx="276037" cy="307777"/>
          </a:xfrm>
        </p:grpSpPr>
        <p:sp>
          <p:nvSpPr>
            <p:cNvPr id="94" name="Oval 93">
              <a:extLst>
                <a:ext uri="{FF2B5EF4-FFF2-40B4-BE49-F238E27FC236}">
                  <a16:creationId xmlns:a16="http://schemas.microsoft.com/office/drawing/2014/main" id="{B8457A3E-1DCB-49B4-9012-EDC4BE83563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C8959F38-0C24-4718-8370-395BC95B0105}"/>
                </a:ext>
              </a:extLst>
            </p:cNvPr>
            <p:cNvSpPr txBox="1"/>
            <p:nvPr/>
          </p:nvSpPr>
          <p:spPr>
            <a:xfrm>
              <a:off x="3402823" y="4601431"/>
              <a:ext cx="276037" cy="307777"/>
            </a:xfrm>
            <a:prstGeom prst="rect">
              <a:avLst/>
            </a:prstGeom>
            <a:noFill/>
          </p:spPr>
          <p:txBody>
            <a:bodyPr wrap="none" rtlCol="0">
              <a:spAutoFit/>
            </a:bodyPr>
            <a:lstStyle/>
            <a:p>
              <a:pPr algn="ctr"/>
              <a:r>
                <a:rPr lang="en-US" sz="1400" b="1" dirty="0"/>
                <a:t>1</a:t>
              </a:r>
            </a:p>
          </p:txBody>
        </p:sp>
      </p:grpSp>
      <p:grpSp>
        <p:nvGrpSpPr>
          <p:cNvPr id="119" name="Group 118">
            <a:extLst>
              <a:ext uri="{FF2B5EF4-FFF2-40B4-BE49-F238E27FC236}">
                <a16:creationId xmlns:a16="http://schemas.microsoft.com/office/drawing/2014/main" id="{B714D32B-049B-482D-9BE9-C89D2C4D921A}"/>
              </a:ext>
            </a:extLst>
          </p:cNvPr>
          <p:cNvGrpSpPr/>
          <p:nvPr/>
        </p:nvGrpSpPr>
        <p:grpSpPr>
          <a:xfrm>
            <a:off x="5976428" y="4704271"/>
            <a:ext cx="276038" cy="307777"/>
            <a:chOff x="3402822" y="4601431"/>
            <a:chExt cx="276038" cy="307777"/>
          </a:xfrm>
        </p:grpSpPr>
        <p:sp>
          <p:nvSpPr>
            <p:cNvPr id="120" name="Oval 119">
              <a:extLst>
                <a:ext uri="{FF2B5EF4-FFF2-40B4-BE49-F238E27FC236}">
                  <a16:creationId xmlns:a16="http://schemas.microsoft.com/office/drawing/2014/main" id="{4F59BC75-AA2A-41F0-82EA-CB446909947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B9A37039-E822-4E31-B738-69E054B9DF0D}"/>
                </a:ext>
              </a:extLst>
            </p:cNvPr>
            <p:cNvSpPr txBox="1"/>
            <p:nvPr/>
          </p:nvSpPr>
          <p:spPr>
            <a:xfrm>
              <a:off x="3402822" y="4601431"/>
              <a:ext cx="276038" cy="307777"/>
            </a:xfrm>
            <a:prstGeom prst="rect">
              <a:avLst/>
            </a:prstGeom>
            <a:noFill/>
          </p:spPr>
          <p:txBody>
            <a:bodyPr wrap="none" rtlCol="0">
              <a:spAutoFit/>
            </a:bodyPr>
            <a:lstStyle/>
            <a:p>
              <a:pPr algn="ctr"/>
              <a:r>
                <a:rPr lang="en-US" sz="1400" b="1" dirty="0"/>
                <a:t>2</a:t>
              </a:r>
            </a:p>
          </p:txBody>
        </p:sp>
      </p:grpSp>
      <p:cxnSp>
        <p:nvCxnSpPr>
          <p:cNvPr id="122" name="Straight Arrow Connector 121">
            <a:extLst>
              <a:ext uri="{FF2B5EF4-FFF2-40B4-BE49-F238E27FC236}">
                <a16:creationId xmlns:a16="http://schemas.microsoft.com/office/drawing/2014/main" id="{B24FEDDC-4CD4-4E0C-B7B7-B7FFA9E3D473}"/>
              </a:ext>
            </a:extLst>
          </p:cNvPr>
          <p:cNvCxnSpPr>
            <a:cxnSpLocks/>
            <a:stCxn id="75" idx="2"/>
          </p:cNvCxnSpPr>
          <p:nvPr/>
        </p:nvCxnSpPr>
        <p:spPr>
          <a:xfrm>
            <a:off x="5957712" y="4550836"/>
            <a:ext cx="565008" cy="262302"/>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25846A50-9BA2-4741-9A91-4E6FBB4D3E84}"/>
              </a:ext>
            </a:extLst>
          </p:cNvPr>
          <p:cNvGrpSpPr/>
          <p:nvPr/>
        </p:nvGrpSpPr>
        <p:grpSpPr>
          <a:xfrm>
            <a:off x="555320" y="5013905"/>
            <a:ext cx="313578" cy="307776"/>
            <a:chOff x="3383772" y="4601432"/>
            <a:chExt cx="313578" cy="307776"/>
          </a:xfrm>
        </p:grpSpPr>
        <p:sp>
          <p:nvSpPr>
            <p:cNvPr id="126" name="Oval 125">
              <a:extLst>
                <a:ext uri="{FF2B5EF4-FFF2-40B4-BE49-F238E27FC236}">
                  <a16:creationId xmlns:a16="http://schemas.microsoft.com/office/drawing/2014/main" id="{3034DCA0-0C5B-4FC7-A4B3-6CD7EBBFE85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E29EF8CA-9CBE-4830-B854-278AACC8ED81}"/>
                </a:ext>
              </a:extLst>
            </p:cNvPr>
            <p:cNvSpPr txBox="1"/>
            <p:nvPr/>
          </p:nvSpPr>
          <p:spPr>
            <a:xfrm>
              <a:off x="3383772" y="4601432"/>
              <a:ext cx="313578" cy="307776"/>
            </a:xfrm>
            <a:prstGeom prst="rect">
              <a:avLst/>
            </a:prstGeom>
            <a:noFill/>
          </p:spPr>
          <p:txBody>
            <a:bodyPr wrap="square" rtlCol="0">
              <a:spAutoFit/>
            </a:bodyPr>
            <a:lstStyle/>
            <a:p>
              <a:pPr algn="ctr"/>
              <a:r>
                <a:rPr lang="en-US" sz="1400" b="1" dirty="0"/>
                <a:t>3</a:t>
              </a:r>
            </a:p>
          </p:txBody>
        </p:sp>
      </p:grpSp>
      <p:sp>
        <p:nvSpPr>
          <p:cNvPr id="115" name="Oval 114">
            <a:extLst>
              <a:ext uri="{FF2B5EF4-FFF2-40B4-BE49-F238E27FC236}">
                <a16:creationId xmlns:a16="http://schemas.microsoft.com/office/drawing/2014/main" id="{69321745-94FC-46C9-BA2D-E7C7B7500968}"/>
              </a:ext>
            </a:extLst>
          </p:cNvPr>
          <p:cNvSpPr/>
          <p:nvPr/>
        </p:nvSpPr>
        <p:spPr>
          <a:xfrm>
            <a:off x="388620" y="4514194"/>
            <a:ext cx="421478" cy="38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712A49B9-176E-4312-9129-E8DB2B2ACD40}"/>
              </a:ext>
            </a:extLst>
          </p:cNvPr>
          <p:cNvSpPr txBox="1"/>
          <p:nvPr/>
        </p:nvSpPr>
        <p:spPr>
          <a:xfrm>
            <a:off x="417408" y="4551867"/>
            <a:ext cx="354585" cy="307777"/>
          </a:xfrm>
          <a:prstGeom prst="rect">
            <a:avLst/>
          </a:prstGeom>
          <a:noFill/>
        </p:spPr>
        <p:txBody>
          <a:bodyPr wrap="none" rtlCol="0">
            <a:spAutoFit/>
          </a:bodyPr>
          <a:lstStyle/>
          <a:p>
            <a:pPr algn="ctr"/>
            <a:r>
              <a:rPr lang="en-US" sz="1400" b="1" dirty="0"/>
              <a:t>TF</a:t>
            </a:r>
          </a:p>
        </p:txBody>
      </p:sp>
      <p:cxnSp>
        <p:nvCxnSpPr>
          <p:cNvPr id="130" name="Straight Arrow Connector 129">
            <a:extLst>
              <a:ext uri="{FF2B5EF4-FFF2-40B4-BE49-F238E27FC236}">
                <a16:creationId xmlns:a16="http://schemas.microsoft.com/office/drawing/2014/main" id="{8B983915-7D44-4478-8CA9-2C08E78C9CA9}"/>
              </a:ext>
            </a:extLst>
          </p:cNvPr>
          <p:cNvCxnSpPr>
            <a:cxnSpLocks/>
          </p:cNvCxnSpPr>
          <p:nvPr/>
        </p:nvCxnSpPr>
        <p:spPr>
          <a:xfrm flipH="1">
            <a:off x="1127745" y="4899193"/>
            <a:ext cx="1" cy="200714"/>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0714AFD6-AE7B-4B82-9594-32438EB49B40}"/>
              </a:ext>
            </a:extLst>
          </p:cNvPr>
          <p:cNvSpPr txBox="1"/>
          <p:nvPr/>
        </p:nvSpPr>
        <p:spPr>
          <a:xfrm>
            <a:off x="793314" y="5062173"/>
            <a:ext cx="1240916" cy="276999"/>
          </a:xfrm>
          <a:prstGeom prst="rect">
            <a:avLst/>
          </a:prstGeom>
          <a:noFill/>
        </p:spPr>
        <p:txBody>
          <a:bodyPr wrap="none" rtlCol="0">
            <a:spAutoFit/>
          </a:bodyPr>
          <a:lstStyle/>
          <a:p>
            <a:pPr algn="ctr"/>
            <a:r>
              <a:rPr lang="en-US" sz="1200" b="1" dirty="0"/>
              <a:t>Gene Expression</a:t>
            </a:r>
          </a:p>
        </p:txBody>
      </p:sp>
      <p:sp>
        <p:nvSpPr>
          <p:cNvPr id="133" name="TextBox 132">
            <a:extLst>
              <a:ext uri="{FF2B5EF4-FFF2-40B4-BE49-F238E27FC236}">
                <a16:creationId xmlns:a16="http://schemas.microsoft.com/office/drawing/2014/main" id="{8A4A16AF-68AA-41FC-ABF8-92AD5152F257}"/>
              </a:ext>
            </a:extLst>
          </p:cNvPr>
          <p:cNvSpPr txBox="1"/>
          <p:nvPr/>
        </p:nvSpPr>
        <p:spPr>
          <a:xfrm>
            <a:off x="2795493" y="4409848"/>
            <a:ext cx="1686808" cy="461665"/>
          </a:xfrm>
          <a:prstGeom prst="rect">
            <a:avLst/>
          </a:prstGeom>
          <a:noFill/>
        </p:spPr>
        <p:txBody>
          <a:bodyPr wrap="none" rtlCol="0">
            <a:spAutoFit/>
          </a:bodyPr>
          <a:lstStyle/>
          <a:p>
            <a:pPr algn="ctr"/>
            <a:r>
              <a:rPr lang="en-US" sz="1200" b="1" dirty="0"/>
              <a:t>TAG Assembly</a:t>
            </a:r>
          </a:p>
          <a:p>
            <a:pPr algn="ctr"/>
            <a:r>
              <a:rPr lang="en-US" sz="1200" b="1" dirty="0"/>
              <a:t>Chylomicron Formation</a:t>
            </a:r>
          </a:p>
        </p:txBody>
      </p:sp>
      <p:sp>
        <p:nvSpPr>
          <p:cNvPr id="134" name="TextBox 133">
            <a:extLst>
              <a:ext uri="{FF2B5EF4-FFF2-40B4-BE49-F238E27FC236}">
                <a16:creationId xmlns:a16="http://schemas.microsoft.com/office/drawing/2014/main" id="{4A76EC4D-B58F-4D26-9322-0DA69F100606}"/>
              </a:ext>
            </a:extLst>
          </p:cNvPr>
          <p:cNvSpPr txBox="1"/>
          <p:nvPr/>
        </p:nvSpPr>
        <p:spPr>
          <a:xfrm>
            <a:off x="5686033" y="4938268"/>
            <a:ext cx="919162" cy="276999"/>
          </a:xfrm>
          <a:prstGeom prst="rect">
            <a:avLst/>
          </a:prstGeom>
          <a:noFill/>
        </p:spPr>
        <p:txBody>
          <a:bodyPr wrap="none" rtlCol="0">
            <a:spAutoFit/>
          </a:bodyPr>
          <a:lstStyle/>
          <a:p>
            <a:pPr algn="ctr"/>
            <a:r>
              <a:rPr lang="en-US" sz="1200" b="1" dirty="0">
                <a:latin typeface="Symbol" panose="05050102010706020507" pitchFamily="18" charset="2"/>
              </a:rPr>
              <a:t>b</a:t>
            </a:r>
            <a:r>
              <a:rPr lang="en-US" sz="1200" b="1" dirty="0"/>
              <a:t>-oxidation</a:t>
            </a:r>
          </a:p>
        </p:txBody>
      </p:sp>
      <p:pic>
        <p:nvPicPr>
          <p:cNvPr id="3" name="Picture 2">
            <a:extLst>
              <a:ext uri="{FF2B5EF4-FFF2-40B4-BE49-F238E27FC236}">
                <a16:creationId xmlns:a16="http://schemas.microsoft.com/office/drawing/2014/main" id="{EE9003C1-E597-411B-BC00-9FDC056BFCDF}"/>
              </a:ext>
            </a:extLst>
          </p:cNvPr>
          <p:cNvPicPr>
            <a:picLocks noChangeAspect="1"/>
          </p:cNvPicPr>
          <p:nvPr/>
        </p:nvPicPr>
        <p:blipFill>
          <a:blip r:embed="rId29"/>
          <a:stretch>
            <a:fillRect/>
          </a:stretch>
        </p:blipFill>
        <p:spPr>
          <a:xfrm>
            <a:off x="1970365" y="1965141"/>
            <a:ext cx="4740027" cy="3100476"/>
          </a:xfrm>
          <a:prstGeom prst="rect">
            <a:avLst/>
          </a:prstGeom>
        </p:spPr>
      </p:pic>
    </p:spTree>
    <p:extLst>
      <p:ext uri="{BB962C8B-B14F-4D97-AF65-F5344CB8AC3E}">
        <p14:creationId xmlns:p14="http://schemas.microsoft.com/office/powerpoint/2010/main" val="70813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7F889FF3-1F5C-4965-A04B-48F9711F9114}"/>
              </a:ext>
            </a:extLst>
          </p:cNvPr>
          <p:cNvPicPr>
            <a:picLocks noChangeAspect="1"/>
          </p:cNvPicPr>
          <p:nvPr/>
        </p:nvPicPr>
        <p:blipFill>
          <a:blip r:embed="rId4"/>
          <a:stretch>
            <a:fillRect/>
          </a:stretch>
        </p:blipFill>
        <p:spPr>
          <a:xfrm>
            <a:off x="373017" y="1900958"/>
            <a:ext cx="571580" cy="590632"/>
          </a:xfrm>
          <a:prstGeom prst="rect">
            <a:avLst/>
          </a:prstGeom>
        </p:spPr>
      </p:pic>
      <p:pic>
        <p:nvPicPr>
          <p:cNvPr id="123" name="Picture 122">
            <a:extLst>
              <a:ext uri="{FF2B5EF4-FFF2-40B4-BE49-F238E27FC236}">
                <a16:creationId xmlns:a16="http://schemas.microsoft.com/office/drawing/2014/main" id="{D023A8C7-7158-401C-94D6-B1F28BD9F775}"/>
              </a:ext>
            </a:extLst>
          </p:cNvPr>
          <p:cNvPicPr>
            <a:picLocks noChangeAspect="1"/>
          </p:cNvPicPr>
          <p:nvPr/>
        </p:nvPicPr>
        <p:blipFill>
          <a:blip r:embed="rId4"/>
          <a:stretch>
            <a:fillRect/>
          </a:stretch>
        </p:blipFill>
        <p:spPr>
          <a:xfrm>
            <a:off x="703900" y="1905546"/>
            <a:ext cx="571580" cy="590632"/>
          </a:xfrm>
          <a:prstGeom prst="rect">
            <a:avLst/>
          </a:prstGeom>
        </p:spPr>
      </p:pic>
      <p:pic>
        <p:nvPicPr>
          <p:cNvPr id="124" name="Picture 123">
            <a:extLst>
              <a:ext uri="{FF2B5EF4-FFF2-40B4-BE49-F238E27FC236}">
                <a16:creationId xmlns:a16="http://schemas.microsoft.com/office/drawing/2014/main" id="{4EA21577-7C9D-47D9-9159-FC9CE6A9DD8F}"/>
              </a:ext>
            </a:extLst>
          </p:cNvPr>
          <p:cNvPicPr>
            <a:picLocks noChangeAspect="1"/>
          </p:cNvPicPr>
          <p:nvPr/>
        </p:nvPicPr>
        <p:blipFill>
          <a:blip r:embed="rId4"/>
          <a:stretch>
            <a:fillRect/>
          </a:stretch>
        </p:blipFill>
        <p:spPr>
          <a:xfrm>
            <a:off x="1260280" y="1905171"/>
            <a:ext cx="571580" cy="590632"/>
          </a:xfrm>
          <a:prstGeom prst="rect">
            <a:avLst/>
          </a:prstGeom>
        </p:spPr>
      </p:pic>
      <p:pic>
        <p:nvPicPr>
          <p:cNvPr id="128" name="Picture 127">
            <a:extLst>
              <a:ext uri="{FF2B5EF4-FFF2-40B4-BE49-F238E27FC236}">
                <a16:creationId xmlns:a16="http://schemas.microsoft.com/office/drawing/2014/main" id="{EA8E84FE-1446-4648-B3FC-B2FD6311D981}"/>
              </a:ext>
            </a:extLst>
          </p:cNvPr>
          <p:cNvPicPr>
            <a:picLocks noChangeAspect="1"/>
          </p:cNvPicPr>
          <p:nvPr/>
        </p:nvPicPr>
        <p:blipFill>
          <a:blip r:embed="rId4"/>
          <a:stretch>
            <a:fillRect/>
          </a:stretch>
        </p:blipFill>
        <p:spPr>
          <a:xfrm>
            <a:off x="1811540" y="1895011"/>
            <a:ext cx="571580" cy="590632"/>
          </a:xfrm>
          <a:prstGeom prst="rect">
            <a:avLst/>
          </a:prstGeom>
        </p:spPr>
      </p:pic>
      <p:pic>
        <p:nvPicPr>
          <p:cNvPr id="131" name="Picture 130">
            <a:extLst>
              <a:ext uri="{FF2B5EF4-FFF2-40B4-BE49-F238E27FC236}">
                <a16:creationId xmlns:a16="http://schemas.microsoft.com/office/drawing/2014/main" id="{3F061F7A-B513-4B4F-8614-F884EF6893C8}"/>
              </a:ext>
            </a:extLst>
          </p:cNvPr>
          <p:cNvPicPr>
            <a:picLocks noChangeAspect="1"/>
          </p:cNvPicPr>
          <p:nvPr/>
        </p:nvPicPr>
        <p:blipFill>
          <a:blip r:embed="rId4"/>
          <a:stretch>
            <a:fillRect/>
          </a:stretch>
        </p:blipFill>
        <p:spPr>
          <a:xfrm>
            <a:off x="2353950" y="1895011"/>
            <a:ext cx="571580" cy="590632"/>
          </a:xfrm>
          <a:prstGeom prst="rect">
            <a:avLst/>
          </a:prstGeom>
        </p:spPr>
      </p:pic>
      <p:grpSp>
        <p:nvGrpSpPr>
          <p:cNvPr id="88" name="Group 87">
            <a:extLst>
              <a:ext uri="{FF2B5EF4-FFF2-40B4-BE49-F238E27FC236}">
                <a16:creationId xmlns:a16="http://schemas.microsoft.com/office/drawing/2014/main" id="{BA9CE887-A5DC-4763-8069-AB03413A44BE}"/>
              </a:ext>
            </a:extLst>
          </p:cNvPr>
          <p:cNvGrpSpPr/>
          <p:nvPr/>
        </p:nvGrpSpPr>
        <p:grpSpPr>
          <a:xfrm>
            <a:off x="1814721" y="3316237"/>
            <a:ext cx="606826" cy="405808"/>
            <a:chOff x="4347210" y="4788407"/>
            <a:chExt cx="606826" cy="405808"/>
          </a:xfrm>
        </p:grpSpPr>
        <p:sp>
          <p:nvSpPr>
            <p:cNvPr id="83" name="Oval 82">
              <a:extLst>
                <a:ext uri="{FF2B5EF4-FFF2-40B4-BE49-F238E27FC236}">
                  <a16:creationId xmlns:a16="http://schemas.microsoft.com/office/drawing/2014/main" id="{21AD0D0D-E721-4D96-8B54-3E4D61FD4B7B}"/>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52A68CE1-1785-45FF-B94E-ABC1BA949E81}"/>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97" name="Group 96">
            <a:extLst>
              <a:ext uri="{FF2B5EF4-FFF2-40B4-BE49-F238E27FC236}">
                <a16:creationId xmlns:a16="http://schemas.microsoft.com/office/drawing/2014/main" id="{BC76BF1A-CA81-470B-B07D-E7FEB0260384}"/>
              </a:ext>
            </a:extLst>
          </p:cNvPr>
          <p:cNvGrpSpPr/>
          <p:nvPr/>
        </p:nvGrpSpPr>
        <p:grpSpPr>
          <a:xfrm>
            <a:off x="2890850" y="3754897"/>
            <a:ext cx="606826" cy="405808"/>
            <a:chOff x="4347210" y="4788407"/>
            <a:chExt cx="606826" cy="405808"/>
          </a:xfrm>
        </p:grpSpPr>
        <p:sp>
          <p:nvSpPr>
            <p:cNvPr id="98" name="Oval 97">
              <a:extLst>
                <a:ext uri="{FF2B5EF4-FFF2-40B4-BE49-F238E27FC236}">
                  <a16:creationId xmlns:a16="http://schemas.microsoft.com/office/drawing/2014/main" id="{C467AE01-AB78-4972-93DE-0EA1AF29BE43}"/>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768A9F2C-C08A-497A-982C-E75463E959F8}"/>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100" name="Group 99">
            <a:extLst>
              <a:ext uri="{FF2B5EF4-FFF2-40B4-BE49-F238E27FC236}">
                <a16:creationId xmlns:a16="http://schemas.microsoft.com/office/drawing/2014/main" id="{85789CEE-B2C2-4E8E-90A4-CFA067C95D0A}"/>
              </a:ext>
            </a:extLst>
          </p:cNvPr>
          <p:cNvGrpSpPr/>
          <p:nvPr/>
        </p:nvGrpSpPr>
        <p:grpSpPr>
          <a:xfrm>
            <a:off x="5474722" y="3428767"/>
            <a:ext cx="606826" cy="405808"/>
            <a:chOff x="4347210" y="4788407"/>
            <a:chExt cx="606826" cy="405808"/>
          </a:xfrm>
        </p:grpSpPr>
        <p:sp>
          <p:nvSpPr>
            <p:cNvPr id="101" name="Oval 100">
              <a:extLst>
                <a:ext uri="{FF2B5EF4-FFF2-40B4-BE49-F238E27FC236}">
                  <a16:creationId xmlns:a16="http://schemas.microsoft.com/office/drawing/2014/main" id="{BA927DD4-90F3-406D-97C6-E126B449E3FA}"/>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0D34DFF1-1DF0-48DD-8447-61FCDEE47043}"/>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103" name="Group 102">
            <a:extLst>
              <a:ext uri="{FF2B5EF4-FFF2-40B4-BE49-F238E27FC236}">
                <a16:creationId xmlns:a16="http://schemas.microsoft.com/office/drawing/2014/main" id="{7B71C9D0-EE1F-4966-A6D7-F74CF3D2195F}"/>
              </a:ext>
            </a:extLst>
          </p:cNvPr>
          <p:cNvGrpSpPr/>
          <p:nvPr/>
        </p:nvGrpSpPr>
        <p:grpSpPr>
          <a:xfrm>
            <a:off x="5113005" y="4090659"/>
            <a:ext cx="606826" cy="405808"/>
            <a:chOff x="4347210" y="4788407"/>
            <a:chExt cx="606826" cy="405808"/>
          </a:xfrm>
        </p:grpSpPr>
        <p:sp>
          <p:nvSpPr>
            <p:cNvPr id="104" name="Oval 103">
              <a:extLst>
                <a:ext uri="{FF2B5EF4-FFF2-40B4-BE49-F238E27FC236}">
                  <a16:creationId xmlns:a16="http://schemas.microsoft.com/office/drawing/2014/main" id="{79571B8C-B57F-4FCA-A3B0-BEDA05C63246}"/>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8DF2AFF-3A70-4BF9-AE8B-4D00938A81E5}"/>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pic>
        <p:nvPicPr>
          <p:cNvPr id="5" name="Picture 4"/>
          <p:cNvPicPr>
            <a:picLocks noChangeAspect="1"/>
          </p:cNvPicPr>
          <p:nvPr/>
        </p:nvPicPr>
        <p:blipFill>
          <a:blip r:embed="rId4"/>
          <a:stretch>
            <a:fillRect/>
          </a:stretch>
        </p:blipFill>
        <p:spPr>
          <a:xfrm>
            <a:off x="4482301" y="1877043"/>
            <a:ext cx="571580" cy="590632"/>
          </a:xfrm>
          <a:prstGeom prst="rect">
            <a:avLst/>
          </a:prstGeom>
        </p:spPr>
      </p:pic>
      <p:pic>
        <p:nvPicPr>
          <p:cNvPr id="14" name="Picture 13"/>
          <p:cNvPicPr>
            <a:picLocks noChangeAspect="1"/>
          </p:cNvPicPr>
          <p:nvPr/>
        </p:nvPicPr>
        <p:blipFill>
          <a:blip r:embed="rId4"/>
          <a:stretch>
            <a:fillRect/>
          </a:stretch>
        </p:blipFill>
        <p:spPr>
          <a:xfrm>
            <a:off x="5033561" y="1877043"/>
            <a:ext cx="571580" cy="590632"/>
          </a:xfrm>
          <a:prstGeom prst="rect">
            <a:avLst/>
          </a:prstGeom>
        </p:spPr>
      </p:pic>
      <p:pic>
        <p:nvPicPr>
          <p:cNvPr id="13" name="Picture 12"/>
          <p:cNvPicPr>
            <a:picLocks noChangeAspect="1"/>
          </p:cNvPicPr>
          <p:nvPr/>
        </p:nvPicPr>
        <p:blipFill>
          <a:blip r:embed="rId4"/>
          <a:stretch>
            <a:fillRect/>
          </a:stretch>
        </p:blipFill>
        <p:spPr>
          <a:xfrm>
            <a:off x="5592960" y="1882799"/>
            <a:ext cx="571580" cy="590632"/>
          </a:xfrm>
          <a:prstGeom prst="rect">
            <a:avLst/>
          </a:prstGeom>
        </p:spPr>
      </p:pic>
      <p:sp>
        <p:nvSpPr>
          <p:cNvPr id="15" name="TextBox 14"/>
          <p:cNvSpPr txBox="1"/>
          <p:nvPr/>
        </p:nvSpPr>
        <p:spPr>
          <a:xfrm>
            <a:off x="52064" y="5666297"/>
            <a:ext cx="9091936" cy="307777"/>
          </a:xfrm>
          <a:prstGeom prst="rect">
            <a:avLst/>
          </a:prstGeom>
          <a:noFill/>
        </p:spPr>
        <p:txBody>
          <a:bodyPr wrap="square" rtlCol="0">
            <a:spAutoFit/>
          </a:bodyPr>
          <a:lstStyle/>
          <a:p>
            <a:r>
              <a:rPr lang="en-US" sz="1400" dirty="0"/>
              <a:t>Figure modified from </a:t>
            </a:r>
            <a:r>
              <a:rPr lang="en-US" sz="1400" dirty="0">
                <a:hlinkClick r:id="rId5"/>
              </a:rPr>
              <a:t>Yan, A., et al (2016) In J Biol Sci 12(12):1544-1554</a:t>
            </a:r>
            <a:r>
              <a:rPr lang="en-US" sz="1400" dirty="0"/>
              <a:t> , </a:t>
            </a:r>
            <a:r>
              <a:rPr lang="en-US" sz="1400" dirty="0" err="1">
                <a:hlinkClick r:id="rId6"/>
              </a:rPr>
              <a:t>Truthortruth</a:t>
            </a:r>
            <a:r>
              <a:rPr lang="en-US" sz="1400" dirty="0"/>
              <a:t>, and </a:t>
            </a:r>
            <a:r>
              <a:rPr lang="en-US" sz="1400" dirty="0">
                <a:hlinkClick r:id="rId7"/>
              </a:rPr>
              <a:t>Smart </a:t>
            </a:r>
            <a:r>
              <a:rPr lang="en-US" sz="1400" dirty="0" err="1">
                <a:hlinkClick r:id="rId7"/>
              </a:rPr>
              <a:t>Servier</a:t>
            </a:r>
            <a:r>
              <a:rPr lang="en-US" sz="1400" dirty="0">
                <a:hlinkClick r:id="rId7"/>
              </a:rPr>
              <a:t> Medical Art</a:t>
            </a:r>
            <a:endParaRPr lang="en-US" sz="1400" dirty="0"/>
          </a:p>
        </p:txBody>
      </p:sp>
      <p:grpSp>
        <p:nvGrpSpPr>
          <p:cNvPr id="20" name="Group 19"/>
          <p:cNvGrpSpPr/>
          <p:nvPr/>
        </p:nvGrpSpPr>
        <p:grpSpPr>
          <a:xfrm>
            <a:off x="5686526" y="1838943"/>
            <a:ext cx="573171" cy="1089998"/>
            <a:chOff x="4865330" y="1731604"/>
            <a:chExt cx="573171" cy="1089998"/>
          </a:xfrm>
        </p:grpSpPr>
        <p:sp>
          <p:nvSpPr>
            <p:cNvPr id="17" name="Flowchart: Alternate Process 16"/>
            <p:cNvSpPr/>
            <p:nvPr/>
          </p:nvSpPr>
          <p:spPr>
            <a:xfrm>
              <a:off x="4971144" y="1731604"/>
              <a:ext cx="362856" cy="590632"/>
            </a:xfrm>
            <a:prstGeom prst="flowChartAlternateProcess">
              <a:avLst/>
            </a:prstGeom>
            <a:solidFill>
              <a:srgbClr val="995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66921" y="2036644"/>
              <a:ext cx="571580" cy="414833"/>
            </a:xfrm>
            <a:prstGeom prst="ellipse">
              <a:avLst/>
            </a:prstGeom>
            <a:solidFill>
              <a:srgbClr val="995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itle 1"/>
          <p:cNvSpPr txBox="1">
            <a:spLocks/>
          </p:cNvSpPr>
          <p:nvPr/>
        </p:nvSpPr>
        <p:spPr>
          <a:xfrm>
            <a:off x="1365978" y="141069"/>
            <a:ext cx="7210332" cy="49423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Lipid </a:t>
            </a:r>
            <a:r>
              <a:rPr lang="en-US" sz="4000" dirty="0" err="1"/>
              <a:t>Tranport</a:t>
            </a:r>
            <a:r>
              <a:rPr lang="en-US" sz="4000" dirty="0"/>
              <a:t> Across the Membrane</a:t>
            </a:r>
          </a:p>
        </p:txBody>
      </p:sp>
      <p:pic>
        <p:nvPicPr>
          <p:cNvPr id="47" name="Picture 46">
            <a:extLst>
              <a:ext uri="{FF2B5EF4-FFF2-40B4-BE49-F238E27FC236}">
                <a16:creationId xmlns:a16="http://schemas.microsoft.com/office/drawing/2014/main" id="{583BB445-6595-4CB9-AE67-EA708EB7C537}"/>
              </a:ext>
            </a:extLst>
          </p:cNvPr>
          <p:cNvPicPr>
            <a:picLocks noChangeAspect="1"/>
          </p:cNvPicPr>
          <p:nvPr/>
        </p:nvPicPr>
        <p:blipFill>
          <a:blip r:embed="rId4"/>
          <a:stretch>
            <a:fillRect/>
          </a:stretch>
        </p:blipFill>
        <p:spPr>
          <a:xfrm>
            <a:off x="2851573" y="1886767"/>
            <a:ext cx="571580" cy="590632"/>
          </a:xfrm>
          <a:prstGeom prst="rect">
            <a:avLst/>
          </a:prstGeom>
        </p:spPr>
      </p:pic>
      <p:pic>
        <p:nvPicPr>
          <p:cNvPr id="48" name="Picture 47">
            <a:extLst>
              <a:ext uri="{FF2B5EF4-FFF2-40B4-BE49-F238E27FC236}">
                <a16:creationId xmlns:a16="http://schemas.microsoft.com/office/drawing/2014/main" id="{2BE19C73-E468-46D9-AE23-0FCFD4AB844D}"/>
              </a:ext>
            </a:extLst>
          </p:cNvPr>
          <p:cNvPicPr>
            <a:picLocks noChangeAspect="1"/>
          </p:cNvPicPr>
          <p:nvPr/>
        </p:nvPicPr>
        <p:blipFill>
          <a:blip r:embed="rId4"/>
          <a:stretch>
            <a:fillRect/>
          </a:stretch>
        </p:blipFill>
        <p:spPr>
          <a:xfrm>
            <a:off x="3388204" y="1871049"/>
            <a:ext cx="571580" cy="590632"/>
          </a:xfrm>
          <a:prstGeom prst="rect">
            <a:avLst/>
          </a:prstGeom>
        </p:spPr>
      </p:pic>
      <p:pic>
        <p:nvPicPr>
          <p:cNvPr id="49" name="Picture 48">
            <a:extLst>
              <a:ext uri="{FF2B5EF4-FFF2-40B4-BE49-F238E27FC236}">
                <a16:creationId xmlns:a16="http://schemas.microsoft.com/office/drawing/2014/main" id="{7797B219-5751-4DDF-A22C-B858325B457F}"/>
              </a:ext>
            </a:extLst>
          </p:cNvPr>
          <p:cNvPicPr>
            <a:picLocks noChangeAspect="1"/>
          </p:cNvPicPr>
          <p:nvPr/>
        </p:nvPicPr>
        <p:blipFill rotWithShape="1">
          <a:blip r:embed="rId4"/>
          <a:srcRect l="1" r="5205"/>
          <a:stretch/>
        </p:blipFill>
        <p:spPr>
          <a:xfrm>
            <a:off x="3945243" y="1876607"/>
            <a:ext cx="541830" cy="590632"/>
          </a:xfrm>
          <a:prstGeom prst="rect">
            <a:avLst/>
          </a:prstGeom>
        </p:spPr>
      </p:pic>
      <p:pic>
        <p:nvPicPr>
          <p:cNvPr id="3074" name="Picture 2">
            <a:extLst>
              <a:ext uri="{FF2B5EF4-FFF2-40B4-BE49-F238E27FC236}">
                <a16:creationId xmlns:a16="http://schemas.microsoft.com/office/drawing/2014/main" id="{4E95B469-D5AE-4278-A108-5F7F93C26B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814241" y="1723231"/>
            <a:ext cx="282892" cy="9953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C912CF86-52FC-4A80-A1FF-9648573574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269" y="1718976"/>
            <a:ext cx="282892" cy="995366"/>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Shape 26">
            <a:extLst>
              <a:ext uri="{FF2B5EF4-FFF2-40B4-BE49-F238E27FC236}">
                <a16:creationId xmlns:a16="http://schemas.microsoft.com/office/drawing/2014/main" id="{72486CE3-BB1E-489C-94C8-1B92014F6E01}"/>
              </a:ext>
            </a:extLst>
          </p:cNvPr>
          <p:cNvSpPr/>
          <p:nvPr/>
        </p:nvSpPr>
        <p:spPr>
          <a:xfrm>
            <a:off x="4291186" y="1252663"/>
            <a:ext cx="805947" cy="613783"/>
          </a:xfrm>
          <a:custGeom>
            <a:avLst/>
            <a:gdLst>
              <a:gd name="connsiteX0" fmla="*/ 650384 w 753961"/>
              <a:gd name="connsiteY0" fmla="*/ 473266 h 572326"/>
              <a:gd name="connsiteX1" fmla="*/ 753254 w 753961"/>
              <a:gd name="connsiteY1" fmla="*/ 278956 h 572326"/>
              <a:gd name="connsiteX2" fmla="*/ 604664 w 753961"/>
              <a:gd name="connsiteY2" fmla="*/ 826 h 572326"/>
              <a:gd name="connsiteX3" fmla="*/ 10304 w 753961"/>
              <a:gd name="connsiteY3" fmla="*/ 206566 h 572326"/>
              <a:gd name="connsiteX4" fmla="*/ 212234 w 753961"/>
              <a:gd name="connsiteY4" fmla="*/ 572326 h 572326"/>
              <a:gd name="connsiteX5" fmla="*/ 212234 w 753961"/>
              <a:gd name="connsiteY5" fmla="*/ 572326 h 57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961" h="572326">
                <a:moveTo>
                  <a:pt x="650384" y="473266"/>
                </a:moveTo>
                <a:cubicBezTo>
                  <a:pt x="705629" y="415481"/>
                  <a:pt x="760874" y="357696"/>
                  <a:pt x="753254" y="278956"/>
                </a:cubicBezTo>
                <a:cubicBezTo>
                  <a:pt x="745634" y="200216"/>
                  <a:pt x="728489" y="12891"/>
                  <a:pt x="604664" y="826"/>
                </a:cubicBezTo>
                <a:cubicBezTo>
                  <a:pt x="480839" y="-11239"/>
                  <a:pt x="75709" y="111316"/>
                  <a:pt x="10304" y="206566"/>
                </a:cubicBezTo>
                <a:cubicBezTo>
                  <a:pt x="-55101" y="301816"/>
                  <a:pt x="212234" y="572326"/>
                  <a:pt x="212234" y="572326"/>
                </a:cubicBezTo>
                <a:lnTo>
                  <a:pt x="212234" y="57232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56DFCC2-6FE3-4182-93DD-5167213FE880}"/>
              </a:ext>
            </a:extLst>
          </p:cNvPr>
          <p:cNvSpPr txBox="1"/>
          <p:nvPr/>
        </p:nvSpPr>
        <p:spPr>
          <a:xfrm>
            <a:off x="3880619" y="2515933"/>
            <a:ext cx="575800" cy="307777"/>
          </a:xfrm>
          <a:prstGeom prst="rect">
            <a:avLst/>
          </a:prstGeom>
          <a:noFill/>
        </p:spPr>
        <p:txBody>
          <a:bodyPr wrap="none" rtlCol="0">
            <a:spAutoFit/>
          </a:bodyPr>
          <a:lstStyle/>
          <a:p>
            <a:pPr algn="ctr"/>
            <a:r>
              <a:rPr lang="en-US" sz="1400" b="1" dirty="0"/>
              <a:t>CD36</a:t>
            </a:r>
          </a:p>
        </p:txBody>
      </p:sp>
      <p:sp>
        <p:nvSpPr>
          <p:cNvPr id="38" name="Oval 37">
            <a:extLst>
              <a:ext uri="{FF2B5EF4-FFF2-40B4-BE49-F238E27FC236}">
                <a16:creationId xmlns:a16="http://schemas.microsoft.com/office/drawing/2014/main" id="{FD1D08CE-D471-4396-BFB6-45EC5E62AEA7}"/>
              </a:ext>
            </a:extLst>
          </p:cNvPr>
          <p:cNvSpPr/>
          <p:nvPr/>
        </p:nvSpPr>
        <p:spPr>
          <a:xfrm>
            <a:off x="5828735" y="1822564"/>
            <a:ext cx="282892" cy="107134"/>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56033D8-992E-47D9-9753-BCCB9957D3D1}"/>
              </a:ext>
            </a:extLst>
          </p:cNvPr>
          <p:cNvSpPr txBox="1"/>
          <p:nvPr/>
        </p:nvSpPr>
        <p:spPr>
          <a:xfrm>
            <a:off x="5367387" y="2515932"/>
            <a:ext cx="535532" cy="307777"/>
          </a:xfrm>
          <a:prstGeom prst="rect">
            <a:avLst/>
          </a:prstGeom>
          <a:noFill/>
        </p:spPr>
        <p:txBody>
          <a:bodyPr wrap="none" rtlCol="0">
            <a:spAutoFit/>
          </a:bodyPr>
          <a:lstStyle/>
          <a:p>
            <a:pPr algn="ctr"/>
            <a:r>
              <a:rPr lang="en-US" sz="1400" b="1" dirty="0"/>
              <a:t>FATP</a:t>
            </a:r>
          </a:p>
        </p:txBody>
      </p:sp>
      <p:pic>
        <p:nvPicPr>
          <p:cNvPr id="56" name="Picture 55">
            <a:extLst>
              <a:ext uri="{FF2B5EF4-FFF2-40B4-BE49-F238E27FC236}">
                <a16:creationId xmlns:a16="http://schemas.microsoft.com/office/drawing/2014/main" id="{18C5F1ED-98B5-460C-93C0-B6DC18307ADB}"/>
              </a:ext>
            </a:extLst>
          </p:cNvPr>
          <p:cNvPicPr>
            <a:picLocks noChangeAspect="1"/>
          </p:cNvPicPr>
          <p:nvPr/>
        </p:nvPicPr>
        <p:blipFill>
          <a:blip r:embed="rId4"/>
          <a:stretch>
            <a:fillRect/>
          </a:stretch>
        </p:blipFill>
        <p:spPr>
          <a:xfrm>
            <a:off x="6158857" y="1882990"/>
            <a:ext cx="571580" cy="590632"/>
          </a:xfrm>
          <a:prstGeom prst="rect">
            <a:avLst/>
          </a:prstGeom>
        </p:spPr>
      </p:pic>
      <p:pic>
        <p:nvPicPr>
          <p:cNvPr id="12" name="Picture 11"/>
          <p:cNvPicPr>
            <a:picLocks noChangeAspect="1"/>
          </p:cNvPicPr>
          <p:nvPr/>
        </p:nvPicPr>
        <p:blipFill>
          <a:blip r:embed="rId4"/>
          <a:stretch>
            <a:fillRect/>
          </a:stretch>
        </p:blipFill>
        <p:spPr>
          <a:xfrm>
            <a:off x="6489740" y="1887578"/>
            <a:ext cx="571580" cy="590632"/>
          </a:xfrm>
          <a:prstGeom prst="rect">
            <a:avLst/>
          </a:prstGeom>
        </p:spPr>
      </p:pic>
      <p:pic>
        <p:nvPicPr>
          <p:cNvPr id="11" name="Picture 10"/>
          <p:cNvPicPr>
            <a:picLocks noChangeAspect="1"/>
          </p:cNvPicPr>
          <p:nvPr/>
        </p:nvPicPr>
        <p:blipFill>
          <a:blip r:embed="rId4"/>
          <a:stretch>
            <a:fillRect/>
          </a:stretch>
        </p:blipFill>
        <p:spPr>
          <a:xfrm>
            <a:off x="7046120" y="1887203"/>
            <a:ext cx="571580" cy="590632"/>
          </a:xfrm>
          <a:prstGeom prst="rect">
            <a:avLst/>
          </a:prstGeom>
        </p:spPr>
      </p:pic>
      <p:pic>
        <p:nvPicPr>
          <p:cNvPr id="10" name="Picture 9"/>
          <p:cNvPicPr>
            <a:picLocks noChangeAspect="1"/>
          </p:cNvPicPr>
          <p:nvPr/>
        </p:nvPicPr>
        <p:blipFill>
          <a:blip r:embed="rId4"/>
          <a:stretch>
            <a:fillRect/>
          </a:stretch>
        </p:blipFill>
        <p:spPr>
          <a:xfrm>
            <a:off x="7597380" y="1877043"/>
            <a:ext cx="571580" cy="590632"/>
          </a:xfrm>
          <a:prstGeom prst="rect">
            <a:avLst/>
          </a:prstGeom>
        </p:spPr>
      </p:pic>
      <p:pic>
        <p:nvPicPr>
          <p:cNvPr id="9" name="Picture 8"/>
          <p:cNvPicPr>
            <a:picLocks noChangeAspect="1"/>
          </p:cNvPicPr>
          <p:nvPr/>
        </p:nvPicPr>
        <p:blipFill>
          <a:blip r:embed="rId4"/>
          <a:stretch>
            <a:fillRect/>
          </a:stretch>
        </p:blipFill>
        <p:spPr>
          <a:xfrm>
            <a:off x="8139790" y="1877043"/>
            <a:ext cx="571580" cy="590632"/>
          </a:xfrm>
          <a:prstGeom prst="rect">
            <a:avLst/>
          </a:prstGeom>
        </p:spPr>
      </p:pic>
      <p:pic>
        <p:nvPicPr>
          <p:cNvPr id="3078" name="Picture 6">
            <a:extLst>
              <a:ext uri="{FF2B5EF4-FFF2-40B4-BE49-F238E27FC236}">
                <a16:creationId xmlns:a16="http://schemas.microsoft.com/office/drawing/2014/main" id="{5FED5CFE-F2B0-4DF7-86B2-B2D06E5FEF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2930" y="1672062"/>
            <a:ext cx="535532" cy="9953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31B4FB7-22B6-4294-A303-E335AC96025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42831">
            <a:off x="6874935" y="1535204"/>
            <a:ext cx="668587" cy="59363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21829B69-D9F2-4827-B065-C5104FFCD51A}"/>
              </a:ext>
            </a:extLst>
          </p:cNvPr>
          <p:cNvSpPr txBox="1"/>
          <p:nvPr/>
        </p:nvSpPr>
        <p:spPr>
          <a:xfrm>
            <a:off x="6879140" y="1668675"/>
            <a:ext cx="651140" cy="307777"/>
          </a:xfrm>
          <a:prstGeom prst="rect">
            <a:avLst/>
          </a:prstGeom>
          <a:noFill/>
        </p:spPr>
        <p:txBody>
          <a:bodyPr wrap="none" rtlCol="0">
            <a:spAutoFit/>
          </a:bodyPr>
          <a:lstStyle/>
          <a:p>
            <a:pPr algn="ctr"/>
            <a:r>
              <a:rPr lang="en-US" sz="1400" b="1" dirty="0"/>
              <a:t>Lipase</a:t>
            </a:r>
          </a:p>
        </p:txBody>
      </p:sp>
      <p:sp>
        <p:nvSpPr>
          <p:cNvPr id="58" name="TextBox 57">
            <a:extLst>
              <a:ext uri="{FF2B5EF4-FFF2-40B4-BE49-F238E27FC236}">
                <a16:creationId xmlns:a16="http://schemas.microsoft.com/office/drawing/2014/main" id="{A24ECADB-7CF5-4C65-85FC-866920DDBCDE}"/>
              </a:ext>
            </a:extLst>
          </p:cNvPr>
          <p:cNvSpPr txBox="1"/>
          <p:nvPr/>
        </p:nvSpPr>
        <p:spPr>
          <a:xfrm>
            <a:off x="2321958" y="2620524"/>
            <a:ext cx="1428596" cy="523220"/>
          </a:xfrm>
          <a:prstGeom prst="rect">
            <a:avLst/>
          </a:prstGeom>
          <a:noFill/>
        </p:spPr>
        <p:txBody>
          <a:bodyPr wrap="none" rtlCol="0">
            <a:spAutoFit/>
          </a:bodyPr>
          <a:lstStyle/>
          <a:p>
            <a:pPr algn="ctr"/>
            <a:r>
              <a:rPr lang="en-US" sz="1400" b="1" dirty="0"/>
              <a:t>Other </a:t>
            </a:r>
            <a:r>
              <a:rPr lang="en-US" sz="1400" b="1" dirty="0" err="1"/>
              <a:t>Flippases</a:t>
            </a:r>
            <a:r>
              <a:rPr lang="en-US" sz="1400" b="1" dirty="0"/>
              <a:t>?</a:t>
            </a:r>
          </a:p>
          <a:p>
            <a:pPr algn="ctr"/>
            <a:r>
              <a:rPr lang="en-US" sz="1400" b="1" dirty="0"/>
              <a:t>Diffusion?</a:t>
            </a:r>
          </a:p>
        </p:txBody>
      </p:sp>
      <p:sp>
        <p:nvSpPr>
          <p:cNvPr id="59" name="TextBox 58">
            <a:extLst>
              <a:ext uri="{FF2B5EF4-FFF2-40B4-BE49-F238E27FC236}">
                <a16:creationId xmlns:a16="http://schemas.microsoft.com/office/drawing/2014/main" id="{63466A4D-DB83-4F6B-A33A-120C1B5B7893}"/>
              </a:ext>
            </a:extLst>
          </p:cNvPr>
          <p:cNvSpPr txBox="1"/>
          <p:nvPr/>
        </p:nvSpPr>
        <p:spPr>
          <a:xfrm>
            <a:off x="73457" y="1605800"/>
            <a:ext cx="1226426" cy="276999"/>
          </a:xfrm>
          <a:prstGeom prst="rect">
            <a:avLst/>
          </a:prstGeom>
          <a:noFill/>
        </p:spPr>
        <p:txBody>
          <a:bodyPr wrap="none" rtlCol="0">
            <a:spAutoFit/>
          </a:bodyPr>
          <a:lstStyle/>
          <a:p>
            <a:pPr algn="ctr"/>
            <a:r>
              <a:rPr lang="en-US" sz="1200" b="1" i="1" dirty="0"/>
              <a:t>Intestinal lumen</a:t>
            </a:r>
          </a:p>
        </p:txBody>
      </p:sp>
      <p:sp>
        <p:nvSpPr>
          <p:cNvPr id="60" name="TextBox 59">
            <a:extLst>
              <a:ext uri="{FF2B5EF4-FFF2-40B4-BE49-F238E27FC236}">
                <a16:creationId xmlns:a16="http://schemas.microsoft.com/office/drawing/2014/main" id="{1228A7BE-F24A-4814-B10C-86BDAFCF213D}"/>
              </a:ext>
            </a:extLst>
          </p:cNvPr>
          <p:cNvSpPr txBox="1"/>
          <p:nvPr/>
        </p:nvSpPr>
        <p:spPr>
          <a:xfrm>
            <a:off x="237630" y="2514108"/>
            <a:ext cx="857029" cy="276999"/>
          </a:xfrm>
          <a:prstGeom prst="rect">
            <a:avLst/>
          </a:prstGeom>
          <a:noFill/>
        </p:spPr>
        <p:txBody>
          <a:bodyPr wrap="none" rtlCol="0">
            <a:spAutoFit/>
          </a:bodyPr>
          <a:lstStyle/>
          <a:p>
            <a:pPr algn="ctr"/>
            <a:r>
              <a:rPr lang="en-US" sz="1200" b="1" i="1" dirty="0"/>
              <a:t>Cytoplasm</a:t>
            </a:r>
          </a:p>
        </p:txBody>
      </p:sp>
      <p:sp>
        <p:nvSpPr>
          <p:cNvPr id="62" name="Arc 61">
            <a:extLst>
              <a:ext uri="{FF2B5EF4-FFF2-40B4-BE49-F238E27FC236}">
                <a16:creationId xmlns:a16="http://schemas.microsoft.com/office/drawing/2014/main" id="{47EB239B-FB9D-4E6D-A7B3-C058D0AEC1A6}"/>
              </a:ext>
            </a:extLst>
          </p:cNvPr>
          <p:cNvSpPr/>
          <p:nvPr/>
        </p:nvSpPr>
        <p:spPr>
          <a:xfrm rot="7912710">
            <a:off x="6810659" y="632998"/>
            <a:ext cx="797138" cy="862106"/>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4" name="Object 53">
            <a:extLst>
              <a:ext uri="{FF2B5EF4-FFF2-40B4-BE49-F238E27FC236}">
                <a16:creationId xmlns:a16="http://schemas.microsoft.com/office/drawing/2014/main" id="{BFB4654C-A84B-4792-BA0B-1E8D2EF085A2}"/>
              </a:ext>
            </a:extLst>
          </p:cNvPr>
          <p:cNvGraphicFramePr>
            <a:graphicFrameLocks noChangeAspect="1"/>
          </p:cNvGraphicFramePr>
          <p:nvPr/>
        </p:nvGraphicFramePr>
        <p:xfrm>
          <a:off x="7577214" y="595553"/>
          <a:ext cx="1458334" cy="965631"/>
        </p:xfrm>
        <a:graphic>
          <a:graphicData uri="http://schemas.openxmlformats.org/presentationml/2006/ole">
            <mc:AlternateContent xmlns:mc="http://schemas.openxmlformats.org/markup-compatibility/2006">
              <mc:Choice xmlns:v="urn:schemas-microsoft-com:vml" Requires="v">
                <p:oleObj spid="_x0000_s12389" name="CS ChemDraw Drawing" r:id="rId11" imgW="2809547" imgH="1860144" progId="ChemDraw.Document.6.0">
                  <p:embed/>
                </p:oleObj>
              </mc:Choice>
              <mc:Fallback>
                <p:oleObj name="CS ChemDraw Drawing" r:id="rId11" imgW="2809547" imgH="1860144" progId="ChemDraw.Document.6.0">
                  <p:embed/>
                  <p:pic>
                    <p:nvPicPr>
                      <p:cNvPr id="54" name="Object 53">
                        <a:extLst>
                          <a:ext uri="{FF2B5EF4-FFF2-40B4-BE49-F238E27FC236}">
                            <a16:creationId xmlns:a16="http://schemas.microsoft.com/office/drawing/2014/main" id="{BFB4654C-A84B-4792-BA0B-1E8D2EF085A2}"/>
                          </a:ext>
                        </a:extLst>
                      </p:cNvPr>
                      <p:cNvPicPr/>
                      <p:nvPr/>
                    </p:nvPicPr>
                    <p:blipFill>
                      <a:blip r:embed="rId12"/>
                      <a:stretch>
                        <a:fillRect/>
                      </a:stretch>
                    </p:blipFill>
                    <p:spPr>
                      <a:xfrm>
                        <a:off x="7577214" y="595553"/>
                        <a:ext cx="1458334" cy="965631"/>
                      </a:xfrm>
                      <a:prstGeom prst="rect">
                        <a:avLst/>
                      </a:prstGeom>
                    </p:spPr>
                  </p:pic>
                </p:oleObj>
              </mc:Fallback>
            </mc:AlternateContent>
          </a:graphicData>
        </a:graphic>
      </p:graphicFrame>
      <p:sp>
        <p:nvSpPr>
          <p:cNvPr id="64" name="TextBox 63">
            <a:extLst>
              <a:ext uri="{FF2B5EF4-FFF2-40B4-BE49-F238E27FC236}">
                <a16:creationId xmlns:a16="http://schemas.microsoft.com/office/drawing/2014/main" id="{2F4A51D5-7CBE-4833-BA79-29C79302F3E9}"/>
              </a:ext>
            </a:extLst>
          </p:cNvPr>
          <p:cNvSpPr txBox="1"/>
          <p:nvPr/>
        </p:nvSpPr>
        <p:spPr>
          <a:xfrm>
            <a:off x="6954586" y="1185323"/>
            <a:ext cx="487634" cy="246221"/>
          </a:xfrm>
          <a:prstGeom prst="rect">
            <a:avLst/>
          </a:prstGeom>
          <a:noFill/>
        </p:spPr>
        <p:txBody>
          <a:bodyPr wrap="none" rtlCol="0">
            <a:spAutoFit/>
          </a:bodyPr>
          <a:lstStyle/>
          <a:p>
            <a:pPr algn="ctr"/>
            <a:r>
              <a:rPr lang="en-US" sz="1000" b="1" dirty="0"/>
              <a:t>+ H</a:t>
            </a:r>
            <a:r>
              <a:rPr lang="en-US" sz="1000" b="1" baseline="-25000" dirty="0"/>
              <a:t>2</a:t>
            </a:r>
            <a:r>
              <a:rPr lang="en-US" sz="1000" b="1" dirty="0"/>
              <a:t>O</a:t>
            </a:r>
          </a:p>
        </p:txBody>
      </p:sp>
      <p:graphicFrame>
        <p:nvGraphicFramePr>
          <p:cNvPr id="55" name="Object 54">
            <a:extLst>
              <a:ext uri="{FF2B5EF4-FFF2-40B4-BE49-F238E27FC236}">
                <a16:creationId xmlns:a16="http://schemas.microsoft.com/office/drawing/2014/main" id="{E2D89D20-5549-4DB9-A0EF-E58CE7957B02}"/>
              </a:ext>
            </a:extLst>
          </p:cNvPr>
          <p:cNvGraphicFramePr>
            <a:graphicFrameLocks noChangeAspect="1"/>
          </p:cNvGraphicFramePr>
          <p:nvPr/>
        </p:nvGraphicFramePr>
        <p:xfrm>
          <a:off x="5485561" y="754255"/>
          <a:ext cx="1257775" cy="584088"/>
        </p:xfrm>
        <a:graphic>
          <a:graphicData uri="http://schemas.openxmlformats.org/presentationml/2006/ole">
            <mc:AlternateContent xmlns:mc="http://schemas.openxmlformats.org/markup-compatibility/2006">
              <mc:Choice xmlns:v="urn:schemas-microsoft-com:vml" Requires="v">
                <p:oleObj spid="_x0000_s12390" name="CS ChemDraw Drawing" r:id="rId13" imgW="2362980" imgH="1096573" progId="ChemDraw.Document.6.0">
                  <p:embed/>
                </p:oleObj>
              </mc:Choice>
              <mc:Fallback>
                <p:oleObj name="CS ChemDraw Drawing" r:id="rId13" imgW="2362980" imgH="1096573" progId="ChemDraw.Document.6.0">
                  <p:embed/>
                  <p:pic>
                    <p:nvPicPr>
                      <p:cNvPr id="55" name="Object 54">
                        <a:extLst>
                          <a:ext uri="{FF2B5EF4-FFF2-40B4-BE49-F238E27FC236}">
                            <a16:creationId xmlns:a16="http://schemas.microsoft.com/office/drawing/2014/main" id="{E2D89D20-5549-4DB9-A0EF-E58CE7957B02}"/>
                          </a:ext>
                        </a:extLst>
                      </p:cNvPr>
                      <p:cNvPicPr/>
                      <p:nvPr/>
                    </p:nvPicPr>
                    <p:blipFill>
                      <a:blip r:embed="rId14"/>
                      <a:stretch>
                        <a:fillRect/>
                      </a:stretch>
                    </p:blipFill>
                    <p:spPr>
                      <a:xfrm>
                        <a:off x="5485561" y="754255"/>
                        <a:ext cx="1257775" cy="584088"/>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C4CDBD41-711E-4D6D-9634-6DE35E268D4A}"/>
              </a:ext>
            </a:extLst>
          </p:cNvPr>
          <p:cNvGraphicFramePr>
            <a:graphicFrameLocks noChangeAspect="1"/>
          </p:cNvGraphicFramePr>
          <p:nvPr/>
        </p:nvGraphicFramePr>
        <p:xfrm>
          <a:off x="4969911" y="676564"/>
          <a:ext cx="1432244" cy="513248"/>
        </p:xfrm>
        <a:graphic>
          <a:graphicData uri="http://schemas.openxmlformats.org/presentationml/2006/ole">
            <mc:AlternateContent xmlns:mc="http://schemas.openxmlformats.org/markup-compatibility/2006">
              <mc:Choice xmlns:v="urn:schemas-microsoft-com:vml" Requires="v">
                <p:oleObj spid="_x0000_s12391" name="CS ChemDraw Drawing" r:id="rId15" imgW="2812524" imgH="1007914" progId="ChemDraw.Document.6.0">
                  <p:embed/>
                </p:oleObj>
              </mc:Choice>
              <mc:Fallback>
                <p:oleObj name="CS ChemDraw Drawing" r:id="rId15" imgW="2812524" imgH="1007914" progId="ChemDraw.Document.6.0">
                  <p:embed/>
                  <p:pic>
                    <p:nvPicPr>
                      <p:cNvPr id="61" name="Object 60">
                        <a:extLst>
                          <a:ext uri="{FF2B5EF4-FFF2-40B4-BE49-F238E27FC236}">
                            <a16:creationId xmlns:a16="http://schemas.microsoft.com/office/drawing/2014/main" id="{C4CDBD41-711E-4D6D-9634-6DE35E268D4A}"/>
                          </a:ext>
                        </a:extLst>
                      </p:cNvPr>
                      <p:cNvPicPr/>
                      <p:nvPr/>
                    </p:nvPicPr>
                    <p:blipFill>
                      <a:blip r:embed="rId16"/>
                      <a:stretch>
                        <a:fillRect/>
                      </a:stretch>
                    </p:blipFill>
                    <p:spPr>
                      <a:xfrm>
                        <a:off x="4969911" y="676564"/>
                        <a:ext cx="1432244" cy="513248"/>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BD518FFF-F431-4049-BA90-EC34EA482A70}"/>
              </a:ext>
            </a:extLst>
          </p:cNvPr>
          <p:cNvGraphicFramePr>
            <a:graphicFrameLocks noChangeAspect="1"/>
          </p:cNvGraphicFramePr>
          <p:nvPr/>
        </p:nvGraphicFramePr>
        <p:xfrm>
          <a:off x="5240978" y="1506892"/>
          <a:ext cx="1449862" cy="243021"/>
        </p:xfrm>
        <a:graphic>
          <a:graphicData uri="http://schemas.openxmlformats.org/presentationml/2006/ole">
            <mc:AlternateContent xmlns:mc="http://schemas.openxmlformats.org/markup-compatibility/2006">
              <mc:Choice xmlns:v="urn:schemas-microsoft-com:vml" Requires="v">
                <p:oleObj spid="_x0000_s12392" name="CS ChemDraw Drawing" r:id="rId17" imgW="2784880" imgH="467051" progId="ChemDraw.Document.6.0">
                  <p:embed/>
                </p:oleObj>
              </mc:Choice>
              <mc:Fallback>
                <p:oleObj name="CS ChemDraw Drawing" r:id="rId17" imgW="2784880" imgH="467051" progId="ChemDraw.Document.6.0">
                  <p:embed/>
                  <p:pic>
                    <p:nvPicPr>
                      <p:cNvPr id="63" name="Object 62">
                        <a:extLst>
                          <a:ext uri="{FF2B5EF4-FFF2-40B4-BE49-F238E27FC236}">
                            <a16:creationId xmlns:a16="http://schemas.microsoft.com/office/drawing/2014/main" id="{BD518FFF-F431-4049-BA90-EC34EA482A70}"/>
                          </a:ext>
                        </a:extLst>
                      </p:cNvPr>
                      <p:cNvPicPr/>
                      <p:nvPr/>
                    </p:nvPicPr>
                    <p:blipFill>
                      <a:blip r:embed="rId18"/>
                      <a:stretch>
                        <a:fillRect/>
                      </a:stretch>
                    </p:blipFill>
                    <p:spPr>
                      <a:xfrm>
                        <a:off x="5240978" y="1506892"/>
                        <a:ext cx="1449862" cy="243021"/>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E476AF42-3CEE-413C-8FB7-5F0FF349C758}"/>
              </a:ext>
            </a:extLst>
          </p:cNvPr>
          <p:cNvSpPr txBox="1"/>
          <p:nvPr/>
        </p:nvSpPr>
        <p:spPr>
          <a:xfrm>
            <a:off x="5752553" y="1190925"/>
            <a:ext cx="446982" cy="307777"/>
          </a:xfrm>
          <a:prstGeom prst="rect">
            <a:avLst/>
          </a:prstGeom>
          <a:noFill/>
        </p:spPr>
        <p:txBody>
          <a:bodyPr wrap="none" rtlCol="0">
            <a:spAutoFit/>
          </a:bodyPr>
          <a:lstStyle/>
          <a:p>
            <a:pPr algn="ctr"/>
            <a:r>
              <a:rPr lang="en-US" sz="1400" b="1" dirty="0"/>
              <a:t>FFA</a:t>
            </a:r>
          </a:p>
        </p:txBody>
      </p:sp>
      <p:sp>
        <p:nvSpPr>
          <p:cNvPr id="69" name="TextBox 68">
            <a:extLst>
              <a:ext uri="{FF2B5EF4-FFF2-40B4-BE49-F238E27FC236}">
                <a16:creationId xmlns:a16="http://schemas.microsoft.com/office/drawing/2014/main" id="{5AD04C6D-9D18-4B7D-ADFD-7746B2F25E76}"/>
              </a:ext>
            </a:extLst>
          </p:cNvPr>
          <p:cNvSpPr txBox="1"/>
          <p:nvPr/>
        </p:nvSpPr>
        <p:spPr>
          <a:xfrm>
            <a:off x="5279748" y="631379"/>
            <a:ext cx="562398" cy="307777"/>
          </a:xfrm>
          <a:prstGeom prst="rect">
            <a:avLst/>
          </a:prstGeom>
          <a:noFill/>
        </p:spPr>
        <p:txBody>
          <a:bodyPr wrap="none" rtlCol="0">
            <a:spAutoFit/>
          </a:bodyPr>
          <a:lstStyle/>
          <a:p>
            <a:pPr algn="ctr"/>
            <a:r>
              <a:rPr lang="en-US" sz="1400" b="1" dirty="0"/>
              <a:t>MAG</a:t>
            </a:r>
          </a:p>
        </p:txBody>
      </p:sp>
      <p:sp>
        <p:nvSpPr>
          <p:cNvPr id="67" name="Freeform: Shape 66">
            <a:extLst>
              <a:ext uri="{FF2B5EF4-FFF2-40B4-BE49-F238E27FC236}">
                <a16:creationId xmlns:a16="http://schemas.microsoft.com/office/drawing/2014/main" id="{34B94670-03D0-49AC-9FB3-D442C203CEBF}"/>
              </a:ext>
            </a:extLst>
          </p:cNvPr>
          <p:cNvSpPr/>
          <p:nvPr/>
        </p:nvSpPr>
        <p:spPr>
          <a:xfrm rot="21401576">
            <a:off x="4698905" y="1223346"/>
            <a:ext cx="514350" cy="1617875"/>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Object 72">
            <a:extLst>
              <a:ext uri="{FF2B5EF4-FFF2-40B4-BE49-F238E27FC236}">
                <a16:creationId xmlns:a16="http://schemas.microsoft.com/office/drawing/2014/main" id="{313D0880-B597-4AD3-B630-2AE2804B8AA4}"/>
              </a:ext>
            </a:extLst>
          </p:cNvPr>
          <p:cNvGraphicFramePr>
            <a:graphicFrameLocks noChangeAspect="1"/>
          </p:cNvGraphicFramePr>
          <p:nvPr/>
        </p:nvGraphicFramePr>
        <p:xfrm>
          <a:off x="5592960" y="3314592"/>
          <a:ext cx="1257775" cy="584088"/>
        </p:xfrm>
        <a:graphic>
          <a:graphicData uri="http://schemas.openxmlformats.org/presentationml/2006/ole">
            <mc:AlternateContent xmlns:mc="http://schemas.openxmlformats.org/markup-compatibility/2006">
              <mc:Choice xmlns:v="urn:schemas-microsoft-com:vml" Requires="v">
                <p:oleObj spid="_x0000_s12393" name="CS ChemDraw Drawing" r:id="rId19" imgW="2362980" imgH="1096573" progId="ChemDraw.Document.6.0">
                  <p:embed/>
                </p:oleObj>
              </mc:Choice>
              <mc:Fallback>
                <p:oleObj name="CS ChemDraw Drawing" r:id="rId19" imgW="2362980" imgH="1096573" progId="ChemDraw.Document.6.0">
                  <p:embed/>
                  <p:pic>
                    <p:nvPicPr>
                      <p:cNvPr id="73" name="Object 72">
                        <a:extLst>
                          <a:ext uri="{FF2B5EF4-FFF2-40B4-BE49-F238E27FC236}">
                            <a16:creationId xmlns:a16="http://schemas.microsoft.com/office/drawing/2014/main" id="{313D0880-B597-4AD3-B630-2AE2804B8AA4}"/>
                          </a:ext>
                        </a:extLst>
                      </p:cNvPr>
                      <p:cNvPicPr/>
                      <p:nvPr/>
                    </p:nvPicPr>
                    <p:blipFill>
                      <a:blip r:embed="rId14"/>
                      <a:stretch>
                        <a:fillRect/>
                      </a:stretch>
                    </p:blipFill>
                    <p:spPr>
                      <a:xfrm>
                        <a:off x="5592960" y="3314592"/>
                        <a:ext cx="1257775" cy="584088"/>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EC54A586-466C-48D9-968D-9D617AD019DF}"/>
              </a:ext>
            </a:extLst>
          </p:cNvPr>
          <p:cNvGraphicFramePr>
            <a:graphicFrameLocks noChangeAspect="1"/>
          </p:cNvGraphicFramePr>
          <p:nvPr/>
        </p:nvGraphicFramePr>
        <p:xfrm>
          <a:off x="5046692" y="2974049"/>
          <a:ext cx="1432244" cy="513248"/>
        </p:xfrm>
        <a:graphic>
          <a:graphicData uri="http://schemas.openxmlformats.org/presentationml/2006/ole">
            <mc:AlternateContent xmlns:mc="http://schemas.openxmlformats.org/markup-compatibility/2006">
              <mc:Choice xmlns:v="urn:schemas-microsoft-com:vml" Requires="v">
                <p:oleObj spid="_x0000_s12394" name="CS ChemDraw Drawing" r:id="rId20" imgW="2812524" imgH="1007914" progId="ChemDraw.Document.6.0">
                  <p:embed/>
                </p:oleObj>
              </mc:Choice>
              <mc:Fallback>
                <p:oleObj name="CS ChemDraw Drawing" r:id="rId20" imgW="2812524" imgH="1007914" progId="ChemDraw.Document.6.0">
                  <p:embed/>
                  <p:pic>
                    <p:nvPicPr>
                      <p:cNvPr id="74" name="Object 73">
                        <a:extLst>
                          <a:ext uri="{FF2B5EF4-FFF2-40B4-BE49-F238E27FC236}">
                            <a16:creationId xmlns:a16="http://schemas.microsoft.com/office/drawing/2014/main" id="{EC54A586-466C-48D9-968D-9D617AD019DF}"/>
                          </a:ext>
                        </a:extLst>
                      </p:cNvPr>
                      <p:cNvPicPr/>
                      <p:nvPr/>
                    </p:nvPicPr>
                    <p:blipFill>
                      <a:blip r:embed="rId16"/>
                      <a:stretch>
                        <a:fillRect/>
                      </a:stretch>
                    </p:blipFill>
                    <p:spPr>
                      <a:xfrm>
                        <a:off x="5046692" y="2974049"/>
                        <a:ext cx="1432244" cy="513248"/>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BA5AC956-8B47-4246-ACBD-175254B4E25F}"/>
              </a:ext>
            </a:extLst>
          </p:cNvPr>
          <p:cNvGraphicFramePr>
            <a:graphicFrameLocks noChangeAspect="1"/>
          </p:cNvGraphicFramePr>
          <p:nvPr/>
        </p:nvGraphicFramePr>
        <p:xfrm>
          <a:off x="5232781" y="4307815"/>
          <a:ext cx="1449862" cy="243021"/>
        </p:xfrm>
        <a:graphic>
          <a:graphicData uri="http://schemas.openxmlformats.org/presentationml/2006/ole">
            <mc:AlternateContent xmlns:mc="http://schemas.openxmlformats.org/markup-compatibility/2006">
              <mc:Choice xmlns:v="urn:schemas-microsoft-com:vml" Requires="v">
                <p:oleObj spid="_x0000_s12395" name="CS ChemDraw Drawing" r:id="rId21" imgW="2784880" imgH="467051" progId="ChemDraw.Document.6.0">
                  <p:embed/>
                </p:oleObj>
              </mc:Choice>
              <mc:Fallback>
                <p:oleObj name="CS ChemDraw Drawing" r:id="rId21" imgW="2784880" imgH="467051" progId="ChemDraw.Document.6.0">
                  <p:embed/>
                  <p:pic>
                    <p:nvPicPr>
                      <p:cNvPr id="75" name="Object 74">
                        <a:extLst>
                          <a:ext uri="{FF2B5EF4-FFF2-40B4-BE49-F238E27FC236}">
                            <a16:creationId xmlns:a16="http://schemas.microsoft.com/office/drawing/2014/main" id="{BA5AC956-8B47-4246-ACBD-175254B4E25F}"/>
                          </a:ext>
                        </a:extLst>
                      </p:cNvPr>
                      <p:cNvPicPr/>
                      <p:nvPr/>
                    </p:nvPicPr>
                    <p:blipFill>
                      <a:blip r:embed="rId18"/>
                      <a:stretch>
                        <a:fillRect/>
                      </a:stretch>
                    </p:blipFill>
                    <p:spPr>
                      <a:xfrm>
                        <a:off x="5232781" y="4307815"/>
                        <a:ext cx="1449862" cy="243021"/>
                      </a:xfrm>
                      <a:prstGeom prst="rect">
                        <a:avLst/>
                      </a:prstGeom>
                    </p:spPr>
                  </p:pic>
                </p:oleObj>
              </mc:Fallback>
            </mc:AlternateContent>
          </a:graphicData>
        </a:graphic>
      </p:graphicFrame>
      <p:graphicFrame>
        <p:nvGraphicFramePr>
          <p:cNvPr id="76" name="Object 75">
            <a:extLst>
              <a:ext uri="{FF2B5EF4-FFF2-40B4-BE49-F238E27FC236}">
                <a16:creationId xmlns:a16="http://schemas.microsoft.com/office/drawing/2014/main" id="{96EA70EE-AFBA-4CF8-A086-E85AD74F68BF}"/>
              </a:ext>
            </a:extLst>
          </p:cNvPr>
          <p:cNvGraphicFramePr>
            <a:graphicFrameLocks noChangeAspect="1"/>
          </p:cNvGraphicFramePr>
          <p:nvPr/>
        </p:nvGraphicFramePr>
        <p:xfrm>
          <a:off x="1879588" y="3189663"/>
          <a:ext cx="1257775" cy="584088"/>
        </p:xfrm>
        <a:graphic>
          <a:graphicData uri="http://schemas.openxmlformats.org/presentationml/2006/ole">
            <mc:AlternateContent xmlns:mc="http://schemas.openxmlformats.org/markup-compatibility/2006">
              <mc:Choice xmlns:v="urn:schemas-microsoft-com:vml" Requires="v">
                <p:oleObj spid="_x0000_s12396" name="CS ChemDraw Drawing" r:id="rId22" imgW="2362980" imgH="1096573" progId="ChemDraw.Document.6.0">
                  <p:embed/>
                </p:oleObj>
              </mc:Choice>
              <mc:Fallback>
                <p:oleObj name="CS ChemDraw Drawing" r:id="rId22" imgW="2362980" imgH="1096573" progId="ChemDraw.Document.6.0">
                  <p:embed/>
                  <p:pic>
                    <p:nvPicPr>
                      <p:cNvPr id="76" name="Object 75">
                        <a:extLst>
                          <a:ext uri="{FF2B5EF4-FFF2-40B4-BE49-F238E27FC236}">
                            <a16:creationId xmlns:a16="http://schemas.microsoft.com/office/drawing/2014/main" id="{96EA70EE-AFBA-4CF8-A086-E85AD74F68BF}"/>
                          </a:ext>
                        </a:extLst>
                      </p:cNvPr>
                      <p:cNvPicPr/>
                      <p:nvPr/>
                    </p:nvPicPr>
                    <p:blipFill>
                      <a:blip r:embed="rId14"/>
                      <a:stretch>
                        <a:fillRect/>
                      </a:stretch>
                    </p:blipFill>
                    <p:spPr>
                      <a:xfrm>
                        <a:off x="1879588" y="3189663"/>
                        <a:ext cx="1257775" cy="584088"/>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55545134-9466-4ABD-84B3-5418912DF6E8}"/>
              </a:ext>
            </a:extLst>
          </p:cNvPr>
          <p:cNvGraphicFramePr>
            <a:graphicFrameLocks noChangeAspect="1"/>
          </p:cNvGraphicFramePr>
          <p:nvPr/>
        </p:nvGraphicFramePr>
        <p:xfrm>
          <a:off x="3452397" y="3239206"/>
          <a:ext cx="1432244" cy="513248"/>
        </p:xfrm>
        <a:graphic>
          <a:graphicData uri="http://schemas.openxmlformats.org/presentationml/2006/ole">
            <mc:AlternateContent xmlns:mc="http://schemas.openxmlformats.org/markup-compatibility/2006">
              <mc:Choice xmlns:v="urn:schemas-microsoft-com:vml" Requires="v">
                <p:oleObj spid="_x0000_s12397" name="CS ChemDraw Drawing" r:id="rId23" imgW="2812524" imgH="1007914" progId="ChemDraw.Document.6.0">
                  <p:embed/>
                </p:oleObj>
              </mc:Choice>
              <mc:Fallback>
                <p:oleObj name="CS ChemDraw Drawing" r:id="rId23" imgW="2812524" imgH="1007914" progId="ChemDraw.Document.6.0">
                  <p:embed/>
                  <p:pic>
                    <p:nvPicPr>
                      <p:cNvPr id="77" name="Object 76">
                        <a:extLst>
                          <a:ext uri="{FF2B5EF4-FFF2-40B4-BE49-F238E27FC236}">
                            <a16:creationId xmlns:a16="http://schemas.microsoft.com/office/drawing/2014/main" id="{55545134-9466-4ABD-84B3-5418912DF6E8}"/>
                          </a:ext>
                        </a:extLst>
                      </p:cNvPr>
                      <p:cNvPicPr/>
                      <p:nvPr/>
                    </p:nvPicPr>
                    <p:blipFill>
                      <a:blip r:embed="rId16"/>
                      <a:stretch>
                        <a:fillRect/>
                      </a:stretch>
                    </p:blipFill>
                    <p:spPr>
                      <a:xfrm>
                        <a:off x="3452397" y="3239206"/>
                        <a:ext cx="1432244" cy="513248"/>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F6A9A05E-1749-46A3-8337-FB9EE742F926}"/>
              </a:ext>
            </a:extLst>
          </p:cNvPr>
          <p:cNvGraphicFramePr>
            <a:graphicFrameLocks noChangeAspect="1"/>
          </p:cNvGraphicFramePr>
          <p:nvPr/>
        </p:nvGraphicFramePr>
        <p:xfrm>
          <a:off x="2994407" y="3975273"/>
          <a:ext cx="1449862" cy="243021"/>
        </p:xfrm>
        <a:graphic>
          <a:graphicData uri="http://schemas.openxmlformats.org/presentationml/2006/ole">
            <mc:AlternateContent xmlns:mc="http://schemas.openxmlformats.org/markup-compatibility/2006">
              <mc:Choice xmlns:v="urn:schemas-microsoft-com:vml" Requires="v">
                <p:oleObj spid="_x0000_s12398" name="CS ChemDraw Drawing" r:id="rId24" imgW="2784880" imgH="467051" progId="ChemDraw.Document.6.0">
                  <p:embed/>
                </p:oleObj>
              </mc:Choice>
              <mc:Fallback>
                <p:oleObj name="CS ChemDraw Drawing" r:id="rId24" imgW="2784880" imgH="467051" progId="ChemDraw.Document.6.0">
                  <p:embed/>
                  <p:pic>
                    <p:nvPicPr>
                      <p:cNvPr id="78" name="Object 77">
                        <a:extLst>
                          <a:ext uri="{FF2B5EF4-FFF2-40B4-BE49-F238E27FC236}">
                            <a16:creationId xmlns:a16="http://schemas.microsoft.com/office/drawing/2014/main" id="{F6A9A05E-1749-46A3-8337-FB9EE742F926}"/>
                          </a:ext>
                        </a:extLst>
                      </p:cNvPr>
                      <p:cNvPicPr/>
                      <p:nvPr/>
                    </p:nvPicPr>
                    <p:blipFill>
                      <a:blip r:embed="rId18"/>
                      <a:stretch>
                        <a:fillRect/>
                      </a:stretch>
                    </p:blipFill>
                    <p:spPr>
                      <a:xfrm>
                        <a:off x="2994407" y="3975273"/>
                        <a:ext cx="1449862" cy="243021"/>
                      </a:xfrm>
                      <a:prstGeom prst="rect">
                        <a:avLst/>
                      </a:prstGeom>
                    </p:spPr>
                  </p:pic>
                </p:oleObj>
              </mc:Fallback>
            </mc:AlternateContent>
          </a:graphicData>
        </a:graphic>
      </p:graphicFrame>
      <p:cxnSp>
        <p:nvCxnSpPr>
          <p:cNvPr id="71" name="Straight Arrow Connector 70">
            <a:extLst>
              <a:ext uri="{FF2B5EF4-FFF2-40B4-BE49-F238E27FC236}">
                <a16:creationId xmlns:a16="http://schemas.microsoft.com/office/drawing/2014/main" id="{AB52A0FE-569D-4105-9FAA-822B6E15AE96}"/>
              </a:ext>
            </a:extLst>
          </p:cNvPr>
          <p:cNvCxnSpPr>
            <a:endCxn id="19" idx="4"/>
          </p:cNvCxnSpPr>
          <p:nvPr/>
        </p:nvCxnSpPr>
        <p:spPr>
          <a:xfrm flipH="1">
            <a:off x="5972316" y="1668675"/>
            <a:ext cx="9384" cy="126026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id="{2FF98DA7-BA34-4B82-98C1-D2617E065605}"/>
              </a:ext>
            </a:extLst>
          </p:cNvPr>
          <p:cNvSpPr/>
          <p:nvPr/>
        </p:nvSpPr>
        <p:spPr>
          <a:xfrm rot="21401576">
            <a:off x="3542918" y="1093874"/>
            <a:ext cx="1172161" cy="1515354"/>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EDADB37-8C8C-4731-A960-4D954425898F}"/>
              </a:ext>
            </a:extLst>
          </p:cNvPr>
          <p:cNvSpPr/>
          <p:nvPr/>
        </p:nvSpPr>
        <p:spPr>
          <a:xfrm rot="302989">
            <a:off x="3299201" y="1035211"/>
            <a:ext cx="1348615" cy="857836"/>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1AD406-B82E-4B2B-BA53-156E5AE08E40}"/>
              </a:ext>
            </a:extLst>
          </p:cNvPr>
          <p:cNvSpPr/>
          <p:nvPr/>
        </p:nvSpPr>
        <p:spPr>
          <a:xfrm>
            <a:off x="133077" y="4117304"/>
            <a:ext cx="2248941" cy="138136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D374CA70-E456-47F1-A210-F42FEE177EE1}"/>
              </a:ext>
            </a:extLst>
          </p:cNvPr>
          <p:cNvSpPr txBox="1"/>
          <p:nvPr/>
        </p:nvSpPr>
        <p:spPr>
          <a:xfrm>
            <a:off x="53385" y="5356360"/>
            <a:ext cx="688010" cy="276999"/>
          </a:xfrm>
          <a:prstGeom prst="rect">
            <a:avLst/>
          </a:prstGeom>
          <a:noFill/>
        </p:spPr>
        <p:txBody>
          <a:bodyPr wrap="none" rtlCol="0">
            <a:spAutoFit/>
          </a:bodyPr>
          <a:lstStyle/>
          <a:p>
            <a:pPr algn="ctr"/>
            <a:r>
              <a:rPr lang="en-US" sz="1200" b="1" i="1" dirty="0"/>
              <a:t>Nucleus</a:t>
            </a:r>
          </a:p>
        </p:txBody>
      </p:sp>
      <p:pic>
        <p:nvPicPr>
          <p:cNvPr id="3120" name="Picture 48">
            <a:extLst>
              <a:ext uri="{FF2B5EF4-FFF2-40B4-BE49-F238E27FC236}">
                <a16:creationId xmlns:a16="http://schemas.microsoft.com/office/drawing/2014/main" id="{6CB9BF2B-FE84-4C5A-985B-644DA4D6634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3166979">
            <a:off x="1613110" y="4112849"/>
            <a:ext cx="1568251" cy="56943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8">
            <a:extLst>
              <a:ext uri="{FF2B5EF4-FFF2-40B4-BE49-F238E27FC236}">
                <a16:creationId xmlns:a16="http://schemas.microsoft.com/office/drawing/2014/main" id="{E1C1CA28-19FF-4771-8017-F292108D1FD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292026">
            <a:off x="243214" y="3612329"/>
            <a:ext cx="1568251" cy="5694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50AAE6AB-2808-4BAC-A678-58DEC6B241D6}"/>
              </a:ext>
            </a:extLst>
          </p:cNvPr>
          <p:cNvSpPr txBox="1"/>
          <p:nvPr/>
        </p:nvSpPr>
        <p:spPr>
          <a:xfrm>
            <a:off x="2296956" y="5045745"/>
            <a:ext cx="346570" cy="276999"/>
          </a:xfrm>
          <a:prstGeom prst="rect">
            <a:avLst/>
          </a:prstGeom>
          <a:noFill/>
        </p:spPr>
        <p:txBody>
          <a:bodyPr wrap="none" rtlCol="0">
            <a:spAutoFit/>
          </a:bodyPr>
          <a:lstStyle/>
          <a:p>
            <a:pPr algn="ctr"/>
            <a:r>
              <a:rPr lang="en-US" sz="1200" b="1" i="1" dirty="0"/>
              <a:t>ER</a:t>
            </a:r>
          </a:p>
        </p:txBody>
      </p:sp>
      <p:pic>
        <p:nvPicPr>
          <p:cNvPr id="3133" name="Picture 61">
            <a:extLst>
              <a:ext uri="{FF2B5EF4-FFF2-40B4-BE49-F238E27FC236}">
                <a16:creationId xmlns:a16="http://schemas.microsoft.com/office/drawing/2014/main" id="{FDF9A8F1-EEDD-49FC-8E17-2F2D30B4272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0336" y="4730672"/>
            <a:ext cx="2024137" cy="346096"/>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a:extLst>
              <a:ext uri="{FF2B5EF4-FFF2-40B4-BE49-F238E27FC236}">
                <a16:creationId xmlns:a16="http://schemas.microsoft.com/office/drawing/2014/main" id="{045A08E1-5DAD-4FD4-8E75-F136586D5BE1}"/>
              </a:ext>
            </a:extLst>
          </p:cNvPr>
          <p:cNvGrpSpPr/>
          <p:nvPr/>
        </p:nvGrpSpPr>
        <p:grpSpPr>
          <a:xfrm>
            <a:off x="586960" y="4214698"/>
            <a:ext cx="606826" cy="405808"/>
            <a:chOff x="4347210" y="4788407"/>
            <a:chExt cx="606826" cy="405808"/>
          </a:xfrm>
        </p:grpSpPr>
        <p:sp>
          <p:nvSpPr>
            <p:cNvPr id="108" name="Oval 107">
              <a:extLst>
                <a:ext uri="{FF2B5EF4-FFF2-40B4-BE49-F238E27FC236}">
                  <a16:creationId xmlns:a16="http://schemas.microsoft.com/office/drawing/2014/main" id="{1EE47E9F-5543-4583-ADAF-DF10B0D86138}"/>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4EB2ED17-E5D7-4B56-B0F8-52740984FBC9}"/>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110" name="Object 109">
            <a:extLst>
              <a:ext uri="{FF2B5EF4-FFF2-40B4-BE49-F238E27FC236}">
                <a16:creationId xmlns:a16="http://schemas.microsoft.com/office/drawing/2014/main" id="{84F9DE6D-8A30-4813-AA92-3848FE7DCD87}"/>
              </a:ext>
            </a:extLst>
          </p:cNvPr>
          <p:cNvGraphicFramePr>
            <a:graphicFrameLocks noChangeAspect="1"/>
          </p:cNvGraphicFramePr>
          <p:nvPr/>
        </p:nvGraphicFramePr>
        <p:xfrm>
          <a:off x="759751" y="4420312"/>
          <a:ext cx="1449862" cy="243021"/>
        </p:xfrm>
        <a:graphic>
          <a:graphicData uri="http://schemas.openxmlformats.org/presentationml/2006/ole">
            <mc:AlternateContent xmlns:mc="http://schemas.openxmlformats.org/markup-compatibility/2006">
              <mc:Choice xmlns:v="urn:schemas-microsoft-com:vml" Requires="v">
                <p:oleObj spid="_x0000_s12399" name="CS ChemDraw Drawing" r:id="rId27" imgW="2784880" imgH="467051" progId="ChemDraw.Document.6.0">
                  <p:embed/>
                </p:oleObj>
              </mc:Choice>
              <mc:Fallback>
                <p:oleObj name="CS ChemDraw Drawing" r:id="rId27" imgW="2784880" imgH="467051" progId="ChemDraw.Document.6.0">
                  <p:embed/>
                  <p:pic>
                    <p:nvPicPr>
                      <p:cNvPr id="110" name="Object 109">
                        <a:extLst>
                          <a:ext uri="{FF2B5EF4-FFF2-40B4-BE49-F238E27FC236}">
                            <a16:creationId xmlns:a16="http://schemas.microsoft.com/office/drawing/2014/main" id="{84F9DE6D-8A30-4813-AA92-3848FE7DCD87}"/>
                          </a:ext>
                        </a:extLst>
                      </p:cNvPr>
                      <p:cNvPicPr/>
                      <p:nvPr/>
                    </p:nvPicPr>
                    <p:blipFill>
                      <a:blip r:embed="rId18"/>
                      <a:stretch>
                        <a:fillRect/>
                      </a:stretch>
                    </p:blipFill>
                    <p:spPr>
                      <a:xfrm>
                        <a:off x="759751" y="4420312"/>
                        <a:ext cx="1449862" cy="243021"/>
                      </a:xfrm>
                      <a:prstGeom prst="rect">
                        <a:avLst/>
                      </a:prstGeom>
                    </p:spPr>
                  </p:pic>
                </p:oleObj>
              </mc:Fallback>
            </mc:AlternateContent>
          </a:graphicData>
        </a:graphic>
      </p:graphicFrame>
      <p:pic>
        <p:nvPicPr>
          <p:cNvPr id="111" name="Picture 14">
            <a:extLst>
              <a:ext uri="{FF2B5EF4-FFF2-40B4-BE49-F238E27FC236}">
                <a16:creationId xmlns:a16="http://schemas.microsoft.com/office/drawing/2014/main" id="{A6C05F7F-7708-44D9-9FFD-E2BFC8ECE15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19122351">
            <a:off x="6431009" y="4053530"/>
            <a:ext cx="2094882" cy="966868"/>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a:extLst>
              <a:ext uri="{FF2B5EF4-FFF2-40B4-BE49-F238E27FC236}">
                <a16:creationId xmlns:a16="http://schemas.microsoft.com/office/drawing/2014/main" id="{D35B9B88-6C0D-40E7-8098-EB0B6B082268}"/>
              </a:ext>
            </a:extLst>
          </p:cNvPr>
          <p:cNvSpPr txBox="1"/>
          <p:nvPr/>
        </p:nvSpPr>
        <p:spPr>
          <a:xfrm>
            <a:off x="6489740" y="5380528"/>
            <a:ext cx="1056636" cy="276999"/>
          </a:xfrm>
          <a:prstGeom prst="rect">
            <a:avLst/>
          </a:prstGeom>
          <a:noFill/>
        </p:spPr>
        <p:txBody>
          <a:bodyPr wrap="none" rtlCol="0">
            <a:spAutoFit/>
          </a:bodyPr>
          <a:lstStyle/>
          <a:p>
            <a:pPr algn="ctr"/>
            <a:r>
              <a:rPr lang="en-US" sz="1200" b="1" i="1" dirty="0"/>
              <a:t>Mitochondria</a:t>
            </a:r>
          </a:p>
        </p:txBody>
      </p:sp>
      <p:cxnSp>
        <p:nvCxnSpPr>
          <p:cNvPr id="113" name="Straight Arrow Connector 112">
            <a:extLst>
              <a:ext uri="{FF2B5EF4-FFF2-40B4-BE49-F238E27FC236}">
                <a16:creationId xmlns:a16="http://schemas.microsoft.com/office/drawing/2014/main" id="{923FA93D-D875-4C97-8EF3-940ADFFDD091}"/>
              </a:ext>
            </a:extLst>
          </p:cNvPr>
          <p:cNvCxnSpPr>
            <a:cxnSpLocks/>
          </p:cNvCxnSpPr>
          <p:nvPr/>
        </p:nvCxnSpPr>
        <p:spPr>
          <a:xfrm flipH="1">
            <a:off x="2789031" y="4259205"/>
            <a:ext cx="248065" cy="173412"/>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06686BBC-247B-44AF-AFA2-AD13E231E4E8}"/>
              </a:ext>
            </a:extLst>
          </p:cNvPr>
          <p:cNvGrpSpPr/>
          <p:nvPr/>
        </p:nvGrpSpPr>
        <p:grpSpPr>
          <a:xfrm>
            <a:off x="2896083" y="4340782"/>
            <a:ext cx="276037" cy="307777"/>
            <a:chOff x="3402823" y="4601431"/>
            <a:chExt cx="276037" cy="307777"/>
          </a:xfrm>
        </p:grpSpPr>
        <p:sp>
          <p:nvSpPr>
            <p:cNvPr id="94" name="Oval 93">
              <a:extLst>
                <a:ext uri="{FF2B5EF4-FFF2-40B4-BE49-F238E27FC236}">
                  <a16:creationId xmlns:a16="http://schemas.microsoft.com/office/drawing/2014/main" id="{B8457A3E-1DCB-49B4-9012-EDC4BE83563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C8959F38-0C24-4718-8370-395BC95B0105}"/>
                </a:ext>
              </a:extLst>
            </p:cNvPr>
            <p:cNvSpPr txBox="1"/>
            <p:nvPr/>
          </p:nvSpPr>
          <p:spPr>
            <a:xfrm>
              <a:off x="3402823" y="4601431"/>
              <a:ext cx="276037" cy="307777"/>
            </a:xfrm>
            <a:prstGeom prst="rect">
              <a:avLst/>
            </a:prstGeom>
            <a:noFill/>
          </p:spPr>
          <p:txBody>
            <a:bodyPr wrap="none" rtlCol="0">
              <a:spAutoFit/>
            </a:bodyPr>
            <a:lstStyle/>
            <a:p>
              <a:pPr algn="ctr"/>
              <a:r>
                <a:rPr lang="en-US" sz="1400" b="1" dirty="0"/>
                <a:t>1</a:t>
              </a:r>
            </a:p>
          </p:txBody>
        </p:sp>
      </p:grpSp>
      <p:grpSp>
        <p:nvGrpSpPr>
          <p:cNvPr id="119" name="Group 118">
            <a:extLst>
              <a:ext uri="{FF2B5EF4-FFF2-40B4-BE49-F238E27FC236}">
                <a16:creationId xmlns:a16="http://schemas.microsoft.com/office/drawing/2014/main" id="{B714D32B-049B-482D-9BE9-C89D2C4D921A}"/>
              </a:ext>
            </a:extLst>
          </p:cNvPr>
          <p:cNvGrpSpPr/>
          <p:nvPr/>
        </p:nvGrpSpPr>
        <p:grpSpPr>
          <a:xfrm>
            <a:off x="5976428" y="4704271"/>
            <a:ext cx="276038" cy="307777"/>
            <a:chOff x="3402822" y="4601431"/>
            <a:chExt cx="276038" cy="307777"/>
          </a:xfrm>
        </p:grpSpPr>
        <p:sp>
          <p:nvSpPr>
            <p:cNvPr id="120" name="Oval 119">
              <a:extLst>
                <a:ext uri="{FF2B5EF4-FFF2-40B4-BE49-F238E27FC236}">
                  <a16:creationId xmlns:a16="http://schemas.microsoft.com/office/drawing/2014/main" id="{4F59BC75-AA2A-41F0-82EA-CB446909947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B9A37039-E822-4E31-B738-69E054B9DF0D}"/>
                </a:ext>
              </a:extLst>
            </p:cNvPr>
            <p:cNvSpPr txBox="1"/>
            <p:nvPr/>
          </p:nvSpPr>
          <p:spPr>
            <a:xfrm>
              <a:off x="3402822" y="4601431"/>
              <a:ext cx="276038" cy="307777"/>
            </a:xfrm>
            <a:prstGeom prst="rect">
              <a:avLst/>
            </a:prstGeom>
            <a:noFill/>
          </p:spPr>
          <p:txBody>
            <a:bodyPr wrap="none" rtlCol="0">
              <a:spAutoFit/>
            </a:bodyPr>
            <a:lstStyle/>
            <a:p>
              <a:pPr algn="ctr"/>
              <a:r>
                <a:rPr lang="en-US" sz="1400" b="1" dirty="0"/>
                <a:t>2</a:t>
              </a:r>
            </a:p>
          </p:txBody>
        </p:sp>
      </p:grpSp>
      <p:cxnSp>
        <p:nvCxnSpPr>
          <p:cNvPr id="122" name="Straight Arrow Connector 121">
            <a:extLst>
              <a:ext uri="{FF2B5EF4-FFF2-40B4-BE49-F238E27FC236}">
                <a16:creationId xmlns:a16="http://schemas.microsoft.com/office/drawing/2014/main" id="{B24FEDDC-4CD4-4E0C-B7B7-B7FFA9E3D473}"/>
              </a:ext>
            </a:extLst>
          </p:cNvPr>
          <p:cNvCxnSpPr>
            <a:cxnSpLocks/>
            <a:stCxn id="75" idx="2"/>
          </p:cNvCxnSpPr>
          <p:nvPr/>
        </p:nvCxnSpPr>
        <p:spPr>
          <a:xfrm>
            <a:off x="5957712" y="4550836"/>
            <a:ext cx="565008" cy="262302"/>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25846A50-9BA2-4741-9A91-4E6FBB4D3E84}"/>
              </a:ext>
            </a:extLst>
          </p:cNvPr>
          <p:cNvGrpSpPr/>
          <p:nvPr/>
        </p:nvGrpSpPr>
        <p:grpSpPr>
          <a:xfrm>
            <a:off x="555320" y="5013905"/>
            <a:ext cx="313578" cy="307776"/>
            <a:chOff x="3383772" y="4601432"/>
            <a:chExt cx="313578" cy="307776"/>
          </a:xfrm>
        </p:grpSpPr>
        <p:sp>
          <p:nvSpPr>
            <p:cNvPr id="126" name="Oval 125">
              <a:extLst>
                <a:ext uri="{FF2B5EF4-FFF2-40B4-BE49-F238E27FC236}">
                  <a16:creationId xmlns:a16="http://schemas.microsoft.com/office/drawing/2014/main" id="{3034DCA0-0C5B-4FC7-A4B3-6CD7EBBFE85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E29EF8CA-9CBE-4830-B854-278AACC8ED81}"/>
                </a:ext>
              </a:extLst>
            </p:cNvPr>
            <p:cNvSpPr txBox="1"/>
            <p:nvPr/>
          </p:nvSpPr>
          <p:spPr>
            <a:xfrm>
              <a:off x="3383772" y="4601432"/>
              <a:ext cx="313578" cy="307776"/>
            </a:xfrm>
            <a:prstGeom prst="rect">
              <a:avLst/>
            </a:prstGeom>
            <a:noFill/>
          </p:spPr>
          <p:txBody>
            <a:bodyPr wrap="square" rtlCol="0">
              <a:spAutoFit/>
            </a:bodyPr>
            <a:lstStyle/>
            <a:p>
              <a:pPr algn="ctr"/>
              <a:r>
                <a:rPr lang="en-US" sz="1400" b="1" dirty="0"/>
                <a:t>3</a:t>
              </a:r>
            </a:p>
          </p:txBody>
        </p:sp>
      </p:grpSp>
      <p:sp>
        <p:nvSpPr>
          <p:cNvPr id="115" name="Oval 114">
            <a:extLst>
              <a:ext uri="{FF2B5EF4-FFF2-40B4-BE49-F238E27FC236}">
                <a16:creationId xmlns:a16="http://schemas.microsoft.com/office/drawing/2014/main" id="{69321745-94FC-46C9-BA2D-E7C7B7500968}"/>
              </a:ext>
            </a:extLst>
          </p:cNvPr>
          <p:cNvSpPr/>
          <p:nvPr/>
        </p:nvSpPr>
        <p:spPr>
          <a:xfrm>
            <a:off x="388620" y="4514194"/>
            <a:ext cx="421478" cy="38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712A49B9-176E-4312-9129-E8DB2B2ACD40}"/>
              </a:ext>
            </a:extLst>
          </p:cNvPr>
          <p:cNvSpPr txBox="1"/>
          <p:nvPr/>
        </p:nvSpPr>
        <p:spPr>
          <a:xfrm>
            <a:off x="417408" y="4551867"/>
            <a:ext cx="354585" cy="307777"/>
          </a:xfrm>
          <a:prstGeom prst="rect">
            <a:avLst/>
          </a:prstGeom>
          <a:noFill/>
        </p:spPr>
        <p:txBody>
          <a:bodyPr wrap="none" rtlCol="0">
            <a:spAutoFit/>
          </a:bodyPr>
          <a:lstStyle/>
          <a:p>
            <a:pPr algn="ctr"/>
            <a:r>
              <a:rPr lang="en-US" sz="1400" b="1" dirty="0"/>
              <a:t>TF</a:t>
            </a:r>
          </a:p>
        </p:txBody>
      </p:sp>
      <p:cxnSp>
        <p:nvCxnSpPr>
          <p:cNvPr id="130" name="Straight Arrow Connector 129">
            <a:extLst>
              <a:ext uri="{FF2B5EF4-FFF2-40B4-BE49-F238E27FC236}">
                <a16:creationId xmlns:a16="http://schemas.microsoft.com/office/drawing/2014/main" id="{8B983915-7D44-4478-8CA9-2C08E78C9CA9}"/>
              </a:ext>
            </a:extLst>
          </p:cNvPr>
          <p:cNvCxnSpPr>
            <a:cxnSpLocks/>
          </p:cNvCxnSpPr>
          <p:nvPr/>
        </p:nvCxnSpPr>
        <p:spPr>
          <a:xfrm flipH="1">
            <a:off x="1127745" y="4899193"/>
            <a:ext cx="1" cy="200714"/>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0714AFD6-AE7B-4B82-9594-32438EB49B40}"/>
              </a:ext>
            </a:extLst>
          </p:cNvPr>
          <p:cNvSpPr txBox="1"/>
          <p:nvPr/>
        </p:nvSpPr>
        <p:spPr>
          <a:xfrm>
            <a:off x="793314" y="5062173"/>
            <a:ext cx="1240916" cy="276999"/>
          </a:xfrm>
          <a:prstGeom prst="rect">
            <a:avLst/>
          </a:prstGeom>
          <a:noFill/>
        </p:spPr>
        <p:txBody>
          <a:bodyPr wrap="none" rtlCol="0">
            <a:spAutoFit/>
          </a:bodyPr>
          <a:lstStyle/>
          <a:p>
            <a:pPr algn="ctr"/>
            <a:r>
              <a:rPr lang="en-US" sz="1200" b="1" dirty="0"/>
              <a:t>Gene Expression</a:t>
            </a:r>
          </a:p>
        </p:txBody>
      </p:sp>
      <p:sp>
        <p:nvSpPr>
          <p:cNvPr id="133" name="TextBox 132">
            <a:extLst>
              <a:ext uri="{FF2B5EF4-FFF2-40B4-BE49-F238E27FC236}">
                <a16:creationId xmlns:a16="http://schemas.microsoft.com/office/drawing/2014/main" id="{8A4A16AF-68AA-41FC-ABF8-92AD5152F257}"/>
              </a:ext>
            </a:extLst>
          </p:cNvPr>
          <p:cNvSpPr txBox="1"/>
          <p:nvPr/>
        </p:nvSpPr>
        <p:spPr>
          <a:xfrm>
            <a:off x="2795493" y="4409848"/>
            <a:ext cx="1686808" cy="461665"/>
          </a:xfrm>
          <a:prstGeom prst="rect">
            <a:avLst/>
          </a:prstGeom>
          <a:noFill/>
        </p:spPr>
        <p:txBody>
          <a:bodyPr wrap="none" rtlCol="0">
            <a:spAutoFit/>
          </a:bodyPr>
          <a:lstStyle/>
          <a:p>
            <a:pPr algn="ctr"/>
            <a:r>
              <a:rPr lang="en-US" sz="1200" b="1" dirty="0"/>
              <a:t>TAG Assembly</a:t>
            </a:r>
          </a:p>
          <a:p>
            <a:pPr algn="ctr"/>
            <a:r>
              <a:rPr lang="en-US" sz="1200" b="1" dirty="0"/>
              <a:t>Chylomicron Formation</a:t>
            </a:r>
          </a:p>
        </p:txBody>
      </p:sp>
      <p:sp>
        <p:nvSpPr>
          <p:cNvPr id="134" name="TextBox 133">
            <a:extLst>
              <a:ext uri="{FF2B5EF4-FFF2-40B4-BE49-F238E27FC236}">
                <a16:creationId xmlns:a16="http://schemas.microsoft.com/office/drawing/2014/main" id="{4A76EC4D-B58F-4D26-9322-0DA69F100606}"/>
              </a:ext>
            </a:extLst>
          </p:cNvPr>
          <p:cNvSpPr txBox="1"/>
          <p:nvPr/>
        </p:nvSpPr>
        <p:spPr>
          <a:xfrm>
            <a:off x="5686033" y="4938268"/>
            <a:ext cx="919162" cy="276999"/>
          </a:xfrm>
          <a:prstGeom prst="rect">
            <a:avLst/>
          </a:prstGeom>
          <a:noFill/>
        </p:spPr>
        <p:txBody>
          <a:bodyPr wrap="none" rtlCol="0">
            <a:spAutoFit/>
          </a:bodyPr>
          <a:lstStyle/>
          <a:p>
            <a:pPr algn="ctr"/>
            <a:r>
              <a:rPr lang="en-US" sz="1200" b="1" dirty="0">
                <a:latin typeface="Symbol" panose="05050102010706020507" pitchFamily="18" charset="2"/>
              </a:rPr>
              <a:t>b</a:t>
            </a:r>
            <a:r>
              <a:rPr lang="en-US" sz="1200" b="1" dirty="0"/>
              <a:t>-oxidation</a:t>
            </a:r>
          </a:p>
        </p:txBody>
      </p:sp>
      <p:pic>
        <p:nvPicPr>
          <p:cNvPr id="2" name="Picture 1">
            <a:extLst>
              <a:ext uri="{FF2B5EF4-FFF2-40B4-BE49-F238E27FC236}">
                <a16:creationId xmlns:a16="http://schemas.microsoft.com/office/drawing/2014/main" id="{889AA1E9-836E-4F5C-898F-359578F61593}"/>
              </a:ext>
            </a:extLst>
          </p:cNvPr>
          <p:cNvPicPr>
            <a:picLocks noChangeAspect="1"/>
          </p:cNvPicPr>
          <p:nvPr/>
        </p:nvPicPr>
        <p:blipFill>
          <a:blip r:embed="rId29"/>
          <a:stretch>
            <a:fillRect/>
          </a:stretch>
        </p:blipFill>
        <p:spPr>
          <a:xfrm>
            <a:off x="1843574" y="1364398"/>
            <a:ext cx="5598646" cy="4236500"/>
          </a:xfrm>
          <a:prstGeom prst="rect">
            <a:avLst/>
          </a:prstGeom>
        </p:spPr>
      </p:pic>
    </p:spTree>
    <p:extLst>
      <p:ext uri="{BB962C8B-B14F-4D97-AF65-F5344CB8AC3E}">
        <p14:creationId xmlns:p14="http://schemas.microsoft.com/office/powerpoint/2010/main" val="99740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BBEE-CEEE-43BA-BF4A-04850E9588E3}"/>
              </a:ext>
            </a:extLst>
          </p:cNvPr>
          <p:cNvSpPr>
            <a:spLocks noGrp="1"/>
          </p:cNvSpPr>
          <p:nvPr>
            <p:ph type="title"/>
          </p:nvPr>
        </p:nvSpPr>
        <p:spPr>
          <a:xfrm>
            <a:off x="1889353" y="2396"/>
            <a:ext cx="7307987" cy="838032"/>
          </a:xfrm>
        </p:spPr>
        <p:txBody>
          <a:bodyPr/>
          <a:lstStyle/>
          <a:p>
            <a:r>
              <a:rPr lang="en-US" dirty="0"/>
              <a:t>Lipid Packaging and Transport</a:t>
            </a:r>
          </a:p>
        </p:txBody>
      </p:sp>
      <p:sp>
        <p:nvSpPr>
          <p:cNvPr id="6" name="TextBox 5">
            <a:extLst>
              <a:ext uri="{FF2B5EF4-FFF2-40B4-BE49-F238E27FC236}">
                <a16:creationId xmlns:a16="http://schemas.microsoft.com/office/drawing/2014/main" id="{7270E204-CD97-4D1A-A18F-F8C4F63D965C}"/>
              </a:ext>
            </a:extLst>
          </p:cNvPr>
          <p:cNvSpPr txBox="1"/>
          <p:nvPr/>
        </p:nvSpPr>
        <p:spPr>
          <a:xfrm>
            <a:off x="5759002" y="5692088"/>
            <a:ext cx="3090358" cy="307777"/>
          </a:xfrm>
          <a:prstGeom prst="rect">
            <a:avLst/>
          </a:prstGeom>
          <a:noFill/>
        </p:spPr>
        <p:txBody>
          <a:bodyPr wrap="square" rtlCol="0">
            <a:spAutoFit/>
          </a:bodyPr>
          <a:lstStyle/>
          <a:p>
            <a:r>
              <a:rPr lang="en-US" sz="1400" dirty="0"/>
              <a:t> </a:t>
            </a:r>
            <a:r>
              <a:rPr lang="en-US" sz="1400" dirty="0">
                <a:hlinkClick r:id="rId3"/>
              </a:rPr>
              <a:t>Smart </a:t>
            </a:r>
            <a:r>
              <a:rPr lang="en-US" sz="1400" dirty="0" err="1">
                <a:hlinkClick r:id="rId3"/>
              </a:rPr>
              <a:t>Servier</a:t>
            </a:r>
            <a:r>
              <a:rPr lang="en-US" sz="1400" dirty="0">
                <a:hlinkClick r:id="rId3"/>
              </a:rPr>
              <a:t> Medical Art</a:t>
            </a:r>
            <a:endParaRPr lang="en-US" sz="1400" dirty="0"/>
          </a:p>
        </p:txBody>
      </p:sp>
      <p:sp>
        <p:nvSpPr>
          <p:cNvPr id="15" name="TextBox 14">
            <a:extLst>
              <a:ext uri="{FF2B5EF4-FFF2-40B4-BE49-F238E27FC236}">
                <a16:creationId xmlns:a16="http://schemas.microsoft.com/office/drawing/2014/main" id="{826FB573-822A-4959-A851-0966847CEA9B}"/>
              </a:ext>
            </a:extLst>
          </p:cNvPr>
          <p:cNvSpPr txBox="1"/>
          <p:nvPr/>
        </p:nvSpPr>
        <p:spPr>
          <a:xfrm>
            <a:off x="4186415" y="5681848"/>
            <a:ext cx="1868973" cy="307777"/>
          </a:xfrm>
          <a:prstGeom prst="rect">
            <a:avLst/>
          </a:prstGeom>
          <a:noFill/>
        </p:spPr>
        <p:txBody>
          <a:bodyPr wrap="none" rtlCol="0">
            <a:spAutoFit/>
          </a:bodyPr>
          <a:lstStyle/>
          <a:p>
            <a:r>
              <a:rPr lang="en-US" sz="1400" dirty="0"/>
              <a:t>Figure modified from: </a:t>
            </a:r>
          </a:p>
        </p:txBody>
      </p:sp>
      <p:pic>
        <p:nvPicPr>
          <p:cNvPr id="33" name="Picture 32">
            <a:extLst>
              <a:ext uri="{FF2B5EF4-FFF2-40B4-BE49-F238E27FC236}">
                <a16:creationId xmlns:a16="http://schemas.microsoft.com/office/drawing/2014/main" id="{BCE3890B-3E72-451B-A07D-994F559F735B}"/>
              </a:ext>
            </a:extLst>
          </p:cNvPr>
          <p:cNvPicPr>
            <a:picLocks noChangeAspect="1"/>
          </p:cNvPicPr>
          <p:nvPr/>
        </p:nvPicPr>
        <p:blipFill rotWithShape="1">
          <a:blip r:embed="rId4"/>
          <a:srcRect l="22868" t="11670" r="10593" b="11850"/>
          <a:stretch/>
        </p:blipFill>
        <p:spPr>
          <a:xfrm rot="16200000">
            <a:off x="2667239" y="816739"/>
            <a:ext cx="3147062" cy="5244997"/>
          </a:xfrm>
          <a:prstGeom prst="rect">
            <a:avLst/>
          </a:prstGeom>
        </p:spPr>
      </p:pic>
      <p:pic>
        <p:nvPicPr>
          <p:cNvPr id="2052" name="Picture 4">
            <a:extLst>
              <a:ext uri="{FF2B5EF4-FFF2-40B4-BE49-F238E27FC236}">
                <a16:creationId xmlns:a16="http://schemas.microsoft.com/office/drawing/2014/main" id="{2E84A110-AE86-4B0B-89E3-FDFAF80221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943110">
            <a:off x="4920736" y="3423249"/>
            <a:ext cx="1187024" cy="4982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BC23DC7-7960-48B8-BBB8-6D1F90D4F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791645">
            <a:off x="3750234" y="1966382"/>
            <a:ext cx="981075" cy="202882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DC582F47-414B-4146-A95C-4A550F79B452}"/>
              </a:ext>
            </a:extLst>
          </p:cNvPr>
          <p:cNvCxnSpPr>
            <a:cxnSpLocks/>
          </p:cNvCxnSpPr>
          <p:nvPr/>
        </p:nvCxnSpPr>
        <p:spPr>
          <a:xfrm flipV="1">
            <a:off x="3510248" y="3521353"/>
            <a:ext cx="106493" cy="6399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D27C1EF6-3D78-4E4D-8159-19B5297CC3B1}"/>
              </a:ext>
            </a:extLst>
          </p:cNvPr>
          <p:cNvGrpSpPr/>
          <p:nvPr/>
        </p:nvGrpSpPr>
        <p:grpSpPr>
          <a:xfrm>
            <a:off x="4324220" y="2661164"/>
            <a:ext cx="439602" cy="438197"/>
            <a:chOff x="5976462" y="3261643"/>
            <a:chExt cx="439602" cy="438197"/>
          </a:xfrm>
        </p:grpSpPr>
        <p:pic>
          <p:nvPicPr>
            <p:cNvPr id="16" name="Picture 8" descr="Image result for chylomicron creative common">
              <a:extLst>
                <a:ext uri="{FF2B5EF4-FFF2-40B4-BE49-F238E27FC236}">
                  <a16:creationId xmlns:a16="http://schemas.microsoft.com/office/drawing/2014/main" id="{BEFB8CC7-2B39-4545-81B8-4A97472B93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6462" y="3261643"/>
              <a:ext cx="439602" cy="438197"/>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ECC083B9-666A-4798-8E24-AEDB267FAC89}"/>
                </a:ext>
              </a:extLst>
            </p:cNvPr>
            <p:cNvSpPr/>
            <p:nvPr/>
          </p:nvSpPr>
          <p:spPr>
            <a:xfrm>
              <a:off x="6014085" y="3299460"/>
              <a:ext cx="360045" cy="360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19755CED-FE55-47AB-88E1-643C8902B5C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095600" y="3338533"/>
              <a:ext cx="142509" cy="154305"/>
            </a:xfrm>
            <a:prstGeom prst="rect">
              <a:avLst/>
            </a:prstGeom>
          </p:spPr>
        </p:pic>
        <p:pic>
          <p:nvPicPr>
            <p:cNvPr id="41" name="Picture 40">
              <a:extLst>
                <a:ext uri="{FF2B5EF4-FFF2-40B4-BE49-F238E27FC236}">
                  <a16:creationId xmlns:a16="http://schemas.microsoft.com/office/drawing/2014/main" id="{9663FDC8-8308-4DFB-877C-6B88001B53A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3796813">
              <a:off x="6136179" y="3486328"/>
              <a:ext cx="142509" cy="154305"/>
            </a:xfrm>
            <a:prstGeom prst="rect">
              <a:avLst/>
            </a:prstGeom>
          </p:spPr>
        </p:pic>
        <p:pic>
          <p:nvPicPr>
            <p:cNvPr id="42" name="Picture 41">
              <a:extLst>
                <a:ext uri="{FF2B5EF4-FFF2-40B4-BE49-F238E27FC236}">
                  <a16:creationId xmlns:a16="http://schemas.microsoft.com/office/drawing/2014/main" id="{8AC2448B-A0D0-4A32-86DB-C47C88F8A44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223268" y="3379470"/>
              <a:ext cx="142509" cy="154305"/>
            </a:xfrm>
            <a:prstGeom prst="rect">
              <a:avLst/>
            </a:prstGeom>
          </p:spPr>
        </p:pic>
        <p:pic>
          <p:nvPicPr>
            <p:cNvPr id="35" name="Picture 34">
              <a:extLst>
                <a:ext uri="{FF2B5EF4-FFF2-40B4-BE49-F238E27FC236}">
                  <a16:creationId xmlns:a16="http://schemas.microsoft.com/office/drawing/2014/main" id="{9C74506A-9C68-47FC-AE47-528882BDD38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2037608">
              <a:off x="6027177" y="3429973"/>
              <a:ext cx="142509" cy="154305"/>
            </a:xfrm>
            <a:prstGeom prst="rect">
              <a:avLst/>
            </a:prstGeom>
          </p:spPr>
        </p:pic>
      </p:grpSp>
      <p:grpSp>
        <p:nvGrpSpPr>
          <p:cNvPr id="44" name="Group 43">
            <a:extLst>
              <a:ext uri="{FF2B5EF4-FFF2-40B4-BE49-F238E27FC236}">
                <a16:creationId xmlns:a16="http://schemas.microsoft.com/office/drawing/2014/main" id="{3C49A76F-6C26-414B-95CA-81CFDB57386F}"/>
              </a:ext>
            </a:extLst>
          </p:cNvPr>
          <p:cNvGrpSpPr/>
          <p:nvPr/>
        </p:nvGrpSpPr>
        <p:grpSpPr>
          <a:xfrm>
            <a:off x="4443358" y="3450311"/>
            <a:ext cx="636382" cy="616658"/>
            <a:chOff x="6325552" y="3913665"/>
            <a:chExt cx="636382" cy="616658"/>
          </a:xfrm>
        </p:grpSpPr>
        <p:sp>
          <p:nvSpPr>
            <p:cNvPr id="43" name="Oval 42">
              <a:extLst>
                <a:ext uri="{FF2B5EF4-FFF2-40B4-BE49-F238E27FC236}">
                  <a16:creationId xmlns:a16="http://schemas.microsoft.com/office/drawing/2014/main" id="{ADC6E946-BB4A-4722-AB59-A8BE1CB9A981}"/>
                </a:ext>
              </a:extLst>
            </p:cNvPr>
            <p:cNvSpPr/>
            <p:nvPr/>
          </p:nvSpPr>
          <p:spPr>
            <a:xfrm>
              <a:off x="6325552" y="3913665"/>
              <a:ext cx="636382" cy="6166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98F7018-816F-4B7E-B3A4-B33DD8FE15E0}"/>
                </a:ext>
              </a:extLst>
            </p:cNvPr>
            <p:cNvGrpSpPr/>
            <p:nvPr/>
          </p:nvGrpSpPr>
          <p:grpSpPr>
            <a:xfrm>
              <a:off x="6445444" y="3989799"/>
              <a:ext cx="439602" cy="438197"/>
              <a:chOff x="5976462" y="3261643"/>
              <a:chExt cx="439602" cy="438197"/>
            </a:xfrm>
          </p:grpSpPr>
          <p:pic>
            <p:nvPicPr>
              <p:cNvPr id="48" name="Picture 8" descr="Image result for chylomicron creative common">
                <a:extLst>
                  <a:ext uri="{FF2B5EF4-FFF2-40B4-BE49-F238E27FC236}">
                    <a16:creationId xmlns:a16="http://schemas.microsoft.com/office/drawing/2014/main" id="{E7D6362D-1937-4D50-B9CD-AC2F60155C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6462" y="3261643"/>
                <a:ext cx="439602" cy="438197"/>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a:extLst>
                  <a:ext uri="{FF2B5EF4-FFF2-40B4-BE49-F238E27FC236}">
                    <a16:creationId xmlns:a16="http://schemas.microsoft.com/office/drawing/2014/main" id="{C9789373-061C-4F27-A9AD-44EA2B72CB06}"/>
                  </a:ext>
                </a:extLst>
              </p:cNvPr>
              <p:cNvSpPr/>
              <p:nvPr/>
            </p:nvSpPr>
            <p:spPr>
              <a:xfrm>
                <a:off x="6014085" y="3299460"/>
                <a:ext cx="360045" cy="360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02E4FC37-1D2E-4364-8045-649D5BFEA5E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095600" y="3338533"/>
                <a:ext cx="142509" cy="154305"/>
              </a:xfrm>
              <a:prstGeom prst="rect">
                <a:avLst/>
              </a:prstGeom>
            </p:spPr>
          </p:pic>
          <p:pic>
            <p:nvPicPr>
              <p:cNvPr id="51" name="Picture 50">
                <a:extLst>
                  <a:ext uri="{FF2B5EF4-FFF2-40B4-BE49-F238E27FC236}">
                    <a16:creationId xmlns:a16="http://schemas.microsoft.com/office/drawing/2014/main" id="{FCDEBDC6-91AB-4E6F-9E4A-96B2107BCE0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3796813">
                <a:off x="6136179" y="3486328"/>
                <a:ext cx="142509" cy="154305"/>
              </a:xfrm>
              <a:prstGeom prst="rect">
                <a:avLst/>
              </a:prstGeom>
            </p:spPr>
          </p:pic>
          <p:pic>
            <p:nvPicPr>
              <p:cNvPr id="52" name="Picture 51">
                <a:extLst>
                  <a:ext uri="{FF2B5EF4-FFF2-40B4-BE49-F238E27FC236}">
                    <a16:creationId xmlns:a16="http://schemas.microsoft.com/office/drawing/2014/main" id="{87B298E0-7D40-4166-8FA0-9A61D985C5B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223268" y="3379470"/>
                <a:ext cx="142509" cy="154305"/>
              </a:xfrm>
              <a:prstGeom prst="rect">
                <a:avLst/>
              </a:prstGeom>
            </p:spPr>
          </p:pic>
          <p:pic>
            <p:nvPicPr>
              <p:cNvPr id="53" name="Picture 52">
                <a:extLst>
                  <a:ext uri="{FF2B5EF4-FFF2-40B4-BE49-F238E27FC236}">
                    <a16:creationId xmlns:a16="http://schemas.microsoft.com/office/drawing/2014/main" id="{294802B7-E012-4195-8297-113EBD072BE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2037608">
                <a:off x="6027177" y="3429973"/>
                <a:ext cx="142509" cy="154305"/>
              </a:xfrm>
              <a:prstGeom prst="rect">
                <a:avLst/>
              </a:prstGeom>
            </p:spPr>
          </p:pic>
        </p:grpSp>
      </p:grpSp>
      <p:pic>
        <p:nvPicPr>
          <p:cNvPr id="55" name="Picture 54">
            <a:extLst>
              <a:ext uri="{FF2B5EF4-FFF2-40B4-BE49-F238E27FC236}">
                <a16:creationId xmlns:a16="http://schemas.microsoft.com/office/drawing/2014/main" id="{7EF58BA7-4361-493E-90EA-12D2D6701A3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3796813">
            <a:off x="3745677" y="3053038"/>
            <a:ext cx="199691" cy="216220"/>
          </a:xfrm>
          <a:prstGeom prst="rect">
            <a:avLst/>
          </a:prstGeom>
        </p:spPr>
      </p:pic>
      <p:cxnSp>
        <p:nvCxnSpPr>
          <p:cNvPr id="56" name="Straight Connector 55">
            <a:extLst>
              <a:ext uri="{FF2B5EF4-FFF2-40B4-BE49-F238E27FC236}">
                <a16:creationId xmlns:a16="http://schemas.microsoft.com/office/drawing/2014/main" id="{3B1B4A5E-57A5-4AEE-872C-143823928BF1}"/>
              </a:ext>
            </a:extLst>
          </p:cNvPr>
          <p:cNvCxnSpPr>
            <a:cxnSpLocks/>
          </p:cNvCxnSpPr>
          <p:nvPr/>
        </p:nvCxnSpPr>
        <p:spPr>
          <a:xfrm flipV="1">
            <a:off x="4088549" y="2958544"/>
            <a:ext cx="155210" cy="2225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8548CE87-4EFB-4F3A-AE21-09E29C9ECF3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6645884">
            <a:off x="3496540" y="3059143"/>
            <a:ext cx="199691" cy="216220"/>
          </a:xfrm>
          <a:prstGeom prst="rect">
            <a:avLst/>
          </a:prstGeom>
        </p:spPr>
      </p:pic>
      <p:cxnSp>
        <p:nvCxnSpPr>
          <p:cNvPr id="59" name="Straight Connector 58">
            <a:extLst>
              <a:ext uri="{FF2B5EF4-FFF2-40B4-BE49-F238E27FC236}">
                <a16:creationId xmlns:a16="http://schemas.microsoft.com/office/drawing/2014/main" id="{4579D178-1C10-4F49-B3DD-644C00EEBEE8}"/>
              </a:ext>
            </a:extLst>
          </p:cNvPr>
          <p:cNvCxnSpPr>
            <a:cxnSpLocks/>
          </p:cNvCxnSpPr>
          <p:nvPr/>
        </p:nvCxnSpPr>
        <p:spPr>
          <a:xfrm>
            <a:off x="4642280" y="3161148"/>
            <a:ext cx="40108" cy="201955"/>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467A27-BA42-4E8E-A543-72EBB8BF3B34}"/>
              </a:ext>
            </a:extLst>
          </p:cNvPr>
          <p:cNvCxnSpPr>
            <a:cxnSpLocks/>
          </p:cNvCxnSpPr>
          <p:nvPr/>
        </p:nvCxnSpPr>
        <p:spPr>
          <a:xfrm>
            <a:off x="5143639" y="3692428"/>
            <a:ext cx="172304" cy="11842"/>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36C7E65-1F98-4E1D-BC38-EE398899250E}"/>
              </a:ext>
            </a:extLst>
          </p:cNvPr>
          <p:cNvCxnSpPr>
            <a:cxnSpLocks/>
          </p:cNvCxnSpPr>
          <p:nvPr/>
        </p:nvCxnSpPr>
        <p:spPr>
          <a:xfrm flipV="1">
            <a:off x="5829714" y="3387574"/>
            <a:ext cx="121733" cy="125473"/>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B6402F6A-3024-4518-8BB7-D10AC1A1934D}"/>
              </a:ext>
            </a:extLst>
          </p:cNvPr>
          <p:cNvSpPr/>
          <p:nvPr/>
        </p:nvSpPr>
        <p:spPr>
          <a:xfrm>
            <a:off x="6313013" y="2324082"/>
            <a:ext cx="581739" cy="5739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CE162BE-D6D7-4681-9DDA-9B1EBC173185}"/>
              </a:ext>
            </a:extLst>
          </p:cNvPr>
          <p:cNvSpPr/>
          <p:nvPr/>
        </p:nvSpPr>
        <p:spPr>
          <a:xfrm>
            <a:off x="6460823" y="2300842"/>
            <a:ext cx="521322" cy="597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A75199F0-BA77-4F0A-960D-51889AE3A30D}"/>
              </a:ext>
            </a:extLst>
          </p:cNvPr>
          <p:cNvGrpSpPr/>
          <p:nvPr/>
        </p:nvGrpSpPr>
        <p:grpSpPr>
          <a:xfrm>
            <a:off x="6455150" y="2413000"/>
            <a:ext cx="439602" cy="438197"/>
            <a:chOff x="5976462" y="3261643"/>
            <a:chExt cx="439602" cy="438197"/>
          </a:xfrm>
        </p:grpSpPr>
        <p:pic>
          <p:nvPicPr>
            <p:cNvPr id="78" name="Picture 8" descr="Image result for chylomicron creative common">
              <a:extLst>
                <a:ext uri="{FF2B5EF4-FFF2-40B4-BE49-F238E27FC236}">
                  <a16:creationId xmlns:a16="http://schemas.microsoft.com/office/drawing/2014/main" id="{68A84C82-6A9E-43E8-AD00-F7610CFA08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6462" y="3261643"/>
              <a:ext cx="439602" cy="438197"/>
            </a:xfrm>
            <a:prstGeom prst="rect">
              <a:avLst/>
            </a:prstGeom>
            <a:noFill/>
            <a:extLst>
              <a:ext uri="{909E8E84-426E-40DD-AFC4-6F175D3DCCD1}">
                <a14:hiddenFill xmlns:a14="http://schemas.microsoft.com/office/drawing/2010/main">
                  <a:solidFill>
                    <a:srgbClr val="FFFFFF"/>
                  </a:solidFill>
                </a14:hiddenFill>
              </a:ext>
            </a:extLst>
          </p:spPr>
        </p:pic>
        <p:sp>
          <p:nvSpPr>
            <p:cNvPr id="79" name="Oval 78">
              <a:extLst>
                <a:ext uri="{FF2B5EF4-FFF2-40B4-BE49-F238E27FC236}">
                  <a16:creationId xmlns:a16="http://schemas.microsoft.com/office/drawing/2014/main" id="{F9D46DB0-CF09-478B-B0B1-D0171C8AF387}"/>
                </a:ext>
              </a:extLst>
            </p:cNvPr>
            <p:cNvSpPr/>
            <p:nvPr/>
          </p:nvSpPr>
          <p:spPr>
            <a:xfrm>
              <a:off x="6014085" y="3299460"/>
              <a:ext cx="360045" cy="360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63EE0E7E-2B60-4B0B-B169-4D688EBD823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095600" y="3338533"/>
              <a:ext cx="142509" cy="154305"/>
            </a:xfrm>
            <a:prstGeom prst="rect">
              <a:avLst/>
            </a:prstGeom>
          </p:spPr>
        </p:pic>
        <p:pic>
          <p:nvPicPr>
            <p:cNvPr id="81" name="Picture 80">
              <a:extLst>
                <a:ext uri="{FF2B5EF4-FFF2-40B4-BE49-F238E27FC236}">
                  <a16:creationId xmlns:a16="http://schemas.microsoft.com/office/drawing/2014/main" id="{FD608C8A-5918-4688-92D2-62499E33413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3796813">
              <a:off x="6136179" y="3486328"/>
              <a:ext cx="142509" cy="154305"/>
            </a:xfrm>
            <a:prstGeom prst="rect">
              <a:avLst/>
            </a:prstGeom>
          </p:spPr>
        </p:pic>
        <p:pic>
          <p:nvPicPr>
            <p:cNvPr id="82" name="Picture 81">
              <a:extLst>
                <a:ext uri="{FF2B5EF4-FFF2-40B4-BE49-F238E27FC236}">
                  <a16:creationId xmlns:a16="http://schemas.microsoft.com/office/drawing/2014/main" id="{AD8E6AED-66AF-4C6E-9C2F-796EC466A1A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223268" y="3379470"/>
              <a:ext cx="142509" cy="154305"/>
            </a:xfrm>
            <a:prstGeom prst="rect">
              <a:avLst/>
            </a:prstGeom>
          </p:spPr>
        </p:pic>
        <p:pic>
          <p:nvPicPr>
            <p:cNvPr id="83" name="Picture 82">
              <a:extLst>
                <a:ext uri="{FF2B5EF4-FFF2-40B4-BE49-F238E27FC236}">
                  <a16:creationId xmlns:a16="http://schemas.microsoft.com/office/drawing/2014/main" id="{0268E7F7-137E-4D94-B831-6002DE80F4E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2037608">
              <a:off x="6027177" y="3429973"/>
              <a:ext cx="142509" cy="154305"/>
            </a:xfrm>
            <a:prstGeom prst="rect">
              <a:avLst/>
            </a:prstGeom>
          </p:spPr>
        </p:pic>
      </p:grpSp>
      <p:grpSp>
        <p:nvGrpSpPr>
          <p:cNvPr id="85" name="Group 84">
            <a:extLst>
              <a:ext uri="{FF2B5EF4-FFF2-40B4-BE49-F238E27FC236}">
                <a16:creationId xmlns:a16="http://schemas.microsoft.com/office/drawing/2014/main" id="{C256330A-CE40-4555-9CCF-BCD9DE517C46}"/>
              </a:ext>
            </a:extLst>
          </p:cNvPr>
          <p:cNvGrpSpPr/>
          <p:nvPr/>
        </p:nvGrpSpPr>
        <p:grpSpPr>
          <a:xfrm>
            <a:off x="7022277" y="1951563"/>
            <a:ext cx="439602" cy="438197"/>
            <a:chOff x="5976462" y="3261643"/>
            <a:chExt cx="439602" cy="438197"/>
          </a:xfrm>
        </p:grpSpPr>
        <p:pic>
          <p:nvPicPr>
            <p:cNvPr id="86" name="Picture 8" descr="Image result for chylomicron creative common">
              <a:extLst>
                <a:ext uri="{FF2B5EF4-FFF2-40B4-BE49-F238E27FC236}">
                  <a16:creationId xmlns:a16="http://schemas.microsoft.com/office/drawing/2014/main" id="{64D45886-0942-480D-81DB-4C8A0D8A9E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6462" y="3261643"/>
              <a:ext cx="439602" cy="438197"/>
            </a:xfrm>
            <a:prstGeom prst="rect">
              <a:avLst/>
            </a:prstGeom>
            <a:noFill/>
            <a:extLst>
              <a:ext uri="{909E8E84-426E-40DD-AFC4-6F175D3DCCD1}">
                <a14:hiddenFill xmlns:a14="http://schemas.microsoft.com/office/drawing/2010/main">
                  <a:solidFill>
                    <a:srgbClr val="FFFFFF"/>
                  </a:solidFill>
                </a14:hiddenFill>
              </a:ext>
            </a:extLst>
          </p:spPr>
        </p:pic>
        <p:sp>
          <p:nvSpPr>
            <p:cNvPr id="87" name="Oval 86">
              <a:extLst>
                <a:ext uri="{FF2B5EF4-FFF2-40B4-BE49-F238E27FC236}">
                  <a16:creationId xmlns:a16="http://schemas.microsoft.com/office/drawing/2014/main" id="{A86DE3F7-14AB-4CEB-97E0-9B2DB9FFE10A}"/>
                </a:ext>
              </a:extLst>
            </p:cNvPr>
            <p:cNvSpPr/>
            <p:nvPr/>
          </p:nvSpPr>
          <p:spPr>
            <a:xfrm>
              <a:off x="6014085" y="3299460"/>
              <a:ext cx="360045" cy="360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a:extLst>
                <a:ext uri="{FF2B5EF4-FFF2-40B4-BE49-F238E27FC236}">
                  <a16:creationId xmlns:a16="http://schemas.microsoft.com/office/drawing/2014/main" id="{10CA812C-FB30-4206-AD58-1172629CDE7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095600" y="3338533"/>
              <a:ext cx="142509" cy="154305"/>
            </a:xfrm>
            <a:prstGeom prst="rect">
              <a:avLst/>
            </a:prstGeom>
          </p:spPr>
        </p:pic>
        <p:pic>
          <p:nvPicPr>
            <p:cNvPr id="89" name="Picture 88">
              <a:extLst>
                <a:ext uri="{FF2B5EF4-FFF2-40B4-BE49-F238E27FC236}">
                  <a16:creationId xmlns:a16="http://schemas.microsoft.com/office/drawing/2014/main" id="{144C89F6-77DA-47E1-8CA1-02CCBA1EC9F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3796813">
              <a:off x="6136179" y="3486328"/>
              <a:ext cx="142509" cy="154305"/>
            </a:xfrm>
            <a:prstGeom prst="rect">
              <a:avLst/>
            </a:prstGeom>
          </p:spPr>
        </p:pic>
        <p:pic>
          <p:nvPicPr>
            <p:cNvPr id="90" name="Picture 89">
              <a:extLst>
                <a:ext uri="{FF2B5EF4-FFF2-40B4-BE49-F238E27FC236}">
                  <a16:creationId xmlns:a16="http://schemas.microsoft.com/office/drawing/2014/main" id="{94C8FDE4-742F-4A53-AE80-ACAC1F0F741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223268" y="3379470"/>
              <a:ext cx="142509" cy="154305"/>
            </a:xfrm>
            <a:prstGeom prst="rect">
              <a:avLst/>
            </a:prstGeom>
          </p:spPr>
        </p:pic>
        <p:pic>
          <p:nvPicPr>
            <p:cNvPr id="91" name="Picture 90">
              <a:extLst>
                <a:ext uri="{FF2B5EF4-FFF2-40B4-BE49-F238E27FC236}">
                  <a16:creationId xmlns:a16="http://schemas.microsoft.com/office/drawing/2014/main" id="{1C49DF9C-524C-4F0A-B578-919B8F86131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2037608">
              <a:off x="6027177" y="3429973"/>
              <a:ext cx="142509" cy="154305"/>
            </a:xfrm>
            <a:prstGeom prst="rect">
              <a:avLst/>
            </a:prstGeom>
          </p:spPr>
        </p:pic>
      </p:grpSp>
      <p:sp>
        <p:nvSpPr>
          <p:cNvPr id="92" name="TextBox 91">
            <a:extLst>
              <a:ext uri="{FF2B5EF4-FFF2-40B4-BE49-F238E27FC236}">
                <a16:creationId xmlns:a16="http://schemas.microsoft.com/office/drawing/2014/main" id="{7A67B782-BCE4-4D7C-90B5-6877EBE82AD3}"/>
              </a:ext>
            </a:extLst>
          </p:cNvPr>
          <p:cNvSpPr txBox="1"/>
          <p:nvPr/>
        </p:nvSpPr>
        <p:spPr>
          <a:xfrm>
            <a:off x="6166217" y="1344897"/>
            <a:ext cx="1631858" cy="338554"/>
          </a:xfrm>
          <a:prstGeom prst="rect">
            <a:avLst/>
          </a:prstGeom>
          <a:noFill/>
        </p:spPr>
        <p:txBody>
          <a:bodyPr wrap="none" rtlCol="0">
            <a:spAutoFit/>
          </a:bodyPr>
          <a:lstStyle/>
          <a:p>
            <a:pPr algn="ctr"/>
            <a:r>
              <a:rPr lang="en-US" sz="1600" b="1" i="1" dirty="0">
                <a:solidFill>
                  <a:schemeClr val="accent6">
                    <a:lumMod val="75000"/>
                  </a:schemeClr>
                </a:solidFill>
              </a:rPr>
              <a:t>To Lymph System</a:t>
            </a:r>
          </a:p>
        </p:txBody>
      </p:sp>
      <p:cxnSp>
        <p:nvCxnSpPr>
          <p:cNvPr id="93" name="Straight Connector 92">
            <a:extLst>
              <a:ext uri="{FF2B5EF4-FFF2-40B4-BE49-F238E27FC236}">
                <a16:creationId xmlns:a16="http://schemas.microsoft.com/office/drawing/2014/main" id="{2476C9F8-DE30-4060-878F-0A141555327B}"/>
              </a:ext>
            </a:extLst>
          </p:cNvPr>
          <p:cNvCxnSpPr>
            <a:cxnSpLocks/>
          </p:cNvCxnSpPr>
          <p:nvPr/>
        </p:nvCxnSpPr>
        <p:spPr>
          <a:xfrm flipV="1">
            <a:off x="7246446" y="1669987"/>
            <a:ext cx="4453" cy="19133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B8F5650-F65B-4E79-82BB-2527F057CA10}"/>
              </a:ext>
            </a:extLst>
          </p:cNvPr>
          <p:cNvSpPr txBox="1"/>
          <p:nvPr/>
        </p:nvSpPr>
        <p:spPr>
          <a:xfrm>
            <a:off x="4748632" y="2597694"/>
            <a:ext cx="373820" cy="307777"/>
          </a:xfrm>
          <a:prstGeom prst="rect">
            <a:avLst/>
          </a:prstGeom>
          <a:noFill/>
        </p:spPr>
        <p:txBody>
          <a:bodyPr wrap="none" rtlCol="0">
            <a:spAutoFit/>
          </a:bodyPr>
          <a:lstStyle/>
          <a:p>
            <a:r>
              <a:rPr lang="en-US" sz="1400" b="1" dirty="0"/>
              <a:t>ER</a:t>
            </a:r>
          </a:p>
        </p:txBody>
      </p:sp>
      <p:sp>
        <p:nvSpPr>
          <p:cNvPr id="96" name="TextBox 95">
            <a:extLst>
              <a:ext uri="{FF2B5EF4-FFF2-40B4-BE49-F238E27FC236}">
                <a16:creationId xmlns:a16="http://schemas.microsoft.com/office/drawing/2014/main" id="{E064EAFC-8363-4EDF-90FF-36191D570CE2}"/>
              </a:ext>
            </a:extLst>
          </p:cNvPr>
          <p:cNvSpPr txBox="1"/>
          <p:nvPr/>
        </p:nvSpPr>
        <p:spPr>
          <a:xfrm>
            <a:off x="5696395" y="3755378"/>
            <a:ext cx="569387" cy="307777"/>
          </a:xfrm>
          <a:prstGeom prst="rect">
            <a:avLst/>
          </a:prstGeom>
          <a:noFill/>
        </p:spPr>
        <p:txBody>
          <a:bodyPr wrap="none" rtlCol="0">
            <a:spAutoFit/>
          </a:bodyPr>
          <a:lstStyle/>
          <a:p>
            <a:r>
              <a:rPr lang="en-US" sz="1400" b="1" dirty="0"/>
              <a:t>Golgi</a:t>
            </a:r>
          </a:p>
        </p:txBody>
      </p:sp>
      <p:sp>
        <p:nvSpPr>
          <p:cNvPr id="97" name="TextBox 96">
            <a:extLst>
              <a:ext uri="{FF2B5EF4-FFF2-40B4-BE49-F238E27FC236}">
                <a16:creationId xmlns:a16="http://schemas.microsoft.com/office/drawing/2014/main" id="{4F09DB5D-E83D-4DDE-9ABA-984F35AC794E}"/>
              </a:ext>
            </a:extLst>
          </p:cNvPr>
          <p:cNvSpPr txBox="1"/>
          <p:nvPr/>
        </p:nvSpPr>
        <p:spPr>
          <a:xfrm>
            <a:off x="5499084" y="2293654"/>
            <a:ext cx="892232" cy="523220"/>
          </a:xfrm>
          <a:prstGeom prst="rect">
            <a:avLst/>
          </a:prstGeom>
          <a:noFill/>
        </p:spPr>
        <p:txBody>
          <a:bodyPr wrap="none" rtlCol="0">
            <a:spAutoFit/>
          </a:bodyPr>
          <a:lstStyle/>
          <a:p>
            <a:pPr algn="ctr"/>
            <a:r>
              <a:rPr lang="en-US" sz="1400" b="1" dirty="0"/>
              <a:t>Secretory</a:t>
            </a:r>
          </a:p>
          <a:p>
            <a:pPr algn="ctr"/>
            <a:r>
              <a:rPr lang="en-US" sz="1400" b="1" dirty="0"/>
              <a:t>Vesicle</a:t>
            </a:r>
          </a:p>
        </p:txBody>
      </p:sp>
      <p:grpSp>
        <p:nvGrpSpPr>
          <p:cNvPr id="99" name="Group 98">
            <a:extLst>
              <a:ext uri="{FF2B5EF4-FFF2-40B4-BE49-F238E27FC236}">
                <a16:creationId xmlns:a16="http://schemas.microsoft.com/office/drawing/2014/main" id="{E8B09F8B-F9EF-415C-97C6-D760583B2EDC}"/>
              </a:ext>
            </a:extLst>
          </p:cNvPr>
          <p:cNvGrpSpPr/>
          <p:nvPr/>
        </p:nvGrpSpPr>
        <p:grpSpPr>
          <a:xfrm>
            <a:off x="5861197" y="2814522"/>
            <a:ext cx="636382" cy="616658"/>
            <a:chOff x="6325552" y="3913665"/>
            <a:chExt cx="636382" cy="616658"/>
          </a:xfrm>
        </p:grpSpPr>
        <p:sp>
          <p:nvSpPr>
            <p:cNvPr id="100" name="Oval 99">
              <a:extLst>
                <a:ext uri="{FF2B5EF4-FFF2-40B4-BE49-F238E27FC236}">
                  <a16:creationId xmlns:a16="http://schemas.microsoft.com/office/drawing/2014/main" id="{A0CBE1AF-F922-44B9-8B84-AEAB5AA8FD7A}"/>
                </a:ext>
              </a:extLst>
            </p:cNvPr>
            <p:cNvSpPr/>
            <p:nvPr/>
          </p:nvSpPr>
          <p:spPr>
            <a:xfrm>
              <a:off x="6325552" y="3913665"/>
              <a:ext cx="636382" cy="6166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D7363C9-6498-4AAE-9437-7BC30DF97EB0}"/>
                </a:ext>
              </a:extLst>
            </p:cNvPr>
            <p:cNvGrpSpPr/>
            <p:nvPr/>
          </p:nvGrpSpPr>
          <p:grpSpPr>
            <a:xfrm>
              <a:off x="6445444" y="3989799"/>
              <a:ext cx="439602" cy="438197"/>
              <a:chOff x="5976462" y="3261643"/>
              <a:chExt cx="439602" cy="438197"/>
            </a:xfrm>
          </p:grpSpPr>
          <p:pic>
            <p:nvPicPr>
              <p:cNvPr id="102" name="Picture 8" descr="Image result for chylomicron creative common">
                <a:extLst>
                  <a:ext uri="{FF2B5EF4-FFF2-40B4-BE49-F238E27FC236}">
                    <a16:creationId xmlns:a16="http://schemas.microsoft.com/office/drawing/2014/main" id="{5A670BCE-6FCF-4A2C-9CF1-A3612FFF12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6462" y="3261643"/>
                <a:ext cx="439602" cy="438197"/>
              </a:xfrm>
              <a:prstGeom prst="rect">
                <a:avLst/>
              </a:prstGeom>
              <a:noFill/>
              <a:extLst>
                <a:ext uri="{909E8E84-426E-40DD-AFC4-6F175D3DCCD1}">
                  <a14:hiddenFill xmlns:a14="http://schemas.microsoft.com/office/drawing/2010/main">
                    <a:solidFill>
                      <a:srgbClr val="FFFFFF"/>
                    </a:solidFill>
                  </a14:hiddenFill>
                </a:ext>
              </a:extLst>
            </p:spPr>
          </p:pic>
          <p:sp>
            <p:nvSpPr>
              <p:cNvPr id="103" name="Oval 102">
                <a:extLst>
                  <a:ext uri="{FF2B5EF4-FFF2-40B4-BE49-F238E27FC236}">
                    <a16:creationId xmlns:a16="http://schemas.microsoft.com/office/drawing/2014/main" id="{3D2CCDC4-98D5-44EF-9974-559EFD44E3E0}"/>
                  </a:ext>
                </a:extLst>
              </p:cNvPr>
              <p:cNvSpPr/>
              <p:nvPr/>
            </p:nvSpPr>
            <p:spPr>
              <a:xfrm>
                <a:off x="6014085" y="3299460"/>
                <a:ext cx="360045" cy="360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a:extLst>
                  <a:ext uri="{FF2B5EF4-FFF2-40B4-BE49-F238E27FC236}">
                    <a16:creationId xmlns:a16="http://schemas.microsoft.com/office/drawing/2014/main" id="{85FDC23E-CB6F-419A-9E9C-9B4C255339C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095600" y="3338533"/>
                <a:ext cx="142509" cy="154305"/>
              </a:xfrm>
              <a:prstGeom prst="rect">
                <a:avLst/>
              </a:prstGeom>
            </p:spPr>
          </p:pic>
          <p:pic>
            <p:nvPicPr>
              <p:cNvPr id="105" name="Picture 104">
                <a:extLst>
                  <a:ext uri="{FF2B5EF4-FFF2-40B4-BE49-F238E27FC236}">
                    <a16:creationId xmlns:a16="http://schemas.microsoft.com/office/drawing/2014/main" id="{92B52A13-15E5-46D6-8C1A-6823E662EB9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3796813">
                <a:off x="6136179" y="3486328"/>
                <a:ext cx="142509" cy="154305"/>
              </a:xfrm>
              <a:prstGeom prst="rect">
                <a:avLst/>
              </a:prstGeom>
            </p:spPr>
          </p:pic>
          <p:pic>
            <p:nvPicPr>
              <p:cNvPr id="106" name="Picture 105">
                <a:extLst>
                  <a:ext uri="{FF2B5EF4-FFF2-40B4-BE49-F238E27FC236}">
                    <a16:creationId xmlns:a16="http://schemas.microsoft.com/office/drawing/2014/main" id="{5A6A941E-BF59-44F7-928F-E886C05F732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a:off x="6223268" y="3379470"/>
                <a:ext cx="142509" cy="154305"/>
              </a:xfrm>
              <a:prstGeom prst="rect">
                <a:avLst/>
              </a:prstGeom>
            </p:spPr>
          </p:pic>
          <p:pic>
            <p:nvPicPr>
              <p:cNvPr id="107" name="Picture 106">
                <a:extLst>
                  <a:ext uri="{FF2B5EF4-FFF2-40B4-BE49-F238E27FC236}">
                    <a16:creationId xmlns:a16="http://schemas.microsoft.com/office/drawing/2014/main" id="{8BC1B463-7C2C-4AB4-9712-BE3198E3968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7742" y1="80180" x2="67742" y2="80180"/>
                            <a14:foregroundMark x1="49462" y1="69369" x2="49462" y2="69369"/>
                            <a14:foregroundMark x1="77419" y1="22523" x2="77419" y2="22523"/>
                            <a14:foregroundMark x1="79570" y1="28829" x2="79570" y2="28829"/>
                            <a14:foregroundMark x1="79570" y1="31532" x2="79570" y2="31532"/>
                            <a14:foregroundMark x1="83871" y1="36036" x2="83871" y2="36036"/>
                            <a14:foregroundMark x1="83871" y1="43243" x2="83871" y2="43243"/>
                            <a14:foregroundMark x1="86022" y1="47748" x2="86022" y2="47748"/>
                            <a14:foregroundMark x1="82796" y1="70270" x2="82796" y2="70270"/>
                            <a14:foregroundMark x1="55914" y1="66667" x2="55914" y2="66667"/>
                            <a14:foregroundMark x1="46237" y1="65766" x2="46237" y2="65766"/>
                            <a14:foregroundMark x1="89247" y1="57658" x2="89247" y2="57658"/>
                            <a14:foregroundMark x1="36559" y1="45946" x2="36559" y2="45946"/>
                            <a14:foregroundMark x1="33333" y1="36036" x2="33333" y2="36036"/>
                            <a14:foregroundMark x1="53763" y1="67568" x2="53763" y2="67568"/>
                            <a14:foregroundMark x1="54839" y1="67568" x2="54839" y2="67568"/>
                            <a14:foregroundMark x1="68817" y1="73874" x2="68817" y2="73874"/>
                          </a14:backgroundRemoval>
                        </a14:imgEffect>
                      </a14:imgLayer>
                    </a14:imgProps>
                  </a:ext>
                </a:extLst>
              </a:blip>
              <a:srcRect l="22043" t="17117" b="12161"/>
              <a:stretch/>
            </p:blipFill>
            <p:spPr>
              <a:xfrm rot="2037608">
                <a:off x="6027177" y="3429973"/>
                <a:ext cx="142509" cy="154305"/>
              </a:xfrm>
              <a:prstGeom prst="rect">
                <a:avLst/>
              </a:prstGeom>
            </p:spPr>
          </p:pic>
        </p:grpSp>
      </p:grpSp>
      <p:sp>
        <p:nvSpPr>
          <p:cNvPr id="122" name="Moon 121">
            <a:extLst>
              <a:ext uri="{FF2B5EF4-FFF2-40B4-BE49-F238E27FC236}">
                <a16:creationId xmlns:a16="http://schemas.microsoft.com/office/drawing/2014/main" id="{FEFA0ACD-B8BA-4E99-BCDC-B207E80564ED}"/>
              </a:ext>
            </a:extLst>
          </p:cNvPr>
          <p:cNvSpPr/>
          <p:nvPr/>
        </p:nvSpPr>
        <p:spPr>
          <a:xfrm>
            <a:off x="5921480" y="2973523"/>
            <a:ext cx="152400" cy="297038"/>
          </a:xfrm>
          <a:prstGeom prst="moon">
            <a:avLst>
              <a:gd name="adj" fmla="val 46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2" name="Picture 14">
            <a:extLst>
              <a:ext uri="{FF2B5EF4-FFF2-40B4-BE49-F238E27FC236}">
                <a16:creationId xmlns:a16="http://schemas.microsoft.com/office/drawing/2014/main" id="{60A0DD65-D427-4523-98F0-D7744D82DA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003" y="4142093"/>
            <a:ext cx="1136398" cy="524491"/>
          </a:xfrm>
          <a:prstGeom prst="rect">
            <a:avLst/>
          </a:prstGeom>
          <a:noFill/>
          <a:extLst>
            <a:ext uri="{909E8E84-426E-40DD-AFC4-6F175D3DCCD1}">
              <a14:hiddenFill xmlns:a14="http://schemas.microsoft.com/office/drawing/2010/main">
                <a:solidFill>
                  <a:srgbClr val="FFFFFF"/>
                </a:solidFill>
              </a14:hiddenFill>
            </a:ext>
          </a:extLst>
        </p:spPr>
      </p:pic>
      <p:sp>
        <p:nvSpPr>
          <p:cNvPr id="110" name="Moon 109">
            <a:extLst>
              <a:ext uri="{FF2B5EF4-FFF2-40B4-BE49-F238E27FC236}">
                <a16:creationId xmlns:a16="http://schemas.microsoft.com/office/drawing/2014/main" id="{5892FD50-15FD-4AC3-868D-7B4B7B6A7B94}"/>
              </a:ext>
            </a:extLst>
          </p:cNvPr>
          <p:cNvSpPr/>
          <p:nvPr/>
        </p:nvSpPr>
        <p:spPr>
          <a:xfrm>
            <a:off x="3863139" y="2708032"/>
            <a:ext cx="102451" cy="22419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20B9A68E-2211-4888-87B2-015DEE4E3F1A}"/>
              </a:ext>
            </a:extLst>
          </p:cNvPr>
          <p:cNvSpPr txBox="1"/>
          <p:nvPr/>
        </p:nvSpPr>
        <p:spPr>
          <a:xfrm>
            <a:off x="3204608" y="2173784"/>
            <a:ext cx="824265" cy="307777"/>
          </a:xfrm>
          <a:prstGeom prst="rect">
            <a:avLst/>
          </a:prstGeom>
          <a:noFill/>
        </p:spPr>
        <p:txBody>
          <a:bodyPr wrap="none" rtlCol="0">
            <a:spAutoFit/>
          </a:bodyPr>
          <a:lstStyle/>
          <a:p>
            <a:r>
              <a:rPr lang="en-US" sz="1400" b="1" dirty="0"/>
              <a:t>Apo-B48</a:t>
            </a:r>
          </a:p>
        </p:txBody>
      </p:sp>
      <p:cxnSp>
        <p:nvCxnSpPr>
          <p:cNvPr id="118" name="Straight Connector 117">
            <a:extLst>
              <a:ext uri="{FF2B5EF4-FFF2-40B4-BE49-F238E27FC236}">
                <a16:creationId xmlns:a16="http://schemas.microsoft.com/office/drawing/2014/main" id="{B8C3B185-BBD2-4BF5-90A7-5D3B6F6C3240}"/>
              </a:ext>
            </a:extLst>
          </p:cNvPr>
          <p:cNvCxnSpPr>
            <a:cxnSpLocks/>
          </p:cNvCxnSpPr>
          <p:nvPr/>
        </p:nvCxnSpPr>
        <p:spPr>
          <a:xfrm>
            <a:off x="3803284" y="2472666"/>
            <a:ext cx="40108" cy="201955"/>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0" name="Moon 119">
            <a:extLst>
              <a:ext uri="{FF2B5EF4-FFF2-40B4-BE49-F238E27FC236}">
                <a16:creationId xmlns:a16="http://schemas.microsoft.com/office/drawing/2014/main" id="{0C3A2425-6D28-4821-A1E8-2CB357D13795}"/>
              </a:ext>
            </a:extLst>
          </p:cNvPr>
          <p:cNvSpPr/>
          <p:nvPr/>
        </p:nvSpPr>
        <p:spPr>
          <a:xfrm>
            <a:off x="4267490" y="2760720"/>
            <a:ext cx="102451" cy="22419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a:extLst>
              <a:ext uri="{FF2B5EF4-FFF2-40B4-BE49-F238E27FC236}">
                <a16:creationId xmlns:a16="http://schemas.microsoft.com/office/drawing/2014/main" id="{C7D53E6F-B14A-48F1-8544-035EF0339401}"/>
              </a:ext>
            </a:extLst>
          </p:cNvPr>
          <p:cNvSpPr/>
          <p:nvPr/>
        </p:nvSpPr>
        <p:spPr>
          <a:xfrm>
            <a:off x="4512150" y="3644101"/>
            <a:ext cx="102451" cy="22419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a:extLst>
              <a:ext uri="{FF2B5EF4-FFF2-40B4-BE49-F238E27FC236}">
                <a16:creationId xmlns:a16="http://schemas.microsoft.com/office/drawing/2014/main" id="{CFD60266-7687-4BC5-B5AC-2DEEB67F2BA1}"/>
              </a:ext>
            </a:extLst>
          </p:cNvPr>
          <p:cNvSpPr/>
          <p:nvPr/>
        </p:nvSpPr>
        <p:spPr>
          <a:xfrm rot="20654717">
            <a:off x="6400015" y="2554811"/>
            <a:ext cx="88438" cy="256176"/>
          </a:xfrm>
          <a:prstGeom prst="moon">
            <a:avLst>
              <a:gd name="adj"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a:extLst>
              <a:ext uri="{FF2B5EF4-FFF2-40B4-BE49-F238E27FC236}">
                <a16:creationId xmlns:a16="http://schemas.microsoft.com/office/drawing/2014/main" id="{52BEF377-A640-4B16-B592-F4901622006F}"/>
              </a:ext>
            </a:extLst>
          </p:cNvPr>
          <p:cNvSpPr/>
          <p:nvPr/>
        </p:nvSpPr>
        <p:spPr>
          <a:xfrm>
            <a:off x="6958606" y="2057990"/>
            <a:ext cx="102451" cy="22419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25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37DA-5AF7-454C-9D2C-355D3945ED65}"/>
              </a:ext>
            </a:extLst>
          </p:cNvPr>
          <p:cNvSpPr>
            <a:spLocks noGrp="1"/>
          </p:cNvSpPr>
          <p:nvPr>
            <p:ph type="title"/>
          </p:nvPr>
        </p:nvSpPr>
        <p:spPr>
          <a:xfrm>
            <a:off x="54425" y="2664983"/>
            <a:ext cx="2847801" cy="838032"/>
          </a:xfrm>
        </p:spPr>
        <p:txBody>
          <a:bodyPr>
            <a:normAutofit fontScale="90000"/>
          </a:bodyPr>
          <a:lstStyle/>
          <a:p>
            <a:pPr algn="ctr"/>
            <a:r>
              <a:rPr lang="en-US" dirty="0"/>
              <a:t>Chylomicron Release Causes Hormone Signaling </a:t>
            </a:r>
          </a:p>
        </p:txBody>
      </p:sp>
      <p:sp>
        <p:nvSpPr>
          <p:cNvPr id="4" name="Content Placeholder 3">
            <a:extLst>
              <a:ext uri="{FF2B5EF4-FFF2-40B4-BE49-F238E27FC236}">
                <a16:creationId xmlns:a16="http://schemas.microsoft.com/office/drawing/2014/main" id="{DA7D1056-21DC-4AE4-A52A-049B805BE62B}"/>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DFB9C2FC-B09F-4C61-889C-E1089B77BF94}"/>
              </a:ext>
            </a:extLst>
          </p:cNvPr>
          <p:cNvPicPr>
            <a:picLocks noChangeAspect="1"/>
          </p:cNvPicPr>
          <p:nvPr/>
        </p:nvPicPr>
        <p:blipFill>
          <a:blip r:embed="rId3"/>
          <a:stretch>
            <a:fillRect/>
          </a:stretch>
        </p:blipFill>
        <p:spPr>
          <a:xfrm>
            <a:off x="3005167" y="38718"/>
            <a:ext cx="6084408" cy="5581102"/>
          </a:xfrm>
          <a:prstGeom prst="rect">
            <a:avLst/>
          </a:prstGeom>
        </p:spPr>
      </p:pic>
      <p:sp>
        <p:nvSpPr>
          <p:cNvPr id="7" name="TextBox 6">
            <a:extLst>
              <a:ext uri="{FF2B5EF4-FFF2-40B4-BE49-F238E27FC236}">
                <a16:creationId xmlns:a16="http://schemas.microsoft.com/office/drawing/2014/main" id="{21E42E1F-5702-464B-85BA-78DC26E6EB94}"/>
              </a:ext>
            </a:extLst>
          </p:cNvPr>
          <p:cNvSpPr txBox="1"/>
          <p:nvPr/>
        </p:nvSpPr>
        <p:spPr>
          <a:xfrm>
            <a:off x="5786645" y="2001691"/>
            <a:ext cx="1285609" cy="461665"/>
          </a:xfrm>
          <a:prstGeom prst="rect">
            <a:avLst/>
          </a:prstGeom>
          <a:noFill/>
        </p:spPr>
        <p:txBody>
          <a:bodyPr wrap="none" rtlCol="0">
            <a:spAutoFit/>
          </a:bodyPr>
          <a:lstStyle/>
          <a:p>
            <a:pPr algn="ctr"/>
            <a:r>
              <a:rPr lang="en-US" sz="1200" b="1" dirty="0"/>
              <a:t>Enteroendocrine </a:t>
            </a:r>
          </a:p>
          <a:p>
            <a:pPr algn="ctr"/>
            <a:r>
              <a:rPr lang="en-US" sz="1200" b="1" dirty="0"/>
              <a:t>Cell</a:t>
            </a:r>
          </a:p>
        </p:txBody>
      </p:sp>
      <p:sp>
        <p:nvSpPr>
          <p:cNvPr id="8" name="Rectangle 7">
            <a:extLst>
              <a:ext uri="{FF2B5EF4-FFF2-40B4-BE49-F238E27FC236}">
                <a16:creationId xmlns:a16="http://schemas.microsoft.com/office/drawing/2014/main" id="{1481CF77-FE90-48BB-BDB0-ED15D2CBE7EA}"/>
              </a:ext>
            </a:extLst>
          </p:cNvPr>
          <p:cNvSpPr/>
          <p:nvPr/>
        </p:nvSpPr>
        <p:spPr>
          <a:xfrm>
            <a:off x="5864087" y="2390776"/>
            <a:ext cx="467139" cy="231192"/>
          </a:xfrm>
          <a:prstGeom prst="rect">
            <a:avLst/>
          </a:prstGeom>
          <a:solidFill>
            <a:srgbClr val="FAD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02E6B6-2491-43C0-A731-92B055458225}"/>
              </a:ext>
            </a:extLst>
          </p:cNvPr>
          <p:cNvSpPr txBox="1"/>
          <p:nvPr/>
        </p:nvSpPr>
        <p:spPr>
          <a:xfrm>
            <a:off x="52064" y="5661697"/>
            <a:ext cx="9091936" cy="307777"/>
          </a:xfrm>
          <a:prstGeom prst="rect">
            <a:avLst/>
          </a:prstGeom>
          <a:noFill/>
        </p:spPr>
        <p:txBody>
          <a:bodyPr wrap="square" rtlCol="0">
            <a:spAutoFit/>
          </a:bodyPr>
          <a:lstStyle/>
          <a:p>
            <a:r>
              <a:rPr lang="en-US" sz="1400" dirty="0"/>
              <a:t>Figure modified from </a:t>
            </a:r>
            <a:r>
              <a:rPr lang="en-US" sz="1400" dirty="0" err="1">
                <a:hlinkClick r:id="rId4"/>
              </a:rPr>
              <a:t>Psichas</a:t>
            </a:r>
            <a:r>
              <a:rPr lang="en-US" sz="1400" dirty="0">
                <a:hlinkClick r:id="rId4"/>
              </a:rPr>
              <a:t>, A., et al. (2017) </a:t>
            </a:r>
            <a:r>
              <a:rPr lang="en-US" sz="1400" i="1" dirty="0" err="1">
                <a:hlinkClick r:id="rId4"/>
              </a:rPr>
              <a:t>Diabetologia</a:t>
            </a:r>
            <a:r>
              <a:rPr lang="en-US" sz="1400" dirty="0">
                <a:hlinkClick r:id="rId4"/>
              </a:rPr>
              <a:t> 60:2475-2485</a:t>
            </a:r>
            <a:endParaRPr lang="en-US" sz="1400" dirty="0"/>
          </a:p>
        </p:txBody>
      </p:sp>
    </p:spTree>
    <p:extLst>
      <p:ext uri="{BB962C8B-B14F-4D97-AF65-F5344CB8AC3E}">
        <p14:creationId xmlns:p14="http://schemas.microsoft.com/office/powerpoint/2010/main" val="273731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rrow: Bent 40">
            <a:extLst>
              <a:ext uri="{FF2B5EF4-FFF2-40B4-BE49-F238E27FC236}">
                <a16:creationId xmlns:a16="http://schemas.microsoft.com/office/drawing/2014/main" id="{B15024E5-2907-4B2D-B581-0A549692E31A}"/>
              </a:ext>
            </a:extLst>
          </p:cNvPr>
          <p:cNvSpPr/>
          <p:nvPr/>
        </p:nvSpPr>
        <p:spPr>
          <a:xfrm>
            <a:off x="3522071" y="2980590"/>
            <a:ext cx="2858977" cy="1775443"/>
          </a:xfrm>
          <a:prstGeom prst="ben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1158655-D91B-4D91-B73A-6CED73922FEA}"/>
              </a:ext>
            </a:extLst>
          </p:cNvPr>
          <p:cNvSpPr>
            <a:spLocks noGrp="1"/>
          </p:cNvSpPr>
          <p:nvPr>
            <p:ph type="title"/>
          </p:nvPr>
        </p:nvSpPr>
        <p:spPr>
          <a:xfrm>
            <a:off x="1207363" y="1061744"/>
            <a:ext cx="7307987" cy="838032"/>
          </a:xfrm>
        </p:spPr>
        <p:txBody>
          <a:bodyPr/>
          <a:lstStyle/>
          <a:p>
            <a:r>
              <a:rPr lang="en-US" dirty="0"/>
              <a:t> </a:t>
            </a:r>
          </a:p>
        </p:txBody>
      </p:sp>
      <p:pic>
        <p:nvPicPr>
          <p:cNvPr id="1026" name="Picture 2">
            <a:extLst>
              <a:ext uri="{FF2B5EF4-FFF2-40B4-BE49-F238E27FC236}">
                <a16:creationId xmlns:a16="http://schemas.microsoft.com/office/drawing/2014/main" id="{A0E2BE67-BC57-4F06-BE7F-355BC8D15354}"/>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818971" y="2050098"/>
            <a:ext cx="1703824" cy="1310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4AA7E1-5C3D-43AD-B1E2-0484A27C3DE2}"/>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2349512" y="2971712"/>
            <a:ext cx="1344472" cy="777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7AC83A-6542-4303-A9FC-86686B3C5E75}"/>
              </a:ext>
            </a:extLst>
          </p:cNvPr>
          <p:cNvSpPr txBox="1"/>
          <p:nvPr/>
        </p:nvSpPr>
        <p:spPr>
          <a:xfrm>
            <a:off x="5759002" y="5692088"/>
            <a:ext cx="3090358" cy="307777"/>
          </a:xfrm>
          <a:prstGeom prst="rect">
            <a:avLst/>
          </a:prstGeom>
          <a:noFill/>
        </p:spPr>
        <p:txBody>
          <a:bodyPr wrap="square" rtlCol="0">
            <a:spAutoFit/>
          </a:bodyPr>
          <a:lstStyle/>
          <a:p>
            <a:r>
              <a:rPr lang="en-US" sz="1400" dirty="0"/>
              <a:t>Images from </a:t>
            </a:r>
            <a:r>
              <a:rPr lang="en-US" sz="1400" dirty="0">
                <a:hlinkClick r:id="rId5"/>
              </a:rPr>
              <a:t>Smart </a:t>
            </a:r>
            <a:r>
              <a:rPr lang="en-US" sz="1400" dirty="0" err="1">
                <a:hlinkClick r:id="rId5"/>
              </a:rPr>
              <a:t>Servier</a:t>
            </a:r>
            <a:r>
              <a:rPr lang="en-US" sz="1400" dirty="0">
                <a:hlinkClick r:id="rId5"/>
              </a:rPr>
              <a:t> Medical Art</a:t>
            </a:r>
            <a:endParaRPr lang="en-US" sz="1400" dirty="0"/>
          </a:p>
        </p:txBody>
      </p:sp>
      <p:sp>
        <p:nvSpPr>
          <p:cNvPr id="16" name="Cylinder 15">
            <a:extLst>
              <a:ext uri="{FF2B5EF4-FFF2-40B4-BE49-F238E27FC236}">
                <a16:creationId xmlns:a16="http://schemas.microsoft.com/office/drawing/2014/main" id="{87452407-126D-40EE-A215-EB0BDD4E43F3}"/>
              </a:ext>
            </a:extLst>
          </p:cNvPr>
          <p:cNvSpPr/>
          <p:nvPr/>
        </p:nvSpPr>
        <p:spPr>
          <a:xfrm rot="5400000">
            <a:off x="2754508" y="3066327"/>
            <a:ext cx="933660" cy="2858977"/>
          </a:xfrm>
          <a:prstGeom prst="can">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364BE81-7D28-4598-879B-C769B30493EA}"/>
              </a:ext>
            </a:extLst>
          </p:cNvPr>
          <p:cNvSpPr txBox="1"/>
          <p:nvPr/>
        </p:nvSpPr>
        <p:spPr>
          <a:xfrm>
            <a:off x="283379" y="3708601"/>
            <a:ext cx="1774845" cy="338554"/>
          </a:xfrm>
          <a:prstGeom prst="rect">
            <a:avLst/>
          </a:prstGeom>
          <a:noFill/>
        </p:spPr>
        <p:txBody>
          <a:bodyPr wrap="none" rtlCol="0">
            <a:spAutoFit/>
          </a:bodyPr>
          <a:lstStyle/>
          <a:p>
            <a:r>
              <a:rPr lang="en-US" sz="1600" dirty="0"/>
              <a:t>Lipases + Bile Acids</a:t>
            </a:r>
          </a:p>
        </p:txBody>
      </p:sp>
      <p:pic>
        <p:nvPicPr>
          <p:cNvPr id="23" name="Picture 22">
            <a:extLst>
              <a:ext uri="{FF2B5EF4-FFF2-40B4-BE49-F238E27FC236}">
                <a16:creationId xmlns:a16="http://schemas.microsoft.com/office/drawing/2014/main" id="{A3CE8834-6D77-4B38-A53B-B1A64539D64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2414823" y="4331194"/>
            <a:ext cx="122123" cy="1189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E93AC430-2EFF-496A-A6D7-550B377D771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3097792" y="4484151"/>
            <a:ext cx="122123" cy="1189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44A15507-3821-4805-9A06-496AA9714F6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3282768" y="4335549"/>
            <a:ext cx="122123" cy="11896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65BF008-49F8-44D4-A930-2026D618B3DE}"/>
              </a:ext>
            </a:extLst>
          </p:cNvPr>
          <p:cNvSpPr txBox="1"/>
          <p:nvPr/>
        </p:nvSpPr>
        <p:spPr>
          <a:xfrm>
            <a:off x="1835352" y="5302030"/>
            <a:ext cx="2104422" cy="338554"/>
          </a:xfrm>
          <a:prstGeom prst="rect">
            <a:avLst/>
          </a:prstGeom>
          <a:noFill/>
        </p:spPr>
        <p:txBody>
          <a:bodyPr wrap="none" rtlCol="0">
            <a:spAutoFit/>
          </a:bodyPr>
          <a:lstStyle/>
          <a:p>
            <a:r>
              <a:rPr lang="en-US" sz="1600" dirty="0"/>
              <a:t>Emulsified Fat Droplets</a:t>
            </a:r>
          </a:p>
        </p:txBody>
      </p:sp>
      <p:pic>
        <p:nvPicPr>
          <p:cNvPr id="42" name="Picture 41">
            <a:extLst>
              <a:ext uri="{FF2B5EF4-FFF2-40B4-BE49-F238E27FC236}">
                <a16:creationId xmlns:a16="http://schemas.microsoft.com/office/drawing/2014/main" id="{DCAC3B90-055A-466A-9F39-910C14F1041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2706775" y="4493328"/>
            <a:ext cx="122123" cy="1189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7433ACD7-C062-4672-8F97-3E684CAF341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2887534" y="4347907"/>
            <a:ext cx="122123" cy="11896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BC1FF20-5C47-4C2E-B8EF-C6EBE14E7C85}"/>
              </a:ext>
            </a:extLst>
          </p:cNvPr>
          <p:cNvSpPr txBox="1"/>
          <p:nvPr/>
        </p:nvSpPr>
        <p:spPr>
          <a:xfrm>
            <a:off x="3148900" y="1778380"/>
            <a:ext cx="643125" cy="369332"/>
          </a:xfrm>
          <a:prstGeom prst="rect">
            <a:avLst/>
          </a:prstGeom>
          <a:noFill/>
        </p:spPr>
        <p:txBody>
          <a:bodyPr wrap="none" rtlCol="0">
            <a:spAutoFit/>
          </a:bodyPr>
          <a:lstStyle/>
          <a:p>
            <a:r>
              <a:rPr lang="en-US" b="1" i="1" dirty="0">
                <a:solidFill>
                  <a:schemeClr val="accent6">
                    <a:lumMod val="75000"/>
                  </a:schemeClr>
                </a:solidFill>
              </a:rPr>
              <a:t>Liver</a:t>
            </a:r>
          </a:p>
        </p:txBody>
      </p:sp>
      <p:sp>
        <p:nvSpPr>
          <p:cNvPr id="45" name="TextBox 44">
            <a:extLst>
              <a:ext uri="{FF2B5EF4-FFF2-40B4-BE49-F238E27FC236}">
                <a16:creationId xmlns:a16="http://schemas.microsoft.com/office/drawing/2014/main" id="{334CE5A3-7050-4660-A733-7CBA00272C6A}"/>
              </a:ext>
            </a:extLst>
          </p:cNvPr>
          <p:cNvSpPr txBox="1"/>
          <p:nvPr/>
        </p:nvSpPr>
        <p:spPr>
          <a:xfrm>
            <a:off x="3107991" y="2638861"/>
            <a:ext cx="1052083" cy="369332"/>
          </a:xfrm>
          <a:prstGeom prst="rect">
            <a:avLst/>
          </a:prstGeom>
          <a:noFill/>
        </p:spPr>
        <p:txBody>
          <a:bodyPr wrap="none" rtlCol="0">
            <a:spAutoFit/>
          </a:bodyPr>
          <a:lstStyle/>
          <a:p>
            <a:r>
              <a:rPr lang="en-US" b="1" i="1" dirty="0">
                <a:solidFill>
                  <a:schemeClr val="accent6">
                    <a:lumMod val="75000"/>
                  </a:schemeClr>
                </a:solidFill>
              </a:rPr>
              <a:t>Pancreas</a:t>
            </a:r>
          </a:p>
        </p:txBody>
      </p:sp>
      <p:sp>
        <p:nvSpPr>
          <p:cNvPr id="46" name="TextBox 45">
            <a:extLst>
              <a:ext uri="{FF2B5EF4-FFF2-40B4-BE49-F238E27FC236}">
                <a16:creationId xmlns:a16="http://schemas.microsoft.com/office/drawing/2014/main" id="{9F1E3576-F7CC-4C98-A4D2-C0BFEBF4FB49}"/>
              </a:ext>
            </a:extLst>
          </p:cNvPr>
          <p:cNvSpPr txBox="1"/>
          <p:nvPr/>
        </p:nvSpPr>
        <p:spPr>
          <a:xfrm>
            <a:off x="469272" y="2639982"/>
            <a:ext cx="1366080" cy="369332"/>
          </a:xfrm>
          <a:prstGeom prst="rect">
            <a:avLst/>
          </a:prstGeom>
          <a:noFill/>
        </p:spPr>
        <p:txBody>
          <a:bodyPr wrap="none" rtlCol="0">
            <a:spAutoFit/>
          </a:bodyPr>
          <a:lstStyle/>
          <a:p>
            <a:r>
              <a:rPr lang="en-US" b="1" i="1" dirty="0">
                <a:solidFill>
                  <a:schemeClr val="accent6">
                    <a:lumMod val="75000"/>
                  </a:schemeClr>
                </a:solidFill>
              </a:rPr>
              <a:t>Gall Bladder</a:t>
            </a:r>
          </a:p>
        </p:txBody>
      </p:sp>
      <p:sp>
        <p:nvSpPr>
          <p:cNvPr id="47" name="TextBox 46">
            <a:extLst>
              <a:ext uri="{FF2B5EF4-FFF2-40B4-BE49-F238E27FC236}">
                <a16:creationId xmlns:a16="http://schemas.microsoft.com/office/drawing/2014/main" id="{FC414C92-BE99-4137-84F0-DAA75623D26E}"/>
              </a:ext>
            </a:extLst>
          </p:cNvPr>
          <p:cNvSpPr txBox="1"/>
          <p:nvPr/>
        </p:nvSpPr>
        <p:spPr>
          <a:xfrm>
            <a:off x="815517" y="4907675"/>
            <a:ext cx="1598066" cy="369332"/>
          </a:xfrm>
          <a:prstGeom prst="rect">
            <a:avLst/>
          </a:prstGeom>
          <a:noFill/>
        </p:spPr>
        <p:txBody>
          <a:bodyPr wrap="none" rtlCol="0">
            <a:spAutoFit/>
          </a:bodyPr>
          <a:lstStyle/>
          <a:p>
            <a:r>
              <a:rPr lang="en-US" b="1" i="1" dirty="0">
                <a:solidFill>
                  <a:schemeClr val="accent6">
                    <a:lumMod val="75000"/>
                  </a:schemeClr>
                </a:solidFill>
              </a:rPr>
              <a:t>Small Intestine</a:t>
            </a:r>
          </a:p>
        </p:txBody>
      </p:sp>
      <p:cxnSp>
        <p:nvCxnSpPr>
          <p:cNvPr id="48" name="Straight Arrow Connector 47">
            <a:extLst>
              <a:ext uri="{FF2B5EF4-FFF2-40B4-BE49-F238E27FC236}">
                <a16:creationId xmlns:a16="http://schemas.microsoft.com/office/drawing/2014/main" id="{AF206285-217D-4F4A-8D69-B79FFC781ED2}"/>
              </a:ext>
            </a:extLst>
          </p:cNvPr>
          <p:cNvCxnSpPr>
            <a:cxnSpLocks/>
          </p:cNvCxnSpPr>
          <p:nvPr/>
        </p:nvCxnSpPr>
        <p:spPr>
          <a:xfrm flipV="1">
            <a:off x="1160033" y="4497919"/>
            <a:ext cx="419961" cy="104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29980A3-8FF1-4221-982B-F5800BE2B6AF}"/>
              </a:ext>
            </a:extLst>
          </p:cNvPr>
          <p:cNvSpPr txBox="1"/>
          <p:nvPr/>
        </p:nvSpPr>
        <p:spPr>
          <a:xfrm>
            <a:off x="182228" y="4180136"/>
            <a:ext cx="1020176" cy="584775"/>
          </a:xfrm>
          <a:prstGeom prst="rect">
            <a:avLst/>
          </a:prstGeom>
          <a:noFill/>
        </p:spPr>
        <p:txBody>
          <a:bodyPr wrap="square" rtlCol="0">
            <a:spAutoFit/>
          </a:bodyPr>
          <a:lstStyle/>
          <a:p>
            <a:pPr algn="ctr"/>
            <a:r>
              <a:rPr lang="en-US" sz="1600" dirty="0"/>
              <a:t>Lipids from food</a:t>
            </a:r>
          </a:p>
        </p:txBody>
      </p:sp>
      <p:cxnSp>
        <p:nvCxnSpPr>
          <p:cNvPr id="51" name="Straight Arrow Connector 50">
            <a:extLst>
              <a:ext uri="{FF2B5EF4-FFF2-40B4-BE49-F238E27FC236}">
                <a16:creationId xmlns:a16="http://schemas.microsoft.com/office/drawing/2014/main" id="{2FC8D2A9-35C5-4D9B-8B58-B996BD4238E9}"/>
              </a:ext>
            </a:extLst>
          </p:cNvPr>
          <p:cNvCxnSpPr>
            <a:cxnSpLocks/>
          </p:cNvCxnSpPr>
          <p:nvPr/>
        </p:nvCxnSpPr>
        <p:spPr>
          <a:xfrm flipV="1">
            <a:off x="4727079" y="4442276"/>
            <a:ext cx="419961" cy="104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401248F-DE8E-4836-BEC4-6602011CEEB5}"/>
              </a:ext>
            </a:extLst>
          </p:cNvPr>
          <p:cNvSpPr txBox="1"/>
          <p:nvPr/>
        </p:nvSpPr>
        <p:spPr>
          <a:xfrm>
            <a:off x="5064907" y="4180136"/>
            <a:ext cx="958532" cy="584775"/>
          </a:xfrm>
          <a:prstGeom prst="rect">
            <a:avLst/>
          </a:prstGeom>
          <a:noFill/>
        </p:spPr>
        <p:txBody>
          <a:bodyPr wrap="none" rtlCol="0">
            <a:spAutoFit/>
          </a:bodyPr>
          <a:lstStyle/>
          <a:p>
            <a:pPr algn="ctr"/>
            <a:r>
              <a:rPr lang="en-US" sz="1600" dirty="0"/>
              <a:t>Colon</a:t>
            </a:r>
          </a:p>
          <a:p>
            <a:pPr algn="ctr"/>
            <a:r>
              <a:rPr lang="en-US" sz="1600" dirty="0"/>
              <a:t>Excretion</a:t>
            </a:r>
          </a:p>
        </p:txBody>
      </p:sp>
      <p:sp>
        <p:nvSpPr>
          <p:cNvPr id="55" name="TextBox 54">
            <a:extLst>
              <a:ext uri="{FF2B5EF4-FFF2-40B4-BE49-F238E27FC236}">
                <a16:creationId xmlns:a16="http://schemas.microsoft.com/office/drawing/2014/main" id="{979D9699-EB86-4995-BC9E-4F386D3B33CF}"/>
              </a:ext>
            </a:extLst>
          </p:cNvPr>
          <p:cNvSpPr txBox="1"/>
          <p:nvPr/>
        </p:nvSpPr>
        <p:spPr>
          <a:xfrm>
            <a:off x="1963789" y="1047547"/>
            <a:ext cx="2660665" cy="338554"/>
          </a:xfrm>
          <a:prstGeom prst="rect">
            <a:avLst/>
          </a:prstGeom>
          <a:noFill/>
        </p:spPr>
        <p:txBody>
          <a:bodyPr wrap="none" rtlCol="0">
            <a:spAutoFit/>
          </a:bodyPr>
          <a:lstStyle/>
          <a:p>
            <a:r>
              <a:rPr lang="en-US" sz="1600" dirty="0"/>
              <a:t>Remnant Recycling/Clearance</a:t>
            </a:r>
          </a:p>
        </p:txBody>
      </p:sp>
      <p:pic>
        <p:nvPicPr>
          <p:cNvPr id="1032" name="Picture 8" descr="Image result for chylomicron creative common">
            <a:extLst>
              <a:ext uri="{FF2B5EF4-FFF2-40B4-BE49-F238E27FC236}">
                <a16:creationId xmlns:a16="http://schemas.microsoft.com/office/drawing/2014/main" id="{AB8DCACA-7AC4-471C-9008-75A6B5ECE6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1797" y="3656292"/>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Image result for chylomicron creative common">
            <a:extLst>
              <a:ext uri="{FF2B5EF4-FFF2-40B4-BE49-F238E27FC236}">
                <a16:creationId xmlns:a16="http://schemas.microsoft.com/office/drawing/2014/main" id="{B1217208-6D80-4078-BC2E-1B06BB0D6D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5754" y="3544978"/>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Image result for chylomicron creative common">
            <a:extLst>
              <a:ext uri="{FF2B5EF4-FFF2-40B4-BE49-F238E27FC236}">
                <a16:creationId xmlns:a16="http://schemas.microsoft.com/office/drawing/2014/main" id="{47B9C0A6-E205-41FC-B648-52286E4306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4336" y="3284857"/>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Image result for chylomicron creative common">
            <a:extLst>
              <a:ext uri="{FF2B5EF4-FFF2-40B4-BE49-F238E27FC236}">
                <a16:creationId xmlns:a16="http://schemas.microsoft.com/office/drawing/2014/main" id="{F5B9202E-068A-45F2-83DC-35B56670DE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9317" y="3395272"/>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Image result for chylomicron creative common">
            <a:extLst>
              <a:ext uri="{FF2B5EF4-FFF2-40B4-BE49-F238E27FC236}">
                <a16:creationId xmlns:a16="http://schemas.microsoft.com/office/drawing/2014/main" id="{D1E1462E-8AD3-4A9A-88E5-12B9130D4B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4852" y="3311447"/>
            <a:ext cx="204374" cy="20372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18FB8014-6328-44F7-B05B-518FE018CFCC}"/>
              </a:ext>
            </a:extLst>
          </p:cNvPr>
          <p:cNvSpPr txBox="1"/>
          <p:nvPr/>
        </p:nvSpPr>
        <p:spPr>
          <a:xfrm>
            <a:off x="6683538" y="3959126"/>
            <a:ext cx="1337226" cy="338554"/>
          </a:xfrm>
          <a:prstGeom prst="rect">
            <a:avLst/>
          </a:prstGeom>
          <a:noFill/>
        </p:spPr>
        <p:txBody>
          <a:bodyPr wrap="none" rtlCol="0">
            <a:spAutoFit/>
          </a:bodyPr>
          <a:lstStyle/>
          <a:p>
            <a:pPr algn="ctr"/>
            <a:r>
              <a:rPr lang="en-US" sz="1600" b="1" i="1" dirty="0">
                <a:solidFill>
                  <a:schemeClr val="accent6">
                    <a:lumMod val="75000"/>
                  </a:schemeClr>
                </a:solidFill>
              </a:rPr>
              <a:t>Blood Stream</a:t>
            </a:r>
          </a:p>
        </p:txBody>
      </p:sp>
      <p:sp>
        <p:nvSpPr>
          <p:cNvPr id="62" name="TextBox 61">
            <a:extLst>
              <a:ext uri="{FF2B5EF4-FFF2-40B4-BE49-F238E27FC236}">
                <a16:creationId xmlns:a16="http://schemas.microsoft.com/office/drawing/2014/main" id="{26ED29A9-79F7-4618-A5CB-587618A93EF0}"/>
              </a:ext>
            </a:extLst>
          </p:cNvPr>
          <p:cNvSpPr txBox="1"/>
          <p:nvPr/>
        </p:nvSpPr>
        <p:spPr>
          <a:xfrm>
            <a:off x="4518873" y="2804354"/>
            <a:ext cx="1390638" cy="338554"/>
          </a:xfrm>
          <a:prstGeom prst="rect">
            <a:avLst/>
          </a:prstGeom>
          <a:noFill/>
        </p:spPr>
        <p:txBody>
          <a:bodyPr wrap="none" rtlCol="0">
            <a:spAutoFit/>
          </a:bodyPr>
          <a:lstStyle/>
          <a:p>
            <a:pPr algn="ctr"/>
            <a:r>
              <a:rPr lang="en-US" sz="1600" b="1" i="1" dirty="0">
                <a:solidFill>
                  <a:schemeClr val="accent6">
                    <a:lumMod val="75000"/>
                  </a:schemeClr>
                </a:solidFill>
              </a:rPr>
              <a:t>Lymph System</a:t>
            </a:r>
          </a:p>
        </p:txBody>
      </p:sp>
      <p:sp>
        <p:nvSpPr>
          <p:cNvPr id="63" name="TextBox 62">
            <a:extLst>
              <a:ext uri="{FF2B5EF4-FFF2-40B4-BE49-F238E27FC236}">
                <a16:creationId xmlns:a16="http://schemas.microsoft.com/office/drawing/2014/main" id="{EAFA88B1-518E-4BC3-8A63-D02519D99312}"/>
              </a:ext>
            </a:extLst>
          </p:cNvPr>
          <p:cNvSpPr txBox="1"/>
          <p:nvPr/>
        </p:nvSpPr>
        <p:spPr>
          <a:xfrm>
            <a:off x="4374336" y="3725069"/>
            <a:ext cx="1307666" cy="338554"/>
          </a:xfrm>
          <a:prstGeom prst="rect">
            <a:avLst/>
          </a:prstGeom>
          <a:noFill/>
        </p:spPr>
        <p:txBody>
          <a:bodyPr wrap="none" rtlCol="0">
            <a:spAutoFit/>
          </a:bodyPr>
          <a:lstStyle/>
          <a:p>
            <a:r>
              <a:rPr lang="en-US" sz="1600" dirty="0"/>
              <a:t>Chylomicrons</a:t>
            </a:r>
          </a:p>
        </p:txBody>
      </p:sp>
      <p:cxnSp>
        <p:nvCxnSpPr>
          <p:cNvPr id="64" name="Straight Arrow Connector 63">
            <a:extLst>
              <a:ext uri="{FF2B5EF4-FFF2-40B4-BE49-F238E27FC236}">
                <a16:creationId xmlns:a16="http://schemas.microsoft.com/office/drawing/2014/main" id="{8FB2D95B-8307-48EC-BAAE-6859FBD8ACFA}"/>
              </a:ext>
            </a:extLst>
          </p:cNvPr>
          <p:cNvCxnSpPr>
            <a:cxnSpLocks/>
          </p:cNvCxnSpPr>
          <p:nvPr/>
        </p:nvCxnSpPr>
        <p:spPr>
          <a:xfrm flipH="1" flipV="1">
            <a:off x="4326081" y="3515168"/>
            <a:ext cx="154838" cy="2159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7" name="Picture 8" descr="Image result for chylomicron creative common">
            <a:extLst>
              <a:ext uri="{FF2B5EF4-FFF2-40B4-BE49-F238E27FC236}">
                <a16:creationId xmlns:a16="http://schemas.microsoft.com/office/drawing/2014/main" id="{466F7F46-7CA5-4648-AA1B-B506F02796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7026" y="3516978"/>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Image result for chylomicron creative common">
            <a:extLst>
              <a:ext uri="{FF2B5EF4-FFF2-40B4-BE49-F238E27FC236}">
                <a16:creationId xmlns:a16="http://schemas.microsoft.com/office/drawing/2014/main" id="{8653A722-B27C-4FF6-AC22-97548AEAD4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3607" y="3508652"/>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Image result for chylomicron creative common">
            <a:extLst>
              <a:ext uri="{FF2B5EF4-FFF2-40B4-BE49-F238E27FC236}">
                <a16:creationId xmlns:a16="http://schemas.microsoft.com/office/drawing/2014/main" id="{07F4C6AE-7A98-421C-B85A-2818EE9F20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5029" y="3243730"/>
            <a:ext cx="204374" cy="203721"/>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3E22359F-2602-4920-ACE6-530E3F0D990E}"/>
              </a:ext>
            </a:extLst>
          </p:cNvPr>
          <p:cNvGrpSpPr/>
          <p:nvPr/>
        </p:nvGrpSpPr>
        <p:grpSpPr>
          <a:xfrm>
            <a:off x="1883601" y="4698241"/>
            <a:ext cx="2534985" cy="264404"/>
            <a:chOff x="1883601" y="3829561"/>
            <a:chExt cx="2534985" cy="264404"/>
          </a:xfrm>
        </p:grpSpPr>
        <p:pic>
          <p:nvPicPr>
            <p:cNvPr id="1034" name="Picture 10">
              <a:extLst>
                <a:ext uri="{FF2B5EF4-FFF2-40B4-BE49-F238E27FC236}">
                  <a16:creationId xmlns:a16="http://schemas.microsoft.com/office/drawing/2014/main" id="{7BDC2F8B-96E2-4D6E-839E-6ADB10AD1D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3601"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a:extLst>
                <a:ext uri="{FF2B5EF4-FFF2-40B4-BE49-F238E27FC236}">
                  <a16:creationId xmlns:a16="http://schemas.microsoft.com/office/drawing/2014/main" id="{2C1A9A40-872F-4737-964D-D55F1469AB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8403"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a:extLst>
                <a:ext uri="{FF2B5EF4-FFF2-40B4-BE49-F238E27FC236}">
                  <a16:creationId xmlns:a16="http://schemas.microsoft.com/office/drawing/2014/main" id="{A45869FA-8552-48D3-8406-43036F6C52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4164"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a:extLst>
                <a:ext uri="{FF2B5EF4-FFF2-40B4-BE49-F238E27FC236}">
                  <a16:creationId xmlns:a16="http://schemas.microsoft.com/office/drawing/2014/main" id="{6ACF213A-3AF0-4191-B671-A9C2AE11F4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8201" y="3829561"/>
              <a:ext cx="670183" cy="26440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3" name="Straight Arrow Connector 32">
            <a:extLst>
              <a:ext uri="{FF2B5EF4-FFF2-40B4-BE49-F238E27FC236}">
                <a16:creationId xmlns:a16="http://schemas.microsoft.com/office/drawing/2014/main" id="{122BC5D1-6B02-4AB1-A1C0-98801C7BBA36}"/>
              </a:ext>
            </a:extLst>
          </p:cNvPr>
          <p:cNvCxnSpPr>
            <a:cxnSpLocks/>
          </p:cNvCxnSpPr>
          <p:nvPr/>
        </p:nvCxnSpPr>
        <p:spPr>
          <a:xfrm flipH="1" flipV="1">
            <a:off x="2841719" y="4621429"/>
            <a:ext cx="87060" cy="7165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D3016EEB-4250-4E7D-A799-40C63464EC7D}"/>
              </a:ext>
            </a:extLst>
          </p:cNvPr>
          <p:cNvGrpSpPr/>
          <p:nvPr/>
        </p:nvGrpSpPr>
        <p:grpSpPr>
          <a:xfrm rot="10800000">
            <a:off x="1881407" y="4031065"/>
            <a:ext cx="2534985" cy="264404"/>
            <a:chOff x="1883601" y="3829561"/>
            <a:chExt cx="2534985" cy="264404"/>
          </a:xfrm>
        </p:grpSpPr>
        <p:pic>
          <p:nvPicPr>
            <p:cNvPr id="76" name="Picture 10">
              <a:extLst>
                <a:ext uri="{FF2B5EF4-FFF2-40B4-BE49-F238E27FC236}">
                  <a16:creationId xmlns:a16="http://schemas.microsoft.com/office/drawing/2014/main" id="{4BDA0CDC-2685-4B4F-ABF7-BA41FB0612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3601"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a:extLst>
                <a:ext uri="{FF2B5EF4-FFF2-40B4-BE49-F238E27FC236}">
                  <a16:creationId xmlns:a16="http://schemas.microsoft.com/office/drawing/2014/main" id="{761D2D15-59E4-4B92-90FE-7B20B2A901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8403"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a:extLst>
                <a:ext uri="{FF2B5EF4-FFF2-40B4-BE49-F238E27FC236}">
                  <a16:creationId xmlns:a16="http://schemas.microsoft.com/office/drawing/2014/main" id="{532E8381-DB76-43C9-9C92-94FC73FB91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4164"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0">
              <a:extLst>
                <a:ext uri="{FF2B5EF4-FFF2-40B4-BE49-F238E27FC236}">
                  <a16:creationId xmlns:a16="http://schemas.microsoft.com/office/drawing/2014/main" id="{60B5CBA9-7F22-49D7-8F8C-E8CCC42660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8201" y="3829561"/>
              <a:ext cx="670183" cy="264404"/>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2B435E3F-094E-4D51-80B3-FA3E874ED3E9}"/>
                  </a:ext>
                </a:extLst>
              </p14:cNvPr>
              <p14:cNvContentPartPr/>
              <p14:nvPr/>
            </p14:nvContentPartPr>
            <p14:xfrm>
              <a:off x="1926361" y="3447281"/>
              <a:ext cx="487222" cy="947403"/>
            </p14:xfrm>
          </p:contentPart>
        </mc:Choice>
        <mc:Fallback xmlns="">
          <p:pic>
            <p:nvPicPr>
              <p:cNvPr id="17" name="Ink 16">
                <a:extLst>
                  <a:ext uri="{FF2B5EF4-FFF2-40B4-BE49-F238E27FC236}">
                    <a16:creationId xmlns:a16="http://schemas.microsoft.com/office/drawing/2014/main" id="{2B435E3F-094E-4D51-80B3-FA3E874ED3E9}"/>
                  </a:ext>
                </a:extLst>
              </p:cNvPr>
              <p:cNvPicPr/>
              <p:nvPr/>
            </p:nvPicPr>
            <p:blipFill>
              <a:blip r:embed="rId10"/>
              <a:stretch>
                <a:fillRect/>
              </a:stretch>
            </p:blipFill>
            <p:spPr>
              <a:xfrm>
                <a:off x="1908729" y="3429643"/>
                <a:ext cx="522846" cy="983039"/>
              </a:xfrm>
              <a:prstGeom prst="rect">
                <a:avLst/>
              </a:prstGeom>
            </p:spPr>
          </p:pic>
        </mc:Fallback>
      </mc:AlternateContent>
      <p:pic>
        <p:nvPicPr>
          <p:cNvPr id="80" name="Picture 8" descr="Image result for chylomicron creative common">
            <a:extLst>
              <a:ext uri="{FF2B5EF4-FFF2-40B4-BE49-F238E27FC236}">
                <a16:creationId xmlns:a16="http://schemas.microsoft.com/office/drawing/2014/main" id="{0219C4DF-C3BC-4B97-BC24-5E277C55CB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7998" y="3736794"/>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Image result for chylomicron creative common">
            <a:extLst>
              <a:ext uri="{FF2B5EF4-FFF2-40B4-BE49-F238E27FC236}">
                <a16:creationId xmlns:a16="http://schemas.microsoft.com/office/drawing/2014/main" id="{C4288C36-A020-4986-AB12-2E4642FE24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3986" y="3554431"/>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F0D0E3E-0FE6-443D-92DB-901BAA1B19F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03122" y="4384593"/>
            <a:ext cx="992455" cy="278910"/>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86101C94-A835-428B-87AF-0CC79F66475E}"/>
              </a:ext>
            </a:extLst>
          </p:cNvPr>
          <p:cNvGrpSpPr/>
          <p:nvPr/>
        </p:nvGrpSpPr>
        <p:grpSpPr>
          <a:xfrm>
            <a:off x="5621207" y="1306979"/>
            <a:ext cx="1020536" cy="1154997"/>
            <a:chOff x="6447824" y="3953389"/>
            <a:chExt cx="1020536" cy="1154997"/>
          </a:xfrm>
        </p:grpSpPr>
        <p:pic>
          <p:nvPicPr>
            <p:cNvPr id="1038" name="Picture 14">
              <a:extLst>
                <a:ext uri="{FF2B5EF4-FFF2-40B4-BE49-F238E27FC236}">
                  <a16:creationId xmlns:a16="http://schemas.microsoft.com/office/drawing/2014/main" id="{54008F20-AEA9-437B-B0F1-1D48D00E6F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7824" y="4260921"/>
              <a:ext cx="886883" cy="8474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9872E58-F238-44EE-A234-82550954E0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1478" y="3953389"/>
              <a:ext cx="886882" cy="847465"/>
            </a:xfrm>
            <a:prstGeom prst="rect">
              <a:avLst/>
            </a:prstGeom>
            <a:noFill/>
            <a:extLst>
              <a:ext uri="{909E8E84-426E-40DD-AFC4-6F175D3DCCD1}">
                <a14:hiddenFill xmlns:a14="http://schemas.microsoft.com/office/drawing/2010/main">
                  <a:solidFill>
                    <a:srgbClr val="FFFFFF"/>
                  </a:solidFill>
                </a14:hiddenFill>
              </a:ext>
            </a:extLst>
          </p:spPr>
        </p:pic>
      </p:grpSp>
      <p:sp>
        <p:nvSpPr>
          <p:cNvPr id="86" name="TextBox 85">
            <a:extLst>
              <a:ext uri="{FF2B5EF4-FFF2-40B4-BE49-F238E27FC236}">
                <a16:creationId xmlns:a16="http://schemas.microsoft.com/office/drawing/2014/main" id="{80AE2DC6-6805-4E86-9669-8FDDE2971DB5}"/>
              </a:ext>
            </a:extLst>
          </p:cNvPr>
          <p:cNvSpPr txBox="1"/>
          <p:nvPr/>
        </p:nvSpPr>
        <p:spPr>
          <a:xfrm>
            <a:off x="4505683" y="1306979"/>
            <a:ext cx="1118448" cy="338554"/>
          </a:xfrm>
          <a:prstGeom prst="rect">
            <a:avLst/>
          </a:prstGeom>
          <a:noFill/>
        </p:spPr>
        <p:txBody>
          <a:bodyPr wrap="none" rtlCol="0">
            <a:spAutoFit/>
          </a:bodyPr>
          <a:lstStyle/>
          <a:p>
            <a:r>
              <a:rPr lang="en-US" sz="1600" b="1" i="1" dirty="0">
                <a:solidFill>
                  <a:schemeClr val="accent6">
                    <a:lumMod val="75000"/>
                  </a:schemeClr>
                </a:solidFill>
              </a:rPr>
              <a:t>Adipocytes</a:t>
            </a:r>
          </a:p>
        </p:txBody>
      </p:sp>
      <p:sp>
        <p:nvSpPr>
          <p:cNvPr id="87" name="TextBox 86">
            <a:extLst>
              <a:ext uri="{FF2B5EF4-FFF2-40B4-BE49-F238E27FC236}">
                <a16:creationId xmlns:a16="http://schemas.microsoft.com/office/drawing/2014/main" id="{7E0969D2-7C63-4CED-BFE1-9A8218784088}"/>
              </a:ext>
            </a:extLst>
          </p:cNvPr>
          <p:cNvSpPr txBox="1"/>
          <p:nvPr/>
        </p:nvSpPr>
        <p:spPr>
          <a:xfrm>
            <a:off x="7572805" y="988914"/>
            <a:ext cx="1653135" cy="584775"/>
          </a:xfrm>
          <a:prstGeom prst="rect">
            <a:avLst/>
          </a:prstGeom>
          <a:noFill/>
        </p:spPr>
        <p:txBody>
          <a:bodyPr wrap="square" rtlCol="0">
            <a:spAutoFit/>
          </a:bodyPr>
          <a:lstStyle/>
          <a:p>
            <a:r>
              <a:rPr lang="en-US" sz="1600" b="1" i="1" dirty="0">
                <a:solidFill>
                  <a:schemeClr val="accent6">
                    <a:lumMod val="75000"/>
                  </a:schemeClr>
                </a:solidFill>
              </a:rPr>
              <a:t>Skeletal and Heart Muscle</a:t>
            </a:r>
          </a:p>
        </p:txBody>
      </p:sp>
      <p:pic>
        <p:nvPicPr>
          <p:cNvPr id="1042" name="Picture 18">
            <a:extLst>
              <a:ext uri="{FF2B5EF4-FFF2-40B4-BE49-F238E27FC236}">
                <a16:creationId xmlns:a16="http://schemas.microsoft.com/office/drawing/2014/main" id="{B2145375-F97B-4290-A9C5-3B0BEBEF322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67941" y="1426726"/>
            <a:ext cx="143748" cy="13945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8">
            <a:extLst>
              <a:ext uri="{FF2B5EF4-FFF2-40B4-BE49-F238E27FC236}">
                <a16:creationId xmlns:a16="http://schemas.microsoft.com/office/drawing/2014/main" id="{ED5DE0A4-1495-41DE-A4CA-7369654E56B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10183" y="1384750"/>
            <a:ext cx="143748" cy="13945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8">
            <a:extLst>
              <a:ext uri="{FF2B5EF4-FFF2-40B4-BE49-F238E27FC236}">
                <a16:creationId xmlns:a16="http://schemas.microsoft.com/office/drawing/2014/main" id="{66869D61-75C5-4E7E-890B-1C1396EF196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66435" y="1502130"/>
            <a:ext cx="143748" cy="13945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a:extLst>
              <a:ext uri="{FF2B5EF4-FFF2-40B4-BE49-F238E27FC236}">
                <a16:creationId xmlns:a16="http://schemas.microsoft.com/office/drawing/2014/main" id="{C8161B9B-E753-4B74-B6F3-B086DD47D65F}"/>
              </a:ext>
            </a:extLst>
          </p:cNvPr>
          <p:cNvCxnSpPr/>
          <p:nvPr/>
        </p:nvCxnSpPr>
        <p:spPr>
          <a:xfrm flipH="1">
            <a:off x="2649525" y="1713785"/>
            <a:ext cx="29106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EE4A3F9-A175-4880-A403-DE451A1AA6F6}"/>
              </a:ext>
            </a:extLst>
          </p:cNvPr>
          <p:cNvCxnSpPr/>
          <p:nvPr/>
        </p:nvCxnSpPr>
        <p:spPr>
          <a:xfrm flipH="1">
            <a:off x="2486780" y="1715173"/>
            <a:ext cx="173640" cy="32445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7500130-2C91-4632-98A6-56DBF8A0565E}"/>
              </a:ext>
            </a:extLst>
          </p:cNvPr>
          <p:cNvCxnSpPr>
            <a:cxnSpLocks/>
          </p:cNvCxnSpPr>
          <p:nvPr/>
        </p:nvCxnSpPr>
        <p:spPr>
          <a:xfrm flipH="1" flipV="1">
            <a:off x="6564840" y="2392038"/>
            <a:ext cx="667532" cy="75087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3F646DB-4B52-447C-91AD-67174110B7DB}"/>
              </a:ext>
            </a:extLst>
          </p:cNvPr>
          <p:cNvCxnSpPr>
            <a:cxnSpLocks/>
          </p:cNvCxnSpPr>
          <p:nvPr/>
        </p:nvCxnSpPr>
        <p:spPr>
          <a:xfrm flipV="1">
            <a:off x="7541416" y="2465477"/>
            <a:ext cx="280845" cy="71708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44" name="Picture 20">
            <a:extLst>
              <a:ext uri="{FF2B5EF4-FFF2-40B4-BE49-F238E27FC236}">
                <a16:creationId xmlns:a16="http://schemas.microsoft.com/office/drawing/2014/main" id="{4605809A-5349-4588-A800-F0C366D540D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19218" y="1520394"/>
            <a:ext cx="813578" cy="1006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0B5B70B8-38B4-41E2-B4A8-140CDE58553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990557" flipH="1">
            <a:off x="7601019" y="1603840"/>
            <a:ext cx="313925" cy="847466"/>
          </a:xfrm>
          <a:prstGeom prst="rect">
            <a:avLst/>
          </a:prstGeom>
          <a:noFill/>
          <a:extLst>
            <a:ext uri="{909E8E84-426E-40DD-AFC4-6F175D3DCCD1}">
              <a14:hiddenFill xmlns:a14="http://schemas.microsoft.com/office/drawing/2010/main">
                <a:solidFill>
                  <a:srgbClr val="FFFFFF"/>
                </a:solidFill>
              </a14:hiddenFill>
            </a:ext>
          </a:extLst>
        </p:spPr>
      </p:pic>
      <p:sp>
        <p:nvSpPr>
          <p:cNvPr id="103" name="Title 1">
            <a:extLst>
              <a:ext uri="{FF2B5EF4-FFF2-40B4-BE49-F238E27FC236}">
                <a16:creationId xmlns:a16="http://schemas.microsoft.com/office/drawing/2014/main" id="{42D0AA2B-8476-4B64-894D-ACF96BE900BC}"/>
              </a:ext>
            </a:extLst>
          </p:cNvPr>
          <p:cNvSpPr txBox="1">
            <a:spLocks/>
          </p:cNvSpPr>
          <p:nvPr/>
        </p:nvSpPr>
        <p:spPr>
          <a:xfrm>
            <a:off x="1560198" y="101210"/>
            <a:ext cx="7307987" cy="83803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Lipid Digestion and Transportation</a:t>
            </a:r>
          </a:p>
        </p:txBody>
      </p:sp>
      <p:sp>
        <p:nvSpPr>
          <p:cNvPr id="88" name="Freeform: Shape 87">
            <a:extLst>
              <a:ext uri="{FF2B5EF4-FFF2-40B4-BE49-F238E27FC236}">
                <a16:creationId xmlns:a16="http://schemas.microsoft.com/office/drawing/2014/main" id="{20967290-9426-422F-9B07-381CE8169B84}"/>
              </a:ext>
            </a:extLst>
          </p:cNvPr>
          <p:cNvSpPr/>
          <p:nvPr/>
        </p:nvSpPr>
        <p:spPr>
          <a:xfrm rot="21354777">
            <a:off x="3478130" y="3823945"/>
            <a:ext cx="415322" cy="672142"/>
          </a:xfrm>
          <a:custGeom>
            <a:avLst/>
            <a:gdLst>
              <a:gd name="connsiteX0" fmla="*/ 0 w 361950"/>
              <a:gd name="connsiteY0" fmla="*/ 468630 h 496867"/>
              <a:gd name="connsiteX1" fmla="*/ 190500 w 361950"/>
              <a:gd name="connsiteY1" fmla="*/ 445770 h 496867"/>
              <a:gd name="connsiteX2" fmla="*/ 361950 w 361950"/>
              <a:gd name="connsiteY2" fmla="*/ 0 h 496867"/>
              <a:gd name="connsiteX3" fmla="*/ 361950 w 361950"/>
              <a:gd name="connsiteY3" fmla="*/ 0 h 496867"/>
            </a:gdLst>
            <a:ahLst/>
            <a:cxnLst>
              <a:cxn ang="0">
                <a:pos x="connsiteX0" y="connsiteY0"/>
              </a:cxn>
              <a:cxn ang="0">
                <a:pos x="connsiteX1" y="connsiteY1"/>
              </a:cxn>
              <a:cxn ang="0">
                <a:pos x="connsiteX2" y="connsiteY2"/>
              </a:cxn>
              <a:cxn ang="0">
                <a:pos x="connsiteX3" y="connsiteY3"/>
              </a:cxn>
            </a:cxnLst>
            <a:rect l="l" t="t" r="r" b="b"/>
            <a:pathLst>
              <a:path w="361950" h="496867">
                <a:moveTo>
                  <a:pt x="0" y="468630"/>
                </a:moveTo>
                <a:cubicBezTo>
                  <a:pt x="65087" y="496252"/>
                  <a:pt x="130175" y="523875"/>
                  <a:pt x="190500" y="445770"/>
                </a:cubicBezTo>
                <a:cubicBezTo>
                  <a:pt x="250825" y="367665"/>
                  <a:pt x="361950" y="0"/>
                  <a:pt x="361950" y="0"/>
                </a:cubicBezTo>
                <a:lnTo>
                  <a:pt x="361950" y="0"/>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0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7631-1BF6-4E95-A1FC-FFB9A4F9C326}"/>
              </a:ext>
            </a:extLst>
          </p:cNvPr>
          <p:cNvSpPr>
            <a:spLocks noGrp="1"/>
          </p:cNvSpPr>
          <p:nvPr>
            <p:ph type="title"/>
          </p:nvPr>
        </p:nvSpPr>
        <p:spPr/>
        <p:txBody>
          <a:bodyPr/>
          <a:lstStyle/>
          <a:p>
            <a:r>
              <a:rPr lang="en-US" dirty="0"/>
              <a:t>Lipoprotein Particles</a:t>
            </a:r>
          </a:p>
        </p:txBody>
      </p:sp>
      <p:pic>
        <p:nvPicPr>
          <p:cNvPr id="5" name="Content Placeholder 4" descr="A close up of food on a table&#10;&#10;Description automatically generated">
            <a:extLst>
              <a:ext uri="{FF2B5EF4-FFF2-40B4-BE49-F238E27FC236}">
                <a16:creationId xmlns:a16="http://schemas.microsoft.com/office/drawing/2014/main" id="{847B50AA-0593-463A-BA09-9EA874D4F8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3460" y="1079818"/>
            <a:ext cx="7105000" cy="4511675"/>
          </a:xfrm>
        </p:spPr>
      </p:pic>
      <p:sp>
        <p:nvSpPr>
          <p:cNvPr id="6" name="Rectangle 5">
            <a:extLst>
              <a:ext uri="{FF2B5EF4-FFF2-40B4-BE49-F238E27FC236}">
                <a16:creationId xmlns:a16="http://schemas.microsoft.com/office/drawing/2014/main" id="{2A49FE8F-1503-4BF7-9B03-02020CBCA5D7}"/>
              </a:ext>
            </a:extLst>
          </p:cNvPr>
          <p:cNvSpPr/>
          <p:nvPr/>
        </p:nvSpPr>
        <p:spPr>
          <a:xfrm>
            <a:off x="3732310" y="5669500"/>
            <a:ext cx="5057795" cy="307777"/>
          </a:xfrm>
          <a:prstGeom prst="rect">
            <a:avLst/>
          </a:prstGeom>
        </p:spPr>
        <p:txBody>
          <a:bodyPr wrap="none">
            <a:spAutoFit/>
          </a:bodyPr>
          <a:lstStyle/>
          <a:p>
            <a:r>
              <a:rPr lang="en-US" sz="1400" dirty="0">
                <a:latin typeface="Arial" panose="020B0604020202020204" pitchFamily="34" charset="0"/>
              </a:rPr>
              <a:t>Figure from: </a:t>
            </a:r>
            <a:r>
              <a:rPr lang="en-US" sz="1400" dirty="0" err="1">
                <a:latin typeface="Arial" panose="020B0604020202020204" pitchFamily="34" charset="0"/>
                <a:hlinkClick r:id="rId4"/>
              </a:rPr>
              <a:t>Feinglold</a:t>
            </a:r>
            <a:r>
              <a:rPr lang="en-US" sz="1400" dirty="0">
                <a:latin typeface="Arial" panose="020B0604020202020204" pitchFamily="34" charset="0"/>
                <a:hlinkClick r:id="rId4"/>
              </a:rPr>
              <a:t>, K.R. and Grunfeld, C. (2018) </a:t>
            </a:r>
            <a:r>
              <a:rPr lang="en-US" sz="1400" dirty="0" err="1">
                <a:latin typeface="Arial" panose="020B0604020202020204" pitchFamily="34" charset="0"/>
                <a:hlinkClick r:id="rId4"/>
              </a:rPr>
              <a:t>Entotext</a:t>
            </a:r>
            <a:r>
              <a:rPr lang="en-US" sz="1400" dirty="0">
                <a:latin typeface="Arial" panose="020B0604020202020204" pitchFamily="34" charset="0"/>
                <a:hlinkClick r:id="rId4"/>
              </a:rPr>
              <a:t> </a:t>
            </a:r>
            <a:endParaRPr lang="en-US" sz="1400" dirty="0"/>
          </a:p>
        </p:txBody>
      </p:sp>
    </p:spTree>
    <p:extLst>
      <p:ext uri="{BB962C8B-B14F-4D97-AF65-F5344CB8AC3E}">
        <p14:creationId xmlns:p14="http://schemas.microsoft.com/office/powerpoint/2010/main" val="72169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4CFE-8185-4BAC-AD49-8227C1309712}"/>
              </a:ext>
            </a:extLst>
          </p:cNvPr>
          <p:cNvSpPr>
            <a:spLocks noGrp="1"/>
          </p:cNvSpPr>
          <p:nvPr>
            <p:ph type="title"/>
          </p:nvPr>
        </p:nvSpPr>
        <p:spPr/>
        <p:txBody>
          <a:bodyPr/>
          <a:lstStyle/>
          <a:p>
            <a:r>
              <a:rPr lang="en-US" dirty="0"/>
              <a:t>TAG and Cholesterol Structures</a:t>
            </a:r>
          </a:p>
        </p:txBody>
      </p:sp>
      <p:pic>
        <p:nvPicPr>
          <p:cNvPr id="4" name="Picture 2">
            <a:extLst>
              <a:ext uri="{FF2B5EF4-FFF2-40B4-BE49-F238E27FC236}">
                <a16:creationId xmlns:a16="http://schemas.microsoft.com/office/drawing/2014/main" id="{8F466B34-E123-4E3D-A77C-FD439C99B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31" y="1227657"/>
            <a:ext cx="4666057" cy="20641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287F6E-7E6F-4DE1-B33E-1F9B70824763}"/>
              </a:ext>
            </a:extLst>
          </p:cNvPr>
          <p:cNvSpPr txBox="1"/>
          <p:nvPr/>
        </p:nvSpPr>
        <p:spPr>
          <a:xfrm>
            <a:off x="331130" y="3084732"/>
            <a:ext cx="2523576" cy="307777"/>
          </a:xfrm>
          <a:prstGeom prst="rect">
            <a:avLst/>
          </a:prstGeom>
          <a:noFill/>
        </p:spPr>
        <p:txBody>
          <a:bodyPr wrap="none" rtlCol="0">
            <a:spAutoFit/>
          </a:bodyPr>
          <a:lstStyle/>
          <a:p>
            <a:r>
              <a:rPr lang="en-US" sz="1400" dirty="0"/>
              <a:t>Structure by: </a:t>
            </a:r>
            <a:r>
              <a:rPr lang="en-US" sz="1400" dirty="0">
                <a:hlinkClick r:id="rId4"/>
              </a:rPr>
              <a:t>Wolfgang Schaefer</a:t>
            </a:r>
            <a:endParaRPr lang="en-US" sz="1400" dirty="0"/>
          </a:p>
        </p:txBody>
      </p:sp>
      <p:pic>
        <p:nvPicPr>
          <p:cNvPr id="6" name="Picture 2" descr="Image result for cholesterol creative commons">
            <a:extLst>
              <a:ext uri="{FF2B5EF4-FFF2-40B4-BE49-F238E27FC236}">
                <a16:creationId xmlns:a16="http://schemas.microsoft.com/office/drawing/2014/main" id="{4C4979E9-C307-43A5-84D5-2F5D54CF9A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985" y="1094860"/>
            <a:ext cx="3582512" cy="2409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93A7DCD-A76E-456D-BE4D-853C292C221D}"/>
              </a:ext>
            </a:extLst>
          </p:cNvPr>
          <p:cNvSpPr/>
          <p:nvPr/>
        </p:nvSpPr>
        <p:spPr>
          <a:xfrm>
            <a:off x="7234967" y="2837498"/>
            <a:ext cx="1960730" cy="307777"/>
          </a:xfrm>
          <a:prstGeom prst="rect">
            <a:avLst/>
          </a:prstGeom>
        </p:spPr>
        <p:txBody>
          <a:bodyPr wrap="none">
            <a:spAutoFit/>
          </a:bodyPr>
          <a:lstStyle/>
          <a:p>
            <a:r>
              <a:rPr lang="en-US" sz="1400" dirty="0">
                <a:latin typeface="Arial" panose="020B0604020202020204" pitchFamily="34" charset="0"/>
              </a:rPr>
              <a:t>Figure from: </a:t>
            </a:r>
            <a:r>
              <a:rPr lang="en-US" sz="1400" dirty="0">
                <a:solidFill>
                  <a:srgbClr val="0B0080"/>
                </a:solidFill>
                <a:latin typeface="Arial" panose="020B0604020202020204" pitchFamily="34" charset="0"/>
                <a:hlinkClick r:id="rId6"/>
              </a:rPr>
              <a:t>Boris, TM</a:t>
            </a:r>
            <a:endParaRPr lang="en-US" sz="1400" dirty="0"/>
          </a:p>
        </p:txBody>
      </p:sp>
      <p:pic>
        <p:nvPicPr>
          <p:cNvPr id="9" name="Picture 8" descr="A close up of a logo&#10;&#10;Description automatically generated">
            <a:extLst>
              <a:ext uri="{FF2B5EF4-FFF2-40B4-BE49-F238E27FC236}">
                <a16:creationId xmlns:a16="http://schemas.microsoft.com/office/drawing/2014/main" id="{30D18613-394A-4CFF-B0EB-29FA4B2D8C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1724" y="3291840"/>
            <a:ext cx="5521960" cy="2441742"/>
          </a:xfrm>
          <a:prstGeom prst="rect">
            <a:avLst/>
          </a:prstGeom>
        </p:spPr>
      </p:pic>
      <p:sp>
        <p:nvSpPr>
          <p:cNvPr id="10" name="Rectangle 9">
            <a:extLst>
              <a:ext uri="{FF2B5EF4-FFF2-40B4-BE49-F238E27FC236}">
                <a16:creationId xmlns:a16="http://schemas.microsoft.com/office/drawing/2014/main" id="{B0E7AF99-D7C4-4423-92C9-59FA35BB578B}"/>
              </a:ext>
            </a:extLst>
          </p:cNvPr>
          <p:cNvSpPr/>
          <p:nvPr/>
        </p:nvSpPr>
        <p:spPr>
          <a:xfrm>
            <a:off x="5863367" y="5579693"/>
            <a:ext cx="1973617" cy="307777"/>
          </a:xfrm>
          <a:prstGeom prst="rect">
            <a:avLst/>
          </a:prstGeom>
        </p:spPr>
        <p:txBody>
          <a:bodyPr wrap="none">
            <a:spAutoFit/>
          </a:bodyPr>
          <a:lstStyle/>
          <a:p>
            <a:r>
              <a:rPr lang="en-US" sz="1400" dirty="0">
                <a:latin typeface="Arial" panose="020B0604020202020204" pitchFamily="34" charset="0"/>
              </a:rPr>
              <a:t>Figure from: </a:t>
            </a:r>
            <a:r>
              <a:rPr lang="en-US" sz="1400" dirty="0">
                <a:solidFill>
                  <a:srgbClr val="0B0080"/>
                </a:solidFill>
                <a:latin typeface="Arial" panose="020B0604020202020204" pitchFamily="34" charset="0"/>
                <a:hlinkClick r:id="rId8"/>
              </a:rPr>
              <a:t>Edgar181</a:t>
            </a:r>
            <a:endParaRPr lang="en-US" sz="1400" dirty="0"/>
          </a:p>
        </p:txBody>
      </p:sp>
      <p:sp>
        <p:nvSpPr>
          <p:cNvPr id="11" name="TextBox 10">
            <a:extLst>
              <a:ext uri="{FF2B5EF4-FFF2-40B4-BE49-F238E27FC236}">
                <a16:creationId xmlns:a16="http://schemas.microsoft.com/office/drawing/2014/main" id="{C5F2EDF7-CFA0-42D1-B955-6196D5A23F88}"/>
              </a:ext>
            </a:extLst>
          </p:cNvPr>
          <p:cNvSpPr txBox="1"/>
          <p:nvPr/>
        </p:nvSpPr>
        <p:spPr>
          <a:xfrm>
            <a:off x="1577033" y="1089261"/>
            <a:ext cx="3121752" cy="461665"/>
          </a:xfrm>
          <a:prstGeom prst="rect">
            <a:avLst/>
          </a:prstGeom>
          <a:noFill/>
        </p:spPr>
        <p:txBody>
          <a:bodyPr wrap="none" rtlCol="0">
            <a:spAutoFit/>
          </a:bodyPr>
          <a:lstStyle/>
          <a:p>
            <a:r>
              <a:rPr lang="en-US" sz="2400" dirty="0" err="1"/>
              <a:t>Triacylglycerides</a:t>
            </a:r>
            <a:r>
              <a:rPr lang="en-US" sz="2400" dirty="0"/>
              <a:t> (TAGS)</a:t>
            </a:r>
          </a:p>
        </p:txBody>
      </p:sp>
      <p:sp>
        <p:nvSpPr>
          <p:cNvPr id="12" name="TextBox 11">
            <a:extLst>
              <a:ext uri="{FF2B5EF4-FFF2-40B4-BE49-F238E27FC236}">
                <a16:creationId xmlns:a16="http://schemas.microsoft.com/office/drawing/2014/main" id="{0063E6F5-FF94-4180-8164-4EC6982DB40D}"/>
              </a:ext>
            </a:extLst>
          </p:cNvPr>
          <p:cNvSpPr txBox="1"/>
          <p:nvPr/>
        </p:nvSpPr>
        <p:spPr>
          <a:xfrm>
            <a:off x="3410680" y="3854171"/>
            <a:ext cx="1601208" cy="830997"/>
          </a:xfrm>
          <a:prstGeom prst="rect">
            <a:avLst/>
          </a:prstGeom>
          <a:noFill/>
        </p:spPr>
        <p:txBody>
          <a:bodyPr wrap="none" rtlCol="0">
            <a:spAutoFit/>
          </a:bodyPr>
          <a:lstStyle/>
          <a:p>
            <a:pPr algn="ctr"/>
            <a:r>
              <a:rPr lang="en-US" sz="2400" dirty="0"/>
              <a:t>Cholesterol</a:t>
            </a:r>
          </a:p>
          <a:p>
            <a:pPr algn="ctr"/>
            <a:r>
              <a:rPr lang="en-US" sz="2400" dirty="0"/>
              <a:t>Esters</a:t>
            </a:r>
          </a:p>
        </p:txBody>
      </p:sp>
      <p:sp>
        <p:nvSpPr>
          <p:cNvPr id="13" name="TextBox 12">
            <a:extLst>
              <a:ext uri="{FF2B5EF4-FFF2-40B4-BE49-F238E27FC236}">
                <a16:creationId xmlns:a16="http://schemas.microsoft.com/office/drawing/2014/main" id="{669D7DE8-5340-4D34-ACD4-98C0B6F848FA}"/>
              </a:ext>
            </a:extLst>
          </p:cNvPr>
          <p:cNvSpPr txBox="1"/>
          <p:nvPr/>
        </p:nvSpPr>
        <p:spPr>
          <a:xfrm>
            <a:off x="5443805" y="1550926"/>
            <a:ext cx="1601208" cy="461665"/>
          </a:xfrm>
          <a:prstGeom prst="rect">
            <a:avLst/>
          </a:prstGeom>
          <a:noFill/>
        </p:spPr>
        <p:txBody>
          <a:bodyPr wrap="none" rtlCol="0">
            <a:spAutoFit/>
          </a:bodyPr>
          <a:lstStyle/>
          <a:p>
            <a:r>
              <a:rPr lang="en-US" sz="2400" dirty="0"/>
              <a:t>Cholesterol</a:t>
            </a:r>
          </a:p>
        </p:txBody>
      </p:sp>
    </p:spTree>
    <p:extLst>
      <p:ext uri="{BB962C8B-B14F-4D97-AF65-F5344CB8AC3E}">
        <p14:creationId xmlns:p14="http://schemas.microsoft.com/office/powerpoint/2010/main" val="269594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53C4-B3AC-44A0-B10E-1A3AA0D2E27A}"/>
              </a:ext>
            </a:extLst>
          </p:cNvPr>
          <p:cNvSpPr>
            <a:spLocks noGrp="1"/>
          </p:cNvSpPr>
          <p:nvPr>
            <p:ph type="title"/>
          </p:nvPr>
        </p:nvSpPr>
        <p:spPr>
          <a:xfrm>
            <a:off x="1411698" y="283309"/>
            <a:ext cx="7210332" cy="779462"/>
          </a:xfrm>
        </p:spPr>
        <p:txBody>
          <a:bodyPr/>
          <a:lstStyle/>
          <a:p>
            <a:r>
              <a:rPr lang="en-US" dirty="0"/>
              <a:t>Lipoprotein particles</a:t>
            </a:r>
          </a:p>
        </p:txBody>
      </p:sp>
      <p:pic>
        <p:nvPicPr>
          <p:cNvPr id="5" name="Picture 4">
            <a:extLst>
              <a:ext uri="{FF2B5EF4-FFF2-40B4-BE49-F238E27FC236}">
                <a16:creationId xmlns:a16="http://schemas.microsoft.com/office/drawing/2014/main" id="{2104FADC-12B4-4402-A966-AEB1C736E567}"/>
              </a:ext>
            </a:extLst>
          </p:cNvPr>
          <p:cNvPicPr>
            <a:picLocks noChangeAspect="1"/>
          </p:cNvPicPr>
          <p:nvPr/>
        </p:nvPicPr>
        <p:blipFill rotWithShape="1">
          <a:blip r:embed="rId3"/>
          <a:srcRect l="14272" t="36242" r="2778" b="29516"/>
          <a:stretch/>
        </p:blipFill>
        <p:spPr>
          <a:xfrm>
            <a:off x="407032" y="1737360"/>
            <a:ext cx="8329936" cy="1874520"/>
          </a:xfrm>
          <a:prstGeom prst="rect">
            <a:avLst/>
          </a:prstGeom>
        </p:spPr>
      </p:pic>
      <p:sp>
        <p:nvSpPr>
          <p:cNvPr id="6" name="TextBox 5">
            <a:extLst>
              <a:ext uri="{FF2B5EF4-FFF2-40B4-BE49-F238E27FC236}">
                <a16:creationId xmlns:a16="http://schemas.microsoft.com/office/drawing/2014/main" id="{9D2B226C-6903-44FC-8489-C5269F2BB300}"/>
              </a:ext>
            </a:extLst>
          </p:cNvPr>
          <p:cNvSpPr txBox="1"/>
          <p:nvPr/>
        </p:nvSpPr>
        <p:spPr>
          <a:xfrm>
            <a:off x="998764" y="1447800"/>
            <a:ext cx="82586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ULDL</a:t>
            </a:r>
          </a:p>
        </p:txBody>
      </p:sp>
      <p:sp>
        <p:nvSpPr>
          <p:cNvPr id="7" name="Rectangle 6">
            <a:extLst>
              <a:ext uri="{FF2B5EF4-FFF2-40B4-BE49-F238E27FC236}">
                <a16:creationId xmlns:a16="http://schemas.microsoft.com/office/drawing/2014/main" id="{32B2F60F-0826-4231-8C15-A29CCA761E39}"/>
              </a:ext>
            </a:extLst>
          </p:cNvPr>
          <p:cNvSpPr/>
          <p:nvPr/>
        </p:nvSpPr>
        <p:spPr>
          <a:xfrm>
            <a:off x="2497870" y="5649180"/>
            <a:ext cx="6381875" cy="307777"/>
          </a:xfrm>
          <a:prstGeom prst="rect">
            <a:avLst/>
          </a:prstGeom>
        </p:spPr>
        <p:txBody>
          <a:bodyPr wrap="none">
            <a:spAutoFit/>
          </a:bodyPr>
          <a:lstStyle/>
          <a:p>
            <a:r>
              <a:rPr lang="en-US" sz="1400" dirty="0">
                <a:latin typeface="Arial" panose="020B0604020202020204" pitchFamily="34" charset="0"/>
              </a:rPr>
              <a:t>Figure modified from: </a:t>
            </a:r>
            <a:r>
              <a:rPr lang="en-US" sz="1400" dirty="0" err="1">
                <a:latin typeface="Arial" panose="020B0604020202020204" pitchFamily="34" charset="0"/>
                <a:hlinkClick r:id="rId4"/>
              </a:rPr>
              <a:t>Su</a:t>
            </a:r>
            <a:r>
              <a:rPr lang="en-US" sz="1400" dirty="0">
                <a:latin typeface="Arial" panose="020B0604020202020204" pitchFamily="34" charset="0"/>
                <a:hlinkClick r:id="rId4"/>
              </a:rPr>
              <a:t>, X., et al. (2019) Lipids in Health and Disease 18:134</a:t>
            </a:r>
            <a:endParaRPr lang="en-US" sz="1400" dirty="0"/>
          </a:p>
        </p:txBody>
      </p:sp>
    </p:spTree>
    <p:extLst>
      <p:ext uri="{BB962C8B-B14F-4D97-AF65-F5344CB8AC3E}">
        <p14:creationId xmlns:p14="http://schemas.microsoft.com/office/powerpoint/2010/main" val="405835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5C97-1B32-413E-8917-D5B1722441F3}"/>
              </a:ext>
            </a:extLst>
          </p:cNvPr>
          <p:cNvSpPr>
            <a:spLocks noGrp="1"/>
          </p:cNvSpPr>
          <p:nvPr>
            <p:ph type="title"/>
          </p:nvPr>
        </p:nvSpPr>
        <p:spPr/>
        <p:txBody>
          <a:bodyPr/>
          <a:lstStyle/>
          <a:p>
            <a:r>
              <a:rPr lang="en-US" dirty="0"/>
              <a:t>Lipoprotein Particles</a:t>
            </a:r>
          </a:p>
        </p:txBody>
      </p:sp>
      <p:pic>
        <p:nvPicPr>
          <p:cNvPr id="4" name="Picture 3">
            <a:extLst>
              <a:ext uri="{FF2B5EF4-FFF2-40B4-BE49-F238E27FC236}">
                <a16:creationId xmlns:a16="http://schemas.microsoft.com/office/drawing/2014/main" id="{779EC3F9-A0E7-4827-98DC-FEAD5AFDB69E}"/>
              </a:ext>
            </a:extLst>
          </p:cNvPr>
          <p:cNvPicPr>
            <a:picLocks noChangeAspect="1"/>
          </p:cNvPicPr>
          <p:nvPr/>
        </p:nvPicPr>
        <p:blipFill>
          <a:blip r:embed="rId3"/>
          <a:stretch>
            <a:fillRect/>
          </a:stretch>
        </p:blipFill>
        <p:spPr>
          <a:xfrm>
            <a:off x="219817" y="1371996"/>
            <a:ext cx="8819821" cy="4114008"/>
          </a:xfrm>
          <a:prstGeom prst="rect">
            <a:avLst/>
          </a:prstGeom>
        </p:spPr>
      </p:pic>
      <p:sp>
        <p:nvSpPr>
          <p:cNvPr id="5" name="Rectangle 4">
            <a:extLst>
              <a:ext uri="{FF2B5EF4-FFF2-40B4-BE49-F238E27FC236}">
                <a16:creationId xmlns:a16="http://schemas.microsoft.com/office/drawing/2014/main" id="{8826A897-1717-43CD-B1E2-2FD00498BE95}"/>
              </a:ext>
            </a:extLst>
          </p:cNvPr>
          <p:cNvSpPr/>
          <p:nvPr/>
        </p:nvSpPr>
        <p:spPr>
          <a:xfrm>
            <a:off x="3732310" y="5669500"/>
            <a:ext cx="4978607" cy="307777"/>
          </a:xfrm>
          <a:prstGeom prst="rect">
            <a:avLst/>
          </a:prstGeom>
        </p:spPr>
        <p:txBody>
          <a:bodyPr wrap="none">
            <a:spAutoFit/>
          </a:bodyPr>
          <a:lstStyle/>
          <a:p>
            <a:r>
              <a:rPr lang="en-US" sz="1400" dirty="0">
                <a:latin typeface="Arial" panose="020B0604020202020204" pitchFamily="34" charset="0"/>
              </a:rPr>
              <a:t>Table from: </a:t>
            </a:r>
            <a:r>
              <a:rPr lang="en-US" sz="1400" dirty="0" err="1">
                <a:latin typeface="Arial" panose="020B0604020202020204" pitchFamily="34" charset="0"/>
                <a:hlinkClick r:id="rId4"/>
              </a:rPr>
              <a:t>Feinglold</a:t>
            </a:r>
            <a:r>
              <a:rPr lang="en-US" sz="1400" dirty="0">
                <a:latin typeface="Arial" panose="020B0604020202020204" pitchFamily="34" charset="0"/>
                <a:hlinkClick r:id="rId4"/>
              </a:rPr>
              <a:t>, K.R. and Grunfeld, C. (2018) </a:t>
            </a:r>
            <a:r>
              <a:rPr lang="en-US" sz="1400" dirty="0" err="1">
                <a:latin typeface="Arial" panose="020B0604020202020204" pitchFamily="34" charset="0"/>
                <a:hlinkClick r:id="rId4"/>
              </a:rPr>
              <a:t>Entotext</a:t>
            </a:r>
            <a:r>
              <a:rPr lang="en-US" sz="1400" dirty="0">
                <a:latin typeface="Arial" panose="020B0604020202020204" pitchFamily="34" charset="0"/>
                <a:hlinkClick r:id="rId4"/>
              </a:rPr>
              <a:t> </a:t>
            </a:r>
            <a:endParaRPr lang="en-US" sz="1400" dirty="0"/>
          </a:p>
        </p:txBody>
      </p:sp>
    </p:spTree>
    <p:extLst>
      <p:ext uri="{BB962C8B-B14F-4D97-AF65-F5344CB8AC3E}">
        <p14:creationId xmlns:p14="http://schemas.microsoft.com/office/powerpoint/2010/main" val="356877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369D-E65B-4C3F-85F5-D0D5E354A2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146E09-F550-489B-A698-6DAEA88E5196}"/>
              </a:ext>
            </a:extLst>
          </p:cNvPr>
          <p:cNvSpPr>
            <a:spLocks noGrp="1"/>
          </p:cNvSpPr>
          <p:nvPr>
            <p:ph idx="1"/>
          </p:nvPr>
        </p:nvSpPr>
        <p:spPr/>
        <p:txBody>
          <a:bodyPr/>
          <a:lstStyle/>
          <a:p>
            <a:endParaRPr lang="en-US" dirty="0"/>
          </a:p>
        </p:txBody>
      </p:sp>
      <p:pic>
        <p:nvPicPr>
          <p:cNvPr id="5122" name="Picture 2">
            <a:extLst>
              <a:ext uri="{FF2B5EF4-FFF2-40B4-BE49-F238E27FC236}">
                <a16:creationId xmlns:a16="http://schemas.microsoft.com/office/drawing/2014/main" id="{41CB1655-469B-469F-90CC-81962AB7B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765" y="165172"/>
            <a:ext cx="4620469" cy="5724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9CD472B-BA4D-4B95-8BC6-03DC9770CCC2}"/>
              </a:ext>
            </a:extLst>
          </p:cNvPr>
          <p:cNvSpPr/>
          <p:nvPr/>
        </p:nvSpPr>
        <p:spPr>
          <a:xfrm>
            <a:off x="7147951" y="5750913"/>
            <a:ext cx="1713931" cy="276999"/>
          </a:xfrm>
          <a:prstGeom prst="rect">
            <a:avLst/>
          </a:prstGeom>
        </p:spPr>
        <p:txBody>
          <a:bodyPr wrap="none">
            <a:spAutoFit/>
          </a:bodyPr>
          <a:lstStyle/>
          <a:p>
            <a:r>
              <a:rPr lang="en-US" sz="1200" dirty="0">
                <a:latin typeface="Arial" panose="020B0604020202020204" pitchFamily="34" charset="0"/>
              </a:rPr>
              <a:t>Figure from: </a:t>
            </a:r>
            <a:r>
              <a:rPr lang="en-US" sz="1200" dirty="0" err="1">
                <a:latin typeface="Arial" panose="020B0604020202020204" pitchFamily="34" charset="0"/>
                <a:hlinkClick r:id="rId4"/>
              </a:rPr>
              <a:t>Npatchett</a:t>
            </a:r>
            <a:endParaRPr lang="en-US" sz="1200" dirty="0"/>
          </a:p>
        </p:txBody>
      </p:sp>
    </p:spTree>
    <p:extLst>
      <p:ext uri="{BB962C8B-B14F-4D97-AF65-F5344CB8AC3E}">
        <p14:creationId xmlns:p14="http://schemas.microsoft.com/office/powerpoint/2010/main" val="60143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B29E-8384-4DD4-A172-764C2DFA2B2E}"/>
              </a:ext>
            </a:extLst>
          </p:cNvPr>
          <p:cNvSpPr>
            <a:spLocks noGrp="1"/>
          </p:cNvSpPr>
          <p:nvPr>
            <p:ph type="title"/>
          </p:nvPr>
        </p:nvSpPr>
        <p:spPr>
          <a:xfrm>
            <a:off x="641199" y="2081922"/>
            <a:ext cx="3363697" cy="779462"/>
          </a:xfrm>
        </p:spPr>
        <p:txBody>
          <a:bodyPr/>
          <a:lstStyle/>
          <a:p>
            <a:r>
              <a:rPr lang="en-US" dirty="0"/>
              <a:t>Digestion</a:t>
            </a:r>
          </a:p>
        </p:txBody>
      </p:sp>
      <p:pic>
        <p:nvPicPr>
          <p:cNvPr id="5" name="Content Placeholder 4" descr="A close up of text on a white background&#10;&#10;Description automatically generated">
            <a:extLst>
              <a:ext uri="{FF2B5EF4-FFF2-40B4-BE49-F238E27FC236}">
                <a16:creationId xmlns:a16="http://schemas.microsoft.com/office/drawing/2014/main" id="{359E7D4A-CD03-4D51-8065-8256C1D614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0985" y="54196"/>
            <a:ext cx="4598613" cy="5712115"/>
          </a:xfrm>
        </p:spPr>
      </p:pic>
      <p:sp>
        <p:nvSpPr>
          <p:cNvPr id="6" name="TextBox 5">
            <a:extLst>
              <a:ext uri="{FF2B5EF4-FFF2-40B4-BE49-F238E27FC236}">
                <a16:creationId xmlns:a16="http://schemas.microsoft.com/office/drawing/2014/main" id="{D9956B09-6CC8-44AE-8EA9-3754DD9885AC}"/>
              </a:ext>
            </a:extLst>
          </p:cNvPr>
          <p:cNvSpPr txBox="1"/>
          <p:nvPr/>
        </p:nvSpPr>
        <p:spPr>
          <a:xfrm>
            <a:off x="1077058" y="2910254"/>
            <a:ext cx="1975862"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t>Mechanical </a:t>
            </a:r>
          </a:p>
          <a:p>
            <a:pPr marL="285750" indent="-285750">
              <a:buFont typeface="Arial" panose="020B0604020202020204" pitchFamily="34" charset="0"/>
              <a:buChar char="•"/>
            </a:pPr>
            <a:r>
              <a:rPr lang="en-US" sz="2400" dirty="0"/>
              <a:t>Chemical</a:t>
            </a:r>
          </a:p>
        </p:txBody>
      </p:sp>
      <p:sp>
        <p:nvSpPr>
          <p:cNvPr id="4" name="TextBox 3">
            <a:extLst>
              <a:ext uri="{FF2B5EF4-FFF2-40B4-BE49-F238E27FC236}">
                <a16:creationId xmlns:a16="http://schemas.microsoft.com/office/drawing/2014/main" id="{DA166D3A-C964-4EDB-A70F-AB587B1ECA8F}"/>
              </a:ext>
            </a:extLst>
          </p:cNvPr>
          <p:cNvSpPr txBox="1"/>
          <p:nvPr/>
        </p:nvSpPr>
        <p:spPr>
          <a:xfrm>
            <a:off x="4470400" y="5648960"/>
            <a:ext cx="4241610" cy="307777"/>
          </a:xfrm>
          <a:prstGeom prst="rect">
            <a:avLst/>
          </a:prstGeom>
          <a:noFill/>
        </p:spPr>
        <p:txBody>
          <a:bodyPr wrap="none" rtlCol="0">
            <a:spAutoFit/>
          </a:bodyPr>
          <a:lstStyle/>
          <a:p>
            <a:r>
              <a:rPr lang="en-US" sz="1400" dirty="0"/>
              <a:t>Figure from: </a:t>
            </a:r>
            <a:r>
              <a:rPr lang="en-US" sz="1400" dirty="0">
                <a:hlinkClick r:id="rId4"/>
              </a:rPr>
              <a:t>Anatomy and Physiology by Rice University</a:t>
            </a:r>
            <a:endParaRPr lang="en-US" sz="1400" dirty="0"/>
          </a:p>
        </p:txBody>
      </p:sp>
    </p:spTree>
    <p:extLst>
      <p:ext uri="{BB962C8B-B14F-4D97-AF65-F5344CB8AC3E}">
        <p14:creationId xmlns:p14="http://schemas.microsoft.com/office/powerpoint/2010/main" val="347730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94E5BD-A445-4814-881B-996C725DDB3A}"/>
              </a:ext>
            </a:extLst>
          </p:cNvPr>
          <p:cNvGrpSpPr/>
          <p:nvPr/>
        </p:nvGrpSpPr>
        <p:grpSpPr>
          <a:xfrm>
            <a:off x="79866" y="2013483"/>
            <a:ext cx="4000145" cy="2032552"/>
            <a:chOff x="-2325402" y="2469874"/>
            <a:chExt cx="4821431" cy="2648778"/>
          </a:xfrm>
        </p:grpSpPr>
        <p:pic>
          <p:nvPicPr>
            <p:cNvPr id="17" name="Picture 16" descr="A picture containing room&#10;&#10;Description automatically generated">
              <a:extLst>
                <a:ext uri="{FF2B5EF4-FFF2-40B4-BE49-F238E27FC236}">
                  <a16:creationId xmlns:a16="http://schemas.microsoft.com/office/drawing/2014/main" id="{419418C8-41F5-4F42-84DC-29AD2885368F}"/>
                </a:ext>
              </a:extLst>
            </p:cNvPr>
            <p:cNvPicPr>
              <a:picLocks noChangeAspect="1"/>
            </p:cNvPicPr>
            <p:nvPr/>
          </p:nvPicPr>
          <p:blipFill rotWithShape="1">
            <a:blip r:embed="rId3">
              <a:extLst>
                <a:ext uri="{28A0092B-C50C-407E-A947-70E740481C1C}">
                  <a14:useLocalDpi xmlns:a14="http://schemas.microsoft.com/office/drawing/2010/main" val="0"/>
                </a:ext>
              </a:extLst>
            </a:blip>
            <a:srcRect t="61377" r="27211"/>
            <a:stretch/>
          </p:blipFill>
          <p:spPr>
            <a:xfrm>
              <a:off x="-2325402" y="2469874"/>
              <a:ext cx="4650804" cy="2648778"/>
            </a:xfrm>
            <a:prstGeom prst="rect">
              <a:avLst/>
            </a:prstGeom>
          </p:spPr>
        </p:pic>
        <p:pic>
          <p:nvPicPr>
            <p:cNvPr id="19" name="Picture 18" descr="A picture containing room&#10;&#10;Description automatically generated">
              <a:extLst>
                <a:ext uri="{FF2B5EF4-FFF2-40B4-BE49-F238E27FC236}">
                  <a16:creationId xmlns:a16="http://schemas.microsoft.com/office/drawing/2014/main" id="{719EDD7B-9045-42FA-9926-3E4E92D37BC2}"/>
                </a:ext>
              </a:extLst>
            </p:cNvPr>
            <p:cNvPicPr>
              <a:picLocks noChangeAspect="1"/>
            </p:cNvPicPr>
            <p:nvPr/>
          </p:nvPicPr>
          <p:blipFill rotWithShape="1">
            <a:blip r:embed="rId3">
              <a:extLst>
                <a:ext uri="{28A0092B-C50C-407E-A947-70E740481C1C}">
                  <a14:useLocalDpi xmlns:a14="http://schemas.microsoft.com/office/drawing/2010/main" val="0"/>
                </a:ext>
              </a:extLst>
            </a:blip>
            <a:srcRect l="56098" t="79880" r="27958" b="6353"/>
            <a:stretch/>
          </p:blipFill>
          <p:spPr>
            <a:xfrm>
              <a:off x="1187726" y="3667540"/>
              <a:ext cx="1308303" cy="1212573"/>
            </a:xfrm>
            <a:prstGeom prst="rect">
              <a:avLst/>
            </a:prstGeom>
          </p:spPr>
        </p:pic>
      </p:grpSp>
      <p:sp>
        <p:nvSpPr>
          <p:cNvPr id="2" name="Title 1">
            <a:extLst>
              <a:ext uri="{FF2B5EF4-FFF2-40B4-BE49-F238E27FC236}">
                <a16:creationId xmlns:a16="http://schemas.microsoft.com/office/drawing/2014/main" id="{A040703E-17B5-4B5B-A8F9-50C38F98D7A2}"/>
              </a:ext>
            </a:extLst>
          </p:cNvPr>
          <p:cNvSpPr>
            <a:spLocks noGrp="1"/>
          </p:cNvSpPr>
          <p:nvPr>
            <p:ph type="title"/>
          </p:nvPr>
        </p:nvSpPr>
        <p:spPr/>
        <p:txBody>
          <a:bodyPr/>
          <a:lstStyle/>
          <a:p>
            <a:r>
              <a:rPr lang="en-US" dirty="0"/>
              <a:t>HDL vs LDL and Atherosclerosis</a:t>
            </a:r>
          </a:p>
        </p:txBody>
      </p:sp>
      <p:sp>
        <p:nvSpPr>
          <p:cNvPr id="4" name="Rectangle 3">
            <a:extLst>
              <a:ext uri="{FF2B5EF4-FFF2-40B4-BE49-F238E27FC236}">
                <a16:creationId xmlns:a16="http://schemas.microsoft.com/office/drawing/2014/main" id="{00BBA479-C07B-4409-AAD2-23AC2BD49503}"/>
              </a:ext>
            </a:extLst>
          </p:cNvPr>
          <p:cNvSpPr/>
          <p:nvPr/>
        </p:nvSpPr>
        <p:spPr>
          <a:xfrm>
            <a:off x="288233" y="5551509"/>
            <a:ext cx="6892789" cy="307777"/>
          </a:xfrm>
          <a:prstGeom prst="rect">
            <a:avLst/>
          </a:prstGeom>
        </p:spPr>
        <p:txBody>
          <a:bodyPr wrap="square">
            <a:spAutoFit/>
          </a:bodyPr>
          <a:lstStyle/>
          <a:p>
            <a:r>
              <a:rPr lang="en-US" sz="1400" dirty="0"/>
              <a:t>Figure modified from: </a:t>
            </a:r>
            <a:r>
              <a:rPr lang="en-US" sz="1400" dirty="0" err="1">
                <a:hlinkClick r:id="rId4"/>
              </a:rPr>
              <a:t>BruceBlaus</a:t>
            </a:r>
            <a:endParaRPr lang="en-US" sz="1400" dirty="0"/>
          </a:p>
        </p:txBody>
      </p:sp>
      <p:pic>
        <p:nvPicPr>
          <p:cNvPr id="15" name="Picture 14" descr="A picture containing room&#10;&#10;Description automatically generated">
            <a:extLst>
              <a:ext uri="{FF2B5EF4-FFF2-40B4-BE49-F238E27FC236}">
                <a16:creationId xmlns:a16="http://schemas.microsoft.com/office/drawing/2014/main" id="{05364548-DC94-40C9-9D42-7D40189E9B25}"/>
              </a:ext>
            </a:extLst>
          </p:cNvPr>
          <p:cNvPicPr>
            <a:picLocks noChangeAspect="1"/>
          </p:cNvPicPr>
          <p:nvPr/>
        </p:nvPicPr>
        <p:blipFill rotWithShape="1">
          <a:blip r:embed="rId3">
            <a:extLst>
              <a:ext uri="{28A0092B-C50C-407E-A947-70E740481C1C}">
                <a14:useLocalDpi xmlns:a14="http://schemas.microsoft.com/office/drawing/2010/main" val="0"/>
              </a:ext>
            </a:extLst>
          </a:blip>
          <a:srcRect r="3688" b="39203"/>
          <a:stretch/>
        </p:blipFill>
        <p:spPr>
          <a:xfrm>
            <a:off x="4332195" y="1204365"/>
            <a:ext cx="4811805" cy="3260203"/>
          </a:xfrm>
          <a:prstGeom prst="rect">
            <a:avLst/>
          </a:prstGeom>
        </p:spPr>
      </p:pic>
      <p:sp>
        <p:nvSpPr>
          <p:cNvPr id="20" name="Left Brace 19">
            <a:extLst>
              <a:ext uri="{FF2B5EF4-FFF2-40B4-BE49-F238E27FC236}">
                <a16:creationId xmlns:a16="http://schemas.microsoft.com/office/drawing/2014/main" id="{5F7F9B67-9913-4107-B30A-CC47F70F943A}"/>
              </a:ext>
            </a:extLst>
          </p:cNvPr>
          <p:cNvSpPr/>
          <p:nvPr/>
        </p:nvSpPr>
        <p:spPr>
          <a:xfrm>
            <a:off x="4129709" y="1386509"/>
            <a:ext cx="202486" cy="318052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9D5E2EE4-B50A-4B07-84D7-CF67B1575E9D}"/>
              </a:ext>
            </a:extLst>
          </p:cNvPr>
          <p:cNvSpPr txBox="1"/>
          <p:nvPr/>
        </p:nvSpPr>
        <p:spPr>
          <a:xfrm>
            <a:off x="3251021" y="1918304"/>
            <a:ext cx="574196" cy="369332"/>
          </a:xfrm>
          <a:prstGeom prst="rect">
            <a:avLst/>
          </a:prstGeom>
          <a:noFill/>
        </p:spPr>
        <p:txBody>
          <a:bodyPr wrap="none" rtlCol="0">
            <a:spAutoFit/>
          </a:bodyPr>
          <a:lstStyle/>
          <a:p>
            <a:r>
              <a:rPr lang="en-US" b="1" dirty="0">
                <a:cs typeface="Times New Roman" panose="02020603050405020304" pitchFamily="18" charset="0"/>
              </a:rPr>
              <a:t>HDL</a:t>
            </a:r>
          </a:p>
        </p:txBody>
      </p:sp>
      <p:sp>
        <p:nvSpPr>
          <p:cNvPr id="23" name="TextBox 22">
            <a:extLst>
              <a:ext uri="{FF2B5EF4-FFF2-40B4-BE49-F238E27FC236}">
                <a16:creationId xmlns:a16="http://schemas.microsoft.com/office/drawing/2014/main" id="{AD1D33B0-C74C-44DA-B8BA-AD4C61B6B565}"/>
              </a:ext>
            </a:extLst>
          </p:cNvPr>
          <p:cNvSpPr txBox="1"/>
          <p:nvPr/>
        </p:nvSpPr>
        <p:spPr>
          <a:xfrm>
            <a:off x="3265099" y="3904150"/>
            <a:ext cx="526106" cy="369332"/>
          </a:xfrm>
          <a:prstGeom prst="rect">
            <a:avLst/>
          </a:prstGeom>
          <a:noFill/>
        </p:spPr>
        <p:txBody>
          <a:bodyPr wrap="none" rtlCol="0">
            <a:spAutoFit/>
          </a:bodyPr>
          <a:lstStyle/>
          <a:p>
            <a:r>
              <a:rPr lang="en-US" b="1" dirty="0">
                <a:cs typeface="Times New Roman" panose="02020603050405020304" pitchFamily="18" charset="0"/>
              </a:rPr>
              <a:t>LDL</a:t>
            </a:r>
          </a:p>
        </p:txBody>
      </p:sp>
      <p:sp>
        <p:nvSpPr>
          <p:cNvPr id="24" name="TextBox 23">
            <a:extLst>
              <a:ext uri="{FF2B5EF4-FFF2-40B4-BE49-F238E27FC236}">
                <a16:creationId xmlns:a16="http://schemas.microsoft.com/office/drawing/2014/main" id="{66D54F2C-333D-4EC2-A53A-45D7B019DF97}"/>
              </a:ext>
            </a:extLst>
          </p:cNvPr>
          <p:cNvSpPr txBox="1"/>
          <p:nvPr/>
        </p:nvSpPr>
        <p:spPr>
          <a:xfrm>
            <a:off x="134633" y="3771882"/>
            <a:ext cx="2340769" cy="369332"/>
          </a:xfrm>
          <a:prstGeom prst="rect">
            <a:avLst/>
          </a:prstGeom>
          <a:noFill/>
        </p:spPr>
        <p:txBody>
          <a:bodyPr wrap="none" rtlCol="0">
            <a:spAutoFit/>
          </a:bodyPr>
          <a:lstStyle/>
          <a:p>
            <a:r>
              <a:rPr lang="en-US" b="1" dirty="0">
                <a:cs typeface="Times New Roman" panose="02020603050405020304" pitchFamily="18" charset="0"/>
              </a:rPr>
              <a:t>Atherosclerotic Plaque</a:t>
            </a:r>
          </a:p>
        </p:txBody>
      </p:sp>
      <p:cxnSp>
        <p:nvCxnSpPr>
          <p:cNvPr id="25" name="Straight Arrow Connector 24">
            <a:extLst>
              <a:ext uri="{FF2B5EF4-FFF2-40B4-BE49-F238E27FC236}">
                <a16:creationId xmlns:a16="http://schemas.microsoft.com/office/drawing/2014/main" id="{8EB4BA37-FB09-4E92-A29C-42BECCC722CA}"/>
              </a:ext>
            </a:extLst>
          </p:cNvPr>
          <p:cNvCxnSpPr/>
          <p:nvPr/>
        </p:nvCxnSpPr>
        <p:spPr>
          <a:xfrm flipV="1">
            <a:off x="1478953" y="3230578"/>
            <a:ext cx="366917" cy="4522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167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0B7-2E6A-40A3-9502-184BBED59140}"/>
              </a:ext>
            </a:extLst>
          </p:cNvPr>
          <p:cNvSpPr>
            <a:spLocks noGrp="1"/>
          </p:cNvSpPr>
          <p:nvPr>
            <p:ph type="title"/>
          </p:nvPr>
        </p:nvSpPr>
        <p:spPr/>
        <p:txBody>
          <a:bodyPr/>
          <a:lstStyle/>
          <a:p>
            <a:r>
              <a:rPr lang="en-US" dirty="0"/>
              <a:t>Healthy Lipid Profile</a:t>
            </a:r>
          </a:p>
        </p:txBody>
      </p:sp>
      <p:graphicFrame>
        <p:nvGraphicFramePr>
          <p:cNvPr id="4" name="Table 4">
            <a:extLst>
              <a:ext uri="{FF2B5EF4-FFF2-40B4-BE49-F238E27FC236}">
                <a16:creationId xmlns:a16="http://schemas.microsoft.com/office/drawing/2014/main" id="{ADBDBD3B-9A74-44F0-AC46-A867A0D5F51A}"/>
              </a:ext>
            </a:extLst>
          </p:cNvPr>
          <p:cNvGraphicFramePr>
            <a:graphicFrameLocks noGrp="1"/>
          </p:cNvGraphicFramePr>
          <p:nvPr>
            <p:ph idx="1"/>
            <p:extLst>
              <p:ext uri="{D42A27DB-BD31-4B8C-83A1-F6EECF244321}">
                <p14:modId xmlns:p14="http://schemas.microsoft.com/office/powerpoint/2010/main" val="2942868826"/>
              </p:ext>
            </p:extLst>
          </p:nvPr>
        </p:nvGraphicFramePr>
        <p:xfrm>
          <a:off x="319088" y="1277938"/>
          <a:ext cx="8461374" cy="2865120"/>
        </p:xfrm>
        <a:graphic>
          <a:graphicData uri="http://schemas.openxmlformats.org/drawingml/2006/table">
            <a:tbl>
              <a:tblPr firstRow="1" bandRow="1">
                <a:tableStyleId>{5C22544A-7EE6-4342-B048-85BDC9FD1C3A}</a:tableStyleId>
              </a:tblPr>
              <a:tblGrid>
                <a:gridCol w="4230687">
                  <a:extLst>
                    <a:ext uri="{9D8B030D-6E8A-4147-A177-3AD203B41FA5}">
                      <a16:colId xmlns:a16="http://schemas.microsoft.com/office/drawing/2014/main" val="2574132769"/>
                    </a:ext>
                  </a:extLst>
                </a:gridCol>
                <a:gridCol w="4230687">
                  <a:extLst>
                    <a:ext uri="{9D8B030D-6E8A-4147-A177-3AD203B41FA5}">
                      <a16:colId xmlns:a16="http://schemas.microsoft.com/office/drawing/2014/main" val="3784257849"/>
                    </a:ext>
                  </a:extLst>
                </a:gridCol>
              </a:tblGrid>
              <a:tr h="370840">
                <a:tc>
                  <a:txBody>
                    <a:bodyPr/>
                    <a:lstStyle/>
                    <a:p>
                      <a:r>
                        <a:rPr lang="en-US" dirty="0"/>
                        <a:t>Test</a:t>
                      </a:r>
                    </a:p>
                  </a:txBody>
                  <a:tcPr/>
                </a:tc>
                <a:tc>
                  <a:txBody>
                    <a:bodyPr/>
                    <a:lstStyle/>
                    <a:p>
                      <a:r>
                        <a:rPr lang="en-US" dirty="0"/>
                        <a:t>Desired Level</a:t>
                      </a:r>
                    </a:p>
                  </a:txBody>
                  <a:tcPr/>
                </a:tc>
                <a:extLst>
                  <a:ext uri="{0D108BD9-81ED-4DB2-BD59-A6C34878D82A}">
                    <a16:rowId xmlns:a16="http://schemas.microsoft.com/office/drawing/2014/main" val="3147056905"/>
                  </a:ext>
                </a:extLst>
              </a:tr>
              <a:tr h="370840">
                <a:tc>
                  <a:txBody>
                    <a:bodyPr/>
                    <a:lstStyle/>
                    <a:p>
                      <a:r>
                        <a:rPr lang="en-US" dirty="0"/>
                        <a:t>Total Cholesterol</a:t>
                      </a:r>
                    </a:p>
                  </a:txBody>
                  <a:tcPr/>
                </a:tc>
                <a:tc>
                  <a:txBody>
                    <a:bodyPr/>
                    <a:lstStyle/>
                    <a:p>
                      <a:r>
                        <a:rPr lang="en-US" dirty="0"/>
                        <a:t>Under 200 mg/dL</a:t>
                      </a:r>
                    </a:p>
                  </a:txBody>
                  <a:tcPr/>
                </a:tc>
                <a:extLst>
                  <a:ext uri="{0D108BD9-81ED-4DB2-BD59-A6C34878D82A}">
                    <a16:rowId xmlns:a16="http://schemas.microsoft.com/office/drawing/2014/main" val="2387865585"/>
                  </a:ext>
                </a:extLst>
              </a:tr>
              <a:tr h="370840">
                <a:tc>
                  <a:txBody>
                    <a:bodyPr/>
                    <a:lstStyle/>
                    <a:p>
                      <a:r>
                        <a:rPr lang="en-US" dirty="0"/>
                        <a:t>LDL (bad) cholesterol</a:t>
                      </a:r>
                    </a:p>
                  </a:txBody>
                  <a:tcPr/>
                </a:tc>
                <a:tc>
                  <a:txBody>
                    <a:bodyPr/>
                    <a:lstStyle/>
                    <a:p>
                      <a:r>
                        <a:rPr lang="en-US" dirty="0"/>
                        <a:t>Under 100 mg/dL</a:t>
                      </a:r>
                    </a:p>
                  </a:txBody>
                  <a:tcPr/>
                </a:tc>
                <a:extLst>
                  <a:ext uri="{0D108BD9-81ED-4DB2-BD59-A6C34878D82A}">
                    <a16:rowId xmlns:a16="http://schemas.microsoft.com/office/drawing/2014/main" val="766610893"/>
                  </a:ext>
                </a:extLst>
              </a:tr>
              <a:tr h="370840">
                <a:tc>
                  <a:txBody>
                    <a:bodyPr/>
                    <a:lstStyle/>
                    <a:p>
                      <a:r>
                        <a:rPr lang="en-US" dirty="0"/>
                        <a:t>HDL (good) cholesterol</a:t>
                      </a:r>
                    </a:p>
                  </a:txBody>
                  <a:tcPr/>
                </a:tc>
                <a:tc>
                  <a:txBody>
                    <a:bodyPr/>
                    <a:lstStyle/>
                    <a:p>
                      <a:r>
                        <a:rPr lang="en-US" dirty="0"/>
                        <a:t>Over 60 mg/dL</a:t>
                      </a:r>
                    </a:p>
                  </a:txBody>
                  <a:tcPr/>
                </a:tc>
                <a:extLst>
                  <a:ext uri="{0D108BD9-81ED-4DB2-BD59-A6C34878D82A}">
                    <a16:rowId xmlns:a16="http://schemas.microsoft.com/office/drawing/2014/main" val="248870261"/>
                  </a:ext>
                </a:extLst>
              </a:tr>
              <a:tr h="370840">
                <a:tc>
                  <a:txBody>
                    <a:bodyPr/>
                    <a:lstStyle/>
                    <a:p>
                      <a:r>
                        <a:rPr lang="en-US" dirty="0"/>
                        <a:t>Triglycerides</a:t>
                      </a:r>
                    </a:p>
                  </a:txBody>
                  <a:tcPr/>
                </a:tc>
                <a:tc>
                  <a:txBody>
                    <a:bodyPr/>
                    <a:lstStyle/>
                    <a:p>
                      <a:r>
                        <a:rPr lang="en-US" dirty="0"/>
                        <a:t>Under 150 mg/dL</a:t>
                      </a:r>
                    </a:p>
                  </a:txBody>
                  <a:tcPr/>
                </a:tc>
                <a:extLst>
                  <a:ext uri="{0D108BD9-81ED-4DB2-BD59-A6C34878D82A}">
                    <a16:rowId xmlns:a16="http://schemas.microsoft.com/office/drawing/2014/main" val="2699852597"/>
                  </a:ext>
                </a:extLst>
              </a:tr>
              <a:tr h="370840">
                <a:tc>
                  <a:txBody>
                    <a:bodyPr/>
                    <a:lstStyle/>
                    <a:p>
                      <a:r>
                        <a:rPr lang="en-US" dirty="0"/>
                        <a:t>C-Reactive Protein (CRP) – standard test</a:t>
                      </a:r>
                    </a:p>
                  </a:txBody>
                  <a:tcPr/>
                </a:tc>
                <a:tc>
                  <a:txBody>
                    <a:bodyPr/>
                    <a:lstStyle/>
                    <a:p>
                      <a:r>
                        <a:rPr lang="en-US" dirty="0"/>
                        <a:t>Under 10 mg/L</a:t>
                      </a:r>
                    </a:p>
                  </a:txBody>
                  <a:tcPr/>
                </a:tc>
                <a:extLst>
                  <a:ext uri="{0D108BD9-81ED-4DB2-BD59-A6C34878D82A}">
                    <a16:rowId xmlns:a16="http://schemas.microsoft.com/office/drawing/2014/main" val="1258412338"/>
                  </a:ext>
                </a:extLst>
              </a:tr>
              <a:tr h="370840">
                <a:tc>
                  <a:txBody>
                    <a:bodyPr/>
                    <a:lstStyle/>
                    <a:p>
                      <a:r>
                        <a:rPr lang="en-US" dirty="0"/>
                        <a:t>C-Reactive Protein (</a:t>
                      </a:r>
                      <a:r>
                        <a:rPr lang="en-US" dirty="0" err="1"/>
                        <a:t>hs</a:t>
                      </a:r>
                      <a:r>
                        <a:rPr lang="en-US" dirty="0"/>
                        <a:t>-CRP) – high sensitivity</a:t>
                      </a:r>
                    </a:p>
                  </a:txBody>
                  <a:tcPr/>
                </a:tc>
                <a:tc>
                  <a:txBody>
                    <a:bodyPr/>
                    <a:lstStyle/>
                    <a:p>
                      <a:r>
                        <a:rPr lang="en-US" dirty="0"/>
                        <a:t>Under 2 mg/L (low risk for cardiovascular event)</a:t>
                      </a:r>
                    </a:p>
                  </a:txBody>
                  <a:tcPr/>
                </a:tc>
                <a:extLst>
                  <a:ext uri="{0D108BD9-81ED-4DB2-BD59-A6C34878D82A}">
                    <a16:rowId xmlns:a16="http://schemas.microsoft.com/office/drawing/2014/main" val="666009745"/>
                  </a:ext>
                </a:extLst>
              </a:tr>
            </a:tbl>
          </a:graphicData>
        </a:graphic>
      </p:graphicFrame>
    </p:spTree>
    <p:extLst>
      <p:ext uri="{BB962C8B-B14F-4D97-AF65-F5344CB8AC3E}">
        <p14:creationId xmlns:p14="http://schemas.microsoft.com/office/powerpoint/2010/main" val="212496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1E61-1EE7-473A-9A49-32CDE4A14A1F}"/>
              </a:ext>
            </a:extLst>
          </p:cNvPr>
          <p:cNvSpPr>
            <a:spLocks noGrp="1"/>
          </p:cNvSpPr>
          <p:nvPr>
            <p:ph type="title"/>
          </p:nvPr>
        </p:nvSpPr>
        <p:spPr>
          <a:xfrm>
            <a:off x="1424288" y="242227"/>
            <a:ext cx="7210332" cy="779462"/>
          </a:xfrm>
        </p:spPr>
        <p:txBody>
          <a:bodyPr/>
          <a:lstStyle/>
          <a:p>
            <a:r>
              <a:rPr lang="en-US" dirty="0"/>
              <a:t>C-Reactive Protein</a:t>
            </a:r>
          </a:p>
        </p:txBody>
      </p:sp>
      <p:pic>
        <p:nvPicPr>
          <p:cNvPr id="5" name="Content Placeholder 4" descr="A close up of a logo&#10;&#10;Description automatically generated">
            <a:extLst>
              <a:ext uri="{FF2B5EF4-FFF2-40B4-BE49-F238E27FC236}">
                <a16:creationId xmlns:a16="http://schemas.microsoft.com/office/drawing/2014/main" id="{A8D5DA14-A661-411A-8FD6-0D490CD921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4217" y="1021689"/>
            <a:ext cx="6015566" cy="4511675"/>
          </a:xfrm>
        </p:spPr>
      </p:pic>
      <p:sp>
        <p:nvSpPr>
          <p:cNvPr id="6" name="Rectangle 5">
            <a:extLst>
              <a:ext uri="{FF2B5EF4-FFF2-40B4-BE49-F238E27FC236}">
                <a16:creationId xmlns:a16="http://schemas.microsoft.com/office/drawing/2014/main" id="{94D9EC2F-B0D6-4B85-81F4-B9DF5B40FE3D}"/>
              </a:ext>
            </a:extLst>
          </p:cNvPr>
          <p:cNvSpPr/>
          <p:nvPr/>
        </p:nvSpPr>
        <p:spPr>
          <a:xfrm>
            <a:off x="347870" y="5622816"/>
            <a:ext cx="6917635" cy="307777"/>
          </a:xfrm>
          <a:prstGeom prst="rect">
            <a:avLst/>
          </a:prstGeom>
        </p:spPr>
        <p:txBody>
          <a:bodyPr wrap="square">
            <a:spAutoFit/>
          </a:bodyPr>
          <a:lstStyle/>
          <a:p>
            <a:r>
              <a:rPr lang="en-US" sz="1400" dirty="0"/>
              <a:t>Figure by: </a:t>
            </a:r>
            <a:r>
              <a:rPr lang="en-US" sz="1400" dirty="0" err="1">
                <a:hlinkClick r:id="rId4"/>
              </a:rPr>
              <a:t>Awahar</a:t>
            </a:r>
            <a:r>
              <a:rPr lang="en-US" sz="1400" dirty="0">
                <a:hlinkClick r:id="rId4"/>
              </a:rPr>
              <a:t> Swaminathan and MSD staff at the European Bioinformatics Institute</a:t>
            </a:r>
            <a:endParaRPr lang="en-US" sz="1400" dirty="0"/>
          </a:p>
        </p:txBody>
      </p:sp>
    </p:spTree>
    <p:extLst>
      <p:ext uri="{BB962C8B-B14F-4D97-AF65-F5344CB8AC3E}">
        <p14:creationId xmlns:p14="http://schemas.microsoft.com/office/powerpoint/2010/main" val="365937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646C-648F-48AF-AD7E-CB78EE53B422}"/>
              </a:ext>
            </a:extLst>
          </p:cNvPr>
          <p:cNvSpPr>
            <a:spLocks noGrp="1"/>
          </p:cNvSpPr>
          <p:nvPr>
            <p:ph type="title"/>
          </p:nvPr>
        </p:nvSpPr>
        <p:spPr>
          <a:xfrm>
            <a:off x="1597625" y="138746"/>
            <a:ext cx="7342593" cy="779462"/>
          </a:xfrm>
        </p:spPr>
        <p:txBody>
          <a:bodyPr>
            <a:normAutofit/>
          </a:bodyPr>
          <a:lstStyle/>
          <a:p>
            <a:r>
              <a:rPr lang="en-US" dirty="0"/>
              <a:t>Bile Acids Emulsify Lipids</a:t>
            </a:r>
          </a:p>
        </p:txBody>
      </p:sp>
      <p:pic>
        <p:nvPicPr>
          <p:cNvPr id="7172" name="Picture 4">
            <a:extLst>
              <a:ext uri="{FF2B5EF4-FFF2-40B4-BE49-F238E27FC236}">
                <a16:creationId xmlns:a16="http://schemas.microsoft.com/office/drawing/2014/main" id="{938AEFC7-1426-4019-ADC7-DA01A52842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5897879" y="2148839"/>
            <a:ext cx="106681" cy="1540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9F4B541-53DB-4EEB-8C2E-6905221CC3B8}"/>
              </a:ext>
            </a:extLst>
          </p:cNvPr>
          <p:cNvSpPr/>
          <p:nvPr/>
        </p:nvSpPr>
        <p:spPr>
          <a:xfrm>
            <a:off x="5215670" y="5690760"/>
            <a:ext cx="3710759" cy="307777"/>
          </a:xfrm>
          <a:prstGeom prst="rect">
            <a:avLst/>
          </a:prstGeom>
        </p:spPr>
        <p:txBody>
          <a:bodyPr wrap="none">
            <a:spAutoFit/>
          </a:bodyPr>
          <a:lstStyle/>
          <a:p>
            <a:r>
              <a:rPr lang="en-US" sz="1400" dirty="0">
                <a:latin typeface="Arial" panose="020B0604020202020204" pitchFamily="34" charset="0"/>
              </a:rPr>
              <a:t>Figure modified from: </a:t>
            </a:r>
            <a:r>
              <a:rPr lang="en-US" sz="1400" dirty="0">
                <a:latin typeface="Arial" panose="020B0604020202020204" pitchFamily="34" charset="0"/>
                <a:hlinkClick r:id="rId4"/>
              </a:rPr>
              <a:t>Frank </a:t>
            </a:r>
            <a:r>
              <a:rPr lang="en-US" sz="1400" dirty="0" err="1">
                <a:latin typeface="Arial" panose="020B0604020202020204" pitchFamily="34" charset="0"/>
                <a:hlinkClick r:id="rId4"/>
              </a:rPr>
              <a:t>Boumphrey</a:t>
            </a:r>
            <a:r>
              <a:rPr lang="en-US" sz="1400" dirty="0">
                <a:latin typeface="Arial" panose="020B0604020202020204" pitchFamily="34" charset="0"/>
                <a:hlinkClick r:id="rId4"/>
              </a:rPr>
              <a:t>, MD</a:t>
            </a:r>
            <a:endParaRPr lang="en-US" sz="1400" dirty="0"/>
          </a:p>
        </p:txBody>
      </p:sp>
      <p:pic>
        <p:nvPicPr>
          <p:cNvPr id="7" name="Picture 4">
            <a:extLst>
              <a:ext uri="{FF2B5EF4-FFF2-40B4-BE49-F238E27FC236}">
                <a16:creationId xmlns:a16="http://schemas.microsoft.com/office/drawing/2014/main" id="{FEC37649-67E2-4718-BBAD-150A0D8D19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5979159" y="3469639"/>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0DC05CC-8C4E-4B4B-9F73-29E6B05554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5590537" y="2892098"/>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57F8141-28BC-4443-B574-BA8F8A5FA9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6614159" y="1828105"/>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78E136C9-A43B-4EB2-8337-F28EC2FC16B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932679" y="1962781"/>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6E7E2C97-2840-4439-86D3-01E84B15FC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6583677" y="3921378"/>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D1178A8B-A0F3-45C9-98B7-2009B2E95D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6797039" y="2552586"/>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7D55B789-1EFC-4884-8E74-BBF7FB5339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663439" y="4645288"/>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CA9F8F5A-235E-4950-9E0F-3F21BBB455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084319" y="1534734"/>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B6595513-0554-49CB-94A3-B4EAB47542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663438" y="3748191"/>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0EC14AE-D089-41B6-AFD5-5420C154AC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714237" y="2955714"/>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18B34264-9A9E-4554-880F-3CDD61098A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6004560" y="4729021"/>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F0559F9C-9495-44C8-92A4-0A6C828DCFF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767577" y="5482161"/>
            <a:ext cx="106681" cy="154095"/>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90A76D5C-78E6-4840-B920-0E00EE0C3FD3}"/>
              </a:ext>
            </a:extLst>
          </p:cNvPr>
          <p:cNvSpPr/>
          <p:nvPr/>
        </p:nvSpPr>
        <p:spPr>
          <a:xfrm>
            <a:off x="248920" y="1892299"/>
            <a:ext cx="4577080" cy="2951480"/>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55813DA-74F1-40A0-B8C9-04B9CBEDDAAA}"/>
              </a:ext>
            </a:extLst>
          </p:cNvPr>
          <p:cNvSpPr txBox="1"/>
          <p:nvPr/>
        </p:nvSpPr>
        <p:spPr>
          <a:xfrm>
            <a:off x="1431038" y="3073651"/>
            <a:ext cx="2078582" cy="461665"/>
          </a:xfrm>
          <a:prstGeom prst="rect">
            <a:avLst/>
          </a:prstGeom>
          <a:noFill/>
        </p:spPr>
        <p:txBody>
          <a:bodyPr wrap="none" rtlCol="0">
            <a:spAutoFit/>
          </a:bodyPr>
          <a:lstStyle/>
          <a:p>
            <a:r>
              <a:rPr lang="en-US" sz="2400" dirty="0"/>
              <a:t>TAGS from Diet</a:t>
            </a:r>
          </a:p>
        </p:txBody>
      </p:sp>
      <p:grpSp>
        <p:nvGrpSpPr>
          <p:cNvPr id="20" name="Group 19">
            <a:extLst>
              <a:ext uri="{FF2B5EF4-FFF2-40B4-BE49-F238E27FC236}">
                <a16:creationId xmlns:a16="http://schemas.microsoft.com/office/drawing/2014/main" id="{2815ABFE-7227-4821-9E0F-B2CB8B511D88}"/>
              </a:ext>
            </a:extLst>
          </p:cNvPr>
          <p:cNvGrpSpPr/>
          <p:nvPr/>
        </p:nvGrpSpPr>
        <p:grpSpPr>
          <a:xfrm>
            <a:off x="8143555" y="4046500"/>
            <a:ext cx="727891" cy="759568"/>
            <a:chOff x="8055429" y="4358640"/>
            <a:chExt cx="727891" cy="759568"/>
          </a:xfrm>
        </p:grpSpPr>
        <p:pic>
          <p:nvPicPr>
            <p:cNvPr id="5" name="Picture 4">
              <a:extLst>
                <a:ext uri="{FF2B5EF4-FFF2-40B4-BE49-F238E27FC236}">
                  <a16:creationId xmlns:a16="http://schemas.microsoft.com/office/drawing/2014/main" id="{7FCFE115-69FF-4C26-B275-39F84983F34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68B9547-6ED4-4D3D-B5C7-731E14F5F025}"/>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87F31E94-90F1-49A0-ABC6-642A08CAFC98}"/>
              </a:ext>
            </a:extLst>
          </p:cNvPr>
          <p:cNvGrpSpPr/>
          <p:nvPr/>
        </p:nvGrpSpPr>
        <p:grpSpPr>
          <a:xfrm>
            <a:off x="7389899" y="4963103"/>
            <a:ext cx="727891" cy="759568"/>
            <a:chOff x="8055429" y="4358640"/>
            <a:chExt cx="727891" cy="759568"/>
          </a:xfrm>
        </p:grpSpPr>
        <p:pic>
          <p:nvPicPr>
            <p:cNvPr id="23" name="Picture 22">
              <a:extLst>
                <a:ext uri="{FF2B5EF4-FFF2-40B4-BE49-F238E27FC236}">
                  <a16:creationId xmlns:a16="http://schemas.microsoft.com/office/drawing/2014/main" id="{3267F6FC-0687-4C90-AAC2-A93BD91078F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0C6007A7-5D12-48FF-A79A-70B44A5F1601}"/>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217E220-2DBE-4A5E-92EC-40E9D48C2F34}"/>
              </a:ext>
            </a:extLst>
          </p:cNvPr>
          <p:cNvGrpSpPr/>
          <p:nvPr/>
        </p:nvGrpSpPr>
        <p:grpSpPr>
          <a:xfrm>
            <a:off x="7369962" y="1998595"/>
            <a:ext cx="727891" cy="759568"/>
            <a:chOff x="8055429" y="4358640"/>
            <a:chExt cx="727891" cy="759568"/>
          </a:xfrm>
        </p:grpSpPr>
        <p:pic>
          <p:nvPicPr>
            <p:cNvPr id="26" name="Picture 25">
              <a:extLst>
                <a:ext uri="{FF2B5EF4-FFF2-40B4-BE49-F238E27FC236}">
                  <a16:creationId xmlns:a16="http://schemas.microsoft.com/office/drawing/2014/main" id="{B5A2EA81-B81D-458D-A219-6BD0579901F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06313B45-9626-4415-BE9F-627C1D050666}"/>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C03C858-4C77-4D07-A3F7-AD4A8584F28F}"/>
              </a:ext>
            </a:extLst>
          </p:cNvPr>
          <p:cNvGrpSpPr/>
          <p:nvPr/>
        </p:nvGrpSpPr>
        <p:grpSpPr>
          <a:xfrm>
            <a:off x="5447573" y="853111"/>
            <a:ext cx="727891" cy="759568"/>
            <a:chOff x="8055429" y="4358640"/>
            <a:chExt cx="727891" cy="759568"/>
          </a:xfrm>
        </p:grpSpPr>
        <p:pic>
          <p:nvPicPr>
            <p:cNvPr id="29" name="Picture 28">
              <a:extLst>
                <a:ext uri="{FF2B5EF4-FFF2-40B4-BE49-F238E27FC236}">
                  <a16:creationId xmlns:a16="http://schemas.microsoft.com/office/drawing/2014/main" id="{2950F1F4-F5D0-4435-BEAB-F516C47913E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B90E30E8-E2EB-48D5-B1CE-449B6FEAA25C}"/>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D42E03E-3EE6-4187-960B-C40906E6615A}"/>
              </a:ext>
            </a:extLst>
          </p:cNvPr>
          <p:cNvGrpSpPr/>
          <p:nvPr/>
        </p:nvGrpSpPr>
        <p:grpSpPr>
          <a:xfrm>
            <a:off x="5476968" y="3771696"/>
            <a:ext cx="727891" cy="759568"/>
            <a:chOff x="8055429" y="4358640"/>
            <a:chExt cx="727891" cy="759568"/>
          </a:xfrm>
        </p:grpSpPr>
        <p:pic>
          <p:nvPicPr>
            <p:cNvPr id="32" name="Picture 31">
              <a:extLst>
                <a:ext uri="{FF2B5EF4-FFF2-40B4-BE49-F238E27FC236}">
                  <a16:creationId xmlns:a16="http://schemas.microsoft.com/office/drawing/2014/main" id="{367CB3C1-D69B-423A-B9FB-8FA68668EC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1202E21A-FB91-449B-8BC2-873DC955D827}"/>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659EE98-4D82-4CA6-974E-5706CF921D39}"/>
              </a:ext>
            </a:extLst>
          </p:cNvPr>
          <p:cNvGrpSpPr/>
          <p:nvPr/>
        </p:nvGrpSpPr>
        <p:grpSpPr>
          <a:xfrm>
            <a:off x="6599647" y="4522360"/>
            <a:ext cx="727891" cy="759568"/>
            <a:chOff x="8055429" y="4358640"/>
            <a:chExt cx="727891" cy="759568"/>
          </a:xfrm>
        </p:grpSpPr>
        <p:pic>
          <p:nvPicPr>
            <p:cNvPr id="35" name="Picture 34">
              <a:extLst>
                <a:ext uri="{FF2B5EF4-FFF2-40B4-BE49-F238E27FC236}">
                  <a16:creationId xmlns:a16="http://schemas.microsoft.com/office/drawing/2014/main" id="{93EEE183-9ADA-4DFC-B222-7017F6BBF97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7D179656-5076-412A-87D9-E82C7B7681A8}"/>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002B2C7A-43F5-46A4-B134-26F99F269BD5}"/>
              </a:ext>
            </a:extLst>
          </p:cNvPr>
          <p:cNvGrpSpPr/>
          <p:nvPr/>
        </p:nvGrpSpPr>
        <p:grpSpPr>
          <a:xfrm>
            <a:off x="7428744" y="3535316"/>
            <a:ext cx="727891" cy="759568"/>
            <a:chOff x="8055429" y="4358640"/>
            <a:chExt cx="727891" cy="759568"/>
          </a:xfrm>
        </p:grpSpPr>
        <p:pic>
          <p:nvPicPr>
            <p:cNvPr id="38" name="Picture 37">
              <a:extLst>
                <a:ext uri="{FF2B5EF4-FFF2-40B4-BE49-F238E27FC236}">
                  <a16:creationId xmlns:a16="http://schemas.microsoft.com/office/drawing/2014/main" id="{BED2BE46-6889-4101-8180-9F3B667DE76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061ECBAF-AE64-4DC6-876F-6C9419499E79}"/>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EF1F2B6E-22CF-4E48-885D-DCF783CAF87D}"/>
              </a:ext>
            </a:extLst>
          </p:cNvPr>
          <p:cNvGrpSpPr/>
          <p:nvPr/>
        </p:nvGrpSpPr>
        <p:grpSpPr>
          <a:xfrm>
            <a:off x="6430005" y="2884473"/>
            <a:ext cx="727891" cy="759568"/>
            <a:chOff x="8055429" y="4358640"/>
            <a:chExt cx="727891" cy="759568"/>
          </a:xfrm>
        </p:grpSpPr>
        <p:pic>
          <p:nvPicPr>
            <p:cNvPr id="41" name="Picture 40">
              <a:extLst>
                <a:ext uri="{FF2B5EF4-FFF2-40B4-BE49-F238E27FC236}">
                  <a16:creationId xmlns:a16="http://schemas.microsoft.com/office/drawing/2014/main" id="{EF3408CB-B1BB-4F8C-BAD3-D96E11A4398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34F8EF4C-DC66-4D8D-A1DC-89B405DBA63F}"/>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325A0240-C827-4611-BDF9-F21C10C0FB5E}"/>
              </a:ext>
            </a:extLst>
          </p:cNvPr>
          <p:cNvGrpSpPr/>
          <p:nvPr/>
        </p:nvGrpSpPr>
        <p:grpSpPr>
          <a:xfrm>
            <a:off x="7327538" y="1110976"/>
            <a:ext cx="727891" cy="759568"/>
            <a:chOff x="8055429" y="4358640"/>
            <a:chExt cx="727891" cy="759568"/>
          </a:xfrm>
        </p:grpSpPr>
        <p:pic>
          <p:nvPicPr>
            <p:cNvPr id="44" name="Picture 43">
              <a:extLst>
                <a:ext uri="{FF2B5EF4-FFF2-40B4-BE49-F238E27FC236}">
                  <a16:creationId xmlns:a16="http://schemas.microsoft.com/office/drawing/2014/main" id="{224B2E36-F02D-4DD9-9300-815A2E053F9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EF81BA39-3EBB-4AA0-BE18-5D18FE4771D8}"/>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A97B8E1-DFB5-4E36-A513-1327A2B5456B}"/>
              </a:ext>
            </a:extLst>
          </p:cNvPr>
          <p:cNvGrpSpPr/>
          <p:nvPr/>
        </p:nvGrpSpPr>
        <p:grpSpPr>
          <a:xfrm>
            <a:off x="8171170" y="2590799"/>
            <a:ext cx="727891" cy="759568"/>
            <a:chOff x="8055429" y="4358640"/>
            <a:chExt cx="727891" cy="759568"/>
          </a:xfrm>
        </p:grpSpPr>
        <p:pic>
          <p:nvPicPr>
            <p:cNvPr id="47" name="Picture 46">
              <a:extLst>
                <a:ext uri="{FF2B5EF4-FFF2-40B4-BE49-F238E27FC236}">
                  <a16:creationId xmlns:a16="http://schemas.microsoft.com/office/drawing/2014/main" id="{34221A6E-162F-488A-ACEA-59990DE80A0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79C3B49E-6B77-468B-8650-970730230FA2}"/>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921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4CFE-8185-4BAC-AD49-8227C1309712}"/>
              </a:ext>
            </a:extLst>
          </p:cNvPr>
          <p:cNvSpPr>
            <a:spLocks noGrp="1"/>
          </p:cNvSpPr>
          <p:nvPr>
            <p:ph type="title"/>
          </p:nvPr>
        </p:nvSpPr>
        <p:spPr/>
        <p:txBody>
          <a:bodyPr/>
          <a:lstStyle/>
          <a:p>
            <a:r>
              <a:rPr lang="en-US" dirty="0"/>
              <a:t>Dietary lipids</a:t>
            </a:r>
          </a:p>
        </p:txBody>
      </p:sp>
      <p:pic>
        <p:nvPicPr>
          <p:cNvPr id="4" name="Picture 2">
            <a:extLst>
              <a:ext uri="{FF2B5EF4-FFF2-40B4-BE49-F238E27FC236}">
                <a16:creationId xmlns:a16="http://schemas.microsoft.com/office/drawing/2014/main" id="{8F466B34-E123-4E3D-A77C-FD439C99B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31" y="1227657"/>
            <a:ext cx="4666057" cy="20641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287F6E-7E6F-4DE1-B33E-1F9B70824763}"/>
              </a:ext>
            </a:extLst>
          </p:cNvPr>
          <p:cNvSpPr txBox="1"/>
          <p:nvPr/>
        </p:nvSpPr>
        <p:spPr>
          <a:xfrm>
            <a:off x="331130" y="3084732"/>
            <a:ext cx="2523576" cy="307777"/>
          </a:xfrm>
          <a:prstGeom prst="rect">
            <a:avLst/>
          </a:prstGeom>
          <a:noFill/>
        </p:spPr>
        <p:txBody>
          <a:bodyPr wrap="none" rtlCol="0">
            <a:spAutoFit/>
          </a:bodyPr>
          <a:lstStyle/>
          <a:p>
            <a:r>
              <a:rPr lang="en-US" sz="1400" dirty="0"/>
              <a:t>Structure by: </a:t>
            </a:r>
            <a:r>
              <a:rPr lang="en-US" sz="1400" dirty="0">
                <a:hlinkClick r:id="rId4"/>
              </a:rPr>
              <a:t>Wolfgang Schaefer</a:t>
            </a:r>
            <a:endParaRPr lang="en-US" sz="1400" dirty="0"/>
          </a:p>
        </p:txBody>
      </p:sp>
      <p:pic>
        <p:nvPicPr>
          <p:cNvPr id="6" name="Picture 2" descr="Image result for cholesterol creative commons">
            <a:extLst>
              <a:ext uri="{FF2B5EF4-FFF2-40B4-BE49-F238E27FC236}">
                <a16:creationId xmlns:a16="http://schemas.microsoft.com/office/drawing/2014/main" id="{4C4979E9-C307-43A5-84D5-2F5D54CF9A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985" y="1094860"/>
            <a:ext cx="3582512" cy="2409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93A7DCD-A76E-456D-BE4D-853C292C221D}"/>
              </a:ext>
            </a:extLst>
          </p:cNvPr>
          <p:cNvSpPr/>
          <p:nvPr/>
        </p:nvSpPr>
        <p:spPr>
          <a:xfrm>
            <a:off x="7234967" y="2837498"/>
            <a:ext cx="1960730" cy="307777"/>
          </a:xfrm>
          <a:prstGeom prst="rect">
            <a:avLst/>
          </a:prstGeom>
        </p:spPr>
        <p:txBody>
          <a:bodyPr wrap="none">
            <a:spAutoFit/>
          </a:bodyPr>
          <a:lstStyle/>
          <a:p>
            <a:r>
              <a:rPr lang="en-US" sz="1400" dirty="0">
                <a:latin typeface="Arial" panose="020B0604020202020204" pitchFamily="34" charset="0"/>
              </a:rPr>
              <a:t>Figure from: </a:t>
            </a:r>
            <a:r>
              <a:rPr lang="en-US" sz="1400" dirty="0">
                <a:solidFill>
                  <a:srgbClr val="0B0080"/>
                </a:solidFill>
                <a:latin typeface="Arial" panose="020B0604020202020204" pitchFamily="34" charset="0"/>
                <a:hlinkClick r:id="rId6"/>
              </a:rPr>
              <a:t>Boris, TM</a:t>
            </a:r>
            <a:endParaRPr lang="en-US" sz="1400" dirty="0"/>
          </a:p>
        </p:txBody>
      </p:sp>
      <p:pic>
        <p:nvPicPr>
          <p:cNvPr id="9" name="Picture 8" descr="A close up of a logo&#10;&#10;Description automatically generated">
            <a:extLst>
              <a:ext uri="{FF2B5EF4-FFF2-40B4-BE49-F238E27FC236}">
                <a16:creationId xmlns:a16="http://schemas.microsoft.com/office/drawing/2014/main" id="{30D18613-394A-4CFF-B0EB-29FA4B2D8C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1724" y="3291840"/>
            <a:ext cx="5521960" cy="2441742"/>
          </a:xfrm>
          <a:prstGeom prst="rect">
            <a:avLst/>
          </a:prstGeom>
        </p:spPr>
      </p:pic>
      <p:sp>
        <p:nvSpPr>
          <p:cNvPr id="10" name="Rectangle 9">
            <a:extLst>
              <a:ext uri="{FF2B5EF4-FFF2-40B4-BE49-F238E27FC236}">
                <a16:creationId xmlns:a16="http://schemas.microsoft.com/office/drawing/2014/main" id="{B0E7AF99-D7C4-4423-92C9-59FA35BB578B}"/>
              </a:ext>
            </a:extLst>
          </p:cNvPr>
          <p:cNvSpPr/>
          <p:nvPr/>
        </p:nvSpPr>
        <p:spPr>
          <a:xfrm>
            <a:off x="5863367" y="5579693"/>
            <a:ext cx="1973617" cy="307777"/>
          </a:xfrm>
          <a:prstGeom prst="rect">
            <a:avLst/>
          </a:prstGeom>
        </p:spPr>
        <p:txBody>
          <a:bodyPr wrap="none">
            <a:spAutoFit/>
          </a:bodyPr>
          <a:lstStyle/>
          <a:p>
            <a:r>
              <a:rPr lang="en-US" sz="1400" dirty="0">
                <a:latin typeface="Arial" panose="020B0604020202020204" pitchFamily="34" charset="0"/>
              </a:rPr>
              <a:t>Figure from: </a:t>
            </a:r>
            <a:r>
              <a:rPr lang="en-US" sz="1400" dirty="0">
                <a:solidFill>
                  <a:srgbClr val="0B0080"/>
                </a:solidFill>
                <a:latin typeface="Arial" panose="020B0604020202020204" pitchFamily="34" charset="0"/>
                <a:hlinkClick r:id="rId8"/>
              </a:rPr>
              <a:t>Edgar181</a:t>
            </a:r>
            <a:endParaRPr lang="en-US" sz="1400" dirty="0"/>
          </a:p>
        </p:txBody>
      </p:sp>
      <p:sp>
        <p:nvSpPr>
          <p:cNvPr id="11" name="TextBox 10">
            <a:extLst>
              <a:ext uri="{FF2B5EF4-FFF2-40B4-BE49-F238E27FC236}">
                <a16:creationId xmlns:a16="http://schemas.microsoft.com/office/drawing/2014/main" id="{C5F2EDF7-CFA0-42D1-B955-6196D5A23F88}"/>
              </a:ext>
            </a:extLst>
          </p:cNvPr>
          <p:cNvSpPr txBox="1"/>
          <p:nvPr/>
        </p:nvSpPr>
        <p:spPr>
          <a:xfrm>
            <a:off x="1577033" y="1089261"/>
            <a:ext cx="3121752" cy="461665"/>
          </a:xfrm>
          <a:prstGeom prst="rect">
            <a:avLst/>
          </a:prstGeom>
          <a:noFill/>
        </p:spPr>
        <p:txBody>
          <a:bodyPr wrap="none" rtlCol="0">
            <a:spAutoFit/>
          </a:bodyPr>
          <a:lstStyle/>
          <a:p>
            <a:r>
              <a:rPr lang="en-US" sz="2400" dirty="0" err="1"/>
              <a:t>Triacylglycerides</a:t>
            </a:r>
            <a:r>
              <a:rPr lang="en-US" sz="2400" dirty="0"/>
              <a:t> (TAGS)</a:t>
            </a:r>
          </a:p>
        </p:txBody>
      </p:sp>
      <p:sp>
        <p:nvSpPr>
          <p:cNvPr id="12" name="TextBox 11">
            <a:extLst>
              <a:ext uri="{FF2B5EF4-FFF2-40B4-BE49-F238E27FC236}">
                <a16:creationId xmlns:a16="http://schemas.microsoft.com/office/drawing/2014/main" id="{0063E6F5-FF94-4180-8164-4EC6982DB40D}"/>
              </a:ext>
            </a:extLst>
          </p:cNvPr>
          <p:cNvSpPr txBox="1"/>
          <p:nvPr/>
        </p:nvSpPr>
        <p:spPr>
          <a:xfrm>
            <a:off x="3410680" y="3854171"/>
            <a:ext cx="1601208" cy="830997"/>
          </a:xfrm>
          <a:prstGeom prst="rect">
            <a:avLst/>
          </a:prstGeom>
          <a:noFill/>
        </p:spPr>
        <p:txBody>
          <a:bodyPr wrap="none" rtlCol="0">
            <a:spAutoFit/>
          </a:bodyPr>
          <a:lstStyle/>
          <a:p>
            <a:pPr algn="ctr"/>
            <a:r>
              <a:rPr lang="en-US" sz="2400" dirty="0"/>
              <a:t>Cholesterol</a:t>
            </a:r>
          </a:p>
          <a:p>
            <a:pPr algn="ctr"/>
            <a:r>
              <a:rPr lang="en-US" sz="2400" dirty="0"/>
              <a:t>Esters</a:t>
            </a:r>
          </a:p>
        </p:txBody>
      </p:sp>
      <p:sp>
        <p:nvSpPr>
          <p:cNvPr id="13" name="TextBox 12">
            <a:extLst>
              <a:ext uri="{FF2B5EF4-FFF2-40B4-BE49-F238E27FC236}">
                <a16:creationId xmlns:a16="http://schemas.microsoft.com/office/drawing/2014/main" id="{669D7DE8-5340-4D34-ACD4-98C0B6F848FA}"/>
              </a:ext>
            </a:extLst>
          </p:cNvPr>
          <p:cNvSpPr txBox="1"/>
          <p:nvPr/>
        </p:nvSpPr>
        <p:spPr>
          <a:xfrm>
            <a:off x="5443805" y="1550926"/>
            <a:ext cx="1601208" cy="461665"/>
          </a:xfrm>
          <a:prstGeom prst="rect">
            <a:avLst/>
          </a:prstGeom>
          <a:noFill/>
        </p:spPr>
        <p:txBody>
          <a:bodyPr wrap="none" rtlCol="0">
            <a:spAutoFit/>
          </a:bodyPr>
          <a:lstStyle/>
          <a:p>
            <a:r>
              <a:rPr lang="en-US" sz="2400" dirty="0"/>
              <a:t>Cholesterol</a:t>
            </a:r>
          </a:p>
        </p:txBody>
      </p:sp>
    </p:spTree>
    <p:extLst>
      <p:ext uri="{BB962C8B-B14F-4D97-AF65-F5344CB8AC3E}">
        <p14:creationId xmlns:p14="http://schemas.microsoft.com/office/powerpoint/2010/main" val="230808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1612-6E12-459E-A33B-A7544E1362A4}"/>
              </a:ext>
            </a:extLst>
          </p:cNvPr>
          <p:cNvSpPr>
            <a:spLocks noGrp="1"/>
          </p:cNvSpPr>
          <p:nvPr>
            <p:ph type="title"/>
          </p:nvPr>
        </p:nvSpPr>
        <p:spPr>
          <a:xfrm>
            <a:off x="1207363" y="193064"/>
            <a:ext cx="7307987" cy="838032"/>
          </a:xfrm>
          <a:prstGeom prst="rect">
            <a:avLst/>
          </a:prstGeom>
        </p:spPr>
        <p:txBody>
          <a:bodyPr anchor="ctr">
            <a:normAutofit/>
          </a:bodyPr>
          <a:lstStyle/>
          <a:p>
            <a:r>
              <a:rPr lang="en-US" dirty="0"/>
              <a:t>Chemical Digestion of Lipids</a:t>
            </a:r>
          </a:p>
        </p:txBody>
      </p:sp>
      <p:pic>
        <p:nvPicPr>
          <p:cNvPr id="5" name="Picture 4" descr="A picture containing necklace, man&#10;&#10;Description automatically generated">
            <a:extLst>
              <a:ext uri="{FF2B5EF4-FFF2-40B4-BE49-F238E27FC236}">
                <a16:creationId xmlns:a16="http://schemas.microsoft.com/office/drawing/2014/main" id="{F5B477BB-165F-4EC1-BD07-57000D8C7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52" y="1414602"/>
            <a:ext cx="4257398" cy="4257398"/>
          </a:xfrm>
          <a:prstGeom prst="rect">
            <a:avLst/>
          </a:prstGeom>
          <a:noFill/>
        </p:spPr>
      </p:pic>
      <p:sp>
        <p:nvSpPr>
          <p:cNvPr id="3" name="Content Placeholder 2">
            <a:extLst>
              <a:ext uri="{FF2B5EF4-FFF2-40B4-BE49-F238E27FC236}">
                <a16:creationId xmlns:a16="http://schemas.microsoft.com/office/drawing/2014/main" id="{5B5988C5-8C30-4116-89F3-047462972DB0}"/>
              </a:ext>
            </a:extLst>
          </p:cNvPr>
          <p:cNvSpPr>
            <a:spLocks noGrp="1"/>
          </p:cNvSpPr>
          <p:nvPr>
            <p:ph sz="half" idx="2"/>
          </p:nvPr>
        </p:nvSpPr>
        <p:spPr>
          <a:xfrm>
            <a:off x="4629149" y="1203159"/>
            <a:ext cx="4230765" cy="4680284"/>
          </a:xfrm>
          <a:prstGeom prst="rect">
            <a:avLst/>
          </a:prstGeom>
        </p:spPr>
        <p:txBody>
          <a:bodyPr>
            <a:normAutofit/>
          </a:bodyPr>
          <a:lstStyle/>
          <a:p>
            <a:pPr marL="0" indent="0">
              <a:buNone/>
            </a:pPr>
            <a:r>
              <a:rPr lang="en-US" dirty="0"/>
              <a:t>Types of Lipases</a:t>
            </a:r>
          </a:p>
          <a:p>
            <a:r>
              <a:rPr lang="en-US" dirty="0"/>
              <a:t>Pancreatic Lipases</a:t>
            </a:r>
          </a:p>
          <a:p>
            <a:r>
              <a:rPr lang="en-US" dirty="0"/>
              <a:t>Bile Salt-stimulated Lipase (BSSL)</a:t>
            </a:r>
          </a:p>
          <a:p>
            <a:r>
              <a:rPr lang="en-US" dirty="0"/>
              <a:t>Hormone-sensitive Lipase (LIPE)</a:t>
            </a:r>
          </a:p>
          <a:p>
            <a:r>
              <a:rPr lang="en-US" dirty="0"/>
              <a:t>Monoacylglycerol Lipase (MAGL)</a:t>
            </a:r>
          </a:p>
        </p:txBody>
      </p:sp>
      <p:sp>
        <p:nvSpPr>
          <p:cNvPr id="6" name="Rectangle 5">
            <a:extLst>
              <a:ext uri="{FF2B5EF4-FFF2-40B4-BE49-F238E27FC236}">
                <a16:creationId xmlns:a16="http://schemas.microsoft.com/office/drawing/2014/main" id="{C5DBD4EB-95C1-48AE-B6E7-9015C7D22EB9}"/>
              </a:ext>
            </a:extLst>
          </p:cNvPr>
          <p:cNvSpPr/>
          <p:nvPr/>
        </p:nvSpPr>
        <p:spPr>
          <a:xfrm>
            <a:off x="333790" y="5624720"/>
            <a:ext cx="2053767" cy="307777"/>
          </a:xfrm>
          <a:prstGeom prst="rect">
            <a:avLst/>
          </a:prstGeom>
        </p:spPr>
        <p:txBody>
          <a:bodyPr wrap="none">
            <a:spAutoFit/>
          </a:bodyPr>
          <a:lstStyle/>
          <a:p>
            <a:r>
              <a:rPr lang="en-US" sz="1400" dirty="0">
                <a:latin typeface="Arial" panose="020B0604020202020204" pitchFamily="34" charset="0"/>
              </a:rPr>
              <a:t>Image from: </a:t>
            </a:r>
            <a:r>
              <a:rPr lang="en-US" sz="1400" dirty="0" err="1">
                <a:latin typeface="Arial" panose="020B0604020202020204" pitchFamily="34" charset="0"/>
                <a:hlinkClick r:id="rId4"/>
              </a:rPr>
              <a:t>Protopedia</a:t>
            </a:r>
            <a:endParaRPr lang="en-US" sz="1400" dirty="0"/>
          </a:p>
        </p:txBody>
      </p:sp>
    </p:spTree>
    <p:extLst>
      <p:ext uri="{BB962C8B-B14F-4D97-AF65-F5344CB8AC3E}">
        <p14:creationId xmlns:p14="http://schemas.microsoft.com/office/powerpoint/2010/main" val="80764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8649-D2BC-4E0C-B45E-35B0E43C3409}"/>
              </a:ext>
            </a:extLst>
          </p:cNvPr>
          <p:cNvSpPr>
            <a:spLocks noGrp="1"/>
          </p:cNvSpPr>
          <p:nvPr>
            <p:ph type="title"/>
          </p:nvPr>
        </p:nvSpPr>
        <p:spPr>
          <a:xfrm>
            <a:off x="1305018" y="62804"/>
            <a:ext cx="7210332" cy="779462"/>
          </a:xfrm>
        </p:spPr>
        <p:txBody>
          <a:bodyPr/>
          <a:lstStyle/>
          <a:p>
            <a:r>
              <a:rPr lang="en-US" dirty="0"/>
              <a:t>Hydrolysis by Pancreatic Lipase</a:t>
            </a:r>
          </a:p>
        </p:txBody>
      </p:sp>
      <p:pic>
        <p:nvPicPr>
          <p:cNvPr id="7170" name="Picture 2">
            <a:extLst>
              <a:ext uri="{FF2B5EF4-FFF2-40B4-BE49-F238E27FC236}">
                <a16:creationId xmlns:a16="http://schemas.microsoft.com/office/drawing/2014/main" id="{8D5CCE72-94A8-4BE8-A77F-6F7C1E4C67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385380"/>
            <a:ext cx="8461375" cy="42967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ADD805-E30F-4865-AB61-6585C50421B6}"/>
              </a:ext>
            </a:extLst>
          </p:cNvPr>
          <p:cNvSpPr txBox="1"/>
          <p:nvPr/>
        </p:nvSpPr>
        <p:spPr>
          <a:xfrm>
            <a:off x="64869" y="5707957"/>
            <a:ext cx="2003625" cy="307777"/>
          </a:xfrm>
          <a:prstGeom prst="rect">
            <a:avLst/>
          </a:prstGeom>
          <a:noFill/>
        </p:spPr>
        <p:txBody>
          <a:bodyPr wrap="none" rtlCol="0">
            <a:spAutoFit/>
          </a:bodyPr>
          <a:lstStyle/>
          <a:p>
            <a:r>
              <a:rPr lang="en-US" sz="1400" dirty="0"/>
              <a:t>Figure modified from: </a:t>
            </a:r>
            <a:r>
              <a:rPr lang="en-US" sz="1400" dirty="0">
                <a:hlinkClick r:id="rId4"/>
              </a:rPr>
              <a:t>Ju</a:t>
            </a:r>
            <a:endParaRPr lang="en-US" sz="1400" dirty="0"/>
          </a:p>
        </p:txBody>
      </p:sp>
      <p:sp>
        <p:nvSpPr>
          <p:cNvPr id="6" name="Rectangle 5">
            <a:extLst>
              <a:ext uri="{FF2B5EF4-FFF2-40B4-BE49-F238E27FC236}">
                <a16:creationId xmlns:a16="http://schemas.microsoft.com/office/drawing/2014/main" id="{A8CFED1B-A08C-4351-947B-DE0393D0EB1A}"/>
              </a:ext>
            </a:extLst>
          </p:cNvPr>
          <p:cNvSpPr/>
          <p:nvPr/>
        </p:nvSpPr>
        <p:spPr>
          <a:xfrm>
            <a:off x="4773772" y="3565358"/>
            <a:ext cx="451338" cy="87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E39199-B315-4D69-8A44-8DE57D55F1EB}"/>
              </a:ext>
            </a:extLst>
          </p:cNvPr>
          <p:cNvSpPr txBox="1"/>
          <p:nvPr/>
        </p:nvSpPr>
        <p:spPr>
          <a:xfrm>
            <a:off x="4229470" y="3124199"/>
            <a:ext cx="1504771" cy="523220"/>
          </a:xfrm>
          <a:prstGeom prst="rect">
            <a:avLst/>
          </a:prstGeom>
          <a:solidFill>
            <a:schemeClr val="bg1"/>
          </a:solidFill>
        </p:spPr>
        <p:txBody>
          <a:bodyPr wrap="none" rtlCol="0">
            <a:spAutoFit/>
          </a:bodyPr>
          <a:lstStyle/>
          <a:p>
            <a:pPr algn="ctr"/>
            <a:r>
              <a:rPr lang="en-US" sz="1400" b="1" dirty="0"/>
              <a:t>Pancreatic Lipase </a:t>
            </a:r>
          </a:p>
          <a:p>
            <a:pPr algn="ctr"/>
            <a:r>
              <a:rPr lang="en-US" sz="1400" b="1" dirty="0"/>
              <a:t>+ H</a:t>
            </a:r>
            <a:r>
              <a:rPr lang="en-US" sz="1400" b="1" baseline="-25000" dirty="0"/>
              <a:t>2</a:t>
            </a:r>
            <a:r>
              <a:rPr lang="en-US" sz="1400" b="1" dirty="0"/>
              <a:t>O</a:t>
            </a:r>
          </a:p>
        </p:txBody>
      </p:sp>
      <p:sp>
        <p:nvSpPr>
          <p:cNvPr id="7" name="Rectangle 6">
            <a:extLst>
              <a:ext uri="{FF2B5EF4-FFF2-40B4-BE49-F238E27FC236}">
                <a16:creationId xmlns:a16="http://schemas.microsoft.com/office/drawing/2014/main" id="{50BF5730-DFDE-4CC7-BE12-0E0E4943342F}"/>
              </a:ext>
            </a:extLst>
          </p:cNvPr>
          <p:cNvSpPr/>
          <p:nvPr/>
        </p:nvSpPr>
        <p:spPr>
          <a:xfrm>
            <a:off x="1576753" y="4461800"/>
            <a:ext cx="351693"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A0CAC4-E706-4DE5-B6CA-E4AE4F0A37EB}"/>
              </a:ext>
            </a:extLst>
          </p:cNvPr>
          <p:cNvSpPr/>
          <p:nvPr/>
        </p:nvSpPr>
        <p:spPr>
          <a:xfrm>
            <a:off x="6893169" y="5553802"/>
            <a:ext cx="351693"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A3FBF1-A88A-4A7E-88FA-C21CC1607F1A}"/>
              </a:ext>
            </a:extLst>
          </p:cNvPr>
          <p:cNvSpPr/>
          <p:nvPr/>
        </p:nvSpPr>
        <p:spPr>
          <a:xfrm>
            <a:off x="6979878" y="4092523"/>
            <a:ext cx="351693"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45DB15-7BFD-4435-B05F-F39FB9DD12F2}"/>
              </a:ext>
            </a:extLst>
          </p:cNvPr>
          <p:cNvSpPr/>
          <p:nvPr/>
        </p:nvSpPr>
        <p:spPr>
          <a:xfrm>
            <a:off x="6905658" y="2815882"/>
            <a:ext cx="351693"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57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rrow: Bent 40">
            <a:extLst>
              <a:ext uri="{FF2B5EF4-FFF2-40B4-BE49-F238E27FC236}">
                <a16:creationId xmlns:a16="http://schemas.microsoft.com/office/drawing/2014/main" id="{B15024E5-2907-4B2D-B581-0A549692E31A}"/>
              </a:ext>
            </a:extLst>
          </p:cNvPr>
          <p:cNvSpPr/>
          <p:nvPr/>
        </p:nvSpPr>
        <p:spPr>
          <a:xfrm>
            <a:off x="3522071" y="2980590"/>
            <a:ext cx="2858977" cy="1775443"/>
          </a:xfrm>
          <a:prstGeom prst="ben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1158655-D91B-4D91-B73A-6CED73922FEA}"/>
              </a:ext>
            </a:extLst>
          </p:cNvPr>
          <p:cNvSpPr>
            <a:spLocks noGrp="1"/>
          </p:cNvSpPr>
          <p:nvPr>
            <p:ph type="title"/>
          </p:nvPr>
        </p:nvSpPr>
        <p:spPr>
          <a:xfrm>
            <a:off x="1207363" y="1061744"/>
            <a:ext cx="7307987" cy="838032"/>
          </a:xfrm>
        </p:spPr>
        <p:txBody>
          <a:bodyPr/>
          <a:lstStyle/>
          <a:p>
            <a:r>
              <a:rPr lang="en-US" dirty="0"/>
              <a:t> </a:t>
            </a:r>
          </a:p>
        </p:txBody>
      </p:sp>
      <p:pic>
        <p:nvPicPr>
          <p:cNvPr id="1026" name="Picture 2">
            <a:extLst>
              <a:ext uri="{FF2B5EF4-FFF2-40B4-BE49-F238E27FC236}">
                <a16:creationId xmlns:a16="http://schemas.microsoft.com/office/drawing/2014/main" id="{A0E2BE67-BC57-4F06-BE7F-355BC8D15354}"/>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818971" y="2050098"/>
            <a:ext cx="1703824" cy="1310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4AA7E1-5C3D-43AD-B1E2-0484A27C3DE2}"/>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2349512" y="2971712"/>
            <a:ext cx="1344472" cy="777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7AC83A-6542-4303-A9FC-86686B3C5E75}"/>
              </a:ext>
            </a:extLst>
          </p:cNvPr>
          <p:cNvSpPr txBox="1"/>
          <p:nvPr/>
        </p:nvSpPr>
        <p:spPr>
          <a:xfrm>
            <a:off x="5759002" y="5692088"/>
            <a:ext cx="3090358" cy="307777"/>
          </a:xfrm>
          <a:prstGeom prst="rect">
            <a:avLst/>
          </a:prstGeom>
          <a:noFill/>
        </p:spPr>
        <p:txBody>
          <a:bodyPr wrap="square" rtlCol="0">
            <a:spAutoFit/>
          </a:bodyPr>
          <a:lstStyle/>
          <a:p>
            <a:r>
              <a:rPr lang="en-US" sz="1400" dirty="0"/>
              <a:t>Images from </a:t>
            </a:r>
            <a:r>
              <a:rPr lang="en-US" sz="1400" dirty="0">
                <a:hlinkClick r:id="rId5"/>
              </a:rPr>
              <a:t>Smart </a:t>
            </a:r>
            <a:r>
              <a:rPr lang="en-US" sz="1400" dirty="0" err="1">
                <a:hlinkClick r:id="rId5"/>
              </a:rPr>
              <a:t>Servier</a:t>
            </a:r>
            <a:r>
              <a:rPr lang="en-US" sz="1400" dirty="0">
                <a:hlinkClick r:id="rId5"/>
              </a:rPr>
              <a:t> Medical Art</a:t>
            </a:r>
            <a:endParaRPr lang="en-US" sz="1400" dirty="0"/>
          </a:p>
        </p:txBody>
      </p:sp>
      <p:sp>
        <p:nvSpPr>
          <p:cNvPr id="16" name="Cylinder 15">
            <a:extLst>
              <a:ext uri="{FF2B5EF4-FFF2-40B4-BE49-F238E27FC236}">
                <a16:creationId xmlns:a16="http://schemas.microsoft.com/office/drawing/2014/main" id="{87452407-126D-40EE-A215-EB0BDD4E43F3}"/>
              </a:ext>
            </a:extLst>
          </p:cNvPr>
          <p:cNvSpPr/>
          <p:nvPr/>
        </p:nvSpPr>
        <p:spPr>
          <a:xfrm rot="5400000">
            <a:off x="2754508" y="3066327"/>
            <a:ext cx="933660" cy="2858977"/>
          </a:xfrm>
          <a:prstGeom prst="can">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364BE81-7D28-4598-879B-C769B30493EA}"/>
              </a:ext>
            </a:extLst>
          </p:cNvPr>
          <p:cNvSpPr txBox="1"/>
          <p:nvPr/>
        </p:nvSpPr>
        <p:spPr>
          <a:xfrm>
            <a:off x="283379" y="3708601"/>
            <a:ext cx="1774845" cy="338554"/>
          </a:xfrm>
          <a:prstGeom prst="rect">
            <a:avLst/>
          </a:prstGeom>
          <a:noFill/>
        </p:spPr>
        <p:txBody>
          <a:bodyPr wrap="none" rtlCol="0">
            <a:spAutoFit/>
          </a:bodyPr>
          <a:lstStyle/>
          <a:p>
            <a:r>
              <a:rPr lang="en-US" sz="1600" dirty="0"/>
              <a:t>Lipases + Bile Acids</a:t>
            </a:r>
          </a:p>
        </p:txBody>
      </p:sp>
      <p:pic>
        <p:nvPicPr>
          <p:cNvPr id="23" name="Picture 22">
            <a:extLst>
              <a:ext uri="{FF2B5EF4-FFF2-40B4-BE49-F238E27FC236}">
                <a16:creationId xmlns:a16="http://schemas.microsoft.com/office/drawing/2014/main" id="{A3CE8834-6D77-4B38-A53B-B1A64539D64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2414823" y="4331194"/>
            <a:ext cx="122123" cy="1189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E93AC430-2EFF-496A-A6D7-550B377D771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3097792" y="4484151"/>
            <a:ext cx="122123" cy="1189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44A15507-3821-4805-9A06-496AA9714F6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3282768" y="4335549"/>
            <a:ext cx="122123" cy="11896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65BF008-49F8-44D4-A930-2026D618B3DE}"/>
              </a:ext>
            </a:extLst>
          </p:cNvPr>
          <p:cNvSpPr txBox="1"/>
          <p:nvPr/>
        </p:nvSpPr>
        <p:spPr>
          <a:xfrm>
            <a:off x="1835352" y="5302030"/>
            <a:ext cx="2104422" cy="338554"/>
          </a:xfrm>
          <a:prstGeom prst="rect">
            <a:avLst/>
          </a:prstGeom>
          <a:noFill/>
        </p:spPr>
        <p:txBody>
          <a:bodyPr wrap="none" rtlCol="0">
            <a:spAutoFit/>
          </a:bodyPr>
          <a:lstStyle/>
          <a:p>
            <a:r>
              <a:rPr lang="en-US" sz="1600" dirty="0"/>
              <a:t>Emulsified Fat Droplets</a:t>
            </a:r>
          </a:p>
        </p:txBody>
      </p:sp>
      <p:pic>
        <p:nvPicPr>
          <p:cNvPr id="42" name="Picture 41">
            <a:extLst>
              <a:ext uri="{FF2B5EF4-FFF2-40B4-BE49-F238E27FC236}">
                <a16:creationId xmlns:a16="http://schemas.microsoft.com/office/drawing/2014/main" id="{DCAC3B90-055A-466A-9F39-910C14F1041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2706775" y="4493328"/>
            <a:ext cx="122123" cy="1189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7433ACD7-C062-4672-8F97-3E684CAF341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156"/>
          <a:stretch/>
        </p:blipFill>
        <p:spPr bwMode="auto">
          <a:xfrm>
            <a:off x="2887534" y="4347907"/>
            <a:ext cx="122123" cy="11896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BC1FF20-5C47-4C2E-B8EF-C6EBE14E7C85}"/>
              </a:ext>
            </a:extLst>
          </p:cNvPr>
          <p:cNvSpPr txBox="1"/>
          <p:nvPr/>
        </p:nvSpPr>
        <p:spPr>
          <a:xfrm>
            <a:off x="3148900" y="1778380"/>
            <a:ext cx="643125" cy="369332"/>
          </a:xfrm>
          <a:prstGeom prst="rect">
            <a:avLst/>
          </a:prstGeom>
          <a:noFill/>
        </p:spPr>
        <p:txBody>
          <a:bodyPr wrap="none" rtlCol="0">
            <a:spAutoFit/>
          </a:bodyPr>
          <a:lstStyle/>
          <a:p>
            <a:r>
              <a:rPr lang="en-US" b="1" i="1" dirty="0">
                <a:solidFill>
                  <a:schemeClr val="accent6">
                    <a:lumMod val="75000"/>
                  </a:schemeClr>
                </a:solidFill>
              </a:rPr>
              <a:t>Liver</a:t>
            </a:r>
          </a:p>
        </p:txBody>
      </p:sp>
      <p:sp>
        <p:nvSpPr>
          <p:cNvPr id="45" name="TextBox 44">
            <a:extLst>
              <a:ext uri="{FF2B5EF4-FFF2-40B4-BE49-F238E27FC236}">
                <a16:creationId xmlns:a16="http://schemas.microsoft.com/office/drawing/2014/main" id="{334CE5A3-7050-4660-A733-7CBA00272C6A}"/>
              </a:ext>
            </a:extLst>
          </p:cNvPr>
          <p:cNvSpPr txBox="1"/>
          <p:nvPr/>
        </p:nvSpPr>
        <p:spPr>
          <a:xfrm>
            <a:off x="3107991" y="2638861"/>
            <a:ext cx="1052083" cy="369332"/>
          </a:xfrm>
          <a:prstGeom prst="rect">
            <a:avLst/>
          </a:prstGeom>
          <a:noFill/>
        </p:spPr>
        <p:txBody>
          <a:bodyPr wrap="none" rtlCol="0">
            <a:spAutoFit/>
          </a:bodyPr>
          <a:lstStyle/>
          <a:p>
            <a:r>
              <a:rPr lang="en-US" b="1" i="1" dirty="0">
                <a:solidFill>
                  <a:schemeClr val="accent6">
                    <a:lumMod val="75000"/>
                  </a:schemeClr>
                </a:solidFill>
              </a:rPr>
              <a:t>Pancreas</a:t>
            </a:r>
          </a:p>
        </p:txBody>
      </p:sp>
      <p:sp>
        <p:nvSpPr>
          <p:cNvPr id="46" name="TextBox 45">
            <a:extLst>
              <a:ext uri="{FF2B5EF4-FFF2-40B4-BE49-F238E27FC236}">
                <a16:creationId xmlns:a16="http://schemas.microsoft.com/office/drawing/2014/main" id="{9F1E3576-F7CC-4C98-A4D2-C0BFEBF4FB49}"/>
              </a:ext>
            </a:extLst>
          </p:cNvPr>
          <p:cNvSpPr txBox="1"/>
          <p:nvPr/>
        </p:nvSpPr>
        <p:spPr>
          <a:xfrm>
            <a:off x="469272" y="2639982"/>
            <a:ext cx="1366080" cy="369332"/>
          </a:xfrm>
          <a:prstGeom prst="rect">
            <a:avLst/>
          </a:prstGeom>
          <a:noFill/>
        </p:spPr>
        <p:txBody>
          <a:bodyPr wrap="none" rtlCol="0">
            <a:spAutoFit/>
          </a:bodyPr>
          <a:lstStyle/>
          <a:p>
            <a:r>
              <a:rPr lang="en-US" b="1" i="1" dirty="0">
                <a:solidFill>
                  <a:schemeClr val="accent6">
                    <a:lumMod val="75000"/>
                  </a:schemeClr>
                </a:solidFill>
              </a:rPr>
              <a:t>Gall Bladder</a:t>
            </a:r>
          </a:p>
        </p:txBody>
      </p:sp>
      <p:sp>
        <p:nvSpPr>
          <p:cNvPr id="47" name="TextBox 46">
            <a:extLst>
              <a:ext uri="{FF2B5EF4-FFF2-40B4-BE49-F238E27FC236}">
                <a16:creationId xmlns:a16="http://schemas.microsoft.com/office/drawing/2014/main" id="{FC414C92-BE99-4137-84F0-DAA75623D26E}"/>
              </a:ext>
            </a:extLst>
          </p:cNvPr>
          <p:cNvSpPr txBox="1"/>
          <p:nvPr/>
        </p:nvSpPr>
        <p:spPr>
          <a:xfrm>
            <a:off x="815517" y="4907675"/>
            <a:ext cx="1598066" cy="369332"/>
          </a:xfrm>
          <a:prstGeom prst="rect">
            <a:avLst/>
          </a:prstGeom>
          <a:noFill/>
        </p:spPr>
        <p:txBody>
          <a:bodyPr wrap="none" rtlCol="0">
            <a:spAutoFit/>
          </a:bodyPr>
          <a:lstStyle/>
          <a:p>
            <a:r>
              <a:rPr lang="en-US" b="1" i="1" dirty="0">
                <a:solidFill>
                  <a:schemeClr val="accent6">
                    <a:lumMod val="75000"/>
                  </a:schemeClr>
                </a:solidFill>
              </a:rPr>
              <a:t>Small Intestine</a:t>
            </a:r>
          </a:p>
        </p:txBody>
      </p:sp>
      <p:cxnSp>
        <p:nvCxnSpPr>
          <p:cNvPr id="48" name="Straight Arrow Connector 47">
            <a:extLst>
              <a:ext uri="{FF2B5EF4-FFF2-40B4-BE49-F238E27FC236}">
                <a16:creationId xmlns:a16="http://schemas.microsoft.com/office/drawing/2014/main" id="{AF206285-217D-4F4A-8D69-B79FFC781ED2}"/>
              </a:ext>
            </a:extLst>
          </p:cNvPr>
          <p:cNvCxnSpPr>
            <a:cxnSpLocks/>
          </p:cNvCxnSpPr>
          <p:nvPr/>
        </p:nvCxnSpPr>
        <p:spPr>
          <a:xfrm flipV="1">
            <a:off x="1160033" y="4497919"/>
            <a:ext cx="419961" cy="104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29980A3-8FF1-4221-982B-F5800BE2B6AF}"/>
              </a:ext>
            </a:extLst>
          </p:cNvPr>
          <p:cNvSpPr txBox="1"/>
          <p:nvPr/>
        </p:nvSpPr>
        <p:spPr>
          <a:xfrm>
            <a:off x="182228" y="4180136"/>
            <a:ext cx="1020176" cy="584775"/>
          </a:xfrm>
          <a:prstGeom prst="rect">
            <a:avLst/>
          </a:prstGeom>
          <a:noFill/>
        </p:spPr>
        <p:txBody>
          <a:bodyPr wrap="square" rtlCol="0">
            <a:spAutoFit/>
          </a:bodyPr>
          <a:lstStyle/>
          <a:p>
            <a:pPr algn="ctr"/>
            <a:r>
              <a:rPr lang="en-US" sz="1600" dirty="0"/>
              <a:t>Lipids from food</a:t>
            </a:r>
          </a:p>
        </p:txBody>
      </p:sp>
      <p:cxnSp>
        <p:nvCxnSpPr>
          <p:cNvPr id="51" name="Straight Arrow Connector 50">
            <a:extLst>
              <a:ext uri="{FF2B5EF4-FFF2-40B4-BE49-F238E27FC236}">
                <a16:creationId xmlns:a16="http://schemas.microsoft.com/office/drawing/2014/main" id="{2FC8D2A9-35C5-4D9B-8B58-B996BD4238E9}"/>
              </a:ext>
            </a:extLst>
          </p:cNvPr>
          <p:cNvCxnSpPr>
            <a:cxnSpLocks/>
          </p:cNvCxnSpPr>
          <p:nvPr/>
        </p:nvCxnSpPr>
        <p:spPr>
          <a:xfrm flipV="1">
            <a:off x="4727079" y="4442276"/>
            <a:ext cx="419961" cy="104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401248F-DE8E-4836-BEC4-6602011CEEB5}"/>
              </a:ext>
            </a:extLst>
          </p:cNvPr>
          <p:cNvSpPr txBox="1"/>
          <p:nvPr/>
        </p:nvSpPr>
        <p:spPr>
          <a:xfrm>
            <a:off x="5064907" y="4180136"/>
            <a:ext cx="958532" cy="584775"/>
          </a:xfrm>
          <a:prstGeom prst="rect">
            <a:avLst/>
          </a:prstGeom>
          <a:noFill/>
        </p:spPr>
        <p:txBody>
          <a:bodyPr wrap="none" rtlCol="0">
            <a:spAutoFit/>
          </a:bodyPr>
          <a:lstStyle/>
          <a:p>
            <a:pPr algn="ctr"/>
            <a:r>
              <a:rPr lang="en-US" sz="1600" dirty="0"/>
              <a:t>Colon</a:t>
            </a:r>
          </a:p>
          <a:p>
            <a:pPr algn="ctr"/>
            <a:r>
              <a:rPr lang="en-US" sz="1600" dirty="0"/>
              <a:t>Excretion</a:t>
            </a:r>
          </a:p>
        </p:txBody>
      </p:sp>
      <p:sp>
        <p:nvSpPr>
          <p:cNvPr id="55" name="TextBox 54">
            <a:extLst>
              <a:ext uri="{FF2B5EF4-FFF2-40B4-BE49-F238E27FC236}">
                <a16:creationId xmlns:a16="http://schemas.microsoft.com/office/drawing/2014/main" id="{979D9699-EB86-4995-BC9E-4F386D3B33CF}"/>
              </a:ext>
            </a:extLst>
          </p:cNvPr>
          <p:cNvSpPr txBox="1"/>
          <p:nvPr/>
        </p:nvSpPr>
        <p:spPr>
          <a:xfrm>
            <a:off x="1963789" y="1047547"/>
            <a:ext cx="2660665" cy="338554"/>
          </a:xfrm>
          <a:prstGeom prst="rect">
            <a:avLst/>
          </a:prstGeom>
          <a:noFill/>
        </p:spPr>
        <p:txBody>
          <a:bodyPr wrap="none" rtlCol="0">
            <a:spAutoFit/>
          </a:bodyPr>
          <a:lstStyle/>
          <a:p>
            <a:r>
              <a:rPr lang="en-US" sz="1600" dirty="0"/>
              <a:t>Remnant Recycling/Clearance</a:t>
            </a:r>
          </a:p>
        </p:txBody>
      </p:sp>
      <p:pic>
        <p:nvPicPr>
          <p:cNvPr id="1032" name="Picture 8" descr="Image result for chylomicron creative common">
            <a:extLst>
              <a:ext uri="{FF2B5EF4-FFF2-40B4-BE49-F238E27FC236}">
                <a16:creationId xmlns:a16="http://schemas.microsoft.com/office/drawing/2014/main" id="{AB8DCACA-7AC4-471C-9008-75A6B5ECE6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1797" y="3656292"/>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Image result for chylomicron creative common">
            <a:extLst>
              <a:ext uri="{FF2B5EF4-FFF2-40B4-BE49-F238E27FC236}">
                <a16:creationId xmlns:a16="http://schemas.microsoft.com/office/drawing/2014/main" id="{B1217208-6D80-4078-BC2E-1B06BB0D6D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5754" y="3544978"/>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Image result for chylomicron creative common">
            <a:extLst>
              <a:ext uri="{FF2B5EF4-FFF2-40B4-BE49-F238E27FC236}">
                <a16:creationId xmlns:a16="http://schemas.microsoft.com/office/drawing/2014/main" id="{47B9C0A6-E205-41FC-B648-52286E4306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4336" y="3284857"/>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Image result for chylomicron creative common">
            <a:extLst>
              <a:ext uri="{FF2B5EF4-FFF2-40B4-BE49-F238E27FC236}">
                <a16:creationId xmlns:a16="http://schemas.microsoft.com/office/drawing/2014/main" id="{F5B9202E-068A-45F2-83DC-35B56670DE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9317" y="3395272"/>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Image result for chylomicron creative common">
            <a:extLst>
              <a:ext uri="{FF2B5EF4-FFF2-40B4-BE49-F238E27FC236}">
                <a16:creationId xmlns:a16="http://schemas.microsoft.com/office/drawing/2014/main" id="{D1E1462E-8AD3-4A9A-88E5-12B9130D4B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4852" y="3311447"/>
            <a:ext cx="204374" cy="20372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18FB8014-6328-44F7-B05B-518FE018CFCC}"/>
              </a:ext>
            </a:extLst>
          </p:cNvPr>
          <p:cNvSpPr txBox="1"/>
          <p:nvPr/>
        </p:nvSpPr>
        <p:spPr>
          <a:xfrm>
            <a:off x="6683538" y="3959126"/>
            <a:ext cx="1337226" cy="338554"/>
          </a:xfrm>
          <a:prstGeom prst="rect">
            <a:avLst/>
          </a:prstGeom>
          <a:noFill/>
        </p:spPr>
        <p:txBody>
          <a:bodyPr wrap="none" rtlCol="0">
            <a:spAutoFit/>
          </a:bodyPr>
          <a:lstStyle/>
          <a:p>
            <a:pPr algn="ctr"/>
            <a:r>
              <a:rPr lang="en-US" sz="1600" b="1" i="1" dirty="0">
                <a:solidFill>
                  <a:schemeClr val="accent6">
                    <a:lumMod val="75000"/>
                  </a:schemeClr>
                </a:solidFill>
              </a:rPr>
              <a:t>Blood Stream</a:t>
            </a:r>
          </a:p>
        </p:txBody>
      </p:sp>
      <p:sp>
        <p:nvSpPr>
          <p:cNvPr id="62" name="TextBox 61">
            <a:extLst>
              <a:ext uri="{FF2B5EF4-FFF2-40B4-BE49-F238E27FC236}">
                <a16:creationId xmlns:a16="http://schemas.microsoft.com/office/drawing/2014/main" id="{26ED29A9-79F7-4618-A5CB-587618A93EF0}"/>
              </a:ext>
            </a:extLst>
          </p:cNvPr>
          <p:cNvSpPr txBox="1"/>
          <p:nvPr/>
        </p:nvSpPr>
        <p:spPr>
          <a:xfrm>
            <a:off x="4518873" y="2804354"/>
            <a:ext cx="1390638" cy="338554"/>
          </a:xfrm>
          <a:prstGeom prst="rect">
            <a:avLst/>
          </a:prstGeom>
          <a:noFill/>
        </p:spPr>
        <p:txBody>
          <a:bodyPr wrap="none" rtlCol="0">
            <a:spAutoFit/>
          </a:bodyPr>
          <a:lstStyle/>
          <a:p>
            <a:pPr algn="ctr"/>
            <a:r>
              <a:rPr lang="en-US" sz="1600" b="1" i="1" dirty="0">
                <a:solidFill>
                  <a:schemeClr val="accent6">
                    <a:lumMod val="75000"/>
                  </a:schemeClr>
                </a:solidFill>
              </a:rPr>
              <a:t>Lymph System</a:t>
            </a:r>
          </a:p>
        </p:txBody>
      </p:sp>
      <p:sp>
        <p:nvSpPr>
          <p:cNvPr id="63" name="TextBox 62">
            <a:extLst>
              <a:ext uri="{FF2B5EF4-FFF2-40B4-BE49-F238E27FC236}">
                <a16:creationId xmlns:a16="http://schemas.microsoft.com/office/drawing/2014/main" id="{EAFA88B1-518E-4BC3-8A63-D02519D99312}"/>
              </a:ext>
            </a:extLst>
          </p:cNvPr>
          <p:cNvSpPr txBox="1"/>
          <p:nvPr/>
        </p:nvSpPr>
        <p:spPr>
          <a:xfrm>
            <a:off x="4374336" y="3725069"/>
            <a:ext cx="1307666" cy="338554"/>
          </a:xfrm>
          <a:prstGeom prst="rect">
            <a:avLst/>
          </a:prstGeom>
          <a:noFill/>
        </p:spPr>
        <p:txBody>
          <a:bodyPr wrap="none" rtlCol="0">
            <a:spAutoFit/>
          </a:bodyPr>
          <a:lstStyle/>
          <a:p>
            <a:r>
              <a:rPr lang="en-US" sz="1600" dirty="0"/>
              <a:t>Chylomicrons</a:t>
            </a:r>
          </a:p>
        </p:txBody>
      </p:sp>
      <p:cxnSp>
        <p:nvCxnSpPr>
          <p:cNvPr id="64" name="Straight Arrow Connector 63">
            <a:extLst>
              <a:ext uri="{FF2B5EF4-FFF2-40B4-BE49-F238E27FC236}">
                <a16:creationId xmlns:a16="http://schemas.microsoft.com/office/drawing/2014/main" id="{8FB2D95B-8307-48EC-BAAE-6859FBD8ACFA}"/>
              </a:ext>
            </a:extLst>
          </p:cNvPr>
          <p:cNvCxnSpPr>
            <a:cxnSpLocks/>
          </p:cNvCxnSpPr>
          <p:nvPr/>
        </p:nvCxnSpPr>
        <p:spPr>
          <a:xfrm flipH="1" flipV="1">
            <a:off x="4326081" y="3515168"/>
            <a:ext cx="154838" cy="2159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7" name="Picture 8" descr="Image result for chylomicron creative common">
            <a:extLst>
              <a:ext uri="{FF2B5EF4-FFF2-40B4-BE49-F238E27FC236}">
                <a16:creationId xmlns:a16="http://schemas.microsoft.com/office/drawing/2014/main" id="{466F7F46-7CA5-4648-AA1B-B506F02796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7026" y="3516978"/>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Image result for chylomicron creative common">
            <a:extLst>
              <a:ext uri="{FF2B5EF4-FFF2-40B4-BE49-F238E27FC236}">
                <a16:creationId xmlns:a16="http://schemas.microsoft.com/office/drawing/2014/main" id="{8653A722-B27C-4FF6-AC22-97548AEAD4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3607" y="3508652"/>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Image result for chylomicron creative common">
            <a:extLst>
              <a:ext uri="{FF2B5EF4-FFF2-40B4-BE49-F238E27FC236}">
                <a16:creationId xmlns:a16="http://schemas.microsoft.com/office/drawing/2014/main" id="{07F4C6AE-7A98-421C-B85A-2818EE9F20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5029" y="3243730"/>
            <a:ext cx="204374" cy="203721"/>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3E22359F-2602-4920-ACE6-530E3F0D990E}"/>
              </a:ext>
            </a:extLst>
          </p:cNvPr>
          <p:cNvGrpSpPr/>
          <p:nvPr/>
        </p:nvGrpSpPr>
        <p:grpSpPr>
          <a:xfrm>
            <a:off x="1883601" y="4698241"/>
            <a:ext cx="2534985" cy="264404"/>
            <a:chOff x="1883601" y="3829561"/>
            <a:chExt cx="2534985" cy="264404"/>
          </a:xfrm>
        </p:grpSpPr>
        <p:pic>
          <p:nvPicPr>
            <p:cNvPr id="1034" name="Picture 10">
              <a:extLst>
                <a:ext uri="{FF2B5EF4-FFF2-40B4-BE49-F238E27FC236}">
                  <a16:creationId xmlns:a16="http://schemas.microsoft.com/office/drawing/2014/main" id="{7BDC2F8B-96E2-4D6E-839E-6ADB10AD1D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3601"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a:extLst>
                <a:ext uri="{FF2B5EF4-FFF2-40B4-BE49-F238E27FC236}">
                  <a16:creationId xmlns:a16="http://schemas.microsoft.com/office/drawing/2014/main" id="{2C1A9A40-872F-4737-964D-D55F1469AB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8403"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a:extLst>
                <a:ext uri="{FF2B5EF4-FFF2-40B4-BE49-F238E27FC236}">
                  <a16:creationId xmlns:a16="http://schemas.microsoft.com/office/drawing/2014/main" id="{A45869FA-8552-48D3-8406-43036F6C52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4164"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a:extLst>
                <a:ext uri="{FF2B5EF4-FFF2-40B4-BE49-F238E27FC236}">
                  <a16:creationId xmlns:a16="http://schemas.microsoft.com/office/drawing/2014/main" id="{6ACF213A-3AF0-4191-B671-A9C2AE11F4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8201" y="3829561"/>
              <a:ext cx="670183" cy="26440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3" name="Straight Arrow Connector 32">
            <a:extLst>
              <a:ext uri="{FF2B5EF4-FFF2-40B4-BE49-F238E27FC236}">
                <a16:creationId xmlns:a16="http://schemas.microsoft.com/office/drawing/2014/main" id="{122BC5D1-6B02-4AB1-A1C0-98801C7BBA36}"/>
              </a:ext>
            </a:extLst>
          </p:cNvPr>
          <p:cNvCxnSpPr>
            <a:cxnSpLocks/>
          </p:cNvCxnSpPr>
          <p:nvPr/>
        </p:nvCxnSpPr>
        <p:spPr>
          <a:xfrm flipH="1" flipV="1">
            <a:off x="2841719" y="4621429"/>
            <a:ext cx="87060" cy="7165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D3016EEB-4250-4E7D-A799-40C63464EC7D}"/>
              </a:ext>
            </a:extLst>
          </p:cNvPr>
          <p:cNvGrpSpPr/>
          <p:nvPr/>
        </p:nvGrpSpPr>
        <p:grpSpPr>
          <a:xfrm rot="10800000">
            <a:off x="1881407" y="4031065"/>
            <a:ext cx="2534985" cy="264404"/>
            <a:chOff x="1883601" y="3829561"/>
            <a:chExt cx="2534985" cy="264404"/>
          </a:xfrm>
        </p:grpSpPr>
        <p:pic>
          <p:nvPicPr>
            <p:cNvPr id="76" name="Picture 10">
              <a:extLst>
                <a:ext uri="{FF2B5EF4-FFF2-40B4-BE49-F238E27FC236}">
                  <a16:creationId xmlns:a16="http://schemas.microsoft.com/office/drawing/2014/main" id="{4BDA0CDC-2685-4B4F-ABF7-BA41FB0612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3601"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a:extLst>
                <a:ext uri="{FF2B5EF4-FFF2-40B4-BE49-F238E27FC236}">
                  <a16:creationId xmlns:a16="http://schemas.microsoft.com/office/drawing/2014/main" id="{761D2D15-59E4-4B92-90FE-7B20B2A901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8403"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a:extLst>
                <a:ext uri="{FF2B5EF4-FFF2-40B4-BE49-F238E27FC236}">
                  <a16:creationId xmlns:a16="http://schemas.microsoft.com/office/drawing/2014/main" id="{532E8381-DB76-43C9-9C92-94FC73FB91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4164" y="3829561"/>
              <a:ext cx="670183" cy="26440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0">
              <a:extLst>
                <a:ext uri="{FF2B5EF4-FFF2-40B4-BE49-F238E27FC236}">
                  <a16:creationId xmlns:a16="http://schemas.microsoft.com/office/drawing/2014/main" id="{60B5CBA9-7F22-49D7-8F8C-E8CCC42660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8201" y="3829561"/>
              <a:ext cx="670183" cy="264404"/>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2B435E3F-094E-4D51-80B3-FA3E874ED3E9}"/>
                  </a:ext>
                </a:extLst>
              </p14:cNvPr>
              <p14:cNvContentPartPr/>
              <p14:nvPr/>
            </p14:nvContentPartPr>
            <p14:xfrm>
              <a:off x="1926361" y="3447281"/>
              <a:ext cx="487222" cy="947403"/>
            </p14:xfrm>
          </p:contentPart>
        </mc:Choice>
        <mc:Fallback xmlns="">
          <p:pic>
            <p:nvPicPr>
              <p:cNvPr id="17" name="Ink 16">
                <a:extLst>
                  <a:ext uri="{FF2B5EF4-FFF2-40B4-BE49-F238E27FC236}">
                    <a16:creationId xmlns:a16="http://schemas.microsoft.com/office/drawing/2014/main" id="{2B435E3F-094E-4D51-80B3-FA3E874ED3E9}"/>
                  </a:ext>
                </a:extLst>
              </p:cNvPr>
              <p:cNvPicPr/>
              <p:nvPr/>
            </p:nvPicPr>
            <p:blipFill>
              <a:blip r:embed="rId10"/>
              <a:stretch>
                <a:fillRect/>
              </a:stretch>
            </p:blipFill>
            <p:spPr>
              <a:xfrm>
                <a:off x="1908729" y="3429643"/>
                <a:ext cx="522846" cy="983039"/>
              </a:xfrm>
              <a:prstGeom prst="rect">
                <a:avLst/>
              </a:prstGeom>
            </p:spPr>
          </p:pic>
        </mc:Fallback>
      </mc:AlternateContent>
      <p:pic>
        <p:nvPicPr>
          <p:cNvPr id="80" name="Picture 8" descr="Image result for chylomicron creative common">
            <a:extLst>
              <a:ext uri="{FF2B5EF4-FFF2-40B4-BE49-F238E27FC236}">
                <a16:creationId xmlns:a16="http://schemas.microsoft.com/office/drawing/2014/main" id="{0219C4DF-C3BC-4B97-BC24-5E277C55CB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7998" y="3736794"/>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Image result for chylomicron creative common">
            <a:extLst>
              <a:ext uri="{FF2B5EF4-FFF2-40B4-BE49-F238E27FC236}">
                <a16:creationId xmlns:a16="http://schemas.microsoft.com/office/drawing/2014/main" id="{C4288C36-A020-4986-AB12-2E4642FE24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3986" y="3554431"/>
            <a:ext cx="204374" cy="2037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F0D0E3E-0FE6-443D-92DB-901BAA1B19F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03122" y="4384593"/>
            <a:ext cx="992455" cy="278910"/>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86101C94-A835-428B-87AF-0CC79F66475E}"/>
              </a:ext>
            </a:extLst>
          </p:cNvPr>
          <p:cNvGrpSpPr/>
          <p:nvPr/>
        </p:nvGrpSpPr>
        <p:grpSpPr>
          <a:xfrm>
            <a:off x="5621207" y="1306979"/>
            <a:ext cx="1020536" cy="1154997"/>
            <a:chOff x="6447824" y="3953389"/>
            <a:chExt cx="1020536" cy="1154997"/>
          </a:xfrm>
        </p:grpSpPr>
        <p:pic>
          <p:nvPicPr>
            <p:cNvPr id="1038" name="Picture 14">
              <a:extLst>
                <a:ext uri="{FF2B5EF4-FFF2-40B4-BE49-F238E27FC236}">
                  <a16:creationId xmlns:a16="http://schemas.microsoft.com/office/drawing/2014/main" id="{54008F20-AEA9-437B-B0F1-1D48D00E6F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7824" y="4260921"/>
              <a:ext cx="886883" cy="8474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9872E58-F238-44EE-A234-82550954E0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1478" y="3953389"/>
              <a:ext cx="886882" cy="847465"/>
            </a:xfrm>
            <a:prstGeom prst="rect">
              <a:avLst/>
            </a:prstGeom>
            <a:noFill/>
            <a:extLst>
              <a:ext uri="{909E8E84-426E-40DD-AFC4-6F175D3DCCD1}">
                <a14:hiddenFill xmlns:a14="http://schemas.microsoft.com/office/drawing/2010/main">
                  <a:solidFill>
                    <a:srgbClr val="FFFFFF"/>
                  </a:solidFill>
                </a14:hiddenFill>
              </a:ext>
            </a:extLst>
          </p:spPr>
        </p:pic>
      </p:grpSp>
      <p:sp>
        <p:nvSpPr>
          <p:cNvPr id="86" name="TextBox 85">
            <a:extLst>
              <a:ext uri="{FF2B5EF4-FFF2-40B4-BE49-F238E27FC236}">
                <a16:creationId xmlns:a16="http://schemas.microsoft.com/office/drawing/2014/main" id="{80AE2DC6-6805-4E86-9669-8FDDE2971DB5}"/>
              </a:ext>
            </a:extLst>
          </p:cNvPr>
          <p:cNvSpPr txBox="1"/>
          <p:nvPr/>
        </p:nvSpPr>
        <p:spPr>
          <a:xfrm>
            <a:off x="4505683" y="1306979"/>
            <a:ext cx="1118448" cy="338554"/>
          </a:xfrm>
          <a:prstGeom prst="rect">
            <a:avLst/>
          </a:prstGeom>
          <a:noFill/>
        </p:spPr>
        <p:txBody>
          <a:bodyPr wrap="none" rtlCol="0">
            <a:spAutoFit/>
          </a:bodyPr>
          <a:lstStyle/>
          <a:p>
            <a:r>
              <a:rPr lang="en-US" sz="1600" b="1" i="1" dirty="0">
                <a:solidFill>
                  <a:schemeClr val="accent6">
                    <a:lumMod val="75000"/>
                  </a:schemeClr>
                </a:solidFill>
              </a:rPr>
              <a:t>Adipocytes</a:t>
            </a:r>
          </a:p>
        </p:txBody>
      </p:sp>
      <p:sp>
        <p:nvSpPr>
          <p:cNvPr id="87" name="TextBox 86">
            <a:extLst>
              <a:ext uri="{FF2B5EF4-FFF2-40B4-BE49-F238E27FC236}">
                <a16:creationId xmlns:a16="http://schemas.microsoft.com/office/drawing/2014/main" id="{7E0969D2-7C63-4CED-BFE1-9A8218784088}"/>
              </a:ext>
            </a:extLst>
          </p:cNvPr>
          <p:cNvSpPr txBox="1"/>
          <p:nvPr/>
        </p:nvSpPr>
        <p:spPr>
          <a:xfrm>
            <a:off x="7572805" y="988914"/>
            <a:ext cx="1653135" cy="584775"/>
          </a:xfrm>
          <a:prstGeom prst="rect">
            <a:avLst/>
          </a:prstGeom>
          <a:noFill/>
        </p:spPr>
        <p:txBody>
          <a:bodyPr wrap="square" rtlCol="0">
            <a:spAutoFit/>
          </a:bodyPr>
          <a:lstStyle/>
          <a:p>
            <a:r>
              <a:rPr lang="en-US" sz="1600" b="1" i="1" dirty="0">
                <a:solidFill>
                  <a:schemeClr val="accent6">
                    <a:lumMod val="75000"/>
                  </a:schemeClr>
                </a:solidFill>
              </a:rPr>
              <a:t>Skeletal and Heart Muscle</a:t>
            </a:r>
          </a:p>
        </p:txBody>
      </p:sp>
      <p:pic>
        <p:nvPicPr>
          <p:cNvPr id="1042" name="Picture 18">
            <a:extLst>
              <a:ext uri="{FF2B5EF4-FFF2-40B4-BE49-F238E27FC236}">
                <a16:creationId xmlns:a16="http://schemas.microsoft.com/office/drawing/2014/main" id="{B2145375-F97B-4290-A9C5-3B0BEBEF322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67941" y="1426726"/>
            <a:ext cx="143748" cy="13945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8">
            <a:extLst>
              <a:ext uri="{FF2B5EF4-FFF2-40B4-BE49-F238E27FC236}">
                <a16:creationId xmlns:a16="http://schemas.microsoft.com/office/drawing/2014/main" id="{ED5DE0A4-1495-41DE-A4CA-7369654E56B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10183" y="1384750"/>
            <a:ext cx="143748" cy="13945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8">
            <a:extLst>
              <a:ext uri="{FF2B5EF4-FFF2-40B4-BE49-F238E27FC236}">
                <a16:creationId xmlns:a16="http://schemas.microsoft.com/office/drawing/2014/main" id="{66869D61-75C5-4E7E-890B-1C1396EF196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66435" y="1502130"/>
            <a:ext cx="143748" cy="13945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a:extLst>
              <a:ext uri="{FF2B5EF4-FFF2-40B4-BE49-F238E27FC236}">
                <a16:creationId xmlns:a16="http://schemas.microsoft.com/office/drawing/2014/main" id="{C8161B9B-E753-4B74-B6F3-B086DD47D65F}"/>
              </a:ext>
            </a:extLst>
          </p:cNvPr>
          <p:cNvCxnSpPr/>
          <p:nvPr/>
        </p:nvCxnSpPr>
        <p:spPr>
          <a:xfrm flipH="1">
            <a:off x="2649525" y="1713785"/>
            <a:ext cx="29106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EE4A3F9-A175-4880-A403-DE451A1AA6F6}"/>
              </a:ext>
            </a:extLst>
          </p:cNvPr>
          <p:cNvCxnSpPr/>
          <p:nvPr/>
        </p:nvCxnSpPr>
        <p:spPr>
          <a:xfrm flipH="1">
            <a:off x="2486780" y="1715173"/>
            <a:ext cx="173640" cy="32445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7500130-2C91-4632-98A6-56DBF8A0565E}"/>
              </a:ext>
            </a:extLst>
          </p:cNvPr>
          <p:cNvCxnSpPr>
            <a:cxnSpLocks/>
          </p:cNvCxnSpPr>
          <p:nvPr/>
        </p:nvCxnSpPr>
        <p:spPr>
          <a:xfrm flipH="1" flipV="1">
            <a:off x="6564840" y="2392038"/>
            <a:ext cx="667532" cy="75087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3F646DB-4B52-447C-91AD-67174110B7DB}"/>
              </a:ext>
            </a:extLst>
          </p:cNvPr>
          <p:cNvCxnSpPr>
            <a:cxnSpLocks/>
          </p:cNvCxnSpPr>
          <p:nvPr/>
        </p:nvCxnSpPr>
        <p:spPr>
          <a:xfrm flipV="1">
            <a:off x="7541416" y="2465477"/>
            <a:ext cx="280845" cy="71708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44" name="Picture 20">
            <a:extLst>
              <a:ext uri="{FF2B5EF4-FFF2-40B4-BE49-F238E27FC236}">
                <a16:creationId xmlns:a16="http://schemas.microsoft.com/office/drawing/2014/main" id="{4605809A-5349-4588-A800-F0C366D540D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19218" y="1520394"/>
            <a:ext cx="813578" cy="1006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0B5B70B8-38B4-41E2-B4A8-140CDE58553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990557" flipH="1">
            <a:off x="7601019" y="1603840"/>
            <a:ext cx="313925" cy="847466"/>
          </a:xfrm>
          <a:prstGeom prst="rect">
            <a:avLst/>
          </a:prstGeom>
          <a:noFill/>
          <a:extLst>
            <a:ext uri="{909E8E84-426E-40DD-AFC4-6F175D3DCCD1}">
              <a14:hiddenFill xmlns:a14="http://schemas.microsoft.com/office/drawing/2010/main">
                <a:solidFill>
                  <a:srgbClr val="FFFFFF"/>
                </a:solidFill>
              </a14:hiddenFill>
            </a:ext>
          </a:extLst>
        </p:spPr>
      </p:pic>
      <p:sp>
        <p:nvSpPr>
          <p:cNvPr id="103" name="Title 1">
            <a:extLst>
              <a:ext uri="{FF2B5EF4-FFF2-40B4-BE49-F238E27FC236}">
                <a16:creationId xmlns:a16="http://schemas.microsoft.com/office/drawing/2014/main" id="{42D0AA2B-8476-4B64-894D-ACF96BE900BC}"/>
              </a:ext>
            </a:extLst>
          </p:cNvPr>
          <p:cNvSpPr txBox="1">
            <a:spLocks/>
          </p:cNvSpPr>
          <p:nvPr/>
        </p:nvSpPr>
        <p:spPr>
          <a:xfrm>
            <a:off x="1560198" y="101210"/>
            <a:ext cx="7307987" cy="83803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Lipid Digestion and Transportation</a:t>
            </a:r>
          </a:p>
        </p:txBody>
      </p:sp>
      <p:sp>
        <p:nvSpPr>
          <p:cNvPr id="88" name="Freeform: Shape 87">
            <a:extLst>
              <a:ext uri="{FF2B5EF4-FFF2-40B4-BE49-F238E27FC236}">
                <a16:creationId xmlns:a16="http://schemas.microsoft.com/office/drawing/2014/main" id="{20967290-9426-422F-9B07-381CE8169B84}"/>
              </a:ext>
            </a:extLst>
          </p:cNvPr>
          <p:cNvSpPr/>
          <p:nvPr/>
        </p:nvSpPr>
        <p:spPr>
          <a:xfrm rot="21354777">
            <a:off x="3478130" y="3823945"/>
            <a:ext cx="415322" cy="672142"/>
          </a:xfrm>
          <a:custGeom>
            <a:avLst/>
            <a:gdLst>
              <a:gd name="connsiteX0" fmla="*/ 0 w 361950"/>
              <a:gd name="connsiteY0" fmla="*/ 468630 h 496867"/>
              <a:gd name="connsiteX1" fmla="*/ 190500 w 361950"/>
              <a:gd name="connsiteY1" fmla="*/ 445770 h 496867"/>
              <a:gd name="connsiteX2" fmla="*/ 361950 w 361950"/>
              <a:gd name="connsiteY2" fmla="*/ 0 h 496867"/>
              <a:gd name="connsiteX3" fmla="*/ 361950 w 361950"/>
              <a:gd name="connsiteY3" fmla="*/ 0 h 496867"/>
            </a:gdLst>
            <a:ahLst/>
            <a:cxnLst>
              <a:cxn ang="0">
                <a:pos x="connsiteX0" y="connsiteY0"/>
              </a:cxn>
              <a:cxn ang="0">
                <a:pos x="connsiteX1" y="connsiteY1"/>
              </a:cxn>
              <a:cxn ang="0">
                <a:pos x="connsiteX2" y="connsiteY2"/>
              </a:cxn>
              <a:cxn ang="0">
                <a:pos x="connsiteX3" y="connsiteY3"/>
              </a:cxn>
            </a:cxnLst>
            <a:rect l="l" t="t" r="r" b="b"/>
            <a:pathLst>
              <a:path w="361950" h="496867">
                <a:moveTo>
                  <a:pt x="0" y="468630"/>
                </a:moveTo>
                <a:cubicBezTo>
                  <a:pt x="65087" y="496252"/>
                  <a:pt x="130175" y="523875"/>
                  <a:pt x="190500" y="445770"/>
                </a:cubicBezTo>
                <a:cubicBezTo>
                  <a:pt x="250825" y="367665"/>
                  <a:pt x="361950" y="0"/>
                  <a:pt x="361950" y="0"/>
                </a:cubicBezTo>
                <a:lnTo>
                  <a:pt x="361950" y="0"/>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0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7F889FF3-1F5C-4965-A04B-48F9711F9114}"/>
              </a:ext>
            </a:extLst>
          </p:cNvPr>
          <p:cNvPicPr>
            <a:picLocks noChangeAspect="1"/>
          </p:cNvPicPr>
          <p:nvPr/>
        </p:nvPicPr>
        <p:blipFill>
          <a:blip r:embed="rId4"/>
          <a:stretch>
            <a:fillRect/>
          </a:stretch>
        </p:blipFill>
        <p:spPr>
          <a:xfrm>
            <a:off x="373017" y="1900958"/>
            <a:ext cx="571580" cy="590632"/>
          </a:xfrm>
          <a:prstGeom prst="rect">
            <a:avLst/>
          </a:prstGeom>
        </p:spPr>
      </p:pic>
      <p:pic>
        <p:nvPicPr>
          <p:cNvPr id="123" name="Picture 122">
            <a:extLst>
              <a:ext uri="{FF2B5EF4-FFF2-40B4-BE49-F238E27FC236}">
                <a16:creationId xmlns:a16="http://schemas.microsoft.com/office/drawing/2014/main" id="{D023A8C7-7158-401C-94D6-B1F28BD9F775}"/>
              </a:ext>
            </a:extLst>
          </p:cNvPr>
          <p:cNvPicPr>
            <a:picLocks noChangeAspect="1"/>
          </p:cNvPicPr>
          <p:nvPr/>
        </p:nvPicPr>
        <p:blipFill>
          <a:blip r:embed="rId4"/>
          <a:stretch>
            <a:fillRect/>
          </a:stretch>
        </p:blipFill>
        <p:spPr>
          <a:xfrm>
            <a:off x="703900" y="1905546"/>
            <a:ext cx="571580" cy="590632"/>
          </a:xfrm>
          <a:prstGeom prst="rect">
            <a:avLst/>
          </a:prstGeom>
        </p:spPr>
      </p:pic>
      <p:pic>
        <p:nvPicPr>
          <p:cNvPr id="124" name="Picture 123">
            <a:extLst>
              <a:ext uri="{FF2B5EF4-FFF2-40B4-BE49-F238E27FC236}">
                <a16:creationId xmlns:a16="http://schemas.microsoft.com/office/drawing/2014/main" id="{4EA21577-7C9D-47D9-9159-FC9CE6A9DD8F}"/>
              </a:ext>
            </a:extLst>
          </p:cNvPr>
          <p:cNvPicPr>
            <a:picLocks noChangeAspect="1"/>
          </p:cNvPicPr>
          <p:nvPr/>
        </p:nvPicPr>
        <p:blipFill>
          <a:blip r:embed="rId4"/>
          <a:stretch>
            <a:fillRect/>
          </a:stretch>
        </p:blipFill>
        <p:spPr>
          <a:xfrm>
            <a:off x="1260280" y="1905171"/>
            <a:ext cx="571580" cy="590632"/>
          </a:xfrm>
          <a:prstGeom prst="rect">
            <a:avLst/>
          </a:prstGeom>
        </p:spPr>
      </p:pic>
      <p:pic>
        <p:nvPicPr>
          <p:cNvPr id="128" name="Picture 127">
            <a:extLst>
              <a:ext uri="{FF2B5EF4-FFF2-40B4-BE49-F238E27FC236}">
                <a16:creationId xmlns:a16="http://schemas.microsoft.com/office/drawing/2014/main" id="{EA8E84FE-1446-4648-B3FC-B2FD6311D981}"/>
              </a:ext>
            </a:extLst>
          </p:cNvPr>
          <p:cNvPicPr>
            <a:picLocks noChangeAspect="1"/>
          </p:cNvPicPr>
          <p:nvPr/>
        </p:nvPicPr>
        <p:blipFill>
          <a:blip r:embed="rId4"/>
          <a:stretch>
            <a:fillRect/>
          </a:stretch>
        </p:blipFill>
        <p:spPr>
          <a:xfrm>
            <a:off x="1811540" y="1895011"/>
            <a:ext cx="571580" cy="590632"/>
          </a:xfrm>
          <a:prstGeom prst="rect">
            <a:avLst/>
          </a:prstGeom>
        </p:spPr>
      </p:pic>
      <p:pic>
        <p:nvPicPr>
          <p:cNvPr id="131" name="Picture 130">
            <a:extLst>
              <a:ext uri="{FF2B5EF4-FFF2-40B4-BE49-F238E27FC236}">
                <a16:creationId xmlns:a16="http://schemas.microsoft.com/office/drawing/2014/main" id="{3F061F7A-B513-4B4F-8614-F884EF6893C8}"/>
              </a:ext>
            </a:extLst>
          </p:cNvPr>
          <p:cNvPicPr>
            <a:picLocks noChangeAspect="1"/>
          </p:cNvPicPr>
          <p:nvPr/>
        </p:nvPicPr>
        <p:blipFill>
          <a:blip r:embed="rId4"/>
          <a:stretch>
            <a:fillRect/>
          </a:stretch>
        </p:blipFill>
        <p:spPr>
          <a:xfrm>
            <a:off x="2353950" y="1895011"/>
            <a:ext cx="571580" cy="590632"/>
          </a:xfrm>
          <a:prstGeom prst="rect">
            <a:avLst/>
          </a:prstGeom>
        </p:spPr>
      </p:pic>
      <p:grpSp>
        <p:nvGrpSpPr>
          <p:cNvPr id="88" name="Group 87">
            <a:extLst>
              <a:ext uri="{FF2B5EF4-FFF2-40B4-BE49-F238E27FC236}">
                <a16:creationId xmlns:a16="http://schemas.microsoft.com/office/drawing/2014/main" id="{BA9CE887-A5DC-4763-8069-AB03413A44BE}"/>
              </a:ext>
            </a:extLst>
          </p:cNvPr>
          <p:cNvGrpSpPr/>
          <p:nvPr/>
        </p:nvGrpSpPr>
        <p:grpSpPr>
          <a:xfrm>
            <a:off x="1814721" y="3316237"/>
            <a:ext cx="606826" cy="405808"/>
            <a:chOff x="4347210" y="4788407"/>
            <a:chExt cx="606826" cy="405808"/>
          </a:xfrm>
        </p:grpSpPr>
        <p:sp>
          <p:nvSpPr>
            <p:cNvPr id="83" name="Oval 82">
              <a:extLst>
                <a:ext uri="{FF2B5EF4-FFF2-40B4-BE49-F238E27FC236}">
                  <a16:creationId xmlns:a16="http://schemas.microsoft.com/office/drawing/2014/main" id="{21AD0D0D-E721-4D96-8B54-3E4D61FD4B7B}"/>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52A68CE1-1785-45FF-B94E-ABC1BA949E81}"/>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97" name="Group 96">
            <a:extLst>
              <a:ext uri="{FF2B5EF4-FFF2-40B4-BE49-F238E27FC236}">
                <a16:creationId xmlns:a16="http://schemas.microsoft.com/office/drawing/2014/main" id="{BC76BF1A-CA81-470B-B07D-E7FEB0260384}"/>
              </a:ext>
            </a:extLst>
          </p:cNvPr>
          <p:cNvGrpSpPr/>
          <p:nvPr/>
        </p:nvGrpSpPr>
        <p:grpSpPr>
          <a:xfrm>
            <a:off x="2890850" y="3754897"/>
            <a:ext cx="606826" cy="405808"/>
            <a:chOff x="4347210" y="4788407"/>
            <a:chExt cx="606826" cy="405808"/>
          </a:xfrm>
        </p:grpSpPr>
        <p:sp>
          <p:nvSpPr>
            <p:cNvPr id="98" name="Oval 97">
              <a:extLst>
                <a:ext uri="{FF2B5EF4-FFF2-40B4-BE49-F238E27FC236}">
                  <a16:creationId xmlns:a16="http://schemas.microsoft.com/office/drawing/2014/main" id="{C467AE01-AB78-4972-93DE-0EA1AF29BE43}"/>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768A9F2C-C08A-497A-982C-E75463E959F8}"/>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100" name="Group 99">
            <a:extLst>
              <a:ext uri="{FF2B5EF4-FFF2-40B4-BE49-F238E27FC236}">
                <a16:creationId xmlns:a16="http://schemas.microsoft.com/office/drawing/2014/main" id="{85789CEE-B2C2-4E8E-90A4-CFA067C95D0A}"/>
              </a:ext>
            </a:extLst>
          </p:cNvPr>
          <p:cNvGrpSpPr/>
          <p:nvPr/>
        </p:nvGrpSpPr>
        <p:grpSpPr>
          <a:xfrm>
            <a:off x="5474722" y="3428767"/>
            <a:ext cx="606826" cy="405808"/>
            <a:chOff x="4347210" y="4788407"/>
            <a:chExt cx="606826" cy="405808"/>
          </a:xfrm>
        </p:grpSpPr>
        <p:sp>
          <p:nvSpPr>
            <p:cNvPr id="101" name="Oval 100">
              <a:extLst>
                <a:ext uri="{FF2B5EF4-FFF2-40B4-BE49-F238E27FC236}">
                  <a16:creationId xmlns:a16="http://schemas.microsoft.com/office/drawing/2014/main" id="{BA927DD4-90F3-406D-97C6-E126B449E3FA}"/>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0D34DFF1-1DF0-48DD-8447-61FCDEE47043}"/>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103" name="Group 102">
            <a:extLst>
              <a:ext uri="{FF2B5EF4-FFF2-40B4-BE49-F238E27FC236}">
                <a16:creationId xmlns:a16="http://schemas.microsoft.com/office/drawing/2014/main" id="{7B71C9D0-EE1F-4966-A6D7-F74CF3D2195F}"/>
              </a:ext>
            </a:extLst>
          </p:cNvPr>
          <p:cNvGrpSpPr/>
          <p:nvPr/>
        </p:nvGrpSpPr>
        <p:grpSpPr>
          <a:xfrm>
            <a:off x="5113005" y="4090659"/>
            <a:ext cx="606826" cy="405808"/>
            <a:chOff x="4347210" y="4788407"/>
            <a:chExt cx="606826" cy="405808"/>
          </a:xfrm>
        </p:grpSpPr>
        <p:sp>
          <p:nvSpPr>
            <p:cNvPr id="104" name="Oval 103">
              <a:extLst>
                <a:ext uri="{FF2B5EF4-FFF2-40B4-BE49-F238E27FC236}">
                  <a16:creationId xmlns:a16="http://schemas.microsoft.com/office/drawing/2014/main" id="{79571B8C-B57F-4FCA-A3B0-BEDA05C63246}"/>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8DF2AFF-3A70-4BF9-AE8B-4D00938A81E5}"/>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pic>
        <p:nvPicPr>
          <p:cNvPr id="5" name="Picture 4"/>
          <p:cNvPicPr>
            <a:picLocks noChangeAspect="1"/>
          </p:cNvPicPr>
          <p:nvPr/>
        </p:nvPicPr>
        <p:blipFill>
          <a:blip r:embed="rId4"/>
          <a:stretch>
            <a:fillRect/>
          </a:stretch>
        </p:blipFill>
        <p:spPr>
          <a:xfrm>
            <a:off x="4482301" y="1877043"/>
            <a:ext cx="571580" cy="590632"/>
          </a:xfrm>
          <a:prstGeom prst="rect">
            <a:avLst/>
          </a:prstGeom>
        </p:spPr>
      </p:pic>
      <p:pic>
        <p:nvPicPr>
          <p:cNvPr id="14" name="Picture 13"/>
          <p:cNvPicPr>
            <a:picLocks noChangeAspect="1"/>
          </p:cNvPicPr>
          <p:nvPr/>
        </p:nvPicPr>
        <p:blipFill>
          <a:blip r:embed="rId4"/>
          <a:stretch>
            <a:fillRect/>
          </a:stretch>
        </p:blipFill>
        <p:spPr>
          <a:xfrm>
            <a:off x="5033561" y="1877043"/>
            <a:ext cx="571580" cy="590632"/>
          </a:xfrm>
          <a:prstGeom prst="rect">
            <a:avLst/>
          </a:prstGeom>
        </p:spPr>
      </p:pic>
      <p:pic>
        <p:nvPicPr>
          <p:cNvPr id="13" name="Picture 12"/>
          <p:cNvPicPr>
            <a:picLocks noChangeAspect="1"/>
          </p:cNvPicPr>
          <p:nvPr/>
        </p:nvPicPr>
        <p:blipFill>
          <a:blip r:embed="rId4"/>
          <a:stretch>
            <a:fillRect/>
          </a:stretch>
        </p:blipFill>
        <p:spPr>
          <a:xfrm>
            <a:off x="5592960" y="1882799"/>
            <a:ext cx="571580" cy="590632"/>
          </a:xfrm>
          <a:prstGeom prst="rect">
            <a:avLst/>
          </a:prstGeom>
        </p:spPr>
      </p:pic>
      <p:sp>
        <p:nvSpPr>
          <p:cNvPr id="15" name="TextBox 14"/>
          <p:cNvSpPr txBox="1"/>
          <p:nvPr/>
        </p:nvSpPr>
        <p:spPr>
          <a:xfrm>
            <a:off x="52064" y="5666297"/>
            <a:ext cx="9091936" cy="307777"/>
          </a:xfrm>
          <a:prstGeom prst="rect">
            <a:avLst/>
          </a:prstGeom>
          <a:noFill/>
        </p:spPr>
        <p:txBody>
          <a:bodyPr wrap="square" rtlCol="0">
            <a:spAutoFit/>
          </a:bodyPr>
          <a:lstStyle/>
          <a:p>
            <a:r>
              <a:rPr lang="en-US" sz="1400" dirty="0"/>
              <a:t>Figure modified from </a:t>
            </a:r>
            <a:r>
              <a:rPr lang="en-US" sz="1400" dirty="0">
                <a:hlinkClick r:id="rId5"/>
              </a:rPr>
              <a:t>Yan, A., et al (2016) In J Biol Sci 12(12):1544-1554</a:t>
            </a:r>
            <a:r>
              <a:rPr lang="en-US" sz="1400" dirty="0"/>
              <a:t> , </a:t>
            </a:r>
            <a:r>
              <a:rPr lang="en-US" sz="1400" dirty="0" err="1">
                <a:hlinkClick r:id="rId6"/>
              </a:rPr>
              <a:t>Truthortruth</a:t>
            </a:r>
            <a:r>
              <a:rPr lang="en-US" sz="1400" dirty="0"/>
              <a:t>, and </a:t>
            </a:r>
            <a:r>
              <a:rPr lang="en-US" sz="1400" dirty="0">
                <a:hlinkClick r:id="rId7"/>
              </a:rPr>
              <a:t>Smart </a:t>
            </a:r>
            <a:r>
              <a:rPr lang="en-US" sz="1400" dirty="0" err="1">
                <a:hlinkClick r:id="rId7"/>
              </a:rPr>
              <a:t>Servier</a:t>
            </a:r>
            <a:r>
              <a:rPr lang="en-US" sz="1400" dirty="0">
                <a:hlinkClick r:id="rId7"/>
              </a:rPr>
              <a:t> Medical Art</a:t>
            </a:r>
            <a:endParaRPr lang="en-US" sz="1400" dirty="0"/>
          </a:p>
        </p:txBody>
      </p:sp>
      <p:grpSp>
        <p:nvGrpSpPr>
          <p:cNvPr id="20" name="Group 19"/>
          <p:cNvGrpSpPr/>
          <p:nvPr/>
        </p:nvGrpSpPr>
        <p:grpSpPr>
          <a:xfrm>
            <a:off x="5686526" y="1838943"/>
            <a:ext cx="573171" cy="1089998"/>
            <a:chOff x="4865330" y="1731604"/>
            <a:chExt cx="573171" cy="1089998"/>
          </a:xfrm>
        </p:grpSpPr>
        <p:sp>
          <p:nvSpPr>
            <p:cNvPr id="17" name="Flowchart: Alternate Process 16"/>
            <p:cNvSpPr/>
            <p:nvPr/>
          </p:nvSpPr>
          <p:spPr>
            <a:xfrm>
              <a:off x="4971144" y="1731604"/>
              <a:ext cx="362856" cy="590632"/>
            </a:xfrm>
            <a:prstGeom prst="flowChartAlternateProcess">
              <a:avLst/>
            </a:prstGeom>
            <a:solidFill>
              <a:srgbClr val="995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66921" y="2036644"/>
              <a:ext cx="571580" cy="414833"/>
            </a:xfrm>
            <a:prstGeom prst="ellipse">
              <a:avLst/>
            </a:prstGeom>
            <a:solidFill>
              <a:srgbClr val="995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itle 1"/>
          <p:cNvSpPr txBox="1">
            <a:spLocks/>
          </p:cNvSpPr>
          <p:nvPr/>
        </p:nvSpPr>
        <p:spPr>
          <a:xfrm>
            <a:off x="1365978" y="141069"/>
            <a:ext cx="7210332" cy="49423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Lipid </a:t>
            </a:r>
            <a:r>
              <a:rPr lang="en-US" sz="4000" dirty="0" err="1"/>
              <a:t>Tranport</a:t>
            </a:r>
            <a:r>
              <a:rPr lang="en-US" sz="4000" dirty="0"/>
              <a:t> Across the Membrane</a:t>
            </a:r>
          </a:p>
        </p:txBody>
      </p:sp>
      <p:pic>
        <p:nvPicPr>
          <p:cNvPr id="47" name="Picture 46">
            <a:extLst>
              <a:ext uri="{FF2B5EF4-FFF2-40B4-BE49-F238E27FC236}">
                <a16:creationId xmlns:a16="http://schemas.microsoft.com/office/drawing/2014/main" id="{583BB445-6595-4CB9-AE67-EA708EB7C537}"/>
              </a:ext>
            </a:extLst>
          </p:cNvPr>
          <p:cNvPicPr>
            <a:picLocks noChangeAspect="1"/>
          </p:cNvPicPr>
          <p:nvPr/>
        </p:nvPicPr>
        <p:blipFill>
          <a:blip r:embed="rId4"/>
          <a:stretch>
            <a:fillRect/>
          </a:stretch>
        </p:blipFill>
        <p:spPr>
          <a:xfrm>
            <a:off x="2851573" y="1886767"/>
            <a:ext cx="571580" cy="590632"/>
          </a:xfrm>
          <a:prstGeom prst="rect">
            <a:avLst/>
          </a:prstGeom>
        </p:spPr>
      </p:pic>
      <p:pic>
        <p:nvPicPr>
          <p:cNvPr id="48" name="Picture 47">
            <a:extLst>
              <a:ext uri="{FF2B5EF4-FFF2-40B4-BE49-F238E27FC236}">
                <a16:creationId xmlns:a16="http://schemas.microsoft.com/office/drawing/2014/main" id="{2BE19C73-E468-46D9-AE23-0FCFD4AB844D}"/>
              </a:ext>
            </a:extLst>
          </p:cNvPr>
          <p:cNvPicPr>
            <a:picLocks noChangeAspect="1"/>
          </p:cNvPicPr>
          <p:nvPr/>
        </p:nvPicPr>
        <p:blipFill>
          <a:blip r:embed="rId4"/>
          <a:stretch>
            <a:fillRect/>
          </a:stretch>
        </p:blipFill>
        <p:spPr>
          <a:xfrm>
            <a:off x="3388204" y="1871049"/>
            <a:ext cx="571580" cy="590632"/>
          </a:xfrm>
          <a:prstGeom prst="rect">
            <a:avLst/>
          </a:prstGeom>
        </p:spPr>
      </p:pic>
      <p:pic>
        <p:nvPicPr>
          <p:cNvPr id="49" name="Picture 48">
            <a:extLst>
              <a:ext uri="{FF2B5EF4-FFF2-40B4-BE49-F238E27FC236}">
                <a16:creationId xmlns:a16="http://schemas.microsoft.com/office/drawing/2014/main" id="{7797B219-5751-4DDF-A22C-B858325B457F}"/>
              </a:ext>
            </a:extLst>
          </p:cNvPr>
          <p:cNvPicPr>
            <a:picLocks noChangeAspect="1"/>
          </p:cNvPicPr>
          <p:nvPr/>
        </p:nvPicPr>
        <p:blipFill rotWithShape="1">
          <a:blip r:embed="rId4"/>
          <a:srcRect l="1" r="5205"/>
          <a:stretch/>
        </p:blipFill>
        <p:spPr>
          <a:xfrm>
            <a:off x="3945243" y="1876607"/>
            <a:ext cx="541830" cy="590632"/>
          </a:xfrm>
          <a:prstGeom prst="rect">
            <a:avLst/>
          </a:prstGeom>
        </p:spPr>
      </p:pic>
      <p:pic>
        <p:nvPicPr>
          <p:cNvPr id="3074" name="Picture 2">
            <a:extLst>
              <a:ext uri="{FF2B5EF4-FFF2-40B4-BE49-F238E27FC236}">
                <a16:creationId xmlns:a16="http://schemas.microsoft.com/office/drawing/2014/main" id="{4E95B469-D5AE-4278-A108-5F7F93C26B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814241" y="1723231"/>
            <a:ext cx="282892" cy="9953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C912CF86-52FC-4A80-A1FF-9648573574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269" y="1718976"/>
            <a:ext cx="282892" cy="995366"/>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Shape 26">
            <a:extLst>
              <a:ext uri="{FF2B5EF4-FFF2-40B4-BE49-F238E27FC236}">
                <a16:creationId xmlns:a16="http://schemas.microsoft.com/office/drawing/2014/main" id="{72486CE3-BB1E-489C-94C8-1B92014F6E01}"/>
              </a:ext>
            </a:extLst>
          </p:cNvPr>
          <p:cNvSpPr/>
          <p:nvPr/>
        </p:nvSpPr>
        <p:spPr>
          <a:xfrm>
            <a:off x="4291186" y="1252663"/>
            <a:ext cx="805947" cy="613783"/>
          </a:xfrm>
          <a:custGeom>
            <a:avLst/>
            <a:gdLst>
              <a:gd name="connsiteX0" fmla="*/ 650384 w 753961"/>
              <a:gd name="connsiteY0" fmla="*/ 473266 h 572326"/>
              <a:gd name="connsiteX1" fmla="*/ 753254 w 753961"/>
              <a:gd name="connsiteY1" fmla="*/ 278956 h 572326"/>
              <a:gd name="connsiteX2" fmla="*/ 604664 w 753961"/>
              <a:gd name="connsiteY2" fmla="*/ 826 h 572326"/>
              <a:gd name="connsiteX3" fmla="*/ 10304 w 753961"/>
              <a:gd name="connsiteY3" fmla="*/ 206566 h 572326"/>
              <a:gd name="connsiteX4" fmla="*/ 212234 w 753961"/>
              <a:gd name="connsiteY4" fmla="*/ 572326 h 572326"/>
              <a:gd name="connsiteX5" fmla="*/ 212234 w 753961"/>
              <a:gd name="connsiteY5" fmla="*/ 572326 h 57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961" h="572326">
                <a:moveTo>
                  <a:pt x="650384" y="473266"/>
                </a:moveTo>
                <a:cubicBezTo>
                  <a:pt x="705629" y="415481"/>
                  <a:pt x="760874" y="357696"/>
                  <a:pt x="753254" y="278956"/>
                </a:cubicBezTo>
                <a:cubicBezTo>
                  <a:pt x="745634" y="200216"/>
                  <a:pt x="728489" y="12891"/>
                  <a:pt x="604664" y="826"/>
                </a:cubicBezTo>
                <a:cubicBezTo>
                  <a:pt x="480839" y="-11239"/>
                  <a:pt x="75709" y="111316"/>
                  <a:pt x="10304" y="206566"/>
                </a:cubicBezTo>
                <a:cubicBezTo>
                  <a:pt x="-55101" y="301816"/>
                  <a:pt x="212234" y="572326"/>
                  <a:pt x="212234" y="572326"/>
                </a:cubicBezTo>
                <a:lnTo>
                  <a:pt x="212234" y="57232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56DFCC2-6FE3-4182-93DD-5167213FE880}"/>
              </a:ext>
            </a:extLst>
          </p:cNvPr>
          <p:cNvSpPr txBox="1"/>
          <p:nvPr/>
        </p:nvSpPr>
        <p:spPr>
          <a:xfrm>
            <a:off x="3880619" y="2515933"/>
            <a:ext cx="575800" cy="307777"/>
          </a:xfrm>
          <a:prstGeom prst="rect">
            <a:avLst/>
          </a:prstGeom>
          <a:noFill/>
        </p:spPr>
        <p:txBody>
          <a:bodyPr wrap="none" rtlCol="0">
            <a:spAutoFit/>
          </a:bodyPr>
          <a:lstStyle/>
          <a:p>
            <a:pPr algn="ctr"/>
            <a:r>
              <a:rPr lang="en-US" sz="1400" b="1" dirty="0"/>
              <a:t>CD36</a:t>
            </a:r>
          </a:p>
        </p:txBody>
      </p:sp>
      <p:sp>
        <p:nvSpPr>
          <p:cNvPr id="38" name="Oval 37">
            <a:extLst>
              <a:ext uri="{FF2B5EF4-FFF2-40B4-BE49-F238E27FC236}">
                <a16:creationId xmlns:a16="http://schemas.microsoft.com/office/drawing/2014/main" id="{FD1D08CE-D471-4396-BFB6-45EC5E62AEA7}"/>
              </a:ext>
            </a:extLst>
          </p:cNvPr>
          <p:cNvSpPr/>
          <p:nvPr/>
        </p:nvSpPr>
        <p:spPr>
          <a:xfrm>
            <a:off x="5828735" y="1822564"/>
            <a:ext cx="282892" cy="107134"/>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56033D8-992E-47D9-9753-BCCB9957D3D1}"/>
              </a:ext>
            </a:extLst>
          </p:cNvPr>
          <p:cNvSpPr txBox="1"/>
          <p:nvPr/>
        </p:nvSpPr>
        <p:spPr>
          <a:xfrm>
            <a:off x="5367387" y="2515932"/>
            <a:ext cx="535532" cy="307777"/>
          </a:xfrm>
          <a:prstGeom prst="rect">
            <a:avLst/>
          </a:prstGeom>
          <a:noFill/>
        </p:spPr>
        <p:txBody>
          <a:bodyPr wrap="none" rtlCol="0">
            <a:spAutoFit/>
          </a:bodyPr>
          <a:lstStyle/>
          <a:p>
            <a:pPr algn="ctr"/>
            <a:r>
              <a:rPr lang="en-US" sz="1400" b="1" dirty="0"/>
              <a:t>FATP</a:t>
            </a:r>
          </a:p>
        </p:txBody>
      </p:sp>
      <p:pic>
        <p:nvPicPr>
          <p:cNvPr id="56" name="Picture 55">
            <a:extLst>
              <a:ext uri="{FF2B5EF4-FFF2-40B4-BE49-F238E27FC236}">
                <a16:creationId xmlns:a16="http://schemas.microsoft.com/office/drawing/2014/main" id="{18C5F1ED-98B5-460C-93C0-B6DC18307ADB}"/>
              </a:ext>
            </a:extLst>
          </p:cNvPr>
          <p:cNvPicPr>
            <a:picLocks noChangeAspect="1"/>
          </p:cNvPicPr>
          <p:nvPr/>
        </p:nvPicPr>
        <p:blipFill>
          <a:blip r:embed="rId4"/>
          <a:stretch>
            <a:fillRect/>
          </a:stretch>
        </p:blipFill>
        <p:spPr>
          <a:xfrm>
            <a:off x="6158857" y="1882990"/>
            <a:ext cx="571580" cy="590632"/>
          </a:xfrm>
          <a:prstGeom prst="rect">
            <a:avLst/>
          </a:prstGeom>
        </p:spPr>
      </p:pic>
      <p:pic>
        <p:nvPicPr>
          <p:cNvPr id="12" name="Picture 11"/>
          <p:cNvPicPr>
            <a:picLocks noChangeAspect="1"/>
          </p:cNvPicPr>
          <p:nvPr/>
        </p:nvPicPr>
        <p:blipFill>
          <a:blip r:embed="rId4"/>
          <a:stretch>
            <a:fillRect/>
          </a:stretch>
        </p:blipFill>
        <p:spPr>
          <a:xfrm>
            <a:off x="6489740" y="1887578"/>
            <a:ext cx="571580" cy="590632"/>
          </a:xfrm>
          <a:prstGeom prst="rect">
            <a:avLst/>
          </a:prstGeom>
        </p:spPr>
      </p:pic>
      <p:pic>
        <p:nvPicPr>
          <p:cNvPr id="11" name="Picture 10"/>
          <p:cNvPicPr>
            <a:picLocks noChangeAspect="1"/>
          </p:cNvPicPr>
          <p:nvPr/>
        </p:nvPicPr>
        <p:blipFill>
          <a:blip r:embed="rId4"/>
          <a:stretch>
            <a:fillRect/>
          </a:stretch>
        </p:blipFill>
        <p:spPr>
          <a:xfrm>
            <a:off x="7046120" y="1887203"/>
            <a:ext cx="571580" cy="590632"/>
          </a:xfrm>
          <a:prstGeom prst="rect">
            <a:avLst/>
          </a:prstGeom>
        </p:spPr>
      </p:pic>
      <p:pic>
        <p:nvPicPr>
          <p:cNvPr id="10" name="Picture 9"/>
          <p:cNvPicPr>
            <a:picLocks noChangeAspect="1"/>
          </p:cNvPicPr>
          <p:nvPr/>
        </p:nvPicPr>
        <p:blipFill>
          <a:blip r:embed="rId4"/>
          <a:stretch>
            <a:fillRect/>
          </a:stretch>
        </p:blipFill>
        <p:spPr>
          <a:xfrm>
            <a:off x="7597380" y="1877043"/>
            <a:ext cx="571580" cy="590632"/>
          </a:xfrm>
          <a:prstGeom prst="rect">
            <a:avLst/>
          </a:prstGeom>
        </p:spPr>
      </p:pic>
      <p:pic>
        <p:nvPicPr>
          <p:cNvPr id="9" name="Picture 8"/>
          <p:cNvPicPr>
            <a:picLocks noChangeAspect="1"/>
          </p:cNvPicPr>
          <p:nvPr/>
        </p:nvPicPr>
        <p:blipFill>
          <a:blip r:embed="rId4"/>
          <a:stretch>
            <a:fillRect/>
          </a:stretch>
        </p:blipFill>
        <p:spPr>
          <a:xfrm>
            <a:off x="8139790" y="1877043"/>
            <a:ext cx="571580" cy="590632"/>
          </a:xfrm>
          <a:prstGeom prst="rect">
            <a:avLst/>
          </a:prstGeom>
        </p:spPr>
      </p:pic>
      <p:pic>
        <p:nvPicPr>
          <p:cNvPr id="3078" name="Picture 6">
            <a:extLst>
              <a:ext uri="{FF2B5EF4-FFF2-40B4-BE49-F238E27FC236}">
                <a16:creationId xmlns:a16="http://schemas.microsoft.com/office/drawing/2014/main" id="{5FED5CFE-F2B0-4DF7-86B2-B2D06E5FEF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2930" y="1672062"/>
            <a:ext cx="535532" cy="9953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31B4FB7-22B6-4294-A303-E335AC96025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42831">
            <a:off x="6874935" y="1535204"/>
            <a:ext cx="668587" cy="59363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21829B69-D9F2-4827-B065-C5104FFCD51A}"/>
              </a:ext>
            </a:extLst>
          </p:cNvPr>
          <p:cNvSpPr txBox="1"/>
          <p:nvPr/>
        </p:nvSpPr>
        <p:spPr>
          <a:xfrm>
            <a:off x="6926957" y="1651242"/>
            <a:ext cx="651140" cy="307777"/>
          </a:xfrm>
          <a:prstGeom prst="rect">
            <a:avLst/>
          </a:prstGeom>
          <a:noFill/>
        </p:spPr>
        <p:txBody>
          <a:bodyPr wrap="none" rtlCol="0">
            <a:spAutoFit/>
          </a:bodyPr>
          <a:lstStyle/>
          <a:p>
            <a:pPr algn="ctr"/>
            <a:r>
              <a:rPr lang="en-US" sz="1400" b="1" dirty="0"/>
              <a:t>Lipase</a:t>
            </a:r>
          </a:p>
        </p:txBody>
      </p:sp>
      <p:sp>
        <p:nvSpPr>
          <p:cNvPr id="58" name="TextBox 57">
            <a:extLst>
              <a:ext uri="{FF2B5EF4-FFF2-40B4-BE49-F238E27FC236}">
                <a16:creationId xmlns:a16="http://schemas.microsoft.com/office/drawing/2014/main" id="{A24ECADB-7CF5-4C65-85FC-866920DDBCDE}"/>
              </a:ext>
            </a:extLst>
          </p:cNvPr>
          <p:cNvSpPr txBox="1"/>
          <p:nvPr/>
        </p:nvSpPr>
        <p:spPr>
          <a:xfrm>
            <a:off x="2321958" y="2620524"/>
            <a:ext cx="1428596" cy="523220"/>
          </a:xfrm>
          <a:prstGeom prst="rect">
            <a:avLst/>
          </a:prstGeom>
          <a:noFill/>
        </p:spPr>
        <p:txBody>
          <a:bodyPr wrap="none" rtlCol="0">
            <a:spAutoFit/>
          </a:bodyPr>
          <a:lstStyle/>
          <a:p>
            <a:pPr algn="ctr"/>
            <a:r>
              <a:rPr lang="en-US" sz="1400" b="1" dirty="0"/>
              <a:t>Other </a:t>
            </a:r>
            <a:r>
              <a:rPr lang="en-US" sz="1400" b="1" dirty="0" err="1"/>
              <a:t>Flippases</a:t>
            </a:r>
            <a:r>
              <a:rPr lang="en-US" sz="1400" b="1" dirty="0"/>
              <a:t>?</a:t>
            </a:r>
          </a:p>
          <a:p>
            <a:pPr algn="ctr"/>
            <a:r>
              <a:rPr lang="en-US" sz="1400" b="1" dirty="0"/>
              <a:t>Diffusion?</a:t>
            </a:r>
          </a:p>
        </p:txBody>
      </p:sp>
      <p:sp>
        <p:nvSpPr>
          <p:cNvPr id="59" name="TextBox 58">
            <a:extLst>
              <a:ext uri="{FF2B5EF4-FFF2-40B4-BE49-F238E27FC236}">
                <a16:creationId xmlns:a16="http://schemas.microsoft.com/office/drawing/2014/main" id="{63466A4D-DB83-4F6B-A33A-120C1B5B7893}"/>
              </a:ext>
            </a:extLst>
          </p:cNvPr>
          <p:cNvSpPr txBox="1"/>
          <p:nvPr/>
        </p:nvSpPr>
        <p:spPr>
          <a:xfrm>
            <a:off x="73457" y="1605800"/>
            <a:ext cx="1226426" cy="276999"/>
          </a:xfrm>
          <a:prstGeom prst="rect">
            <a:avLst/>
          </a:prstGeom>
          <a:noFill/>
        </p:spPr>
        <p:txBody>
          <a:bodyPr wrap="none" rtlCol="0">
            <a:spAutoFit/>
          </a:bodyPr>
          <a:lstStyle/>
          <a:p>
            <a:pPr algn="ctr"/>
            <a:r>
              <a:rPr lang="en-US" sz="1200" b="1" i="1" dirty="0"/>
              <a:t>Intestinal lumen</a:t>
            </a:r>
          </a:p>
        </p:txBody>
      </p:sp>
      <p:sp>
        <p:nvSpPr>
          <p:cNvPr id="60" name="TextBox 59">
            <a:extLst>
              <a:ext uri="{FF2B5EF4-FFF2-40B4-BE49-F238E27FC236}">
                <a16:creationId xmlns:a16="http://schemas.microsoft.com/office/drawing/2014/main" id="{1228A7BE-F24A-4814-B10C-86BDAFCF213D}"/>
              </a:ext>
            </a:extLst>
          </p:cNvPr>
          <p:cNvSpPr txBox="1"/>
          <p:nvPr/>
        </p:nvSpPr>
        <p:spPr>
          <a:xfrm>
            <a:off x="237630" y="2514108"/>
            <a:ext cx="857029" cy="276999"/>
          </a:xfrm>
          <a:prstGeom prst="rect">
            <a:avLst/>
          </a:prstGeom>
          <a:noFill/>
        </p:spPr>
        <p:txBody>
          <a:bodyPr wrap="none" rtlCol="0">
            <a:spAutoFit/>
          </a:bodyPr>
          <a:lstStyle/>
          <a:p>
            <a:pPr algn="ctr"/>
            <a:r>
              <a:rPr lang="en-US" sz="1200" b="1" i="1" dirty="0"/>
              <a:t>Cytoplasm</a:t>
            </a:r>
          </a:p>
        </p:txBody>
      </p:sp>
      <p:sp>
        <p:nvSpPr>
          <p:cNvPr id="62" name="Arc 61">
            <a:extLst>
              <a:ext uri="{FF2B5EF4-FFF2-40B4-BE49-F238E27FC236}">
                <a16:creationId xmlns:a16="http://schemas.microsoft.com/office/drawing/2014/main" id="{47EB239B-FB9D-4E6D-A7B3-C058D0AEC1A6}"/>
              </a:ext>
            </a:extLst>
          </p:cNvPr>
          <p:cNvSpPr/>
          <p:nvPr/>
        </p:nvSpPr>
        <p:spPr>
          <a:xfrm rot="7912710">
            <a:off x="6810659" y="632998"/>
            <a:ext cx="797138" cy="862106"/>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4" name="Object 53">
            <a:extLst>
              <a:ext uri="{FF2B5EF4-FFF2-40B4-BE49-F238E27FC236}">
                <a16:creationId xmlns:a16="http://schemas.microsoft.com/office/drawing/2014/main" id="{BFB4654C-A84B-4792-BA0B-1E8D2EF085A2}"/>
              </a:ext>
            </a:extLst>
          </p:cNvPr>
          <p:cNvGraphicFramePr>
            <a:graphicFrameLocks noChangeAspect="1"/>
          </p:cNvGraphicFramePr>
          <p:nvPr/>
        </p:nvGraphicFramePr>
        <p:xfrm>
          <a:off x="7577214" y="595553"/>
          <a:ext cx="1458334" cy="965631"/>
        </p:xfrm>
        <a:graphic>
          <a:graphicData uri="http://schemas.openxmlformats.org/presentationml/2006/ole">
            <mc:AlternateContent xmlns:mc="http://schemas.openxmlformats.org/markup-compatibility/2006">
              <mc:Choice xmlns:v="urn:schemas-microsoft-com:vml" Requires="v">
                <p:oleObj spid="_x0000_s7349" name="CS ChemDraw Drawing" r:id="rId11" imgW="2809547" imgH="1860144" progId="ChemDraw.Document.6.0">
                  <p:embed/>
                </p:oleObj>
              </mc:Choice>
              <mc:Fallback>
                <p:oleObj name="CS ChemDraw Drawing" r:id="rId11" imgW="2809547" imgH="1860144" progId="ChemDraw.Document.6.0">
                  <p:embed/>
                  <p:pic>
                    <p:nvPicPr>
                      <p:cNvPr id="54" name="Object 53">
                        <a:extLst>
                          <a:ext uri="{FF2B5EF4-FFF2-40B4-BE49-F238E27FC236}">
                            <a16:creationId xmlns:a16="http://schemas.microsoft.com/office/drawing/2014/main" id="{BFB4654C-A84B-4792-BA0B-1E8D2EF085A2}"/>
                          </a:ext>
                        </a:extLst>
                      </p:cNvPr>
                      <p:cNvPicPr/>
                      <p:nvPr/>
                    </p:nvPicPr>
                    <p:blipFill>
                      <a:blip r:embed="rId12"/>
                      <a:stretch>
                        <a:fillRect/>
                      </a:stretch>
                    </p:blipFill>
                    <p:spPr>
                      <a:xfrm>
                        <a:off x="7577214" y="595553"/>
                        <a:ext cx="1458334" cy="965631"/>
                      </a:xfrm>
                      <a:prstGeom prst="rect">
                        <a:avLst/>
                      </a:prstGeom>
                    </p:spPr>
                  </p:pic>
                </p:oleObj>
              </mc:Fallback>
            </mc:AlternateContent>
          </a:graphicData>
        </a:graphic>
      </p:graphicFrame>
      <p:sp>
        <p:nvSpPr>
          <p:cNvPr id="64" name="TextBox 63">
            <a:extLst>
              <a:ext uri="{FF2B5EF4-FFF2-40B4-BE49-F238E27FC236}">
                <a16:creationId xmlns:a16="http://schemas.microsoft.com/office/drawing/2014/main" id="{2F4A51D5-7CBE-4833-BA79-29C79302F3E9}"/>
              </a:ext>
            </a:extLst>
          </p:cNvPr>
          <p:cNvSpPr txBox="1"/>
          <p:nvPr/>
        </p:nvSpPr>
        <p:spPr>
          <a:xfrm>
            <a:off x="6954586" y="1185323"/>
            <a:ext cx="487634" cy="246221"/>
          </a:xfrm>
          <a:prstGeom prst="rect">
            <a:avLst/>
          </a:prstGeom>
          <a:noFill/>
        </p:spPr>
        <p:txBody>
          <a:bodyPr wrap="none" rtlCol="0">
            <a:spAutoFit/>
          </a:bodyPr>
          <a:lstStyle/>
          <a:p>
            <a:pPr algn="ctr"/>
            <a:r>
              <a:rPr lang="en-US" sz="1000" b="1" dirty="0"/>
              <a:t>+ H</a:t>
            </a:r>
            <a:r>
              <a:rPr lang="en-US" sz="1000" b="1" baseline="-25000" dirty="0"/>
              <a:t>2</a:t>
            </a:r>
            <a:r>
              <a:rPr lang="en-US" sz="1000" b="1" dirty="0"/>
              <a:t>O</a:t>
            </a:r>
          </a:p>
        </p:txBody>
      </p:sp>
      <p:graphicFrame>
        <p:nvGraphicFramePr>
          <p:cNvPr id="55" name="Object 54">
            <a:extLst>
              <a:ext uri="{FF2B5EF4-FFF2-40B4-BE49-F238E27FC236}">
                <a16:creationId xmlns:a16="http://schemas.microsoft.com/office/drawing/2014/main" id="{E2D89D20-5549-4DB9-A0EF-E58CE7957B02}"/>
              </a:ext>
            </a:extLst>
          </p:cNvPr>
          <p:cNvGraphicFramePr>
            <a:graphicFrameLocks noChangeAspect="1"/>
          </p:cNvGraphicFramePr>
          <p:nvPr/>
        </p:nvGraphicFramePr>
        <p:xfrm>
          <a:off x="5485561" y="754255"/>
          <a:ext cx="1257775" cy="584088"/>
        </p:xfrm>
        <a:graphic>
          <a:graphicData uri="http://schemas.openxmlformats.org/presentationml/2006/ole">
            <mc:AlternateContent xmlns:mc="http://schemas.openxmlformats.org/markup-compatibility/2006">
              <mc:Choice xmlns:v="urn:schemas-microsoft-com:vml" Requires="v">
                <p:oleObj spid="_x0000_s7350" name="CS ChemDraw Drawing" r:id="rId13" imgW="2362980" imgH="1096573" progId="ChemDraw.Document.6.0">
                  <p:embed/>
                </p:oleObj>
              </mc:Choice>
              <mc:Fallback>
                <p:oleObj name="CS ChemDraw Drawing" r:id="rId13" imgW="2362980" imgH="1096573" progId="ChemDraw.Document.6.0">
                  <p:embed/>
                  <p:pic>
                    <p:nvPicPr>
                      <p:cNvPr id="55" name="Object 54">
                        <a:extLst>
                          <a:ext uri="{FF2B5EF4-FFF2-40B4-BE49-F238E27FC236}">
                            <a16:creationId xmlns:a16="http://schemas.microsoft.com/office/drawing/2014/main" id="{E2D89D20-5549-4DB9-A0EF-E58CE7957B02}"/>
                          </a:ext>
                        </a:extLst>
                      </p:cNvPr>
                      <p:cNvPicPr/>
                      <p:nvPr/>
                    </p:nvPicPr>
                    <p:blipFill>
                      <a:blip r:embed="rId14"/>
                      <a:stretch>
                        <a:fillRect/>
                      </a:stretch>
                    </p:blipFill>
                    <p:spPr>
                      <a:xfrm>
                        <a:off x="5485561" y="754255"/>
                        <a:ext cx="1257775" cy="584088"/>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C4CDBD41-711E-4D6D-9634-6DE35E268D4A}"/>
              </a:ext>
            </a:extLst>
          </p:cNvPr>
          <p:cNvGraphicFramePr>
            <a:graphicFrameLocks noChangeAspect="1"/>
          </p:cNvGraphicFramePr>
          <p:nvPr/>
        </p:nvGraphicFramePr>
        <p:xfrm>
          <a:off x="4969911" y="676564"/>
          <a:ext cx="1432244" cy="513248"/>
        </p:xfrm>
        <a:graphic>
          <a:graphicData uri="http://schemas.openxmlformats.org/presentationml/2006/ole">
            <mc:AlternateContent xmlns:mc="http://schemas.openxmlformats.org/markup-compatibility/2006">
              <mc:Choice xmlns:v="urn:schemas-microsoft-com:vml" Requires="v">
                <p:oleObj spid="_x0000_s7351" name="CS ChemDraw Drawing" r:id="rId15" imgW="2812524" imgH="1007914" progId="ChemDraw.Document.6.0">
                  <p:embed/>
                </p:oleObj>
              </mc:Choice>
              <mc:Fallback>
                <p:oleObj name="CS ChemDraw Drawing" r:id="rId15" imgW="2812524" imgH="1007914" progId="ChemDraw.Document.6.0">
                  <p:embed/>
                  <p:pic>
                    <p:nvPicPr>
                      <p:cNvPr id="61" name="Object 60">
                        <a:extLst>
                          <a:ext uri="{FF2B5EF4-FFF2-40B4-BE49-F238E27FC236}">
                            <a16:creationId xmlns:a16="http://schemas.microsoft.com/office/drawing/2014/main" id="{C4CDBD41-711E-4D6D-9634-6DE35E268D4A}"/>
                          </a:ext>
                        </a:extLst>
                      </p:cNvPr>
                      <p:cNvPicPr/>
                      <p:nvPr/>
                    </p:nvPicPr>
                    <p:blipFill>
                      <a:blip r:embed="rId16"/>
                      <a:stretch>
                        <a:fillRect/>
                      </a:stretch>
                    </p:blipFill>
                    <p:spPr>
                      <a:xfrm>
                        <a:off x="4969911" y="676564"/>
                        <a:ext cx="1432244" cy="513248"/>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BD518FFF-F431-4049-BA90-EC34EA482A70}"/>
              </a:ext>
            </a:extLst>
          </p:cNvPr>
          <p:cNvGraphicFramePr>
            <a:graphicFrameLocks noChangeAspect="1"/>
          </p:cNvGraphicFramePr>
          <p:nvPr/>
        </p:nvGraphicFramePr>
        <p:xfrm>
          <a:off x="5240978" y="1506892"/>
          <a:ext cx="1449862" cy="243021"/>
        </p:xfrm>
        <a:graphic>
          <a:graphicData uri="http://schemas.openxmlformats.org/presentationml/2006/ole">
            <mc:AlternateContent xmlns:mc="http://schemas.openxmlformats.org/markup-compatibility/2006">
              <mc:Choice xmlns:v="urn:schemas-microsoft-com:vml" Requires="v">
                <p:oleObj spid="_x0000_s7352" name="CS ChemDraw Drawing" r:id="rId17" imgW="2784880" imgH="467051" progId="ChemDraw.Document.6.0">
                  <p:embed/>
                </p:oleObj>
              </mc:Choice>
              <mc:Fallback>
                <p:oleObj name="CS ChemDraw Drawing" r:id="rId17" imgW="2784880" imgH="467051" progId="ChemDraw.Document.6.0">
                  <p:embed/>
                  <p:pic>
                    <p:nvPicPr>
                      <p:cNvPr id="63" name="Object 62">
                        <a:extLst>
                          <a:ext uri="{FF2B5EF4-FFF2-40B4-BE49-F238E27FC236}">
                            <a16:creationId xmlns:a16="http://schemas.microsoft.com/office/drawing/2014/main" id="{BD518FFF-F431-4049-BA90-EC34EA482A70}"/>
                          </a:ext>
                        </a:extLst>
                      </p:cNvPr>
                      <p:cNvPicPr/>
                      <p:nvPr/>
                    </p:nvPicPr>
                    <p:blipFill>
                      <a:blip r:embed="rId18"/>
                      <a:stretch>
                        <a:fillRect/>
                      </a:stretch>
                    </p:blipFill>
                    <p:spPr>
                      <a:xfrm>
                        <a:off x="5240978" y="1506892"/>
                        <a:ext cx="1449862" cy="243021"/>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E476AF42-3CEE-413C-8FB7-5F0FF349C758}"/>
              </a:ext>
            </a:extLst>
          </p:cNvPr>
          <p:cNvSpPr txBox="1"/>
          <p:nvPr/>
        </p:nvSpPr>
        <p:spPr>
          <a:xfrm>
            <a:off x="5752553" y="1190925"/>
            <a:ext cx="446982" cy="307777"/>
          </a:xfrm>
          <a:prstGeom prst="rect">
            <a:avLst/>
          </a:prstGeom>
          <a:noFill/>
        </p:spPr>
        <p:txBody>
          <a:bodyPr wrap="none" rtlCol="0">
            <a:spAutoFit/>
          </a:bodyPr>
          <a:lstStyle/>
          <a:p>
            <a:pPr algn="ctr"/>
            <a:r>
              <a:rPr lang="en-US" sz="1400" b="1" dirty="0"/>
              <a:t>FFA</a:t>
            </a:r>
          </a:p>
        </p:txBody>
      </p:sp>
      <p:sp>
        <p:nvSpPr>
          <p:cNvPr id="69" name="TextBox 68">
            <a:extLst>
              <a:ext uri="{FF2B5EF4-FFF2-40B4-BE49-F238E27FC236}">
                <a16:creationId xmlns:a16="http://schemas.microsoft.com/office/drawing/2014/main" id="{5AD04C6D-9D18-4B7D-ADFD-7746B2F25E76}"/>
              </a:ext>
            </a:extLst>
          </p:cNvPr>
          <p:cNvSpPr txBox="1"/>
          <p:nvPr/>
        </p:nvSpPr>
        <p:spPr>
          <a:xfrm>
            <a:off x="5279748" y="631379"/>
            <a:ext cx="562398" cy="307777"/>
          </a:xfrm>
          <a:prstGeom prst="rect">
            <a:avLst/>
          </a:prstGeom>
          <a:noFill/>
        </p:spPr>
        <p:txBody>
          <a:bodyPr wrap="none" rtlCol="0">
            <a:spAutoFit/>
          </a:bodyPr>
          <a:lstStyle/>
          <a:p>
            <a:pPr algn="ctr"/>
            <a:r>
              <a:rPr lang="en-US" sz="1400" b="1" dirty="0"/>
              <a:t>MAG</a:t>
            </a:r>
          </a:p>
        </p:txBody>
      </p:sp>
      <p:sp>
        <p:nvSpPr>
          <p:cNvPr id="67" name="Freeform: Shape 66">
            <a:extLst>
              <a:ext uri="{FF2B5EF4-FFF2-40B4-BE49-F238E27FC236}">
                <a16:creationId xmlns:a16="http://schemas.microsoft.com/office/drawing/2014/main" id="{34B94670-03D0-49AC-9FB3-D442C203CEBF}"/>
              </a:ext>
            </a:extLst>
          </p:cNvPr>
          <p:cNvSpPr/>
          <p:nvPr/>
        </p:nvSpPr>
        <p:spPr>
          <a:xfrm rot="21401576">
            <a:off x="4698905" y="1223346"/>
            <a:ext cx="514350" cy="1617875"/>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Object 72">
            <a:extLst>
              <a:ext uri="{FF2B5EF4-FFF2-40B4-BE49-F238E27FC236}">
                <a16:creationId xmlns:a16="http://schemas.microsoft.com/office/drawing/2014/main" id="{313D0880-B597-4AD3-B630-2AE2804B8AA4}"/>
              </a:ext>
            </a:extLst>
          </p:cNvPr>
          <p:cNvGraphicFramePr>
            <a:graphicFrameLocks noChangeAspect="1"/>
          </p:cNvGraphicFramePr>
          <p:nvPr/>
        </p:nvGraphicFramePr>
        <p:xfrm>
          <a:off x="5592960" y="3314592"/>
          <a:ext cx="1257775" cy="584088"/>
        </p:xfrm>
        <a:graphic>
          <a:graphicData uri="http://schemas.openxmlformats.org/presentationml/2006/ole">
            <mc:AlternateContent xmlns:mc="http://schemas.openxmlformats.org/markup-compatibility/2006">
              <mc:Choice xmlns:v="urn:schemas-microsoft-com:vml" Requires="v">
                <p:oleObj spid="_x0000_s7353" name="CS ChemDraw Drawing" r:id="rId19" imgW="2362980" imgH="1096573" progId="ChemDraw.Document.6.0">
                  <p:embed/>
                </p:oleObj>
              </mc:Choice>
              <mc:Fallback>
                <p:oleObj name="CS ChemDraw Drawing" r:id="rId19" imgW="2362980" imgH="1096573" progId="ChemDraw.Document.6.0">
                  <p:embed/>
                  <p:pic>
                    <p:nvPicPr>
                      <p:cNvPr id="73" name="Object 72">
                        <a:extLst>
                          <a:ext uri="{FF2B5EF4-FFF2-40B4-BE49-F238E27FC236}">
                            <a16:creationId xmlns:a16="http://schemas.microsoft.com/office/drawing/2014/main" id="{313D0880-B597-4AD3-B630-2AE2804B8AA4}"/>
                          </a:ext>
                        </a:extLst>
                      </p:cNvPr>
                      <p:cNvPicPr/>
                      <p:nvPr/>
                    </p:nvPicPr>
                    <p:blipFill>
                      <a:blip r:embed="rId14"/>
                      <a:stretch>
                        <a:fillRect/>
                      </a:stretch>
                    </p:blipFill>
                    <p:spPr>
                      <a:xfrm>
                        <a:off x="5592960" y="3314592"/>
                        <a:ext cx="1257775" cy="584088"/>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EC54A586-466C-48D9-968D-9D617AD019DF}"/>
              </a:ext>
            </a:extLst>
          </p:cNvPr>
          <p:cNvGraphicFramePr>
            <a:graphicFrameLocks noChangeAspect="1"/>
          </p:cNvGraphicFramePr>
          <p:nvPr/>
        </p:nvGraphicFramePr>
        <p:xfrm>
          <a:off x="5046692" y="2974049"/>
          <a:ext cx="1432244" cy="513248"/>
        </p:xfrm>
        <a:graphic>
          <a:graphicData uri="http://schemas.openxmlformats.org/presentationml/2006/ole">
            <mc:AlternateContent xmlns:mc="http://schemas.openxmlformats.org/markup-compatibility/2006">
              <mc:Choice xmlns:v="urn:schemas-microsoft-com:vml" Requires="v">
                <p:oleObj spid="_x0000_s7354" name="CS ChemDraw Drawing" r:id="rId20" imgW="2812524" imgH="1007914" progId="ChemDraw.Document.6.0">
                  <p:embed/>
                </p:oleObj>
              </mc:Choice>
              <mc:Fallback>
                <p:oleObj name="CS ChemDraw Drawing" r:id="rId20" imgW="2812524" imgH="1007914" progId="ChemDraw.Document.6.0">
                  <p:embed/>
                  <p:pic>
                    <p:nvPicPr>
                      <p:cNvPr id="74" name="Object 73">
                        <a:extLst>
                          <a:ext uri="{FF2B5EF4-FFF2-40B4-BE49-F238E27FC236}">
                            <a16:creationId xmlns:a16="http://schemas.microsoft.com/office/drawing/2014/main" id="{EC54A586-466C-48D9-968D-9D617AD019DF}"/>
                          </a:ext>
                        </a:extLst>
                      </p:cNvPr>
                      <p:cNvPicPr/>
                      <p:nvPr/>
                    </p:nvPicPr>
                    <p:blipFill>
                      <a:blip r:embed="rId16"/>
                      <a:stretch>
                        <a:fillRect/>
                      </a:stretch>
                    </p:blipFill>
                    <p:spPr>
                      <a:xfrm>
                        <a:off x="5046692" y="2974049"/>
                        <a:ext cx="1432244" cy="513248"/>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BA5AC956-8B47-4246-ACBD-175254B4E25F}"/>
              </a:ext>
            </a:extLst>
          </p:cNvPr>
          <p:cNvGraphicFramePr>
            <a:graphicFrameLocks noChangeAspect="1"/>
          </p:cNvGraphicFramePr>
          <p:nvPr/>
        </p:nvGraphicFramePr>
        <p:xfrm>
          <a:off x="5232781" y="4307815"/>
          <a:ext cx="1449862" cy="243021"/>
        </p:xfrm>
        <a:graphic>
          <a:graphicData uri="http://schemas.openxmlformats.org/presentationml/2006/ole">
            <mc:AlternateContent xmlns:mc="http://schemas.openxmlformats.org/markup-compatibility/2006">
              <mc:Choice xmlns:v="urn:schemas-microsoft-com:vml" Requires="v">
                <p:oleObj spid="_x0000_s7355" name="CS ChemDraw Drawing" r:id="rId21" imgW="2784880" imgH="467051" progId="ChemDraw.Document.6.0">
                  <p:embed/>
                </p:oleObj>
              </mc:Choice>
              <mc:Fallback>
                <p:oleObj name="CS ChemDraw Drawing" r:id="rId21" imgW="2784880" imgH="467051" progId="ChemDraw.Document.6.0">
                  <p:embed/>
                  <p:pic>
                    <p:nvPicPr>
                      <p:cNvPr id="75" name="Object 74">
                        <a:extLst>
                          <a:ext uri="{FF2B5EF4-FFF2-40B4-BE49-F238E27FC236}">
                            <a16:creationId xmlns:a16="http://schemas.microsoft.com/office/drawing/2014/main" id="{BA5AC956-8B47-4246-ACBD-175254B4E25F}"/>
                          </a:ext>
                        </a:extLst>
                      </p:cNvPr>
                      <p:cNvPicPr/>
                      <p:nvPr/>
                    </p:nvPicPr>
                    <p:blipFill>
                      <a:blip r:embed="rId18"/>
                      <a:stretch>
                        <a:fillRect/>
                      </a:stretch>
                    </p:blipFill>
                    <p:spPr>
                      <a:xfrm>
                        <a:off x="5232781" y="4307815"/>
                        <a:ext cx="1449862" cy="243021"/>
                      </a:xfrm>
                      <a:prstGeom prst="rect">
                        <a:avLst/>
                      </a:prstGeom>
                    </p:spPr>
                  </p:pic>
                </p:oleObj>
              </mc:Fallback>
            </mc:AlternateContent>
          </a:graphicData>
        </a:graphic>
      </p:graphicFrame>
      <p:graphicFrame>
        <p:nvGraphicFramePr>
          <p:cNvPr id="76" name="Object 75">
            <a:extLst>
              <a:ext uri="{FF2B5EF4-FFF2-40B4-BE49-F238E27FC236}">
                <a16:creationId xmlns:a16="http://schemas.microsoft.com/office/drawing/2014/main" id="{96EA70EE-AFBA-4CF8-A086-E85AD74F68BF}"/>
              </a:ext>
            </a:extLst>
          </p:cNvPr>
          <p:cNvGraphicFramePr>
            <a:graphicFrameLocks noChangeAspect="1"/>
          </p:cNvGraphicFramePr>
          <p:nvPr/>
        </p:nvGraphicFramePr>
        <p:xfrm>
          <a:off x="1879588" y="3189663"/>
          <a:ext cx="1257775" cy="584088"/>
        </p:xfrm>
        <a:graphic>
          <a:graphicData uri="http://schemas.openxmlformats.org/presentationml/2006/ole">
            <mc:AlternateContent xmlns:mc="http://schemas.openxmlformats.org/markup-compatibility/2006">
              <mc:Choice xmlns:v="urn:schemas-microsoft-com:vml" Requires="v">
                <p:oleObj spid="_x0000_s7356" name="CS ChemDraw Drawing" r:id="rId22" imgW="2362980" imgH="1096573" progId="ChemDraw.Document.6.0">
                  <p:embed/>
                </p:oleObj>
              </mc:Choice>
              <mc:Fallback>
                <p:oleObj name="CS ChemDraw Drawing" r:id="rId22" imgW="2362980" imgH="1096573" progId="ChemDraw.Document.6.0">
                  <p:embed/>
                  <p:pic>
                    <p:nvPicPr>
                      <p:cNvPr id="76" name="Object 75">
                        <a:extLst>
                          <a:ext uri="{FF2B5EF4-FFF2-40B4-BE49-F238E27FC236}">
                            <a16:creationId xmlns:a16="http://schemas.microsoft.com/office/drawing/2014/main" id="{96EA70EE-AFBA-4CF8-A086-E85AD74F68BF}"/>
                          </a:ext>
                        </a:extLst>
                      </p:cNvPr>
                      <p:cNvPicPr/>
                      <p:nvPr/>
                    </p:nvPicPr>
                    <p:blipFill>
                      <a:blip r:embed="rId14"/>
                      <a:stretch>
                        <a:fillRect/>
                      </a:stretch>
                    </p:blipFill>
                    <p:spPr>
                      <a:xfrm>
                        <a:off x="1879588" y="3189663"/>
                        <a:ext cx="1257775" cy="584088"/>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55545134-9466-4ABD-84B3-5418912DF6E8}"/>
              </a:ext>
            </a:extLst>
          </p:cNvPr>
          <p:cNvGraphicFramePr>
            <a:graphicFrameLocks noChangeAspect="1"/>
          </p:cNvGraphicFramePr>
          <p:nvPr/>
        </p:nvGraphicFramePr>
        <p:xfrm>
          <a:off x="3452397" y="3239206"/>
          <a:ext cx="1432244" cy="513248"/>
        </p:xfrm>
        <a:graphic>
          <a:graphicData uri="http://schemas.openxmlformats.org/presentationml/2006/ole">
            <mc:AlternateContent xmlns:mc="http://schemas.openxmlformats.org/markup-compatibility/2006">
              <mc:Choice xmlns:v="urn:schemas-microsoft-com:vml" Requires="v">
                <p:oleObj spid="_x0000_s7357" name="CS ChemDraw Drawing" r:id="rId23" imgW="2812524" imgH="1007914" progId="ChemDraw.Document.6.0">
                  <p:embed/>
                </p:oleObj>
              </mc:Choice>
              <mc:Fallback>
                <p:oleObj name="CS ChemDraw Drawing" r:id="rId23" imgW="2812524" imgH="1007914" progId="ChemDraw.Document.6.0">
                  <p:embed/>
                  <p:pic>
                    <p:nvPicPr>
                      <p:cNvPr id="77" name="Object 76">
                        <a:extLst>
                          <a:ext uri="{FF2B5EF4-FFF2-40B4-BE49-F238E27FC236}">
                            <a16:creationId xmlns:a16="http://schemas.microsoft.com/office/drawing/2014/main" id="{55545134-9466-4ABD-84B3-5418912DF6E8}"/>
                          </a:ext>
                        </a:extLst>
                      </p:cNvPr>
                      <p:cNvPicPr/>
                      <p:nvPr/>
                    </p:nvPicPr>
                    <p:blipFill>
                      <a:blip r:embed="rId16"/>
                      <a:stretch>
                        <a:fillRect/>
                      </a:stretch>
                    </p:blipFill>
                    <p:spPr>
                      <a:xfrm>
                        <a:off x="3452397" y="3239206"/>
                        <a:ext cx="1432244" cy="513248"/>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F6A9A05E-1749-46A3-8337-FB9EE742F926}"/>
              </a:ext>
            </a:extLst>
          </p:cNvPr>
          <p:cNvGraphicFramePr>
            <a:graphicFrameLocks noChangeAspect="1"/>
          </p:cNvGraphicFramePr>
          <p:nvPr/>
        </p:nvGraphicFramePr>
        <p:xfrm>
          <a:off x="2994407" y="3975273"/>
          <a:ext cx="1449862" cy="243021"/>
        </p:xfrm>
        <a:graphic>
          <a:graphicData uri="http://schemas.openxmlformats.org/presentationml/2006/ole">
            <mc:AlternateContent xmlns:mc="http://schemas.openxmlformats.org/markup-compatibility/2006">
              <mc:Choice xmlns:v="urn:schemas-microsoft-com:vml" Requires="v">
                <p:oleObj spid="_x0000_s7358" name="CS ChemDraw Drawing" r:id="rId24" imgW="2784880" imgH="467051" progId="ChemDraw.Document.6.0">
                  <p:embed/>
                </p:oleObj>
              </mc:Choice>
              <mc:Fallback>
                <p:oleObj name="CS ChemDraw Drawing" r:id="rId24" imgW="2784880" imgH="467051" progId="ChemDraw.Document.6.0">
                  <p:embed/>
                  <p:pic>
                    <p:nvPicPr>
                      <p:cNvPr id="78" name="Object 77">
                        <a:extLst>
                          <a:ext uri="{FF2B5EF4-FFF2-40B4-BE49-F238E27FC236}">
                            <a16:creationId xmlns:a16="http://schemas.microsoft.com/office/drawing/2014/main" id="{F6A9A05E-1749-46A3-8337-FB9EE742F926}"/>
                          </a:ext>
                        </a:extLst>
                      </p:cNvPr>
                      <p:cNvPicPr/>
                      <p:nvPr/>
                    </p:nvPicPr>
                    <p:blipFill>
                      <a:blip r:embed="rId18"/>
                      <a:stretch>
                        <a:fillRect/>
                      </a:stretch>
                    </p:blipFill>
                    <p:spPr>
                      <a:xfrm>
                        <a:off x="2994407" y="3975273"/>
                        <a:ext cx="1449862" cy="243021"/>
                      </a:xfrm>
                      <a:prstGeom prst="rect">
                        <a:avLst/>
                      </a:prstGeom>
                    </p:spPr>
                  </p:pic>
                </p:oleObj>
              </mc:Fallback>
            </mc:AlternateContent>
          </a:graphicData>
        </a:graphic>
      </p:graphicFrame>
      <p:cxnSp>
        <p:nvCxnSpPr>
          <p:cNvPr id="71" name="Straight Arrow Connector 70">
            <a:extLst>
              <a:ext uri="{FF2B5EF4-FFF2-40B4-BE49-F238E27FC236}">
                <a16:creationId xmlns:a16="http://schemas.microsoft.com/office/drawing/2014/main" id="{AB52A0FE-569D-4105-9FAA-822B6E15AE96}"/>
              </a:ext>
            </a:extLst>
          </p:cNvPr>
          <p:cNvCxnSpPr>
            <a:endCxn id="19" idx="4"/>
          </p:cNvCxnSpPr>
          <p:nvPr/>
        </p:nvCxnSpPr>
        <p:spPr>
          <a:xfrm flipH="1">
            <a:off x="5972316" y="1668675"/>
            <a:ext cx="9384" cy="126026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id="{2FF98DA7-BA34-4B82-98C1-D2617E065605}"/>
              </a:ext>
            </a:extLst>
          </p:cNvPr>
          <p:cNvSpPr/>
          <p:nvPr/>
        </p:nvSpPr>
        <p:spPr>
          <a:xfrm rot="21401576">
            <a:off x="3542918" y="1093874"/>
            <a:ext cx="1172161" cy="1515354"/>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EDADB37-8C8C-4731-A960-4D954425898F}"/>
              </a:ext>
            </a:extLst>
          </p:cNvPr>
          <p:cNvSpPr/>
          <p:nvPr/>
        </p:nvSpPr>
        <p:spPr>
          <a:xfrm rot="302989">
            <a:off x="3299201" y="1035211"/>
            <a:ext cx="1348615" cy="857836"/>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1AD406-B82E-4B2B-BA53-156E5AE08E40}"/>
              </a:ext>
            </a:extLst>
          </p:cNvPr>
          <p:cNvSpPr/>
          <p:nvPr/>
        </p:nvSpPr>
        <p:spPr>
          <a:xfrm>
            <a:off x="133077" y="4117304"/>
            <a:ext cx="2248941" cy="138136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D374CA70-E456-47F1-A210-F42FEE177EE1}"/>
              </a:ext>
            </a:extLst>
          </p:cNvPr>
          <p:cNvSpPr txBox="1"/>
          <p:nvPr/>
        </p:nvSpPr>
        <p:spPr>
          <a:xfrm>
            <a:off x="53385" y="5356360"/>
            <a:ext cx="688010" cy="276999"/>
          </a:xfrm>
          <a:prstGeom prst="rect">
            <a:avLst/>
          </a:prstGeom>
          <a:noFill/>
        </p:spPr>
        <p:txBody>
          <a:bodyPr wrap="none" rtlCol="0">
            <a:spAutoFit/>
          </a:bodyPr>
          <a:lstStyle/>
          <a:p>
            <a:pPr algn="ctr"/>
            <a:r>
              <a:rPr lang="en-US" sz="1200" b="1" i="1" dirty="0"/>
              <a:t>Nucleus</a:t>
            </a:r>
          </a:p>
        </p:txBody>
      </p:sp>
      <p:pic>
        <p:nvPicPr>
          <p:cNvPr id="3120" name="Picture 48">
            <a:extLst>
              <a:ext uri="{FF2B5EF4-FFF2-40B4-BE49-F238E27FC236}">
                <a16:creationId xmlns:a16="http://schemas.microsoft.com/office/drawing/2014/main" id="{6CB9BF2B-FE84-4C5A-985B-644DA4D6634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3166979">
            <a:off x="1613110" y="4112849"/>
            <a:ext cx="1568251" cy="56943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8">
            <a:extLst>
              <a:ext uri="{FF2B5EF4-FFF2-40B4-BE49-F238E27FC236}">
                <a16:creationId xmlns:a16="http://schemas.microsoft.com/office/drawing/2014/main" id="{E1C1CA28-19FF-4771-8017-F292108D1FD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292026">
            <a:off x="243214" y="3612329"/>
            <a:ext cx="1568251" cy="5694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50AAE6AB-2808-4BAC-A678-58DEC6B241D6}"/>
              </a:ext>
            </a:extLst>
          </p:cNvPr>
          <p:cNvSpPr txBox="1"/>
          <p:nvPr/>
        </p:nvSpPr>
        <p:spPr>
          <a:xfrm>
            <a:off x="2296956" y="5045745"/>
            <a:ext cx="346570" cy="276999"/>
          </a:xfrm>
          <a:prstGeom prst="rect">
            <a:avLst/>
          </a:prstGeom>
          <a:noFill/>
        </p:spPr>
        <p:txBody>
          <a:bodyPr wrap="none" rtlCol="0">
            <a:spAutoFit/>
          </a:bodyPr>
          <a:lstStyle/>
          <a:p>
            <a:pPr algn="ctr"/>
            <a:r>
              <a:rPr lang="en-US" sz="1200" b="1" i="1" dirty="0"/>
              <a:t>ER</a:t>
            </a:r>
          </a:p>
        </p:txBody>
      </p:sp>
      <p:pic>
        <p:nvPicPr>
          <p:cNvPr id="3133" name="Picture 61">
            <a:extLst>
              <a:ext uri="{FF2B5EF4-FFF2-40B4-BE49-F238E27FC236}">
                <a16:creationId xmlns:a16="http://schemas.microsoft.com/office/drawing/2014/main" id="{FDF9A8F1-EEDD-49FC-8E17-2F2D30B4272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0336" y="4730672"/>
            <a:ext cx="2024137" cy="346096"/>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a:extLst>
              <a:ext uri="{FF2B5EF4-FFF2-40B4-BE49-F238E27FC236}">
                <a16:creationId xmlns:a16="http://schemas.microsoft.com/office/drawing/2014/main" id="{045A08E1-5DAD-4FD4-8E75-F136586D5BE1}"/>
              </a:ext>
            </a:extLst>
          </p:cNvPr>
          <p:cNvGrpSpPr/>
          <p:nvPr/>
        </p:nvGrpSpPr>
        <p:grpSpPr>
          <a:xfrm>
            <a:off x="586960" y="4214698"/>
            <a:ext cx="606826" cy="405808"/>
            <a:chOff x="4347210" y="4788407"/>
            <a:chExt cx="606826" cy="405808"/>
          </a:xfrm>
        </p:grpSpPr>
        <p:sp>
          <p:nvSpPr>
            <p:cNvPr id="108" name="Oval 107">
              <a:extLst>
                <a:ext uri="{FF2B5EF4-FFF2-40B4-BE49-F238E27FC236}">
                  <a16:creationId xmlns:a16="http://schemas.microsoft.com/office/drawing/2014/main" id="{1EE47E9F-5543-4583-ADAF-DF10B0D86138}"/>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4EB2ED17-E5D7-4B56-B0F8-52740984FBC9}"/>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110" name="Object 109">
            <a:extLst>
              <a:ext uri="{FF2B5EF4-FFF2-40B4-BE49-F238E27FC236}">
                <a16:creationId xmlns:a16="http://schemas.microsoft.com/office/drawing/2014/main" id="{84F9DE6D-8A30-4813-AA92-3848FE7DCD87}"/>
              </a:ext>
            </a:extLst>
          </p:cNvPr>
          <p:cNvGraphicFramePr>
            <a:graphicFrameLocks noChangeAspect="1"/>
          </p:cNvGraphicFramePr>
          <p:nvPr/>
        </p:nvGraphicFramePr>
        <p:xfrm>
          <a:off x="759751" y="4420312"/>
          <a:ext cx="1449862" cy="243021"/>
        </p:xfrm>
        <a:graphic>
          <a:graphicData uri="http://schemas.openxmlformats.org/presentationml/2006/ole">
            <mc:AlternateContent xmlns:mc="http://schemas.openxmlformats.org/markup-compatibility/2006">
              <mc:Choice xmlns:v="urn:schemas-microsoft-com:vml" Requires="v">
                <p:oleObj spid="_x0000_s7359" name="CS ChemDraw Drawing" r:id="rId27" imgW="2784880" imgH="467051" progId="ChemDraw.Document.6.0">
                  <p:embed/>
                </p:oleObj>
              </mc:Choice>
              <mc:Fallback>
                <p:oleObj name="CS ChemDraw Drawing" r:id="rId27" imgW="2784880" imgH="467051" progId="ChemDraw.Document.6.0">
                  <p:embed/>
                  <p:pic>
                    <p:nvPicPr>
                      <p:cNvPr id="110" name="Object 109">
                        <a:extLst>
                          <a:ext uri="{FF2B5EF4-FFF2-40B4-BE49-F238E27FC236}">
                            <a16:creationId xmlns:a16="http://schemas.microsoft.com/office/drawing/2014/main" id="{84F9DE6D-8A30-4813-AA92-3848FE7DCD87}"/>
                          </a:ext>
                        </a:extLst>
                      </p:cNvPr>
                      <p:cNvPicPr/>
                      <p:nvPr/>
                    </p:nvPicPr>
                    <p:blipFill>
                      <a:blip r:embed="rId18"/>
                      <a:stretch>
                        <a:fillRect/>
                      </a:stretch>
                    </p:blipFill>
                    <p:spPr>
                      <a:xfrm>
                        <a:off x="759751" y="4420312"/>
                        <a:ext cx="1449862" cy="243021"/>
                      </a:xfrm>
                      <a:prstGeom prst="rect">
                        <a:avLst/>
                      </a:prstGeom>
                    </p:spPr>
                  </p:pic>
                </p:oleObj>
              </mc:Fallback>
            </mc:AlternateContent>
          </a:graphicData>
        </a:graphic>
      </p:graphicFrame>
      <p:pic>
        <p:nvPicPr>
          <p:cNvPr id="111" name="Picture 14">
            <a:extLst>
              <a:ext uri="{FF2B5EF4-FFF2-40B4-BE49-F238E27FC236}">
                <a16:creationId xmlns:a16="http://schemas.microsoft.com/office/drawing/2014/main" id="{A6C05F7F-7708-44D9-9FFD-E2BFC8ECE15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19122351">
            <a:off x="6431009" y="4053530"/>
            <a:ext cx="2094882" cy="966868"/>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a:extLst>
              <a:ext uri="{FF2B5EF4-FFF2-40B4-BE49-F238E27FC236}">
                <a16:creationId xmlns:a16="http://schemas.microsoft.com/office/drawing/2014/main" id="{D35B9B88-6C0D-40E7-8098-EB0B6B082268}"/>
              </a:ext>
            </a:extLst>
          </p:cNvPr>
          <p:cNvSpPr txBox="1"/>
          <p:nvPr/>
        </p:nvSpPr>
        <p:spPr>
          <a:xfrm>
            <a:off x="6489740" y="5380528"/>
            <a:ext cx="1056636" cy="276999"/>
          </a:xfrm>
          <a:prstGeom prst="rect">
            <a:avLst/>
          </a:prstGeom>
          <a:noFill/>
        </p:spPr>
        <p:txBody>
          <a:bodyPr wrap="none" rtlCol="0">
            <a:spAutoFit/>
          </a:bodyPr>
          <a:lstStyle/>
          <a:p>
            <a:pPr algn="ctr"/>
            <a:r>
              <a:rPr lang="en-US" sz="1200" b="1" i="1" dirty="0"/>
              <a:t>Mitochondria</a:t>
            </a:r>
          </a:p>
        </p:txBody>
      </p:sp>
      <p:cxnSp>
        <p:nvCxnSpPr>
          <p:cNvPr id="113" name="Straight Arrow Connector 112">
            <a:extLst>
              <a:ext uri="{FF2B5EF4-FFF2-40B4-BE49-F238E27FC236}">
                <a16:creationId xmlns:a16="http://schemas.microsoft.com/office/drawing/2014/main" id="{923FA93D-D875-4C97-8EF3-940ADFFDD091}"/>
              </a:ext>
            </a:extLst>
          </p:cNvPr>
          <p:cNvCxnSpPr>
            <a:cxnSpLocks/>
          </p:cNvCxnSpPr>
          <p:nvPr/>
        </p:nvCxnSpPr>
        <p:spPr>
          <a:xfrm flipH="1">
            <a:off x="2789031" y="4259205"/>
            <a:ext cx="248065" cy="173412"/>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06686BBC-247B-44AF-AFA2-AD13E231E4E8}"/>
              </a:ext>
            </a:extLst>
          </p:cNvPr>
          <p:cNvGrpSpPr/>
          <p:nvPr/>
        </p:nvGrpSpPr>
        <p:grpSpPr>
          <a:xfrm>
            <a:off x="2896083" y="4340782"/>
            <a:ext cx="276037" cy="307777"/>
            <a:chOff x="3402823" y="4601431"/>
            <a:chExt cx="276037" cy="307777"/>
          </a:xfrm>
        </p:grpSpPr>
        <p:sp>
          <p:nvSpPr>
            <p:cNvPr id="94" name="Oval 93">
              <a:extLst>
                <a:ext uri="{FF2B5EF4-FFF2-40B4-BE49-F238E27FC236}">
                  <a16:creationId xmlns:a16="http://schemas.microsoft.com/office/drawing/2014/main" id="{B8457A3E-1DCB-49B4-9012-EDC4BE83563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C8959F38-0C24-4718-8370-395BC95B0105}"/>
                </a:ext>
              </a:extLst>
            </p:cNvPr>
            <p:cNvSpPr txBox="1"/>
            <p:nvPr/>
          </p:nvSpPr>
          <p:spPr>
            <a:xfrm>
              <a:off x="3402823" y="4601431"/>
              <a:ext cx="276037" cy="307777"/>
            </a:xfrm>
            <a:prstGeom prst="rect">
              <a:avLst/>
            </a:prstGeom>
            <a:noFill/>
          </p:spPr>
          <p:txBody>
            <a:bodyPr wrap="none" rtlCol="0">
              <a:spAutoFit/>
            </a:bodyPr>
            <a:lstStyle/>
            <a:p>
              <a:pPr algn="ctr"/>
              <a:r>
                <a:rPr lang="en-US" sz="1400" b="1" dirty="0"/>
                <a:t>1</a:t>
              </a:r>
            </a:p>
          </p:txBody>
        </p:sp>
      </p:grpSp>
      <p:grpSp>
        <p:nvGrpSpPr>
          <p:cNvPr id="119" name="Group 118">
            <a:extLst>
              <a:ext uri="{FF2B5EF4-FFF2-40B4-BE49-F238E27FC236}">
                <a16:creationId xmlns:a16="http://schemas.microsoft.com/office/drawing/2014/main" id="{B714D32B-049B-482D-9BE9-C89D2C4D921A}"/>
              </a:ext>
            </a:extLst>
          </p:cNvPr>
          <p:cNvGrpSpPr/>
          <p:nvPr/>
        </p:nvGrpSpPr>
        <p:grpSpPr>
          <a:xfrm>
            <a:off x="5976428" y="4704271"/>
            <a:ext cx="276038" cy="307777"/>
            <a:chOff x="3402822" y="4601431"/>
            <a:chExt cx="276038" cy="307777"/>
          </a:xfrm>
        </p:grpSpPr>
        <p:sp>
          <p:nvSpPr>
            <p:cNvPr id="120" name="Oval 119">
              <a:extLst>
                <a:ext uri="{FF2B5EF4-FFF2-40B4-BE49-F238E27FC236}">
                  <a16:creationId xmlns:a16="http://schemas.microsoft.com/office/drawing/2014/main" id="{4F59BC75-AA2A-41F0-82EA-CB446909947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B9A37039-E822-4E31-B738-69E054B9DF0D}"/>
                </a:ext>
              </a:extLst>
            </p:cNvPr>
            <p:cNvSpPr txBox="1"/>
            <p:nvPr/>
          </p:nvSpPr>
          <p:spPr>
            <a:xfrm>
              <a:off x="3402822" y="4601431"/>
              <a:ext cx="276038" cy="307777"/>
            </a:xfrm>
            <a:prstGeom prst="rect">
              <a:avLst/>
            </a:prstGeom>
            <a:noFill/>
          </p:spPr>
          <p:txBody>
            <a:bodyPr wrap="none" rtlCol="0">
              <a:spAutoFit/>
            </a:bodyPr>
            <a:lstStyle/>
            <a:p>
              <a:pPr algn="ctr"/>
              <a:r>
                <a:rPr lang="en-US" sz="1400" b="1" dirty="0"/>
                <a:t>2</a:t>
              </a:r>
            </a:p>
          </p:txBody>
        </p:sp>
      </p:grpSp>
      <p:cxnSp>
        <p:nvCxnSpPr>
          <p:cNvPr id="122" name="Straight Arrow Connector 121">
            <a:extLst>
              <a:ext uri="{FF2B5EF4-FFF2-40B4-BE49-F238E27FC236}">
                <a16:creationId xmlns:a16="http://schemas.microsoft.com/office/drawing/2014/main" id="{B24FEDDC-4CD4-4E0C-B7B7-B7FFA9E3D473}"/>
              </a:ext>
            </a:extLst>
          </p:cNvPr>
          <p:cNvCxnSpPr>
            <a:cxnSpLocks/>
            <a:stCxn id="75" idx="2"/>
          </p:cNvCxnSpPr>
          <p:nvPr/>
        </p:nvCxnSpPr>
        <p:spPr>
          <a:xfrm>
            <a:off x="5957712" y="4550836"/>
            <a:ext cx="565008" cy="262302"/>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25846A50-9BA2-4741-9A91-4E6FBB4D3E84}"/>
              </a:ext>
            </a:extLst>
          </p:cNvPr>
          <p:cNvGrpSpPr/>
          <p:nvPr/>
        </p:nvGrpSpPr>
        <p:grpSpPr>
          <a:xfrm>
            <a:off x="555320" y="5013905"/>
            <a:ext cx="313578" cy="307776"/>
            <a:chOff x="3383772" y="4601432"/>
            <a:chExt cx="313578" cy="307776"/>
          </a:xfrm>
        </p:grpSpPr>
        <p:sp>
          <p:nvSpPr>
            <p:cNvPr id="126" name="Oval 125">
              <a:extLst>
                <a:ext uri="{FF2B5EF4-FFF2-40B4-BE49-F238E27FC236}">
                  <a16:creationId xmlns:a16="http://schemas.microsoft.com/office/drawing/2014/main" id="{3034DCA0-0C5B-4FC7-A4B3-6CD7EBBFE85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E29EF8CA-9CBE-4830-B854-278AACC8ED81}"/>
                </a:ext>
              </a:extLst>
            </p:cNvPr>
            <p:cNvSpPr txBox="1"/>
            <p:nvPr/>
          </p:nvSpPr>
          <p:spPr>
            <a:xfrm>
              <a:off x="3383772" y="4601432"/>
              <a:ext cx="313578" cy="307776"/>
            </a:xfrm>
            <a:prstGeom prst="rect">
              <a:avLst/>
            </a:prstGeom>
            <a:noFill/>
          </p:spPr>
          <p:txBody>
            <a:bodyPr wrap="square" rtlCol="0">
              <a:spAutoFit/>
            </a:bodyPr>
            <a:lstStyle/>
            <a:p>
              <a:pPr algn="ctr"/>
              <a:r>
                <a:rPr lang="en-US" sz="1400" b="1" dirty="0"/>
                <a:t>3</a:t>
              </a:r>
            </a:p>
          </p:txBody>
        </p:sp>
      </p:grpSp>
      <p:sp>
        <p:nvSpPr>
          <p:cNvPr id="115" name="Oval 114">
            <a:extLst>
              <a:ext uri="{FF2B5EF4-FFF2-40B4-BE49-F238E27FC236}">
                <a16:creationId xmlns:a16="http://schemas.microsoft.com/office/drawing/2014/main" id="{69321745-94FC-46C9-BA2D-E7C7B7500968}"/>
              </a:ext>
            </a:extLst>
          </p:cNvPr>
          <p:cNvSpPr/>
          <p:nvPr/>
        </p:nvSpPr>
        <p:spPr>
          <a:xfrm>
            <a:off x="388620" y="4514194"/>
            <a:ext cx="421478" cy="38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712A49B9-176E-4312-9129-E8DB2B2ACD40}"/>
              </a:ext>
            </a:extLst>
          </p:cNvPr>
          <p:cNvSpPr txBox="1"/>
          <p:nvPr/>
        </p:nvSpPr>
        <p:spPr>
          <a:xfrm>
            <a:off x="417408" y="4551867"/>
            <a:ext cx="354585" cy="307777"/>
          </a:xfrm>
          <a:prstGeom prst="rect">
            <a:avLst/>
          </a:prstGeom>
          <a:noFill/>
        </p:spPr>
        <p:txBody>
          <a:bodyPr wrap="none" rtlCol="0">
            <a:spAutoFit/>
          </a:bodyPr>
          <a:lstStyle/>
          <a:p>
            <a:pPr algn="ctr"/>
            <a:r>
              <a:rPr lang="en-US" sz="1400" b="1" dirty="0"/>
              <a:t>TF</a:t>
            </a:r>
          </a:p>
        </p:txBody>
      </p:sp>
      <p:cxnSp>
        <p:nvCxnSpPr>
          <p:cNvPr id="130" name="Straight Arrow Connector 129">
            <a:extLst>
              <a:ext uri="{FF2B5EF4-FFF2-40B4-BE49-F238E27FC236}">
                <a16:creationId xmlns:a16="http://schemas.microsoft.com/office/drawing/2014/main" id="{8B983915-7D44-4478-8CA9-2C08E78C9CA9}"/>
              </a:ext>
            </a:extLst>
          </p:cNvPr>
          <p:cNvCxnSpPr>
            <a:cxnSpLocks/>
          </p:cNvCxnSpPr>
          <p:nvPr/>
        </p:nvCxnSpPr>
        <p:spPr>
          <a:xfrm flipH="1">
            <a:off x="1127745" y="4899193"/>
            <a:ext cx="1" cy="200714"/>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0714AFD6-AE7B-4B82-9594-32438EB49B40}"/>
              </a:ext>
            </a:extLst>
          </p:cNvPr>
          <p:cNvSpPr txBox="1"/>
          <p:nvPr/>
        </p:nvSpPr>
        <p:spPr>
          <a:xfrm>
            <a:off x="793314" y="5062173"/>
            <a:ext cx="1240916" cy="276999"/>
          </a:xfrm>
          <a:prstGeom prst="rect">
            <a:avLst/>
          </a:prstGeom>
          <a:noFill/>
        </p:spPr>
        <p:txBody>
          <a:bodyPr wrap="none" rtlCol="0">
            <a:spAutoFit/>
          </a:bodyPr>
          <a:lstStyle/>
          <a:p>
            <a:pPr algn="ctr"/>
            <a:r>
              <a:rPr lang="en-US" sz="1200" b="1" dirty="0"/>
              <a:t>Gene Expression</a:t>
            </a:r>
          </a:p>
        </p:txBody>
      </p:sp>
      <p:sp>
        <p:nvSpPr>
          <p:cNvPr id="133" name="TextBox 132">
            <a:extLst>
              <a:ext uri="{FF2B5EF4-FFF2-40B4-BE49-F238E27FC236}">
                <a16:creationId xmlns:a16="http://schemas.microsoft.com/office/drawing/2014/main" id="{8A4A16AF-68AA-41FC-ABF8-92AD5152F257}"/>
              </a:ext>
            </a:extLst>
          </p:cNvPr>
          <p:cNvSpPr txBox="1"/>
          <p:nvPr/>
        </p:nvSpPr>
        <p:spPr>
          <a:xfrm>
            <a:off x="2795493" y="4409848"/>
            <a:ext cx="1686808" cy="461665"/>
          </a:xfrm>
          <a:prstGeom prst="rect">
            <a:avLst/>
          </a:prstGeom>
          <a:noFill/>
        </p:spPr>
        <p:txBody>
          <a:bodyPr wrap="none" rtlCol="0">
            <a:spAutoFit/>
          </a:bodyPr>
          <a:lstStyle/>
          <a:p>
            <a:pPr algn="ctr"/>
            <a:r>
              <a:rPr lang="en-US" sz="1200" b="1" dirty="0"/>
              <a:t>TAG Assembly</a:t>
            </a:r>
          </a:p>
          <a:p>
            <a:pPr algn="ctr"/>
            <a:r>
              <a:rPr lang="en-US" sz="1200" b="1" dirty="0"/>
              <a:t>Chylomicron Formation</a:t>
            </a:r>
          </a:p>
        </p:txBody>
      </p:sp>
      <p:sp>
        <p:nvSpPr>
          <p:cNvPr id="134" name="TextBox 133">
            <a:extLst>
              <a:ext uri="{FF2B5EF4-FFF2-40B4-BE49-F238E27FC236}">
                <a16:creationId xmlns:a16="http://schemas.microsoft.com/office/drawing/2014/main" id="{4A76EC4D-B58F-4D26-9322-0DA69F100606}"/>
              </a:ext>
            </a:extLst>
          </p:cNvPr>
          <p:cNvSpPr txBox="1"/>
          <p:nvPr/>
        </p:nvSpPr>
        <p:spPr>
          <a:xfrm>
            <a:off x="5686033" y="4938268"/>
            <a:ext cx="919162" cy="276999"/>
          </a:xfrm>
          <a:prstGeom prst="rect">
            <a:avLst/>
          </a:prstGeom>
          <a:noFill/>
        </p:spPr>
        <p:txBody>
          <a:bodyPr wrap="none" rtlCol="0">
            <a:spAutoFit/>
          </a:bodyPr>
          <a:lstStyle/>
          <a:p>
            <a:pPr algn="ctr"/>
            <a:r>
              <a:rPr lang="en-US" sz="1200" b="1" dirty="0">
                <a:latin typeface="Symbol" panose="05050102010706020507" pitchFamily="18" charset="2"/>
              </a:rPr>
              <a:t>b</a:t>
            </a:r>
            <a:r>
              <a:rPr lang="en-US" sz="1200" b="1" dirty="0"/>
              <a:t>-oxidation</a:t>
            </a:r>
          </a:p>
        </p:txBody>
      </p:sp>
    </p:spTree>
    <p:extLst>
      <p:ext uri="{BB962C8B-B14F-4D97-AF65-F5344CB8AC3E}">
        <p14:creationId xmlns:p14="http://schemas.microsoft.com/office/powerpoint/2010/main" val="329969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7F889FF3-1F5C-4965-A04B-48F9711F9114}"/>
              </a:ext>
            </a:extLst>
          </p:cNvPr>
          <p:cNvPicPr>
            <a:picLocks noChangeAspect="1"/>
          </p:cNvPicPr>
          <p:nvPr/>
        </p:nvPicPr>
        <p:blipFill>
          <a:blip r:embed="rId4"/>
          <a:stretch>
            <a:fillRect/>
          </a:stretch>
        </p:blipFill>
        <p:spPr>
          <a:xfrm>
            <a:off x="373017" y="1900958"/>
            <a:ext cx="571580" cy="590632"/>
          </a:xfrm>
          <a:prstGeom prst="rect">
            <a:avLst/>
          </a:prstGeom>
        </p:spPr>
      </p:pic>
      <p:pic>
        <p:nvPicPr>
          <p:cNvPr id="123" name="Picture 122">
            <a:extLst>
              <a:ext uri="{FF2B5EF4-FFF2-40B4-BE49-F238E27FC236}">
                <a16:creationId xmlns:a16="http://schemas.microsoft.com/office/drawing/2014/main" id="{D023A8C7-7158-401C-94D6-B1F28BD9F775}"/>
              </a:ext>
            </a:extLst>
          </p:cNvPr>
          <p:cNvPicPr>
            <a:picLocks noChangeAspect="1"/>
          </p:cNvPicPr>
          <p:nvPr/>
        </p:nvPicPr>
        <p:blipFill>
          <a:blip r:embed="rId4"/>
          <a:stretch>
            <a:fillRect/>
          </a:stretch>
        </p:blipFill>
        <p:spPr>
          <a:xfrm>
            <a:off x="703900" y="1905546"/>
            <a:ext cx="571580" cy="590632"/>
          </a:xfrm>
          <a:prstGeom prst="rect">
            <a:avLst/>
          </a:prstGeom>
        </p:spPr>
      </p:pic>
      <p:pic>
        <p:nvPicPr>
          <p:cNvPr id="124" name="Picture 123">
            <a:extLst>
              <a:ext uri="{FF2B5EF4-FFF2-40B4-BE49-F238E27FC236}">
                <a16:creationId xmlns:a16="http://schemas.microsoft.com/office/drawing/2014/main" id="{4EA21577-7C9D-47D9-9159-FC9CE6A9DD8F}"/>
              </a:ext>
            </a:extLst>
          </p:cNvPr>
          <p:cNvPicPr>
            <a:picLocks noChangeAspect="1"/>
          </p:cNvPicPr>
          <p:nvPr/>
        </p:nvPicPr>
        <p:blipFill>
          <a:blip r:embed="rId4"/>
          <a:stretch>
            <a:fillRect/>
          </a:stretch>
        </p:blipFill>
        <p:spPr>
          <a:xfrm>
            <a:off x="1260280" y="1905171"/>
            <a:ext cx="571580" cy="590632"/>
          </a:xfrm>
          <a:prstGeom prst="rect">
            <a:avLst/>
          </a:prstGeom>
        </p:spPr>
      </p:pic>
      <p:pic>
        <p:nvPicPr>
          <p:cNvPr id="128" name="Picture 127">
            <a:extLst>
              <a:ext uri="{FF2B5EF4-FFF2-40B4-BE49-F238E27FC236}">
                <a16:creationId xmlns:a16="http://schemas.microsoft.com/office/drawing/2014/main" id="{EA8E84FE-1446-4648-B3FC-B2FD6311D981}"/>
              </a:ext>
            </a:extLst>
          </p:cNvPr>
          <p:cNvPicPr>
            <a:picLocks noChangeAspect="1"/>
          </p:cNvPicPr>
          <p:nvPr/>
        </p:nvPicPr>
        <p:blipFill>
          <a:blip r:embed="rId4"/>
          <a:stretch>
            <a:fillRect/>
          </a:stretch>
        </p:blipFill>
        <p:spPr>
          <a:xfrm>
            <a:off x="1811540" y="1895011"/>
            <a:ext cx="571580" cy="590632"/>
          </a:xfrm>
          <a:prstGeom prst="rect">
            <a:avLst/>
          </a:prstGeom>
        </p:spPr>
      </p:pic>
      <p:pic>
        <p:nvPicPr>
          <p:cNvPr id="131" name="Picture 130">
            <a:extLst>
              <a:ext uri="{FF2B5EF4-FFF2-40B4-BE49-F238E27FC236}">
                <a16:creationId xmlns:a16="http://schemas.microsoft.com/office/drawing/2014/main" id="{3F061F7A-B513-4B4F-8614-F884EF6893C8}"/>
              </a:ext>
            </a:extLst>
          </p:cNvPr>
          <p:cNvPicPr>
            <a:picLocks noChangeAspect="1"/>
          </p:cNvPicPr>
          <p:nvPr/>
        </p:nvPicPr>
        <p:blipFill>
          <a:blip r:embed="rId4"/>
          <a:stretch>
            <a:fillRect/>
          </a:stretch>
        </p:blipFill>
        <p:spPr>
          <a:xfrm>
            <a:off x="2353950" y="1895011"/>
            <a:ext cx="571580" cy="590632"/>
          </a:xfrm>
          <a:prstGeom prst="rect">
            <a:avLst/>
          </a:prstGeom>
        </p:spPr>
      </p:pic>
      <p:grpSp>
        <p:nvGrpSpPr>
          <p:cNvPr id="88" name="Group 87">
            <a:extLst>
              <a:ext uri="{FF2B5EF4-FFF2-40B4-BE49-F238E27FC236}">
                <a16:creationId xmlns:a16="http://schemas.microsoft.com/office/drawing/2014/main" id="{BA9CE887-A5DC-4763-8069-AB03413A44BE}"/>
              </a:ext>
            </a:extLst>
          </p:cNvPr>
          <p:cNvGrpSpPr/>
          <p:nvPr/>
        </p:nvGrpSpPr>
        <p:grpSpPr>
          <a:xfrm>
            <a:off x="1814721" y="3316237"/>
            <a:ext cx="606826" cy="405808"/>
            <a:chOff x="4347210" y="4788407"/>
            <a:chExt cx="606826" cy="405808"/>
          </a:xfrm>
        </p:grpSpPr>
        <p:sp>
          <p:nvSpPr>
            <p:cNvPr id="83" name="Oval 82">
              <a:extLst>
                <a:ext uri="{FF2B5EF4-FFF2-40B4-BE49-F238E27FC236}">
                  <a16:creationId xmlns:a16="http://schemas.microsoft.com/office/drawing/2014/main" id="{21AD0D0D-E721-4D96-8B54-3E4D61FD4B7B}"/>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52A68CE1-1785-45FF-B94E-ABC1BA949E81}"/>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97" name="Group 96">
            <a:extLst>
              <a:ext uri="{FF2B5EF4-FFF2-40B4-BE49-F238E27FC236}">
                <a16:creationId xmlns:a16="http://schemas.microsoft.com/office/drawing/2014/main" id="{BC76BF1A-CA81-470B-B07D-E7FEB0260384}"/>
              </a:ext>
            </a:extLst>
          </p:cNvPr>
          <p:cNvGrpSpPr/>
          <p:nvPr/>
        </p:nvGrpSpPr>
        <p:grpSpPr>
          <a:xfrm>
            <a:off x="2890850" y="3754897"/>
            <a:ext cx="606826" cy="405808"/>
            <a:chOff x="4347210" y="4788407"/>
            <a:chExt cx="606826" cy="405808"/>
          </a:xfrm>
        </p:grpSpPr>
        <p:sp>
          <p:nvSpPr>
            <p:cNvPr id="98" name="Oval 97">
              <a:extLst>
                <a:ext uri="{FF2B5EF4-FFF2-40B4-BE49-F238E27FC236}">
                  <a16:creationId xmlns:a16="http://schemas.microsoft.com/office/drawing/2014/main" id="{C467AE01-AB78-4972-93DE-0EA1AF29BE43}"/>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768A9F2C-C08A-497A-982C-E75463E959F8}"/>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100" name="Group 99">
            <a:extLst>
              <a:ext uri="{FF2B5EF4-FFF2-40B4-BE49-F238E27FC236}">
                <a16:creationId xmlns:a16="http://schemas.microsoft.com/office/drawing/2014/main" id="{85789CEE-B2C2-4E8E-90A4-CFA067C95D0A}"/>
              </a:ext>
            </a:extLst>
          </p:cNvPr>
          <p:cNvGrpSpPr/>
          <p:nvPr/>
        </p:nvGrpSpPr>
        <p:grpSpPr>
          <a:xfrm>
            <a:off x="5474722" y="3428767"/>
            <a:ext cx="606826" cy="405808"/>
            <a:chOff x="4347210" y="4788407"/>
            <a:chExt cx="606826" cy="405808"/>
          </a:xfrm>
        </p:grpSpPr>
        <p:sp>
          <p:nvSpPr>
            <p:cNvPr id="101" name="Oval 100">
              <a:extLst>
                <a:ext uri="{FF2B5EF4-FFF2-40B4-BE49-F238E27FC236}">
                  <a16:creationId xmlns:a16="http://schemas.microsoft.com/office/drawing/2014/main" id="{BA927DD4-90F3-406D-97C6-E126B449E3FA}"/>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0D34DFF1-1DF0-48DD-8447-61FCDEE47043}"/>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pSp>
        <p:nvGrpSpPr>
          <p:cNvPr id="103" name="Group 102">
            <a:extLst>
              <a:ext uri="{FF2B5EF4-FFF2-40B4-BE49-F238E27FC236}">
                <a16:creationId xmlns:a16="http://schemas.microsoft.com/office/drawing/2014/main" id="{7B71C9D0-EE1F-4966-A6D7-F74CF3D2195F}"/>
              </a:ext>
            </a:extLst>
          </p:cNvPr>
          <p:cNvGrpSpPr/>
          <p:nvPr/>
        </p:nvGrpSpPr>
        <p:grpSpPr>
          <a:xfrm>
            <a:off x="5113005" y="4090659"/>
            <a:ext cx="606826" cy="405808"/>
            <a:chOff x="4347210" y="4788407"/>
            <a:chExt cx="606826" cy="405808"/>
          </a:xfrm>
        </p:grpSpPr>
        <p:sp>
          <p:nvSpPr>
            <p:cNvPr id="104" name="Oval 103">
              <a:extLst>
                <a:ext uri="{FF2B5EF4-FFF2-40B4-BE49-F238E27FC236}">
                  <a16:creationId xmlns:a16="http://schemas.microsoft.com/office/drawing/2014/main" id="{79571B8C-B57F-4FCA-A3B0-BEDA05C63246}"/>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8DF2AFF-3A70-4BF9-AE8B-4D00938A81E5}"/>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pic>
        <p:nvPicPr>
          <p:cNvPr id="5" name="Picture 4"/>
          <p:cNvPicPr>
            <a:picLocks noChangeAspect="1"/>
          </p:cNvPicPr>
          <p:nvPr/>
        </p:nvPicPr>
        <p:blipFill>
          <a:blip r:embed="rId4"/>
          <a:stretch>
            <a:fillRect/>
          </a:stretch>
        </p:blipFill>
        <p:spPr>
          <a:xfrm>
            <a:off x="4482301" y="1877043"/>
            <a:ext cx="571580" cy="590632"/>
          </a:xfrm>
          <a:prstGeom prst="rect">
            <a:avLst/>
          </a:prstGeom>
        </p:spPr>
      </p:pic>
      <p:pic>
        <p:nvPicPr>
          <p:cNvPr id="14" name="Picture 13"/>
          <p:cNvPicPr>
            <a:picLocks noChangeAspect="1"/>
          </p:cNvPicPr>
          <p:nvPr/>
        </p:nvPicPr>
        <p:blipFill>
          <a:blip r:embed="rId4"/>
          <a:stretch>
            <a:fillRect/>
          </a:stretch>
        </p:blipFill>
        <p:spPr>
          <a:xfrm>
            <a:off x="5033561" y="1877043"/>
            <a:ext cx="571580" cy="590632"/>
          </a:xfrm>
          <a:prstGeom prst="rect">
            <a:avLst/>
          </a:prstGeom>
        </p:spPr>
      </p:pic>
      <p:pic>
        <p:nvPicPr>
          <p:cNvPr id="13" name="Picture 12"/>
          <p:cNvPicPr>
            <a:picLocks noChangeAspect="1"/>
          </p:cNvPicPr>
          <p:nvPr/>
        </p:nvPicPr>
        <p:blipFill>
          <a:blip r:embed="rId4"/>
          <a:stretch>
            <a:fillRect/>
          </a:stretch>
        </p:blipFill>
        <p:spPr>
          <a:xfrm>
            <a:off x="5592960" y="1882799"/>
            <a:ext cx="571580" cy="590632"/>
          </a:xfrm>
          <a:prstGeom prst="rect">
            <a:avLst/>
          </a:prstGeom>
        </p:spPr>
      </p:pic>
      <p:sp>
        <p:nvSpPr>
          <p:cNvPr id="15" name="TextBox 14"/>
          <p:cNvSpPr txBox="1"/>
          <p:nvPr/>
        </p:nvSpPr>
        <p:spPr>
          <a:xfrm>
            <a:off x="52064" y="5666297"/>
            <a:ext cx="9091936" cy="307777"/>
          </a:xfrm>
          <a:prstGeom prst="rect">
            <a:avLst/>
          </a:prstGeom>
          <a:noFill/>
        </p:spPr>
        <p:txBody>
          <a:bodyPr wrap="square" rtlCol="0">
            <a:spAutoFit/>
          </a:bodyPr>
          <a:lstStyle/>
          <a:p>
            <a:r>
              <a:rPr lang="en-US" sz="1400" dirty="0"/>
              <a:t>Figure modified from </a:t>
            </a:r>
            <a:r>
              <a:rPr lang="en-US" sz="1400" dirty="0">
                <a:hlinkClick r:id="rId5"/>
              </a:rPr>
              <a:t>Yan, A., et al (2016) In J Biol Sci 12(12):1544-1554</a:t>
            </a:r>
            <a:r>
              <a:rPr lang="en-US" sz="1400" dirty="0"/>
              <a:t> , </a:t>
            </a:r>
            <a:r>
              <a:rPr lang="en-US" sz="1400" dirty="0" err="1">
                <a:hlinkClick r:id="rId6"/>
              </a:rPr>
              <a:t>Truthortruth</a:t>
            </a:r>
            <a:r>
              <a:rPr lang="en-US" sz="1400" dirty="0"/>
              <a:t>, and </a:t>
            </a:r>
            <a:r>
              <a:rPr lang="en-US" sz="1400" dirty="0">
                <a:hlinkClick r:id="rId7"/>
              </a:rPr>
              <a:t>Smart </a:t>
            </a:r>
            <a:r>
              <a:rPr lang="en-US" sz="1400" dirty="0" err="1">
                <a:hlinkClick r:id="rId7"/>
              </a:rPr>
              <a:t>Servier</a:t>
            </a:r>
            <a:r>
              <a:rPr lang="en-US" sz="1400" dirty="0">
                <a:hlinkClick r:id="rId7"/>
              </a:rPr>
              <a:t> Medical Art</a:t>
            </a:r>
            <a:endParaRPr lang="en-US" sz="1400" dirty="0"/>
          </a:p>
        </p:txBody>
      </p:sp>
      <p:grpSp>
        <p:nvGrpSpPr>
          <p:cNvPr id="20" name="Group 19"/>
          <p:cNvGrpSpPr/>
          <p:nvPr/>
        </p:nvGrpSpPr>
        <p:grpSpPr>
          <a:xfrm>
            <a:off x="5686526" y="1838943"/>
            <a:ext cx="573171" cy="1089998"/>
            <a:chOff x="4865330" y="1731604"/>
            <a:chExt cx="573171" cy="1089998"/>
          </a:xfrm>
        </p:grpSpPr>
        <p:sp>
          <p:nvSpPr>
            <p:cNvPr id="17" name="Flowchart: Alternate Process 16"/>
            <p:cNvSpPr/>
            <p:nvPr/>
          </p:nvSpPr>
          <p:spPr>
            <a:xfrm>
              <a:off x="4971144" y="1731604"/>
              <a:ext cx="362856" cy="590632"/>
            </a:xfrm>
            <a:prstGeom prst="flowChartAlternateProcess">
              <a:avLst/>
            </a:prstGeom>
            <a:solidFill>
              <a:srgbClr val="995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66921" y="2036644"/>
              <a:ext cx="571580" cy="414833"/>
            </a:xfrm>
            <a:prstGeom prst="ellipse">
              <a:avLst/>
            </a:prstGeom>
            <a:solidFill>
              <a:srgbClr val="995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itle 1"/>
          <p:cNvSpPr txBox="1">
            <a:spLocks/>
          </p:cNvSpPr>
          <p:nvPr/>
        </p:nvSpPr>
        <p:spPr>
          <a:xfrm>
            <a:off x="1365978" y="141069"/>
            <a:ext cx="7210332" cy="49423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Lipid </a:t>
            </a:r>
            <a:r>
              <a:rPr lang="en-US" sz="4000" dirty="0" err="1"/>
              <a:t>Tranport</a:t>
            </a:r>
            <a:r>
              <a:rPr lang="en-US" sz="4000" dirty="0"/>
              <a:t> Across the Membrane</a:t>
            </a:r>
          </a:p>
        </p:txBody>
      </p:sp>
      <p:pic>
        <p:nvPicPr>
          <p:cNvPr id="47" name="Picture 46">
            <a:extLst>
              <a:ext uri="{FF2B5EF4-FFF2-40B4-BE49-F238E27FC236}">
                <a16:creationId xmlns:a16="http://schemas.microsoft.com/office/drawing/2014/main" id="{583BB445-6595-4CB9-AE67-EA708EB7C537}"/>
              </a:ext>
            </a:extLst>
          </p:cNvPr>
          <p:cNvPicPr>
            <a:picLocks noChangeAspect="1"/>
          </p:cNvPicPr>
          <p:nvPr/>
        </p:nvPicPr>
        <p:blipFill>
          <a:blip r:embed="rId4"/>
          <a:stretch>
            <a:fillRect/>
          </a:stretch>
        </p:blipFill>
        <p:spPr>
          <a:xfrm>
            <a:off x="2851573" y="1886767"/>
            <a:ext cx="571580" cy="590632"/>
          </a:xfrm>
          <a:prstGeom prst="rect">
            <a:avLst/>
          </a:prstGeom>
        </p:spPr>
      </p:pic>
      <p:pic>
        <p:nvPicPr>
          <p:cNvPr id="48" name="Picture 47">
            <a:extLst>
              <a:ext uri="{FF2B5EF4-FFF2-40B4-BE49-F238E27FC236}">
                <a16:creationId xmlns:a16="http://schemas.microsoft.com/office/drawing/2014/main" id="{2BE19C73-E468-46D9-AE23-0FCFD4AB844D}"/>
              </a:ext>
            </a:extLst>
          </p:cNvPr>
          <p:cNvPicPr>
            <a:picLocks noChangeAspect="1"/>
          </p:cNvPicPr>
          <p:nvPr/>
        </p:nvPicPr>
        <p:blipFill>
          <a:blip r:embed="rId4"/>
          <a:stretch>
            <a:fillRect/>
          </a:stretch>
        </p:blipFill>
        <p:spPr>
          <a:xfrm>
            <a:off x="3388204" y="1871049"/>
            <a:ext cx="571580" cy="590632"/>
          </a:xfrm>
          <a:prstGeom prst="rect">
            <a:avLst/>
          </a:prstGeom>
        </p:spPr>
      </p:pic>
      <p:pic>
        <p:nvPicPr>
          <p:cNvPr id="49" name="Picture 48">
            <a:extLst>
              <a:ext uri="{FF2B5EF4-FFF2-40B4-BE49-F238E27FC236}">
                <a16:creationId xmlns:a16="http://schemas.microsoft.com/office/drawing/2014/main" id="{7797B219-5751-4DDF-A22C-B858325B457F}"/>
              </a:ext>
            </a:extLst>
          </p:cNvPr>
          <p:cNvPicPr>
            <a:picLocks noChangeAspect="1"/>
          </p:cNvPicPr>
          <p:nvPr/>
        </p:nvPicPr>
        <p:blipFill rotWithShape="1">
          <a:blip r:embed="rId4"/>
          <a:srcRect l="1" r="5205"/>
          <a:stretch/>
        </p:blipFill>
        <p:spPr>
          <a:xfrm>
            <a:off x="3945243" y="1876607"/>
            <a:ext cx="541830" cy="590632"/>
          </a:xfrm>
          <a:prstGeom prst="rect">
            <a:avLst/>
          </a:prstGeom>
        </p:spPr>
      </p:pic>
      <p:pic>
        <p:nvPicPr>
          <p:cNvPr id="3074" name="Picture 2">
            <a:extLst>
              <a:ext uri="{FF2B5EF4-FFF2-40B4-BE49-F238E27FC236}">
                <a16:creationId xmlns:a16="http://schemas.microsoft.com/office/drawing/2014/main" id="{4E95B469-D5AE-4278-A108-5F7F93C26B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814241" y="1723231"/>
            <a:ext cx="282892" cy="9953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C912CF86-52FC-4A80-A1FF-9648573574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269" y="1718976"/>
            <a:ext cx="282892" cy="995366"/>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Shape 26">
            <a:extLst>
              <a:ext uri="{FF2B5EF4-FFF2-40B4-BE49-F238E27FC236}">
                <a16:creationId xmlns:a16="http://schemas.microsoft.com/office/drawing/2014/main" id="{72486CE3-BB1E-489C-94C8-1B92014F6E01}"/>
              </a:ext>
            </a:extLst>
          </p:cNvPr>
          <p:cNvSpPr/>
          <p:nvPr/>
        </p:nvSpPr>
        <p:spPr>
          <a:xfrm>
            <a:off x="4291186" y="1252663"/>
            <a:ext cx="805947" cy="613783"/>
          </a:xfrm>
          <a:custGeom>
            <a:avLst/>
            <a:gdLst>
              <a:gd name="connsiteX0" fmla="*/ 650384 w 753961"/>
              <a:gd name="connsiteY0" fmla="*/ 473266 h 572326"/>
              <a:gd name="connsiteX1" fmla="*/ 753254 w 753961"/>
              <a:gd name="connsiteY1" fmla="*/ 278956 h 572326"/>
              <a:gd name="connsiteX2" fmla="*/ 604664 w 753961"/>
              <a:gd name="connsiteY2" fmla="*/ 826 h 572326"/>
              <a:gd name="connsiteX3" fmla="*/ 10304 w 753961"/>
              <a:gd name="connsiteY3" fmla="*/ 206566 h 572326"/>
              <a:gd name="connsiteX4" fmla="*/ 212234 w 753961"/>
              <a:gd name="connsiteY4" fmla="*/ 572326 h 572326"/>
              <a:gd name="connsiteX5" fmla="*/ 212234 w 753961"/>
              <a:gd name="connsiteY5" fmla="*/ 572326 h 57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961" h="572326">
                <a:moveTo>
                  <a:pt x="650384" y="473266"/>
                </a:moveTo>
                <a:cubicBezTo>
                  <a:pt x="705629" y="415481"/>
                  <a:pt x="760874" y="357696"/>
                  <a:pt x="753254" y="278956"/>
                </a:cubicBezTo>
                <a:cubicBezTo>
                  <a:pt x="745634" y="200216"/>
                  <a:pt x="728489" y="12891"/>
                  <a:pt x="604664" y="826"/>
                </a:cubicBezTo>
                <a:cubicBezTo>
                  <a:pt x="480839" y="-11239"/>
                  <a:pt x="75709" y="111316"/>
                  <a:pt x="10304" y="206566"/>
                </a:cubicBezTo>
                <a:cubicBezTo>
                  <a:pt x="-55101" y="301816"/>
                  <a:pt x="212234" y="572326"/>
                  <a:pt x="212234" y="572326"/>
                </a:cubicBezTo>
                <a:lnTo>
                  <a:pt x="212234" y="57232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56DFCC2-6FE3-4182-93DD-5167213FE880}"/>
              </a:ext>
            </a:extLst>
          </p:cNvPr>
          <p:cNvSpPr txBox="1"/>
          <p:nvPr/>
        </p:nvSpPr>
        <p:spPr>
          <a:xfrm>
            <a:off x="3880619" y="2515933"/>
            <a:ext cx="575800" cy="307777"/>
          </a:xfrm>
          <a:prstGeom prst="rect">
            <a:avLst/>
          </a:prstGeom>
          <a:noFill/>
        </p:spPr>
        <p:txBody>
          <a:bodyPr wrap="none" rtlCol="0">
            <a:spAutoFit/>
          </a:bodyPr>
          <a:lstStyle/>
          <a:p>
            <a:pPr algn="ctr"/>
            <a:r>
              <a:rPr lang="en-US" sz="1400" b="1" dirty="0"/>
              <a:t>CD36</a:t>
            </a:r>
          </a:p>
        </p:txBody>
      </p:sp>
      <p:sp>
        <p:nvSpPr>
          <p:cNvPr id="38" name="Oval 37">
            <a:extLst>
              <a:ext uri="{FF2B5EF4-FFF2-40B4-BE49-F238E27FC236}">
                <a16:creationId xmlns:a16="http://schemas.microsoft.com/office/drawing/2014/main" id="{FD1D08CE-D471-4396-BFB6-45EC5E62AEA7}"/>
              </a:ext>
            </a:extLst>
          </p:cNvPr>
          <p:cNvSpPr/>
          <p:nvPr/>
        </p:nvSpPr>
        <p:spPr>
          <a:xfrm>
            <a:off x="5828735" y="1822564"/>
            <a:ext cx="282892" cy="107134"/>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56033D8-992E-47D9-9753-BCCB9957D3D1}"/>
              </a:ext>
            </a:extLst>
          </p:cNvPr>
          <p:cNvSpPr txBox="1"/>
          <p:nvPr/>
        </p:nvSpPr>
        <p:spPr>
          <a:xfrm>
            <a:off x="5367387" y="2515932"/>
            <a:ext cx="535532" cy="307777"/>
          </a:xfrm>
          <a:prstGeom prst="rect">
            <a:avLst/>
          </a:prstGeom>
          <a:noFill/>
        </p:spPr>
        <p:txBody>
          <a:bodyPr wrap="none" rtlCol="0">
            <a:spAutoFit/>
          </a:bodyPr>
          <a:lstStyle/>
          <a:p>
            <a:pPr algn="ctr"/>
            <a:r>
              <a:rPr lang="en-US" sz="1400" b="1" dirty="0"/>
              <a:t>FATP</a:t>
            </a:r>
          </a:p>
        </p:txBody>
      </p:sp>
      <p:pic>
        <p:nvPicPr>
          <p:cNvPr id="56" name="Picture 55">
            <a:extLst>
              <a:ext uri="{FF2B5EF4-FFF2-40B4-BE49-F238E27FC236}">
                <a16:creationId xmlns:a16="http://schemas.microsoft.com/office/drawing/2014/main" id="{18C5F1ED-98B5-460C-93C0-B6DC18307ADB}"/>
              </a:ext>
            </a:extLst>
          </p:cNvPr>
          <p:cNvPicPr>
            <a:picLocks noChangeAspect="1"/>
          </p:cNvPicPr>
          <p:nvPr/>
        </p:nvPicPr>
        <p:blipFill>
          <a:blip r:embed="rId4"/>
          <a:stretch>
            <a:fillRect/>
          </a:stretch>
        </p:blipFill>
        <p:spPr>
          <a:xfrm>
            <a:off x="6158857" y="1882990"/>
            <a:ext cx="571580" cy="590632"/>
          </a:xfrm>
          <a:prstGeom prst="rect">
            <a:avLst/>
          </a:prstGeom>
        </p:spPr>
      </p:pic>
      <p:pic>
        <p:nvPicPr>
          <p:cNvPr id="12" name="Picture 11"/>
          <p:cNvPicPr>
            <a:picLocks noChangeAspect="1"/>
          </p:cNvPicPr>
          <p:nvPr/>
        </p:nvPicPr>
        <p:blipFill>
          <a:blip r:embed="rId4"/>
          <a:stretch>
            <a:fillRect/>
          </a:stretch>
        </p:blipFill>
        <p:spPr>
          <a:xfrm>
            <a:off x="6489740" y="1887578"/>
            <a:ext cx="571580" cy="590632"/>
          </a:xfrm>
          <a:prstGeom prst="rect">
            <a:avLst/>
          </a:prstGeom>
        </p:spPr>
      </p:pic>
      <p:pic>
        <p:nvPicPr>
          <p:cNvPr id="11" name="Picture 10"/>
          <p:cNvPicPr>
            <a:picLocks noChangeAspect="1"/>
          </p:cNvPicPr>
          <p:nvPr/>
        </p:nvPicPr>
        <p:blipFill>
          <a:blip r:embed="rId4"/>
          <a:stretch>
            <a:fillRect/>
          </a:stretch>
        </p:blipFill>
        <p:spPr>
          <a:xfrm>
            <a:off x="7046120" y="1887203"/>
            <a:ext cx="571580" cy="590632"/>
          </a:xfrm>
          <a:prstGeom prst="rect">
            <a:avLst/>
          </a:prstGeom>
        </p:spPr>
      </p:pic>
      <p:pic>
        <p:nvPicPr>
          <p:cNvPr id="10" name="Picture 9"/>
          <p:cNvPicPr>
            <a:picLocks noChangeAspect="1"/>
          </p:cNvPicPr>
          <p:nvPr/>
        </p:nvPicPr>
        <p:blipFill>
          <a:blip r:embed="rId4"/>
          <a:stretch>
            <a:fillRect/>
          </a:stretch>
        </p:blipFill>
        <p:spPr>
          <a:xfrm>
            <a:off x="7597380" y="1877043"/>
            <a:ext cx="571580" cy="590632"/>
          </a:xfrm>
          <a:prstGeom prst="rect">
            <a:avLst/>
          </a:prstGeom>
        </p:spPr>
      </p:pic>
      <p:pic>
        <p:nvPicPr>
          <p:cNvPr id="9" name="Picture 8"/>
          <p:cNvPicPr>
            <a:picLocks noChangeAspect="1"/>
          </p:cNvPicPr>
          <p:nvPr/>
        </p:nvPicPr>
        <p:blipFill>
          <a:blip r:embed="rId4"/>
          <a:stretch>
            <a:fillRect/>
          </a:stretch>
        </p:blipFill>
        <p:spPr>
          <a:xfrm>
            <a:off x="8139790" y="1877043"/>
            <a:ext cx="571580" cy="590632"/>
          </a:xfrm>
          <a:prstGeom prst="rect">
            <a:avLst/>
          </a:prstGeom>
        </p:spPr>
      </p:pic>
      <p:pic>
        <p:nvPicPr>
          <p:cNvPr id="3078" name="Picture 6">
            <a:extLst>
              <a:ext uri="{FF2B5EF4-FFF2-40B4-BE49-F238E27FC236}">
                <a16:creationId xmlns:a16="http://schemas.microsoft.com/office/drawing/2014/main" id="{5FED5CFE-F2B0-4DF7-86B2-B2D06E5FEF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2930" y="1672062"/>
            <a:ext cx="535532" cy="9953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31B4FB7-22B6-4294-A303-E335AC96025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42831">
            <a:off x="6874935" y="1535204"/>
            <a:ext cx="668587" cy="59363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21829B69-D9F2-4827-B065-C5104FFCD51A}"/>
              </a:ext>
            </a:extLst>
          </p:cNvPr>
          <p:cNvSpPr txBox="1"/>
          <p:nvPr/>
        </p:nvSpPr>
        <p:spPr>
          <a:xfrm>
            <a:off x="6879140" y="1668675"/>
            <a:ext cx="651140" cy="307777"/>
          </a:xfrm>
          <a:prstGeom prst="rect">
            <a:avLst/>
          </a:prstGeom>
          <a:noFill/>
        </p:spPr>
        <p:txBody>
          <a:bodyPr wrap="none" rtlCol="0">
            <a:spAutoFit/>
          </a:bodyPr>
          <a:lstStyle/>
          <a:p>
            <a:pPr algn="ctr"/>
            <a:r>
              <a:rPr lang="en-US" sz="1400" b="1" dirty="0"/>
              <a:t>Lipase</a:t>
            </a:r>
          </a:p>
        </p:txBody>
      </p:sp>
      <p:sp>
        <p:nvSpPr>
          <p:cNvPr id="58" name="TextBox 57">
            <a:extLst>
              <a:ext uri="{FF2B5EF4-FFF2-40B4-BE49-F238E27FC236}">
                <a16:creationId xmlns:a16="http://schemas.microsoft.com/office/drawing/2014/main" id="{A24ECADB-7CF5-4C65-85FC-866920DDBCDE}"/>
              </a:ext>
            </a:extLst>
          </p:cNvPr>
          <p:cNvSpPr txBox="1"/>
          <p:nvPr/>
        </p:nvSpPr>
        <p:spPr>
          <a:xfrm>
            <a:off x="2321958" y="2620524"/>
            <a:ext cx="1428596" cy="523220"/>
          </a:xfrm>
          <a:prstGeom prst="rect">
            <a:avLst/>
          </a:prstGeom>
          <a:noFill/>
        </p:spPr>
        <p:txBody>
          <a:bodyPr wrap="none" rtlCol="0">
            <a:spAutoFit/>
          </a:bodyPr>
          <a:lstStyle/>
          <a:p>
            <a:pPr algn="ctr"/>
            <a:r>
              <a:rPr lang="en-US" sz="1400" b="1" dirty="0"/>
              <a:t>Other </a:t>
            </a:r>
            <a:r>
              <a:rPr lang="en-US" sz="1400" b="1" dirty="0" err="1"/>
              <a:t>Flippases</a:t>
            </a:r>
            <a:r>
              <a:rPr lang="en-US" sz="1400" b="1" dirty="0"/>
              <a:t>?</a:t>
            </a:r>
          </a:p>
          <a:p>
            <a:pPr algn="ctr"/>
            <a:r>
              <a:rPr lang="en-US" sz="1400" b="1" dirty="0"/>
              <a:t>Diffusion?</a:t>
            </a:r>
          </a:p>
        </p:txBody>
      </p:sp>
      <p:sp>
        <p:nvSpPr>
          <p:cNvPr id="59" name="TextBox 58">
            <a:extLst>
              <a:ext uri="{FF2B5EF4-FFF2-40B4-BE49-F238E27FC236}">
                <a16:creationId xmlns:a16="http://schemas.microsoft.com/office/drawing/2014/main" id="{63466A4D-DB83-4F6B-A33A-120C1B5B7893}"/>
              </a:ext>
            </a:extLst>
          </p:cNvPr>
          <p:cNvSpPr txBox="1"/>
          <p:nvPr/>
        </p:nvSpPr>
        <p:spPr>
          <a:xfrm>
            <a:off x="73457" y="1605800"/>
            <a:ext cx="1226426" cy="276999"/>
          </a:xfrm>
          <a:prstGeom prst="rect">
            <a:avLst/>
          </a:prstGeom>
          <a:noFill/>
        </p:spPr>
        <p:txBody>
          <a:bodyPr wrap="none" rtlCol="0">
            <a:spAutoFit/>
          </a:bodyPr>
          <a:lstStyle/>
          <a:p>
            <a:pPr algn="ctr"/>
            <a:r>
              <a:rPr lang="en-US" sz="1200" b="1" i="1" dirty="0"/>
              <a:t>Intestinal lumen</a:t>
            </a:r>
          </a:p>
        </p:txBody>
      </p:sp>
      <p:sp>
        <p:nvSpPr>
          <p:cNvPr id="60" name="TextBox 59">
            <a:extLst>
              <a:ext uri="{FF2B5EF4-FFF2-40B4-BE49-F238E27FC236}">
                <a16:creationId xmlns:a16="http://schemas.microsoft.com/office/drawing/2014/main" id="{1228A7BE-F24A-4814-B10C-86BDAFCF213D}"/>
              </a:ext>
            </a:extLst>
          </p:cNvPr>
          <p:cNvSpPr txBox="1"/>
          <p:nvPr/>
        </p:nvSpPr>
        <p:spPr>
          <a:xfrm>
            <a:off x="237630" y="2514108"/>
            <a:ext cx="857029" cy="276999"/>
          </a:xfrm>
          <a:prstGeom prst="rect">
            <a:avLst/>
          </a:prstGeom>
          <a:noFill/>
        </p:spPr>
        <p:txBody>
          <a:bodyPr wrap="none" rtlCol="0">
            <a:spAutoFit/>
          </a:bodyPr>
          <a:lstStyle/>
          <a:p>
            <a:pPr algn="ctr"/>
            <a:r>
              <a:rPr lang="en-US" sz="1200" b="1" i="1" dirty="0"/>
              <a:t>Cytoplasm</a:t>
            </a:r>
          </a:p>
        </p:txBody>
      </p:sp>
      <p:sp>
        <p:nvSpPr>
          <p:cNvPr id="62" name="Arc 61">
            <a:extLst>
              <a:ext uri="{FF2B5EF4-FFF2-40B4-BE49-F238E27FC236}">
                <a16:creationId xmlns:a16="http://schemas.microsoft.com/office/drawing/2014/main" id="{47EB239B-FB9D-4E6D-A7B3-C058D0AEC1A6}"/>
              </a:ext>
            </a:extLst>
          </p:cNvPr>
          <p:cNvSpPr/>
          <p:nvPr/>
        </p:nvSpPr>
        <p:spPr>
          <a:xfrm rot="7912710">
            <a:off x="6810659" y="632998"/>
            <a:ext cx="797138" cy="862106"/>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4" name="Object 53">
            <a:extLst>
              <a:ext uri="{FF2B5EF4-FFF2-40B4-BE49-F238E27FC236}">
                <a16:creationId xmlns:a16="http://schemas.microsoft.com/office/drawing/2014/main" id="{BFB4654C-A84B-4792-BA0B-1E8D2EF085A2}"/>
              </a:ext>
            </a:extLst>
          </p:cNvPr>
          <p:cNvGraphicFramePr>
            <a:graphicFrameLocks noChangeAspect="1"/>
          </p:cNvGraphicFramePr>
          <p:nvPr/>
        </p:nvGraphicFramePr>
        <p:xfrm>
          <a:off x="7577214" y="595553"/>
          <a:ext cx="1458334" cy="965631"/>
        </p:xfrm>
        <a:graphic>
          <a:graphicData uri="http://schemas.openxmlformats.org/presentationml/2006/ole">
            <mc:AlternateContent xmlns:mc="http://schemas.openxmlformats.org/markup-compatibility/2006">
              <mc:Choice xmlns:v="urn:schemas-microsoft-com:vml" Requires="v">
                <p:oleObj spid="_x0000_s10363" name="CS ChemDraw Drawing" r:id="rId11" imgW="2809547" imgH="1860144" progId="ChemDraw.Document.6.0">
                  <p:embed/>
                </p:oleObj>
              </mc:Choice>
              <mc:Fallback>
                <p:oleObj name="CS ChemDraw Drawing" r:id="rId11" imgW="2809547" imgH="1860144" progId="ChemDraw.Document.6.0">
                  <p:embed/>
                  <p:pic>
                    <p:nvPicPr>
                      <p:cNvPr id="54" name="Object 53">
                        <a:extLst>
                          <a:ext uri="{FF2B5EF4-FFF2-40B4-BE49-F238E27FC236}">
                            <a16:creationId xmlns:a16="http://schemas.microsoft.com/office/drawing/2014/main" id="{BFB4654C-A84B-4792-BA0B-1E8D2EF085A2}"/>
                          </a:ext>
                        </a:extLst>
                      </p:cNvPr>
                      <p:cNvPicPr/>
                      <p:nvPr/>
                    </p:nvPicPr>
                    <p:blipFill>
                      <a:blip r:embed="rId12"/>
                      <a:stretch>
                        <a:fillRect/>
                      </a:stretch>
                    </p:blipFill>
                    <p:spPr>
                      <a:xfrm>
                        <a:off x="7577214" y="595553"/>
                        <a:ext cx="1458334" cy="965631"/>
                      </a:xfrm>
                      <a:prstGeom prst="rect">
                        <a:avLst/>
                      </a:prstGeom>
                    </p:spPr>
                  </p:pic>
                </p:oleObj>
              </mc:Fallback>
            </mc:AlternateContent>
          </a:graphicData>
        </a:graphic>
      </p:graphicFrame>
      <p:sp>
        <p:nvSpPr>
          <p:cNvPr id="64" name="TextBox 63">
            <a:extLst>
              <a:ext uri="{FF2B5EF4-FFF2-40B4-BE49-F238E27FC236}">
                <a16:creationId xmlns:a16="http://schemas.microsoft.com/office/drawing/2014/main" id="{2F4A51D5-7CBE-4833-BA79-29C79302F3E9}"/>
              </a:ext>
            </a:extLst>
          </p:cNvPr>
          <p:cNvSpPr txBox="1"/>
          <p:nvPr/>
        </p:nvSpPr>
        <p:spPr>
          <a:xfrm>
            <a:off x="6954586" y="1185323"/>
            <a:ext cx="487634" cy="246221"/>
          </a:xfrm>
          <a:prstGeom prst="rect">
            <a:avLst/>
          </a:prstGeom>
          <a:noFill/>
        </p:spPr>
        <p:txBody>
          <a:bodyPr wrap="none" rtlCol="0">
            <a:spAutoFit/>
          </a:bodyPr>
          <a:lstStyle/>
          <a:p>
            <a:pPr algn="ctr"/>
            <a:r>
              <a:rPr lang="en-US" sz="1000" b="1" dirty="0"/>
              <a:t>+ H</a:t>
            </a:r>
            <a:r>
              <a:rPr lang="en-US" sz="1000" b="1" baseline="-25000" dirty="0"/>
              <a:t>2</a:t>
            </a:r>
            <a:r>
              <a:rPr lang="en-US" sz="1000" b="1" dirty="0"/>
              <a:t>O</a:t>
            </a:r>
          </a:p>
        </p:txBody>
      </p:sp>
      <p:graphicFrame>
        <p:nvGraphicFramePr>
          <p:cNvPr id="55" name="Object 54">
            <a:extLst>
              <a:ext uri="{FF2B5EF4-FFF2-40B4-BE49-F238E27FC236}">
                <a16:creationId xmlns:a16="http://schemas.microsoft.com/office/drawing/2014/main" id="{E2D89D20-5549-4DB9-A0EF-E58CE7957B02}"/>
              </a:ext>
            </a:extLst>
          </p:cNvPr>
          <p:cNvGraphicFramePr>
            <a:graphicFrameLocks noChangeAspect="1"/>
          </p:cNvGraphicFramePr>
          <p:nvPr/>
        </p:nvGraphicFramePr>
        <p:xfrm>
          <a:off x="5485561" y="754255"/>
          <a:ext cx="1257775" cy="584088"/>
        </p:xfrm>
        <a:graphic>
          <a:graphicData uri="http://schemas.openxmlformats.org/presentationml/2006/ole">
            <mc:AlternateContent xmlns:mc="http://schemas.openxmlformats.org/markup-compatibility/2006">
              <mc:Choice xmlns:v="urn:schemas-microsoft-com:vml" Requires="v">
                <p:oleObj spid="_x0000_s10364" name="CS ChemDraw Drawing" r:id="rId13" imgW="2362980" imgH="1096573" progId="ChemDraw.Document.6.0">
                  <p:embed/>
                </p:oleObj>
              </mc:Choice>
              <mc:Fallback>
                <p:oleObj name="CS ChemDraw Drawing" r:id="rId13" imgW="2362980" imgH="1096573" progId="ChemDraw.Document.6.0">
                  <p:embed/>
                  <p:pic>
                    <p:nvPicPr>
                      <p:cNvPr id="55" name="Object 54">
                        <a:extLst>
                          <a:ext uri="{FF2B5EF4-FFF2-40B4-BE49-F238E27FC236}">
                            <a16:creationId xmlns:a16="http://schemas.microsoft.com/office/drawing/2014/main" id="{E2D89D20-5549-4DB9-A0EF-E58CE7957B02}"/>
                          </a:ext>
                        </a:extLst>
                      </p:cNvPr>
                      <p:cNvPicPr/>
                      <p:nvPr/>
                    </p:nvPicPr>
                    <p:blipFill>
                      <a:blip r:embed="rId14"/>
                      <a:stretch>
                        <a:fillRect/>
                      </a:stretch>
                    </p:blipFill>
                    <p:spPr>
                      <a:xfrm>
                        <a:off x="5485561" y="754255"/>
                        <a:ext cx="1257775" cy="584088"/>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C4CDBD41-711E-4D6D-9634-6DE35E268D4A}"/>
              </a:ext>
            </a:extLst>
          </p:cNvPr>
          <p:cNvGraphicFramePr>
            <a:graphicFrameLocks noChangeAspect="1"/>
          </p:cNvGraphicFramePr>
          <p:nvPr/>
        </p:nvGraphicFramePr>
        <p:xfrm>
          <a:off x="4969911" y="676564"/>
          <a:ext cx="1432244" cy="513248"/>
        </p:xfrm>
        <a:graphic>
          <a:graphicData uri="http://schemas.openxmlformats.org/presentationml/2006/ole">
            <mc:AlternateContent xmlns:mc="http://schemas.openxmlformats.org/markup-compatibility/2006">
              <mc:Choice xmlns:v="urn:schemas-microsoft-com:vml" Requires="v">
                <p:oleObj spid="_x0000_s10365" name="CS ChemDraw Drawing" r:id="rId15" imgW="2812524" imgH="1007914" progId="ChemDraw.Document.6.0">
                  <p:embed/>
                </p:oleObj>
              </mc:Choice>
              <mc:Fallback>
                <p:oleObj name="CS ChemDraw Drawing" r:id="rId15" imgW="2812524" imgH="1007914" progId="ChemDraw.Document.6.0">
                  <p:embed/>
                  <p:pic>
                    <p:nvPicPr>
                      <p:cNvPr id="61" name="Object 60">
                        <a:extLst>
                          <a:ext uri="{FF2B5EF4-FFF2-40B4-BE49-F238E27FC236}">
                            <a16:creationId xmlns:a16="http://schemas.microsoft.com/office/drawing/2014/main" id="{C4CDBD41-711E-4D6D-9634-6DE35E268D4A}"/>
                          </a:ext>
                        </a:extLst>
                      </p:cNvPr>
                      <p:cNvPicPr/>
                      <p:nvPr/>
                    </p:nvPicPr>
                    <p:blipFill>
                      <a:blip r:embed="rId16"/>
                      <a:stretch>
                        <a:fillRect/>
                      </a:stretch>
                    </p:blipFill>
                    <p:spPr>
                      <a:xfrm>
                        <a:off x="4969911" y="676564"/>
                        <a:ext cx="1432244" cy="513248"/>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BD518FFF-F431-4049-BA90-EC34EA482A70}"/>
              </a:ext>
            </a:extLst>
          </p:cNvPr>
          <p:cNvGraphicFramePr>
            <a:graphicFrameLocks noChangeAspect="1"/>
          </p:cNvGraphicFramePr>
          <p:nvPr/>
        </p:nvGraphicFramePr>
        <p:xfrm>
          <a:off x="5240978" y="1506892"/>
          <a:ext cx="1449862" cy="243021"/>
        </p:xfrm>
        <a:graphic>
          <a:graphicData uri="http://schemas.openxmlformats.org/presentationml/2006/ole">
            <mc:AlternateContent xmlns:mc="http://schemas.openxmlformats.org/markup-compatibility/2006">
              <mc:Choice xmlns:v="urn:schemas-microsoft-com:vml" Requires="v">
                <p:oleObj spid="_x0000_s10366" name="CS ChemDraw Drawing" r:id="rId17" imgW="2784880" imgH="467051" progId="ChemDraw.Document.6.0">
                  <p:embed/>
                </p:oleObj>
              </mc:Choice>
              <mc:Fallback>
                <p:oleObj name="CS ChemDraw Drawing" r:id="rId17" imgW="2784880" imgH="467051" progId="ChemDraw.Document.6.0">
                  <p:embed/>
                  <p:pic>
                    <p:nvPicPr>
                      <p:cNvPr id="63" name="Object 62">
                        <a:extLst>
                          <a:ext uri="{FF2B5EF4-FFF2-40B4-BE49-F238E27FC236}">
                            <a16:creationId xmlns:a16="http://schemas.microsoft.com/office/drawing/2014/main" id="{BD518FFF-F431-4049-BA90-EC34EA482A70}"/>
                          </a:ext>
                        </a:extLst>
                      </p:cNvPr>
                      <p:cNvPicPr/>
                      <p:nvPr/>
                    </p:nvPicPr>
                    <p:blipFill>
                      <a:blip r:embed="rId18"/>
                      <a:stretch>
                        <a:fillRect/>
                      </a:stretch>
                    </p:blipFill>
                    <p:spPr>
                      <a:xfrm>
                        <a:off x="5240978" y="1506892"/>
                        <a:ext cx="1449862" cy="243021"/>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E476AF42-3CEE-413C-8FB7-5F0FF349C758}"/>
              </a:ext>
            </a:extLst>
          </p:cNvPr>
          <p:cNvSpPr txBox="1"/>
          <p:nvPr/>
        </p:nvSpPr>
        <p:spPr>
          <a:xfrm>
            <a:off x="5752553" y="1190925"/>
            <a:ext cx="446982" cy="307777"/>
          </a:xfrm>
          <a:prstGeom prst="rect">
            <a:avLst/>
          </a:prstGeom>
          <a:noFill/>
        </p:spPr>
        <p:txBody>
          <a:bodyPr wrap="none" rtlCol="0">
            <a:spAutoFit/>
          </a:bodyPr>
          <a:lstStyle/>
          <a:p>
            <a:pPr algn="ctr"/>
            <a:r>
              <a:rPr lang="en-US" sz="1400" b="1" dirty="0"/>
              <a:t>FFA</a:t>
            </a:r>
          </a:p>
        </p:txBody>
      </p:sp>
      <p:sp>
        <p:nvSpPr>
          <p:cNvPr id="69" name="TextBox 68">
            <a:extLst>
              <a:ext uri="{FF2B5EF4-FFF2-40B4-BE49-F238E27FC236}">
                <a16:creationId xmlns:a16="http://schemas.microsoft.com/office/drawing/2014/main" id="{5AD04C6D-9D18-4B7D-ADFD-7746B2F25E76}"/>
              </a:ext>
            </a:extLst>
          </p:cNvPr>
          <p:cNvSpPr txBox="1"/>
          <p:nvPr/>
        </p:nvSpPr>
        <p:spPr>
          <a:xfrm>
            <a:off x="5279748" y="631379"/>
            <a:ext cx="562398" cy="307777"/>
          </a:xfrm>
          <a:prstGeom prst="rect">
            <a:avLst/>
          </a:prstGeom>
          <a:noFill/>
        </p:spPr>
        <p:txBody>
          <a:bodyPr wrap="none" rtlCol="0">
            <a:spAutoFit/>
          </a:bodyPr>
          <a:lstStyle/>
          <a:p>
            <a:pPr algn="ctr"/>
            <a:r>
              <a:rPr lang="en-US" sz="1400" b="1" dirty="0"/>
              <a:t>MAG</a:t>
            </a:r>
          </a:p>
        </p:txBody>
      </p:sp>
      <p:sp>
        <p:nvSpPr>
          <p:cNvPr id="67" name="Freeform: Shape 66">
            <a:extLst>
              <a:ext uri="{FF2B5EF4-FFF2-40B4-BE49-F238E27FC236}">
                <a16:creationId xmlns:a16="http://schemas.microsoft.com/office/drawing/2014/main" id="{34B94670-03D0-49AC-9FB3-D442C203CEBF}"/>
              </a:ext>
            </a:extLst>
          </p:cNvPr>
          <p:cNvSpPr/>
          <p:nvPr/>
        </p:nvSpPr>
        <p:spPr>
          <a:xfrm rot="21401576">
            <a:off x="4698905" y="1223346"/>
            <a:ext cx="514350" cy="1617875"/>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Object 72">
            <a:extLst>
              <a:ext uri="{FF2B5EF4-FFF2-40B4-BE49-F238E27FC236}">
                <a16:creationId xmlns:a16="http://schemas.microsoft.com/office/drawing/2014/main" id="{313D0880-B597-4AD3-B630-2AE2804B8AA4}"/>
              </a:ext>
            </a:extLst>
          </p:cNvPr>
          <p:cNvGraphicFramePr>
            <a:graphicFrameLocks noChangeAspect="1"/>
          </p:cNvGraphicFramePr>
          <p:nvPr/>
        </p:nvGraphicFramePr>
        <p:xfrm>
          <a:off x="5592960" y="3314592"/>
          <a:ext cx="1257775" cy="584088"/>
        </p:xfrm>
        <a:graphic>
          <a:graphicData uri="http://schemas.openxmlformats.org/presentationml/2006/ole">
            <mc:AlternateContent xmlns:mc="http://schemas.openxmlformats.org/markup-compatibility/2006">
              <mc:Choice xmlns:v="urn:schemas-microsoft-com:vml" Requires="v">
                <p:oleObj spid="_x0000_s10367" name="CS ChemDraw Drawing" r:id="rId19" imgW="2362980" imgH="1096573" progId="ChemDraw.Document.6.0">
                  <p:embed/>
                </p:oleObj>
              </mc:Choice>
              <mc:Fallback>
                <p:oleObj name="CS ChemDraw Drawing" r:id="rId19" imgW="2362980" imgH="1096573" progId="ChemDraw.Document.6.0">
                  <p:embed/>
                  <p:pic>
                    <p:nvPicPr>
                      <p:cNvPr id="73" name="Object 72">
                        <a:extLst>
                          <a:ext uri="{FF2B5EF4-FFF2-40B4-BE49-F238E27FC236}">
                            <a16:creationId xmlns:a16="http://schemas.microsoft.com/office/drawing/2014/main" id="{313D0880-B597-4AD3-B630-2AE2804B8AA4}"/>
                          </a:ext>
                        </a:extLst>
                      </p:cNvPr>
                      <p:cNvPicPr/>
                      <p:nvPr/>
                    </p:nvPicPr>
                    <p:blipFill>
                      <a:blip r:embed="rId14"/>
                      <a:stretch>
                        <a:fillRect/>
                      </a:stretch>
                    </p:blipFill>
                    <p:spPr>
                      <a:xfrm>
                        <a:off x="5592960" y="3314592"/>
                        <a:ext cx="1257775" cy="584088"/>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EC54A586-466C-48D9-968D-9D617AD019DF}"/>
              </a:ext>
            </a:extLst>
          </p:cNvPr>
          <p:cNvGraphicFramePr>
            <a:graphicFrameLocks noChangeAspect="1"/>
          </p:cNvGraphicFramePr>
          <p:nvPr/>
        </p:nvGraphicFramePr>
        <p:xfrm>
          <a:off x="5046692" y="2974049"/>
          <a:ext cx="1432244" cy="513248"/>
        </p:xfrm>
        <a:graphic>
          <a:graphicData uri="http://schemas.openxmlformats.org/presentationml/2006/ole">
            <mc:AlternateContent xmlns:mc="http://schemas.openxmlformats.org/markup-compatibility/2006">
              <mc:Choice xmlns:v="urn:schemas-microsoft-com:vml" Requires="v">
                <p:oleObj spid="_x0000_s10368" name="CS ChemDraw Drawing" r:id="rId20" imgW="2812524" imgH="1007914" progId="ChemDraw.Document.6.0">
                  <p:embed/>
                </p:oleObj>
              </mc:Choice>
              <mc:Fallback>
                <p:oleObj name="CS ChemDraw Drawing" r:id="rId20" imgW="2812524" imgH="1007914" progId="ChemDraw.Document.6.0">
                  <p:embed/>
                  <p:pic>
                    <p:nvPicPr>
                      <p:cNvPr id="74" name="Object 73">
                        <a:extLst>
                          <a:ext uri="{FF2B5EF4-FFF2-40B4-BE49-F238E27FC236}">
                            <a16:creationId xmlns:a16="http://schemas.microsoft.com/office/drawing/2014/main" id="{EC54A586-466C-48D9-968D-9D617AD019DF}"/>
                          </a:ext>
                        </a:extLst>
                      </p:cNvPr>
                      <p:cNvPicPr/>
                      <p:nvPr/>
                    </p:nvPicPr>
                    <p:blipFill>
                      <a:blip r:embed="rId16"/>
                      <a:stretch>
                        <a:fillRect/>
                      </a:stretch>
                    </p:blipFill>
                    <p:spPr>
                      <a:xfrm>
                        <a:off x="5046692" y="2974049"/>
                        <a:ext cx="1432244" cy="513248"/>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BA5AC956-8B47-4246-ACBD-175254B4E25F}"/>
              </a:ext>
            </a:extLst>
          </p:cNvPr>
          <p:cNvGraphicFramePr>
            <a:graphicFrameLocks noChangeAspect="1"/>
          </p:cNvGraphicFramePr>
          <p:nvPr/>
        </p:nvGraphicFramePr>
        <p:xfrm>
          <a:off x="5232781" y="4307815"/>
          <a:ext cx="1449862" cy="243021"/>
        </p:xfrm>
        <a:graphic>
          <a:graphicData uri="http://schemas.openxmlformats.org/presentationml/2006/ole">
            <mc:AlternateContent xmlns:mc="http://schemas.openxmlformats.org/markup-compatibility/2006">
              <mc:Choice xmlns:v="urn:schemas-microsoft-com:vml" Requires="v">
                <p:oleObj spid="_x0000_s10369" name="CS ChemDraw Drawing" r:id="rId21" imgW="2784880" imgH="467051" progId="ChemDraw.Document.6.0">
                  <p:embed/>
                </p:oleObj>
              </mc:Choice>
              <mc:Fallback>
                <p:oleObj name="CS ChemDraw Drawing" r:id="rId21" imgW="2784880" imgH="467051" progId="ChemDraw.Document.6.0">
                  <p:embed/>
                  <p:pic>
                    <p:nvPicPr>
                      <p:cNvPr id="75" name="Object 74">
                        <a:extLst>
                          <a:ext uri="{FF2B5EF4-FFF2-40B4-BE49-F238E27FC236}">
                            <a16:creationId xmlns:a16="http://schemas.microsoft.com/office/drawing/2014/main" id="{BA5AC956-8B47-4246-ACBD-175254B4E25F}"/>
                          </a:ext>
                        </a:extLst>
                      </p:cNvPr>
                      <p:cNvPicPr/>
                      <p:nvPr/>
                    </p:nvPicPr>
                    <p:blipFill>
                      <a:blip r:embed="rId18"/>
                      <a:stretch>
                        <a:fillRect/>
                      </a:stretch>
                    </p:blipFill>
                    <p:spPr>
                      <a:xfrm>
                        <a:off x="5232781" y="4307815"/>
                        <a:ext cx="1449862" cy="243021"/>
                      </a:xfrm>
                      <a:prstGeom prst="rect">
                        <a:avLst/>
                      </a:prstGeom>
                    </p:spPr>
                  </p:pic>
                </p:oleObj>
              </mc:Fallback>
            </mc:AlternateContent>
          </a:graphicData>
        </a:graphic>
      </p:graphicFrame>
      <p:graphicFrame>
        <p:nvGraphicFramePr>
          <p:cNvPr id="76" name="Object 75">
            <a:extLst>
              <a:ext uri="{FF2B5EF4-FFF2-40B4-BE49-F238E27FC236}">
                <a16:creationId xmlns:a16="http://schemas.microsoft.com/office/drawing/2014/main" id="{96EA70EE-AFBA-4CF8-A086-E85AD74F68BF}"/>
              </a:ext>
            </a:extLst>
          </p:cNvPr>
          <p:cNvGraphicFramePr>
            <a:graphicFrameLocks noChangeAspect="1"/>
          </p:cNvGraphicFramePr>
          <p:nvPr/>
        </p:nvGraphicFramePr>
        <p:xfrm>
          <a:off x="1879588" y="3189663"/>
          <a:ext cx="1257775" cy="584088"/>
        </p:xfrm>
        <a:graphic>
          <a:graphicData uri="http://schemas.openxmlformats.org/presentationml/2006/ole">
            <mc:AlternateContent xmlns:mc="http://schemas.openxmlformats.org/markup-compatibility/2006">
              <mc:Choice xmlns:v="urn:schemas-microsoft-com:vml" Requires="v">
                <p:oleObj spid="_x0000_s10370" name="CS ChemDraw Drawing" r:id="rId22" imgW="2362980" imgH="1096573" progId="ChemDraw.Document.6.0">
                  <p:embed/>
                </p:oleObj>
              </mc:Choice>
              <mc:Fallback>
                <p:oleObj name="CS ChemDraw Drawing" r:id="rId22" imgW="2362980" imgH="1096573" progId="ChemDraw.Document.6.0">
                  <p:embed/>
                  <p:pic>
                    <p:nvPicPr>
                      <p:cNvPr id="76" name="Object 75">
                        <a:extLst>
                          <a:ext uri="{FF2B5EF4-FFF2-40B4-BE49-F238E27FC236}">
                            <a16:creationId xmlns:a16="http://schemas.microsoft.com/office/drawing/2014/main" id="{96EA70EE-AFBA-4CF8-A086-E85AD74F68BF}"/>
                          </a:ext>
                        </a:extLst>
                      </p:cNvPr>
                      <p:cNvPicPr/>
                      <p:nvPr/>
                    </p:nvPicPr>
                    <p:blipFill>
                      <a:blip r:embed="rId14"/>
                      <a:stretch>
                        <a:fillRect/>
                      </a:stretch>
                    </p:blipFill>
                    <p:spPr>
                      <a:xfrm>
                        <a:off x="1879588" y="3189663"/>
                        <a:ext cx="1257775" cy="584088"/>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55545134-9466-4ABD-84B3-5418912DF6E8}"/>
              </a:ext>
            </a:extLst>
          </p:cNvPr>
          <p:cNvGraphicFramePr>
            <a:graphicFrameLocks noChangeAspect="1"/>
          </p:cNvGraphicFramePr>
          <p:nvPr/>
        </p:nvGraphicFramePr>
        <p:xfrm>
          <a:off x="3452397" y="3239206"/>
          <a:ext cx="1432244" cy="513248"/>
        </p:xfrm>
        <a:graphic>
          <a:graphicData uri="http://schemas.openxmlformats.org/presentationml/2006/ole">
            <mc:AlternateContent xmlns:mc="http://schemas.openxmlformats.org/markup-compatibility/2006">
              <mc:Choice xmlns:v="urn:schemas-microsoft-com:vml" Requires="v">
                <p:oleObj spid="_x0000_s10371" name="CS ChemDraw Drawing" r:id="rId23" imgW="2812524" imgH="1007914" progId="ChemDraw.Document.6.0">
                  <p:embed/>
                </p:oleObj>
              </mc:Choice>
              <mc:Fallback>
                <p:oleObj name="CS ChemDraw Drawing" r:id="rId23" imgW="2812524" imgH="1007914" progId="ChemDraw.Document.6.0">
                  <p:embed/>
                  <p:pic>
                    <p:nvPicPr>
                      <p:cNvPr id="77" name="Object 76">
                        <a:extLst>
                          <a:ext uri="{FF2B5EF4-FFF2-40B4-BE49-F238E27FC236}">
                            <a16:creationId xmlns:a16="http://schemas.microsoft.com/office/drawing/2014/main" id="{55545134-9466-4ABD-84B3-5418912DF6E8}"/>
                          </a:ext>
                        </a:extLst>
                      </p:cNvPr>
                      <p:cNvPicPr/>
                      <p:nvPr/>
                    </p:nvPicPr>
                    <p:blipFill>
                      <a:blip r:embed="rId16"/>
                      <a:stretch>
                        <a:fillRect/>
                      </a:stretch>
                    </p:blipFill>
                    <p:spPr>
                      <a:xfrm>
                        <a:off x="3452397" y="3239206"/>
                        <a:ext cx="1432244" cy="513248"/>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F6A9A05E-1749-46A3-8337-FB9EE742F926}"/>
              </a:ext>
            </a:extLst>
          </p:cNvPr>
          <p:cNvGraphicFramePr>
            <a:graphicFrameLocks noChangeAspect="1"/>
          </p:cNvGraphicFramePr>
          <p:nvPr/>
        </p:nvGraphicFramePr>
        <p:xfrm>
          <a:off x="2994407" y="3975273"/>
          <a:ext cx="1449862" cy="243021"/>
        </p:xfrm>
        <a:graphic>
          <a:graphicData uri="http://schemas.openxmlformats.org/presentationml/2006/ole">
            <mc:AlternateContent xmlns:mc="http://schemas.openxmlformats.org/markup-compatibility/2006">
              <mc:Choice xmlns:v="urn:schemas-microsoft-com:vml" Requires="v">
                <p:oleObj spid="_x0000_s10372" name="CS ChemDraw Drawing" r:id="rId24" imgW="2784880" imgH="467051" progId="ChemDraw.Document.6.0">
                  <p:embed/>
                </p:oleObj>
              </mc:Choice>
              <mc:Fallback>
                <p:oleObj name="CS ChemDraw Drawing" r:id="rId24" imgW="2784880" imgH="467051" progId="ChemDraw.Document.6.0">
                  <p:embed/>
                  <p:pic>
                    <p:nvPicPr>
                      <p:cNvPr id="78" name="Object 77">
                        <a:extLst>
                          <a:ext uri="{FF2B5EF4-FFF2-40B4-BE49-F238E27FC236}">
                            <a16:creationId xmlns:a16="http://schemas.microsoft.com/office/drawing/2014/main" id="{F6A9A05E-1749-46A3-8337-FB9EE742F926}"/>
                          </a:ext>
                        </a:extLst>
                      </p:cNvPr>
                      <p:cNvPicPr/>
                      <p:nvPr/>
                    </p:nvPicPr>
                    <p:blipFill>
                      <a:blip r:embed="rId18"/>
                      <a:stretch>
                        <a:fillRect/>
                      </a:stretch>
                    </p:blipFill>
                    <p:spPr>
                      <a:xfrm>
                        <a:off x="2994407" y="3975273"/>
                        <a:ext cx="1449862" cy="243021"/>
                      </a:xfrm>
                      <a:prstGeom prst="rect">
                        <a:avLst/>
                      </a:prstGeom>
                    </p:spPr>
                  </p:pic>
                </p:oleObj>
              </mc:Fallback>
            </mc:AlternateContent>
          </a:graphicData>
        </a:graphic>
      </p:graphicFrame>
      <p:cxnSp>
        <p:nvCxnSpPr>
          <p:cNvPr id="71" name="Straight Arrow Connector 70">
            <a:extLst>
              <a:ext uri="{FF2B5EF4-FFF2-40B4-BE49-F238E27FC236}">
                <a16:creationId xmlns:a16="http://schemas.microsoft.com/office/drawing/2014/main" id="{AB52A0FE-569D-4105-9FAA-822B6E15AE96}"/>
              </a:ext>
            </a:extLst>
          </p:cNvPr>
          <p:cNvCxnSpPr>
            <a:endCxn id="19" idx="4"/>
          </p:cNvCxnSpPr>
          <p:nvPr/>
        </p:nvCxnSpPr>
        <p:spPr>
          <a:xfrm flipH="1">
            <a:off x="5972316" y="1668675"/>
            <a:ext cx="9384" cy="126026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id="{2FF98DA7-BA34-4B82-98C1-D2617E065605}"/>
              </a:ext>
            </a:extLst>
          </p:cNvPr>
          <p:cNvSpPr/>
          <p:nvPr/>
        </p:nvSpPr>
        <p:spPr>
          <a:xfrm rot="21401576">
            <a:off x="3542918" y="1093874"/>
            <a:ext cx="1172161" cy="1515354"/>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EDADB37-8C8C-4731-A960-4D954425898F}"/>
              </a:ext>
            </a:extLst>
          </p:cNvPr>
          <p:cNvSpPr/>
          <p:nvPr/>
        </p:nvSpPr>
        <p:spPr>
          <a:xfrm rot="302989">
            <a:off x="3299201" y="1035211"/>
            <a:ext cx="1348615" cy="857836"/>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1AD406-B82E-4B2B-BA53-156E5AE08E40}"/>
              </a:ext>
            </a:extLst>
          </p:cNvPr>
          <p:cNvSpPr/>
          <p:nvPr/>
        </p:nvSpPr>
        <p:spPr>
          <a:xfrm>
            <a:off x="133077" y="4117304"/>
            <a:ext cx="2248941" cy="138136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D374CA70-E456-47F1-A210-F42FEE177EE1}"/>
              </a:ext>
            </a:extLst>
          </p:cNvPr>
          <p:cNvSpPr txBox="1"/>
          <p:nvPr/>
        </p:nvSpPr>
        <p:spPr>
          <a:xfrm>
            <a:off x="53385" y="5356360"/>
            <a:ext cx="688010" cy="276999"/>
          </a:xfrm>
          <a:prstGeom prst="rect">
            <a:avLst/>
          </a:prstGeom>
          <a:noFill/>
        </p:spPr>
        <p:txBody>
          <a:bodyPr wrap="none" rtlCol="0">
            <a:spAutoFit/>
          </a:bodyPr>
          <a:lstStyle/>
          <a:p>
            <a:pPr algn="ctr"/>
            <a:r>
              <a:rPr lang="en-US" sz="1200" b="1" i="1" dirty="0"/>
              <a:t>Nucleus</a:t>
            </a:r>
          </a:p>
        </p:txBody>
      </p:sp>
      <p:pic>
        <p:nvPicPr>
          <p:cNvPr id="3120" name="Picture 48">
            <a:extLst>
              <a:ext uri="{FF2B5EF4-FFF2-40B4-BE49-F238E27FC236}">
                <a16:creationId xmlns:a16="http://schemas.microsoft.com/office/drawing/2014/main" id="{6CB9BF2B-FE84-4C5A-985B-644DA4D6634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3166979">
            <a:off x="1613110" y="4112849"/>
            <a:ext cx="1568251" cy="56943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8">
            <a:extLst>
              <a:ext uri="{FF2B5EF4-FFF2-40B4-BE49-F238E27FC236}">
                <a16:creationId xmlns:a16="http://schemas.microsoft.com/office/drawing/2014/main" id="{E1C1CA28-19FF-4771-8017-F292108D1FD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292026">
            <a:off x="243214" y="3612329"/>
            <a:ext cx="1568251" cy="5694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50AAE6AB-2808-4BAC-A678-58DEC6B241D6}"/>
              </a:ext>
            </a:extLst>
          </p:cNvPr>
          <p:cNvSpPr txBox="1"/>
          <p:nvPr/>
        </p:nvSpPr>
        <p:spPr>
          <a:xfrm>
            <a:off x="2296956" y="5045745"/>
            <a:ext cx="346570" cy="276999"/>
          </a:xfrm>
          <a:prstGeom prst="rect">
            <a:avLst/>
          </a:prstGeom>
          <a:noFill/>
        </p:spPr>
        <p:txBody>
          <a:bodyPr wrap="none" rtlCol="0">
            <a:spAutoFit/>
          </a:bodyPr>
          <a:lstStyle/>
          <a:p>
            <a:pPr algn="ctr"/>
            <a:r>
              <a:rPr lang="en-US" sz="1200" b="1" i="1" dirty="0"/>
              <a:t>ER</a:t>
            </a:r>
          </a:p>
        </p:txBody>
      </p:sp>
      <p:pic>
        <p:nvPicPr>
          <p:cNvPr id="3133" name="Picture 61">
            <a:extLst>
              <a:ext uri="{FF2B5EF4-FFF2-40B4-BE49-F238E27FC236}">
                <a16:creationId xmlns:a16="http://schemas.microsoft.com/office/drawing/2014/main" id="{FDF9A8F1-EEDD-49FC-8E17-2F2D30B4272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0336" y="4730672"/>
            <a:ext cx="2024137" cy="346096"/>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a:extLst>
              <a:ext uri="{FF2B5EF4-FFF2-40B4-BE49-F238E27FC236}">
                <a16:creationId xmlns:a16="http://schemas.microsoft.com/office/drawing/2014/main" id="{045A08E1-5DAD-4FD4-8E75-F136586D5BE1}"/>
              </a:ext>
            </a:extLst>
          </p:cNvPr>
          <p:cNvGrpSpPr/>
          <p:nvPr/>
        </p:nvGrpSpPr>
        <p:grpSpPr>
          <a:xfrm>
            <a:off x="586960" y="4214698"/>
            <a:ext cx="606826" cy="405808"/>
            <a:chOff x="4347210" y="4788407"/>
            <a:chExt cx="606826" cy="405808"/>
          </a:xfrm>
        </p:grpSpPr>
        <p:sp>
          <p:nvSpPr>
            <p:cNvPr id="108" name="Oval 107">
              <a:extLst>
                <a:ext uri="{FF2B5EF4-FFF2-40B4-BE49-F238E27FC236}">
                  <a16:creationId xmlns:a16="http://schemas.microsoft.com/office/drawing/2014/main" id="{1EE47E9F-5543-4583-ADAF-DF10B0D86138}"/>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4EB2ED17-E5D7-4B56-B0F8-52740984FBC9}"/>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110" name="Object 109">
            <a:extLst>
              <a:ext uri="{FF2B5EF4-FFF2-40B4-BE49-F238E27FC236}">
                <a16:creationId xmlns:a16="http://schemas.microsoft.com/office/drawing/2014/main" id="{84F9DE6D-8A30-4813-AA92-3848FE7DCD87}"/>
              </a:ext>
            </a:extLst>
          </p:cNvPr>
          <p:cNvGraphicFramePr>
            <a:graphicFrameLocks noChangeAspect="1"/>
          </p:cNvGraphicFramePr>
          <p:nvPr/>
        </p:nvGraphicFramePr>
        <p:xfrm>
          <a:off x="759751" y="4420312"/>
          <a:ext cx="1449862" cy="243021"/>
        </p:xfrm>
        <a:graphic>
          <a:graphicData uri="http://schemas.openxmlformats.org/presentationml/2006/ole">
            <mc:AlternateContent xmlns:mc="http://schemas.openxmlformats.org/markup-compatibility/2006">
              <mc:Choice xmlns:v="urn:schemas-microsoft-com:vml" Requires="v">
                <p:oleObj spid="_x0000_s10373" name="CS ChemDraw Drawing" r:id="rId27" imgW="2784880" imgH="467051" progId="ChemDraw.Document.6.0">
                  <p:embed/>
                </p:oleObj>
              </mc:Choice>
              <mc:Fallback>
                <p:oleObj name="CS ChemDraw Drawing" r:id="rId27" imgW="2784880" imgH="467051" progId="ChemDraw.Document.6.0">
                  <p:embed/>
                  <p:pic>
                    <p:nvPicPr>
                      <p:cNvPr id="110" name="Object 109">
                        <a:extLst>
                          <a:ext uri="{FF2B5EF4-FFF2-40B4-BE49-F238E27FC236}">
                            <a16:creationId xmlns:a16="http://schemas.microsoft.com/office/drawing/2014/main" id="{84F9DE6D-8A30-4813-AA92-3848FE7DCD87}"/>
                          </a:ext>
                        </a:extLst>
                      </p:cNvPr>
                      <p:cNvPicPr/>
                      <p:nvPr/>
                    </p:nvPicPr>
                    <p:blipFill>
                      <a:blip r:embed="rId18"/>
                      <a:stretch>
                        <a:fillRect/>
                      </a:stretch>
                    </p:blipFill>
                    <p:spPr>
                      <a:xfrm>
                        <a:off x="759751" y="4420312"/>
                        <a:ext cx="1449862" cy="243021"/>
                      </a:xfrm>
                      <a:prstGeom prst="rect">
                        <a:avLst/>
                      </a:prstGeom>
                    </p:spPr>
                  </p:pic>
                </p:oleObj>
              </mc:Fallback>
            </mc:AlternateContent>
          </a:graphicData>
        </a:graphic>
      </p:graphicFrame>
      <p:pic>
        <p:nvPicPr>
          <p:cNvPr id="111" name="Picture 14">
            <a:extLst>
              <a:ext uri="{FF2B5EF4-FFF2-40B4-BE49-F238E27FC236}">
                <a16:creationId xmlns:a16="http://schemas.microsoft.com/office/drawing/2014/main" id="{A6C05F7F-7708-44D9-9FFD-E2BFC8ECE15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19122351">
            <a:off x="6431009" y="4053530"/>
            <a:ext cx="2094882" cy="966868"/>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a:extLst>
              <a:ext uri="{FF2B5EF4-FFF2-40B4-BE49-F238E27FC236}">
                <a16:creationId xmlns:a16="http://schemas.microsoft.com/office/drawing/2014/main" id="{D35B9B88-6C0D-40E7-8098-EB0B6B082268}"/>
              </a:ext>
            </a:extLst>
          </p:cNvPr>
          <p:cNvSpPr txBox="1"/>
          <p:nvPr/>
        </p:nvSpPr>
        <p:spPr>
          <a:xfrm>
            <a:off x="6489740" y="5380528"/>
            <a:ext cx="1056636" cy="276999"/>
          </a:xfrm>
          <a:prstGeom prst="rect">
            <a:avLst/>
          </a:prstGeom>
          <a:noFill/>
        </p:spPr>
        <p:txBody>
          <a:bodyPr wrap="none" rtlCol="0">
            <a:spAutoFit/>
          </a:bodyPr>
          <a:lstStyle/>
          <a:p>
            <a:pPr algn="ctr"/>
            <a:r>
              <a:rPr lang="en-US" sz="1200" b="1" i="1" dirty="0"/>
              <a:t>Mitochondria</a:t>
            </a:r>
          </a:p>
        </p:txBody>
      </p:sp>
      <p:cxnSp>
        <p:nvCxnSpPr>
          <p:cNvPr id="113" name="Straight Arrow Connector 112">
            <a:extLst>
              <a:ext uri="{FF2B5EF4-FFF2-40B4-BE49-F238E27FC236}">
                <a16:creationId xmlns:a16="http://schemas.microsoft.com/office/drawing/2014/main" id="{923FA93D-D875-4C97-8EF3-940ADFFDD091}"/>
              </a:ext>
            </a:extLst>
          </p:cNvPr>
          <p:cNvCxnSpPr>
            <a:cxnSpLocks/>
          </p:cNvCxnSpPr>
          <p:nvPr/>
        </p:nvCxnSpPr>
        <p:spPr>
          <a:xfrm flipH="1">
            <a:off x="2789031" y="4259205"/>
            <a:ext cx="248065" cy="173412"/>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06686BBC-247B-44AF-AFA2-AD13E231E4E8}"/>
              </a:ext>
            </a:extLst>
          </p:cNvPr>
          <p:cNvGrpSpPr/>
          <p:nvPr/>
        </p:nvGrpSpPr>
        <p:grpSpPr>
          <a:xfrm>
            <a:off x="2896083" y="4340782"/>
            <a:ext cx="276037" cy="307777"/>
            <a:chOff x="3402823" y="4601431"/>
            <a:chExt cx="276037" cy="307777"/>
          </a:xfrm>
        </p:grpSpPr>
        <p:sp>
          <p:nvSpPr>
            <p:cNvPr id="94" name="Oval 93">
              <a:extLst>
                <a:ext uri="{FF2B5EF4-FFF2-40B4-BE49-F238E27FC236}">
                  <a16:creationId xmlns:a16="http://schemas.microsoft.com/office/drawing/2014/main" id="{B8457A3E-1DCB-49B4-9012-EDC4BE83563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C8959F38-0C24-4718-8370-395BC95B0105}"/>
                </a:ext>
              </a:extLst>
            </p:cNvPr>
            <p:cNvSpPr txBox="1"/>
            <p:nvPr/>
          </p:nvSpPr>
          <p:spPr>
            <a:xfrm>
              <a:off x="3402823" y="4601431"/>
              <a:ext cx="276037" cy="307777"/>
            </a:xfrm>
            <a:prstGeom prst="rect">
              <a:avLst/>
            </a:prstGeom>
            <a:noFill/>
          </p:spPr>
          <p:txBody>
            <a:bodyPr wrap="none" rtlCol="0">
              <a:spAutoFit/>
            </a:bodyPr>
            <a:lstStyle/>
            <a:p>
              <a:pPr algn="ctr"/>
              <a:r>
                <a:rPr lang="en-US" sz="1400" b="1" dirty="0"/>
                <a:t>1</a:t>
              </a:r>
            </a:p>
          </p:txBody>
        </p:sp>
      </p:grpSp>
      <p:grpSp>
        <p:nvGrpSpPr>
          <p:cNvPr id="119" name="Group 118">
            <a:extLst>
              <a:ext uri="{FF2B5EF4-FFF2-40B4-BE49-F238E27FC236}">
                <a16:creationId xmlns:a16="http://schemas.microsoft.com/office/drawing/2014/main" id="{B714D32B-049B-482D-9BE9-C89D2C4D921A}"/>
              </a:ext>
            </a:extLst>
          </p:cNvPr>
          <p:cNvGrpSpPr/>
          <p:nvPr/>
        </p:nvGrpSpPr>
        <p:grpSpPr>
          <a:xfrm>
            <a:off x="5976428" y="4704271"/>
            <a:ext cx="276038" cy="307777"/>
            <a:chOff x="3402822" y="4601431"/>
            <a:chExt cx="276038" cy="307777"/>
          </a:xfrm>
        </p:grpSpPr>
        <p:sp>
          <p:nvSpPr>
            <p:cNvPr id="120" name="Oval 119">
              <a:extLst>
                <a:ext uri="{FF2B5EF4-FFF2-40B4-BE49-F238E27FC236}">
                  <a16:creationId xmlns:a16="http://schemas.microsoft.com/office/drawing/2014/main" id="{4F59BC75-AA2A-41F0-82EA-CB446909947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B9A37039-E822-4E31-B738-69E054B9DF0D}"/>
                </a:ext>
              </a:extLst>
            </p:cNvPr>
            <p:cNvSpPr txBox="1"/>
            <p:nvPr/>
          </p:nvSpPr>
          <p:spPr>
            <a:xfrm>
              <a:off x="3402822" y="4601431"/>
              <a:ext cx="276038" cy="307777"/>
            </a:xfrm>
            <a:prstGeom prst="rect">
              <a:avLst/>
            </a:prstGeom>
            <a:noFill/>
          </p:spPr>
          <p:txBody>
            <a:bodyPr wrap="none" rtlCol="0">
              <a:spAutoFit/>
            </a:bodyPr>
            <a:lstStyle/>
            <a:p>
              <a:pPr algn="ctr"/>
              <a:r>
                <a:rPr lang="en-US" sz="1400" b="1" dirty="0"/>
                <a:t>2</a:t>
              </a:r>
            </a:p>
          </p:txBody>
        </p:sp>
      </p:grpSp>
      <p:cxnSp>
        <p:nvCxnSpPr>
          <p:cNvPr id="122" name="Straight Arrow Connector 121">
            <a:extLst>
              <a:ext uri="{FF2B5EF4-FFF2-40B4-BE49-F238E27FC236}">
                <a16:creationId xmlns:a16="http://schemas.microsoft.com/office/drawing/2014/main" id="{B24FEDDC-4CD4-4E0C-B7B7-B7FFA9E3D473}"/>
              </a:ext>
            </a:extLst>
          </p:cNvPr>
          <p:cNvCxnSpPr>
            <a:cxnSpLocks/>
            <a:stCxn id="75" idx="2"/>
          </p:cNvCxnSpPr>
          <p:nvPr/>
        </p:nvCxnSpPr>
        <p:spPr>
          <a:xfrm>
            <a:off x="5957712" y="4550836"/>
            <a:ext cx="565008" cy="262302"/>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25846A50-9BA2-4741-9A91-4E6FBB4D3E84}"/>
              </a:ext>
            </a:extLst>
          </p:cNvPr>
          <p:cNvGrpSpPr/>
          <p:nvPr/>
        </p:nvGrpSpPr>
        <p:grpSpPr>
          <a:xfrm>
            <a:off x="555320" y="5013905"/>
            <a:ext cx="313578" cy="307776"/>
            <a:chOff x="3383772" y="4601432"/>
            <a:chExt cx="313578" cy="307776"/>
          </a:xfrm>
        </p:grpSpPr>
        <p:sp>
          <p:nvSpPr>
            <p:cNvPr id="126" name="Oval 125">
              <a:extLst>
                <a:ext uri="{FF2B5EF4-FFF2-40B4-BE49-F238E27FC236}">
                  <a16:creationId xmlns:a16="http://schemas.microsoft.com/office/drawing/2014/main" id="{3034DCA0-0C5B-4FC7-A4B3-6CD7EBBFE85D}"/>
                </a:ext>
              </a:extLst>
            </p:cNvPr>
            <p:cNvSpPr/>
            <p:nvPr/>
          </p:nvSpPr>
          <p:spPr>
            <a:xfrm>
              <a:off x="3423153" y="4640964"/>
              <a:ext cx="215397" cy="243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E29EF8CA-9CBE-4830-B854-278AACC8ED81}"/>
                </a:ext>
              </a:extLst>
            </p:cNvPr>
            <p:cNvSpPr txBox="1"/>
            <p:nvPr/>
          </p:nvSpPr>
          <p:spPr>
            <a:xfrm>
              <a:off x="3383772" y="4601432"/>
              <a:ext cx="313578" cy="307776"/>
            </a:xfrm>
            <a:prstGeom prst="rect">
              <a:avLst/>
            </a:prstGeom>
            <a:noFill/>
          </p:spPr>
          <p:txBody>
            <a:bodyPr wrap="square" rtlCol="0">
              <a:spAutoFit/>
            </a:bodyPr>
            <a:lstStyle/>
            <a:p>
              <a:pPr algn="ctr"/>
              <a:r>
                <a:rPr lang="en-US" sz="1400" b="1" dirty="0"/>
                <a:t>3</a:t>
              </a:r>
            </a:p>
          </p:txBody>
        </p:sp>
      </p:grpSp>
      <p:sp>
        <p:nvSpPr>
          <p:cNvPr id="115" name="Oval 114">
            <a:extLst>
              <a:ext uri="{FF2B5EF4-FFF2-40B4-BE49-F238E27FC236}">
                <a16:creationId xmlns:a16="http://schemas.microsoft.com/office/drawing/2014/main" id="{69321745-94FC-46C9-BA2D-E7C7B7500968}"/>
              </a:ext>
            </a:extLst>
          </p:cNvPr>
          <p:cNvSpPr/>
          <p:nvPr/>
        </p:nvSpPr>
        <p:spPr>
          <a:xfrm>
            <a:off x="388620" y="4514194"/>
            <a:ext cx="421478" cy="38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712A49B9-176E-4312-9129-E8DB2B2ACD40}"/>
              </a:ext>
            </a:extLst>
          </p:cNvPr>
          <p:cNvSpPr txBox="1"/>
          <p:nvPr/>
        </p:nvSpPr>
        <p:spPr>
          <a:xfrm>
            <a:off x="417408" y="4551867"/>
            <a:ext cx="354585" cy="307777"/>
          </a:xfrm>
          <a:prstGeom prst="rect">
            <a:avLst/>
          </a:prstGeom>
          <a:noFill/>
        </p:spPr>
        <p:txBody>
          <a:bodyPr wrap="none" rtlCol="0">
            <a:spAutoFit/>
          </a:bodyPr>
          <a:lstStyle/>
          <a:p>
            <a:pPr algn="ctr"/>
            <a:r>
              <a:rPr lang="en-US" sz="1400" b="1" dirty="0"/>
              <a:t>TF</a:t>
            </a:r>
          </a:p>
        </p:txBody>
      </p:sp>
      <p:cxnSp>
        <p:nvCxnSpPr>
          <p:cNvPr id="130" name="Straight Arrow Connector 129">
            <a:extLst>
              <a:ext uri="{FF2B5EF4-FFF2-40B4-BE49-F238E27FC236}">
                <a16:creationId xmlns:a16="http://schemas.microsoft.com/office/drawing/2014/main" id="{8B983915-7D44-4478-8CA9-2C08E78C9CA9}"/>
              </a:ext>
            </a:extLst>
          </p:cNvPr>
          <p:cNvCxnSpPr>
            <a:cxnSpLocks/>
          </p:cNvCxnSpPr>
          <p:nvPr/>
        </p:nvCxnSpPr>
        <p:spPr>
          <a:xfrm flipH="1">
            <a:off x="1127745" y="4899193"/>
            <a:ext cx="1" cy="200714"/>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0714AFD6-AE7B-4B82-9594-32438EB49B40}"/>
              </a:ext>
            </a:extLst>
          </p:cNvPr>
          <p:cNvSpPr txBox="1"/>
          <p:nvPr/>
        </p:nvSpPr>
        <p:spPr>
          <a:xfrm>
            <a:off x="793314" y="5062173"/>
            <a:ext cx="1240916" cy="276999"/>
          </a:xfrm>
          <a:prstGeom prst="rect">
            <a:avLst/>
          </a:prstGeom>
          <a:noFill/>
        </p:spPr>
        <p:txBody>
          <a:bodyPr wrap="none" rtlCol="0">
            <a:spAutoFit/>
          </a:bodyPr>
          <a:lstStyle/>
          <a:p>
            <a:pPr algn="ctr"/>
            <a:r>
              <a:rPr lang="en-US" sz="1200" b="1" dirty="0"/>
              <a:t>Gene Expression</a:t>
            </a:r>
          </a:p>
        </p:txBody>
      </p:sp>
      <p:sp>
        <p:nvSpPr>
          <p:cNvPr id="133" name="TextBox 132">
            <a:extLst>
              <a:ext uri="{FF2B5EF4-FFF2-40B4-BE49-F238E27FC236}">
                <a16:creationId xmlns:a16="http://schemas.microsoft.com/office/drawing/2014/main" id="{8A4A16AF-68AA-41FC-ABF8-92AD5152F257}"/>
              </a:ext>
            </a:extLst>
          </p:cNvPr>
          <p:cNvSpPr txBox="1"/>
          <p:nvPr/>
        </p:nvSpPr>
        <p:spPr>
          <a:xfrm>
            <a:off x="2795493" y="4409848"/>
            <a:ext cx="1686808" cy="461665"/>
          </a:xfrm>
          <a:prstGeom prst="rect">
            <a:avLst/>
          </a:prstGeom>
          <a:noFill/>
        </p:spPr>
        <p:txBody>
          <a:bodyPr wrap="none" rtlCol="0">
            <a:spAutoFit/>
          </a:bodyPr>
          <a:lstStyle/>
          <a:p>
            <a:pPr algn="ctr"/>
            <a:r>
              <a:rPr lang="en-US" sz="1200" b="1" dirty="0"/>
              <a:t>TAG Assembly</a:t>
            </a:r>
          </a:p>
          <a:p>
            <a:pPr algn="ctr"/>
            <a:r>
              <a:rPr lang="en-US" sz="1200" b="1" dirty="0"/>
              <a:t>Chylomicron Formation</a:t>
            </a:r>
          </a:p>
        </p:txBody>
      </p:sp>
      <p:sp>
        <p:nvSpPr>
          <p:cNvPr id="134" name="TextBox 133">
            <a:extLst>
              <a:ext uri="{FF2B5EF4-FFF2-40B4-BE49-F238E27FC236}">
                <a16:creationId xmlns:a16="http://schemas.microsoft.com/office/drawing/2014/main" id="{4A76EC4D-B58F-4D26-9322-0DA69F100606}"/>
              </a:ext>
            </a:extLst>
          </p:cNvPr>
          <p:cNvSpPr txBox="1"/>
          <p:nvPr/>
        </p:nvSpPr>
        <p:spPr>
          <a:xfrm>
            <a:off x="5686033" y="4938268"/>
            <a:ext cx="919162" cy="276999"/>
          </a:xfrm>
          <a:prstGeom prst="rect">
            <a:avLst/>
          </a:prstGeom>
          <a:noFill/>
        </p:spPr>
        <p:txBody>
          <a:bodyPr wrap="none" rtlCol="0">
            <a:spAutoFit/>
          </a:bodyPr>
          <a:lstStyle/>
          <a:p>
            <a:pPr algn="ctr"/>
            <a:r>
              <a:rPr lang="en-US" sz="1200" b="1" dirty="0">
                <a:latin typeface="Symbol" panose="05050102010706020507" pitchFamily="18" charset="2"/>
              </a:rPr>
              <a:t>b</a:t>
            </a:r>
            <a:r>
              <a:rPr lang="en-US" sz="1200" b="1" dirty="0"/>
              <a:t>-oxidation</a:t>
            </a:r>
          </a:p>
        </p:txBody>
      </p:sp>
      <p:pic>
        <p:nvPicPr>
          <p:cNvPr id="2" name="Picture 1">
            <a:extLst>
              <a:ext uri="{FF2B5EF4-FFF2-40B4-BE49-F238E27FC236}">
                <a16:creationId xmlns:a16="http://schemas.microsoft.com/office/drawing/2014/main" id="{4A0DECD6-5F7E-4429-9C47-D9AC37C30137}"/>
              </a:ext>
            </a:extLst>
          </p:cNvPr>
          <p:cNvPicPr>
            <a:picLocks noChangeAspect="1"/>
          </p:cNvPicPr>
          <p:nvPr/>
        </p:nvPicPr>
        <p:blipFill>
          <a:blip r:embed="rId29"/>
          <a:stretch>
            <a:fillRect/>
          </a:stretch>
        </p:blipFill>
        <p:spPr>
          <a:xfrm>
            <a:off x="1224481" y="1381130"/>
            <a:ext cx="5384359" cy="3592182"/>
          </a:xfrm>
          <a:prstGeom prst="rect">
            <a:avLst/>
          </a:prstGeom>
        </p:spPr>
      </p:pic>
    </p:spTree>
    <p:extLst>
      <p:ext uri="{BB962C8B-B14F-4D97-AF65-F5344CB8AC3E}">
        <p14:creationId xmlns:p14="http://schemas.microsoft.com/office/powerpoint/2010/main" val="2205642503"/>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5080</TotalTime>
  <Words>2782</Words>
  <Application>Microsoft Office PowerPoint</Application>
  <PresentationFormat>On-screen Show (4:3)</PresentationFormat>
  <Paragraphs>279</Paragraphs>
  <Slides>22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Symbol</vt:lpstr>
      <vt:lpstr>Times New Roman</vt:lpstr>
      <vt:lpstr>Biochemistry Theme</vt:lpstr>
      <vt:lpstr>CS ChemDraw Drawing</vt:lpstr>
      <vt:lpstr>Lipids</vt:lpstr>
      <vt:lpstr>Digestion</vt:lpstr>
      <vt:lpstr>Bile Acids Emulsify Lipids</vt:lpstr>
      <vt:lpstr>Dietary lipids</vt:lpstr>
      <vt:lpstr>Chemical Digestion of Lipids</vt:lpstr>
      <vt:lpstr>Hydrolysis by Pancreatic Lipase</vt:lpstr>
      <vt:lpstr> </vt:lpstr>
      <vt:lpstr>PowerPoint Presentation</vt:lpstr>
      <vt:lpstr>PowerPoint Presentation</vt:lpstr>
      <vt:lpstr>PowerPoint Presentation</vt:lpstr>
      <vt:lpstr>PowerPoint Presentation</vt:lpstr>
      <vt:lpstr>Lipid Packaging and Transport</vt:lpstr>
      <vt:lpstr>Chylomicron Release Causes Hormone Signaling </vt:lpstr>
      <vt:lpstr> </vt:lpstr>
      <vt:lpstr>Lipoprotein Particles</vt:lpstr>
      <vt:lpstr>TAG and Cholesterol Structures</vt:lpstr>
      <vt:lpstr>Lipoprotein particles</vt:lpstr>
      <vt:lpstr>Lipoprotein Particles</vt:lpstr>
      <vt:lpstr>PowerPoint Presentation</vt:lpstr>
      <vt:lpstr>HDL vs LDL and Atherosclerosis</vt:lpstr>
      <vt:lpstr>Healthy Lipid Profile</vt:lpstr>
      <vt:lpstr>C-Reactive Protein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Patricia Flatt</dc:creator>
  <cp:lastModifiedBy>Patricia Flatt</cp:lastModifiedBy>
  <cp:revision>77</cp:revision>
  <cp:lastPrinted>2020-03-08T03:04:18Z</cp:lastPrinted>
  <dcterms:created xsi:type="dcterms:W3CDTF">2020-03-05T19:43:26Z</dcterms:created>
  <dcterms:modified xsi:type="dcterms:W3CDTF">2020-03-09T22:10:54Z</dcterms:modified>
</cp:coreProperties>
</file>