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
  </p:notesMasterIdLst>
  <p:sldIdLst>
    <p:sldId id="462" r:id="rId2"/>
    <p:sldId id="808" r:id="rId3"/>
    <p:sldId id="809" r:id="rId4"/>
    <p:sldId id="810" r:id="rId5"/>
    <p:sldId id="811" r:id="rId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77137" autoAdjust="0"/>
  </p:normalViewPr>
  <p:slideViewPr>
    <p:cSldViewPr snapToGrid="0" showGuides="1">
      <p:cViewPr varScale="1">
        <p:scale>
          <a:sx n="96" d="100"/>
          <a:sy n="96" d="100"/>
        </p:scale>
        <p:origin x="1963" y="3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beta-oxidation of odd chain fatty acids and other unique fats.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44121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Odd chain fatty acids undergo standard beta oxidation until there are three carbons remaining. At this point, three additional enzymes are required to convert this intermediate to succinyl-CoA, which can then enter the </a:t>
            </a:r>
            <a:r>
              <a:rPr lang="en-US" dirty="0" err="1"/>
              <a:t>Kreb</a:t>
            </a:r>
            <a:r>
              <a:rPr lang="en-US" dirty="0"/>
              <a:t> Cycle. Propionyl-CoA is first converted to D-</a:t>
            </a:r>
            <a:r>
              <a:rPr lang="en-US" dirty="0" err="1"/>
              <a:t>methylmalonyl</a:t>
            </a:r>
            <a:r>
              <a:rPr lang="en-US" dirty="0"/>
              <a:t>-CoA by the Propionyl-CoA Carboxylase. Similar to other carboxylases we’ve investigated this term, this enzyme uses biotin as a cofactor and requires the hydrolysis of ATP to incorporate carbon dioxide (as bicarbonate) into the molecule. The next two enzymes are isomerases that rearrange the intermediates to succinyl-CoA.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35754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long chain fatty acids and other unique and branched fatty acids are processed within peroxisomes. Peroxisomes are oxidative organelles. </a:t>
            </a:r>
            <a:r>
              <a:rPr lang="en-US" sz="1200" b="0" i="0" kern="1200" dirty="0">
                <a:solidFill>
                  <a:schemeClr val="tx1"/>
                </a:solidFill>
                <a:effectLst/>
                <a:latin typeface="+mn-lt"/>
                <a:ea typeface="+mn-ea"/>
                <a:cs typeface="+mn-cs"/>
              </a:rPr>
              <a:t>They are involved in the </a:t>
            </a:r>
            <a:r>
              <a:rPr lang="en-US" sz="1200" b="0" i="0" u="none" strike="noStrike" kern="1200" dirty="0">
                <a:solidFill>
                  <a:schemeClr val="tx1"/>
                </a:solidFill>
                <a:effectLst/>
                <a:latin typeface="+mn-lt"/>
                <a:ea typeface="+mn-ea"/>
                <a:cs typeface="+mn-cs"/>
              </a:rPr>
              <a:t>catabolism</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rPr>
              <a:t>very long chain fatty acids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branched chain fatty acids</a:t>
            </a:r>
            <a:r>
              <a:rPr lang="en-US" sz="1200" b="0" i="0" kern="1200" dirty="0">
                <a:solidFill>
                  <a:schemeClr val="tx1"/>
                </a:solidFill>
                <a:effectLst/>
                <a:latin typeface="+mn-lt"/>
                <a:ea typeface="+mn-ea"/>
                <a:cs typeface="+mn-cs"/>
              </a:rPr>
              <a:t>, bile acid intermediates (in the liver), </a:t>
            </a:r>
            <a:r>
              <a:rPr lang="en-US" sz="1200" b="0" i="0" u="none" strike="noStrike" kern="1200" dirty="0">
                <a:solidFill>
                  <a:schemeClr val="tx1"/>
                </a:solidFill>
                <a:effectLst/>
                <a:latin typeface="+mn-lt"/>
                <a:ea typeface="+mn-ea"/>
                <a:cs typeface="+mn-cs"/>
              </a:rPr>
              <a:t>D-amino acids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polyamines. Within the mechanism of many of these reactions the enzymes in the peroxisome cause</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rPr>
              <a:t>reduction</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rPr>
              <a:t>reactive oxygen species</a:t>
            </a:r>
            <a:r>
              <a:rPr lang="en-US" sz="1200" b="0" i="0" kern="1200" dirty="0">
                <a:solidFill>
                  <a:schemeClr val="tx1"/>
                </a:solidFill>
                <a:effectLst/>
                <a:latin typeface="+mn-lt"/>
                <a:ea typeface="+mn-ea"/>
                <a:cs typeface="+mn-cs"/>
              </a:rPr>
              <a:t> – specifically into </a:t>
            </a:r>
            <a:r>
              <a:rPr lang="en-US" sz="1200" b="0" i="0" u="none" strike="noStrike" kern="1200" dirty="0">
                <a:solidFill>
                  <a:schemeClr val="tx1"/>
                </a:solidFill>
                <a:effectLst/>
                <a:latin typeface="+mn-lt"/>
                <a:ea typeface="+mn-ea"/>
                <a:cs typeface="+mn-cs"/>
              </a:rPr>
              <a:t>hydrogen peroxide</a:t>
            </a:r>
            <a:r>
              <a:rPr lang="en-US" sz="1200" b="0" i="0" kern="1200" dirty="0">
                <a:solidFill>
                  <a:schemeClr val="tx1"/>
                </a:solidFill>
                <a:effectLst/>
                <a:latin typeface="+mn-lt"/>
                <a:ea typeface="+mn-ea"/>
                <a:cs typeface="+mn-cs"/>
              </a:rPr>
              <a:t>. To deal with this reactive species, catalase enzymes are also present within the peroxisome. In animal cells, the long fatty acids are converted to </a:t>
            </a:r>
            <a:r>
              <a:rPr lang="en-US" sz="1200" b="0" i="0" u="none" strike="noStrike" kern="1200" dirty="0">
                <a:solidFill>
                  <a:schemeClr val="tx1"/>
                </a:solidFill>
                <a:effectLst/>
                <a:latin typeface="+mn-lt"/>
                <a:ea typeface="+mn-ea"/>
                <a:cs typeface="+mn-cs"/>
              </a:rPr>
              <a:t>medium chain fatty acids</a:t>
            </a:r>
            <a:r>
              <a:rPr lang="en-US" sz="1200" b="0" i="0" kern="1200" dirty="0">
                <a:solidFill>
                  <a:schemeClr val="tx1"/>
                </a:solidFill>
                <a:effectLst/>
                <a:latin typeface="+mn-lt"/>
                <a:ea typeface="+mn-ea"/>
                <a:cs typeface="+mn-cs"/>
              </a:rPr>
              <a:t>, which are subsequently shuttled to </a:t>
            </a:r>
            <a:r>
              <a:rPr lang="en-US" sz="1200" b="0" i="0" u="none" strike="noStrike" kern="1200" dirty="0">
                <a:solidFill>
                  <a:schemeClr val="tx1"/>
                </a:solidFill>
                <a:effectLst/>
                <a:latin typeface="+mn-lt"/>
                <a:ea typeface="+mn-ea"/>
                <a:cs typeface="+mn-cs"/>
              </a:rPr>
              <a:t>mitochondria</a:t>
            </a:r>
            <a:r>
              <a:rPr lang="en-US" sz="1200" b="0" i="0" kern="1200" dirty="0">
                <a:solidFill>
                  <a:schemeClr val="tx1"/>
                </a:solidFill>
                <a:effectLst/>
                <a:latin typeface="+mn-lt"/>
                <a:ea typeface="+mn-ea"/>
                <a:cs typeface="+mn-cs"/>
              </a:rPr>
              <a:t> where they eventually are broken down to carbon dioxide and water. Peroxisomes also play a role in the production of </a:t>
            </a:r>
            <a:r>
              <a:rPr lang="en-US" sz="1200" b="0" i="0" u="none" strike="noStrike" kern="1200" dirty="0">
                <a:solidFill>
                  <a:schemeClr val="tx1"/>
                </a:solidFill>
                <a:effectLst/>
                <a:latin typeface="+mn-lt"/>
                <a:ea typeface="+mn-ea"/>
                <a:cs typeface="+mn-cs"/>
              </a:rPr>
              <a:t>bile</a:t>
            </a:r>
            <a:r>
              <a:rPr lang="en-US" sz="1200" b="0" i="0" kern="1200" dirty="0">
                <a:solidFill>
                  <a:schemeClr val="tx1"/>
                </a:solidFill>
                <a:effectLst/>
                <a:latin typeface="+mn-lt"/>
                <a:ea typeface="+mn-ea"/>
                <a:cs typeface="+mn-cs"/>
              </a:rPr>
              <a:t> acids important for the absorption of fats and fat-soluble vitamins, such as vitamins A and 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adapted from: Wikipedia contributors. (2020, February 19). Peroxisome.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03:06, March 13, 2020, from </a:t>
            </a:r>
            <a:r>
              <a:rPr lang="en-US" sz="1200" b="0" i="0" u="none" strike="noStrike" kern="1200" dirty="0">
                <a:solidFill>
                  <a:schemeClr val="tx1"/>
                </a:solidFill>
                <a:effectLst/>
                <a:latin typeface="+mn-lt"/>
                <a:ea typeface="+mn-ea"/>
                <a:cs typeface="+mn-cs"/>
              </a:rPr>
              <a:t>https://en.wikipedia.org/w/index.php?title=Peroxisome&amp;oldid=941629442</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736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a number of specific metabolic pathways that occur exclusively in mammalian peroxisomes. These include:</a:t>
            </a:r>
            <a:r>
              <a:rPr lang="en-US" sz="1200" b="0" i="0" u="none" strike="noStrike" kern="1200" baseline="30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the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oxidation of phytanic acid (which is a digestive product released from chlorophyll), the </a:t>
            </a:r>
            <a:r>
              <a:rPr lang="el-GR" sz="1200" b="0" i="0" kern="1200" dirty="0">
                <a:solidFill>
                  <a:schemeClr val="tx1"/>
                </a:solidFill>
                <a:effectLst/>
                <a:latin typeface="+mn-lt"/>
                <a:ea typeface="+mn-ea"/>
                <a:cs typeface="+mn-cs"/>
              </a:rPr>
              <a:t>β-</a:t>
            </a:r>
            <a:r>
              <a:rPr lang="en-US" sz="1200" b="0" i="0" kern="1200" dirty="0">
                <a:solidFill>
                  <a:schemeClr val="tx1"/>
                </a:solidFill>
                <a:effectLst/>
                <a:latin typeface="+mn-lt"/>
                <a:ea typeface="+mn-ea"/>
                <a:cs typeface="+mn-cs"/>
              </a:rPr>
              <a:t>oxidation of very long-chain and polyunsaturated fatty acids, conjugation of cholic acid as part of bile acid synthesis, and the biosynthesis of plasmalogens. Plasmalogens are unique glycerophospholipids that contain a vinyl ether group instead of a standard fatty acid. They make up about 15% of the phospholipids within the plasma membrane.</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14339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Refsum’s</a:t>
            </a:r>
            <a:r>
              <a:rPr lang="en-US" dirty="0"/>
              <a:t> disease is a genetic disorder causing the inability to degrade phytanic acid through the alpha oxidation pathway in peroxisomes. The accumulation of phytanic acid can cause numerous symptoms, including vision loss through a condition called retinitis pigmentosa. The first sign of vision loss is usually loss of night vision, which usually becomes symptomatic in childhood. It can lead to blindness.  </a:t>
            </a:r>
            <a:r>
              <a:rPr lang="en-US" dirty="0" err="1"/>
              <a:t>Refsum’s</a:t>
            </a:r>
            <a:r>
              <a:rPr lang="en-US" dirty="0"/>
              <a:t> disease can also lead to a reduced sense of smell or anosmia. Most people with </a:t>
            </a:r>
            <a:r>
              <a:rPr lang="en-US" dirty="0" err="1"/>
              <a:t>Refsum’s</a:t>
            </a:r>
            <a:r>
              <a:rPr lang="en-US" dirty="0"/>
              <a:t> disease have these two symptoms. Other common symptoms that develop in some </a:t>
            </a:r>
            <a:r>
              <a:rPr lang="en-US" dirty="0" err="1"/>
              <a:t>Refsum’s</a:t>
            </a:r>
            <a:r>
              <a:rPr lang="en-US" dirty="0"/>
              <a:t> cases include muscle wasting, loss of coordination and balance (ataxia), hearing loss, and sometimes life threatening heart problems. Treatment is to eat a phytanic acid-restricted diet. Phytanic acid is mainly derived from consuming meat from ruminant animals. These animals have microorganisms that can release phytanic acid during chlorophyll breakdown. Humans usually cannot derive significant amounts of phytanic acid from consuming chlorophyll from plant materials in the diet. In the next section we will learn about the formation of ketoacids and the role that they play during starvation or in the development of diabetes.</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66596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commons.wikimedia.org/wiki/File:OSC_Microbio_03_04_Peroxisome.jpg" TargetMode="External"/><Relationship Id="rId4" Type="http://schemas.openxmlformats.org/officeDocument/2006/relationships/hyperlink" Target="https://commons.wikimedia.org/wiki/File:Peroxisome.jpg"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9.emf"/><Relationship Id="rId12"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8.emf"/><Relationship Id="rId10" Type="http://schemas.openxmlformats.org/officeDocument/2006/relationships/image" Target="../media/image12.png"/><Relationship Id="rId4" Type="http://schemas.openxmlformats.org/officeDocument/2006/relationships/oleObject" Target="../embeddings/oleObject2.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searchgate.net/publication/42390375_Novel_USH2A_compound_heterozygous_mutations_cause_RPUSH2_in_a_Chinese_family/figures?l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fontScale="92500" lnSpcReduction="10000"/>
          </a:bodyPr>
          <a:lstStyle/>
          <a:p>
            <a:r>
              <a:rPr lang="en-US" dirty="0"/>
              <a:t>Beta-Oxidation of Odd Chain </a:t>
            </a:r>
          </a:p>
          <a:p>
            <a:r>
              <a:rPr lang="en-US" dirty="0"/>
              <a:t>and Very Long Fatty Acids</a:t>
            </a:r>
          </a:p>
        </p:txBody>
      </p:sp>
    </p:spTree>
    <p:extLst>
      <p:ext uri="{BB962C8B-B14F-4D97-AF65-F5344CB8AC3E}">
        <p14:creationId xmlns:p14="http://schemas.microsoft.com/office/powerpoint/2010/main" val="132111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AD1E-80AB-47F6-94D8-8261A3DFCB44}"/>
              </a:ext>
            </a:extLst>
          </p:cNvPr>
          <p:cNvSpPr>
            <a:spLocks noGrp="1"/>
          </p:cNvSpPr>
          <p:nvPr>
            <p:ph type="title"/>
          </p:nvPr>
        </p:nvSpPr>
        <p:spPr>
          <a:xfrm>
            <a:off x="1476814" y="194640"/>
            <a:ext cx="7210332" cy="779462"/>
          </a:xfrm>
        </p:spPr>
        <p:txBody>
          <a:bodyPr/>
          <a:lstStyle/>
          <a:p>
            <a:r>
              <a:rPr lang="en-US" dirty="0"/>
              <a:t>Odd Chain Fatty Acids</a:t>
            </a:r>
          </a:p>
        </p:txBody>
      </p:sp>
      <p:graphicFrame>
        <p:nvGraphicFramePr>
          <p:cNvPr id="5" name="Object 4">
            <a:extLst>
              <a:ext uri="{FF2B5EF4-FFF2-40B4-BE49-F238E27FC236}">
                <a16:creationId xmlns:a16="http://schemas.microsoft.com/office/drawing/2014/main" id="{FF305C56-653F-4BCE-9C68-F2183AD03B7B}"/>
              </a:ext>
            </a:extLst>
          </p:cNvPr>
          <p:cNvGraphicFramePr>
            <a:graphicFrameLocks noChangeAspect="1"/>
          </p:cNvGraphicFramePr>
          <p:nvPr>
            <p:extLst>
              <p:ext uri="{D42A27DB-BD31-4B8C-83A1-F6EECF244321}">
                <p14:modId xmlns:p14="http://schemas.microsoft.com/office/powerpoint/2010/main" val="3885730362"/>
              </p:ext>
            </p:extLst>
          </p:nvPr>
        </p:nvGraphicFramePr>
        <p:xfrm>
          <a:off x="427758" y="1723506"/>
          <a:ext cx="8379910" cy="3447010"/>
        </p:xfrm>
        <a:graphic>
          <a:graphicData uri="http://schemas.openxmlformats.org/presentationml/2006/ole">
            <mc:AlternateContent xmlns:mc="http://schemas.openxmlformats.org/markup-compatibility/2006">
              <mc:Choice xmlns:v="urn:schemas-microsoft-com:vml" Requires="v">
                <p:oleObj spid="_x0000_s34837" name="CS ChemDraw Drawing" r:id="rId4" imgW="6411007" imgH="2637290" progId="ChemDraw.Document.6.0">
                  <p:embed/>
                </p:oleObj>
              </mc:Choice>
              <mc:Fallback>
                <p:oleObj name="CS ChemDraw Drawing" r:id="rId4" imgW="6411007" imgH="2637290" progId="ChemDraw.Document.6.0">
                  <p:embed/>
                  <p:pic>
                    <p:nvPicPr>
                      <p:cNvPr id="0" name=""/>
                      <p:cNvPicPr/>
                      <p:nvPr/>
                    </p:nvPicPr>
                    <p:blipFill>
                      <a:blip r:embed="rId5"/>
                      <a:stretch>
                        <a:fillRect/>
                      </a:stretch>
                    </p:blipFill>
                    <p:spPr>
                      <a:xfrm>
                        <a:off x="427758" y="1723506"/>
                        <a:ext cx="8379910" cy="344701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58DE864-AAB4-4E2D-9D51-A9921B11B386}"/>
              </a:ext>
            </a:extLst>
          </p:cNvPr>
          <p:cNvSpPr txBox="1"/>
          <p:nvPr/>
        </p:nvSpPr>
        <p:spPr>
          <a:xfrm>
            <a:off x="908859" y="3003665"/>
            <a:ext cx="1553054" cy="369332"/>
          </a:xfrm>
          <a:prstGeom prst="rect">
            <a:avLst/>
          </a:prstGeom>
          <a:noFill/>
        </p:spPr>
        <p:txBody>
          <a:bodyPr wrap="none" rtlCol="0">
            <a:spAutoFit/>
          </a:bodyPr>
          <a:lstStyle/>
          <a:p>
            <a:r>
              <a:rPr lang="en-US" b="1" dirty="0"/>
              <a:t>Propionyl-CoA</a:t>
            </a:r>
          </a:p>
        </p:txBody>
      </p:sp>
      <p:sp>
        <p:nvSpPr>
          <p:cNvPr id="7" name="TextBox 6">
            <a:extLst>
              <a:ext uri="{FF2B5EF4-FFF2-40B4-BE49-F238E27FC236}">
                <a16:creationId xmlns:a16="http://schemas.microsoft.com/office/drawing/2014/main" id="{4F7A79F2-077A-409F-83D6-D80478B3E9E6}"/>
              </a:ext>
            </a:extLst>
          </p:cNvPr>
          <p:cNvSpPr txBox="1"/>
          <p:nvPr/>
        </p:nvSpPr>
        <p:spPr>
          <a:xfrm>
            <a:off x="4777180" y="3188331"/>
            <a:ext cx="2301912" cy="369332"/>
          </a:xfrm>
          <a:prstGeom prst="rect">
            <a:avLst/>
          </a:prstGeom>
          <a:noFill/>
        </p:spPr>
        <p:txBody>
          <a:bodyPr wrap="none" rtlCol="0">
            <a:spAutoFit/>
          </a:bodyPr>
          <a:lstStyle/>
          <a:p>
            <a:r>
              <a:rPr lang="en-US" b="1" dirty="0"/>
              <a:t>D-</a:t>
            </a:r>
            <a:r>
              <a:rPr lang="en-US" b="1" dirty="0" err="1"/>
              <a:t>Methylmalonyl</a:t>
            </a:r>
            <a:r>
              <a:rPr lang="en-US" b="1" dirty="0"/>
              <a:t>-CoA</a:t>
            </a:r>
          </a:p>
        </p:txBody>
      </p:sp>
      <p:sp>
        <p:nvSpPr>
          <p:cNvPr id="8" name="TextBox 7">
            <a:extLst>
              <a:ext uri="{FF2B5EF4-FFF2-40B4-BE49-F238E27FC236}">
                <a16:creationId xmlns:a16="http://schemas.microsoft.com/office/drawing/2014/main" id="{BA5B52DB-5F45-42AF-8A2E-24FF27D29BBC}"/>
              </a:ext>
            </a:extLst>
          </p:cNvPr>
          <p:cNvSpPr txBox="1"/>
          <p:nvPr/>
        </p:nvSpPr>
        <p:spPr>
          <a:xfrm>
            <a:off x="606962" y="5252658"/>
            <a:ext cx="2253822" cy="369332"/>
          </a:xfrm>
          <a:prstGeom prst="rect">
            <a:avLst/>
          </a:prstGeom>
          <a:noFill/>
        </p:spPr>
        <p:txBody>
          <a:bodyPr wrap="none" rtlCol="0">
            <a:spAutoFit/>
          </a:bodyPr>
          <a:lstStyle/>
          <a:p>
            <a:r>
              <a:rPr lang="en-US" b="1" dirty="0"/>
              <a:t>L-</a:t>
            </a:r>
            <a:r>
              <a:rPr lang="en-US" b="1" dirty="0" err="1"/>
              <a:t>Methylmalonyl</a:t>
            </a:r>
            <a:r>
              <a:rPr lang="en-US" b="1" dirty="0"/>
              <a:t>-CoA</a:t>
            </a:r>
          </a:p>
        </p:txBody>
      </p:sp>
      <p:sp>
        <p:nvSpPr>
          <p:cNvPr id="9" name="TextBox 8">
            <a:extLst>
              <a:ext uri="{FF2B5EF4-FFF2-40B4-BE49-F238E27FC236}">
                <a16:creationId xmlns:a16="http://schemas.microsoft.com/office/drawing/2014/main" id="{E496A2CD-584F-40BF-9982-72BC5124801E}"/>
              </a:ext>
            </a:extLst>
          </p:cNvPr>
          <p:cNvSpPr txBox="1"/>
          <p:nvPr/>
        </p:nvSpPr>
        <p:spPr>
          <a:xfrm>
            <a:off x="5928136" y="5067992"/>
            <a:ext cx="1405193" cy="369332"/>
          </a:xfrm>
          <a:prstGeom prst="rect">
            <a:avLst/>
          </a:prstGeom>
          <a:noFill/>
        </p:spPr>
        <p:txBody>
          <a:bodyPr wrap="none" rtlCol="0">
            <a:spAutoFit/>
          </a:bodyPr>
          <a:lstStyle/>
          <a:p>
            <a:r>
              <a:rPr lang="en-US" b="1" dirty="0"/>
              <a:t>Succinyl-CoA</a:t>
            </a:r>
          </a:p>
        </p:txBody>
      </p:sp>
      <p:sp>
        <p:nvSpPr>
          <p:cNvPr id="10" name="TextBox 9">
            <a:extLst>
              <a:ext uri="{FF2B5EF4-FFF2-40B4-BE49-F238E27FC236}">
                <a16:creationId xmlns:a16="http://schemas.microsoft.com/office/drawing/2014/main" id="{1FEE1F70-1DAA-43BB-8E72-BCF9A0617299}"/>
              </a:ext>
            </a:extLst>
          </p:cNvPr>
          <p:cNvSpPr txBox="1"/>
          <p:nvPr/>
        </p:nvSpPr>
        <p:spPr>
          <a:xfrm>
            <a:off x="3210312" y="2631859"/>
            <a:ext cx="1244636" cy="523220"/>
          </a:xfrm>
          <a:prstGeom prst="rect">
            <a:avLst/>
          </a:prstGeom>
          <a:noFill/>
        </p:spPr>
        <p:txBody>
          <a:bodyPr wrap="none" rtlCol="0">
            <a:spAutoFit/>
          </a:bodyPr>
          <a:lstStyle/>
          <a:p>
            <a:pPr algn="ctr"/>
            <a:r>
              <a:rPr lang="en-US" sz="1400" b="1" i="1" dirty="0">
                <a:solidFill>
                  <a:schemeClr val="accent6">
                    <a:lumMod val="75000"/>
                  </a:schemeClr>
                </a:solidFill>
              </a:rPr>
              <a:t>Propionyl-CoA</a:t>
            </a:r>
          </a:p>
          <a:p>
            <a:pPr algn="ctr"/>
            <a:r>
              <a:rPr lang="en-US" sz="1400" b="1" i="1" dirty="0">
                <a:solidFill>
                  <a:schemeClr val="accent6">
                    <a:lumMod val="75000"/>
                  </a:schemeClr>
                </a:solidFill>
              </a:rPr>
              <a:t>Carboxylase</a:t>
            </a:r>
          </a:p>
        </p:txBody>
      </p:sp>
      <p:sp>
        <p:nvSpPr>
          <p:cNvPr id="11" name="TextBox 10">
            <a:extLst>
              <a:ext uri="{FF2B5EF4-FFF2-40B4-BE49-F238E27FC236}">
                <a16:creationId xmlns:a16="http://schemas.microsoft.com/office/drawing/2014/main" id="{1DBDBD67-A4A9-4B19-9F98-2C824D5F9DF9}"/>
              </a:ext>
            </a:extLst>
          </p:cNvPr>
          <p:cNvSpPr txBox="1"/>
          <p:nvPr/>
        </p:nvSpPr>
        <p:spPr>
          <a:xfrm>
            <a:off x="7403246" y="2661355"/>
            <a:ext cx="1663789" cy="523220"/>
          </a:xfrm>
          <a:prstGeom prst="rect">
            <a:avLst/>
          </a:prstGeom>
          <a:noFill/>
        </p:spPr>
        <p:txBody>
          <a:bodyPr wrap="none" rtlCol="0">
            <a:spAutoFit/>
          </a:bodyPr>
          <a:lstStyle/>
          <a:p>
            <a:pPr algn="ctr"/>
            <a:r>
              <a:rPr lang="en-US" sz="1400" b="1" i="1" dirty="0" err="1">
                <a:solidFill>
                  <a:schemeClr val="accent6">
                    <a:lumMod val="75000"/>
                  </a:schemeClr>
                </a:solidFill>
              </a:rPr>
              <a:t>Methylmalonyl</a:t>
            </a:r>
            <a:r>
              <a:rPr lang="en-US" sz="1400" b="1" i="1" dirty="0">
                <a:solidFill>
                  <a:schemeClr val="accent6">
                    <a:lumMod val="75000"/>
                  </a:schemeClr>
                </a:solidFill>
              </a:rPr>
              <a:t>-CoA</a:t>
            </a:r>
          </a:p>
          <a:p>
            <a:pPr algn="ctr"/>
            <a:r>
              <a:rPr lang="en-US" sz="1400" b="1" i="1" dirty="0">
                <a:solidFill>
                  <a:schemeClr val="accent6">
                    <a:lumMod val="75000"/>
                  </a:schemeClr>
                </a:solidFill>
              </a:rPr>
              <a:t>Epimerase</a:t>
            </a:r>
          </a:p>
        </p:txBody>
      </p:sp>
      <p:sp>
        <p:nvSpPr>
          <p:cNvPr id="12" name="TextBox 11">
            <a:extLst>
              <a:ext uri="{FF2B5EF4-FFF2-40B4-BE49-F238E27FC236}">
                <a16:creationId xmlns:a16="http://schemas.microsoft.com/office/drawing/2014/main" id="{C98E98A4-8C2A-4605-A0C1-978857FB75EA}"/>
              </a:ext>
            </a:extLst>
          </p:cNvPr>
          <p:cNvSpPr txBox="1"/>
          <p:nvPr/>
        </p:nvSpPr>
        <p:spPr>
          <a:xfrm>
            <a:off x="3305071" y="4452496"/>
            <a:ext cx="1663789" cy="523220"/>
          </a:xfrm>
          <a:prstGeom prst="rect">
            <a:avLst/>
          </a:prstGeom>
          <a:noFill/>
        </p:spPr>
        <p:txBody>
          <a:bodyPr wrap="none" rtlCol="0">
            <a:spAutoFit/>
          </a:bodyPr>
          <a:lstStyle/>
          <a:p>
            <a:pPr algn="ctr"/>
            <a:r>
              <a:rPr lang="en-US" sz="1400" b="1" i="1" dirty="0" err="1">
                <a:solidFill>
                  <a:schemeClr val="accent6">
                    <a:lumMod val="75000"/>
                  </a:schemeClr>
                </a:solidFill>
              </a:rPr>
              <a:t>Methylmalonyl</a:t>
            </a:r>
            <a:r>
              <a:rPr lang="en-US" sz="1400" b="1" i="1" dirty="0">
                <a:solidFill>
                  <a:schemeClr val="accent6">
                    <a:lumMod val="75000"/>
                  </a:schemeClr>
                </a:solidFill>
              </a:rPr>
              <a:t>-CoA</a:t>
            </a:r>
          </a:p>
          <a:p>
            <a:pPr algn="ctr"/>
            <a:r>
              <a:rPr lang="en-US" sz="1400" b="1" i="1" dirty="0">
                <a:solidFill>
                  <a:schemeClr val="accent6">
                    <a:lumMod val="75000"/>
                  </a:schemeClr>
                </a:solidFill>
              </a:rPr>
              <a:t>Mutase</a:t>
            </a:r>
          </a:p>
        </p:txBody>
      </p:sp>
      <p:sp>
        <p:nvSpPr>
          <p:cNvPr id="13" name="TextBox 12">
            <a:extLst>
              <a:ext uri="{FF2B5EF4-FFF2-40B4-BE49-F238E27FC236}">
                <a16:creationId xmlns:a16="http://schemas.microsoft.com/office/drawing/2014/main" id="{BF0C57F3-B54E-45E7-AECF-853103E6C3B9}"/>
              </a:ext>
            </a:extLst>
          </p:cNvPr>
          <p:cNvSpPr txBox="1"/>
          <p:nvPr/>
        </p:nvSpPr>
        <p:spPr>
          <a:xfrm>
            <a:off x="3029194" y="1354174"/>
            <a:ext cx="755271" cy="369332"/>
          </a:xfrm>
          <a:prstGeom prst="rect">
            <a:avLst/>
          </a:prstGeom>
          <a:noFill/>
        </p:spPr>
        <p:txBody>
          <a:bodyPr wrap="none" rtlCol="0">
            <a:spAutoFit/>
          </a:bodyPr>
          <a:lstStyle/>
          <a:p>
            <a:r>
              <a:rPr lang="en-US" b="1" dirty="0">
                <a:solidFill>
                  <a:schemeClr val="accent5">
                    <a:lumMod val="75000"/>
                  </a:schemeClr>
                </a:solidFill>
              </a:rPr>
              <a:t>HCO</a:t>
            </a:r>
            <a:r>
              <a:rPr lang="en-US" b="1" baseline="-25000" dirty="0">
                <a:solidFill>
                  <a:schemeClr val="accent5">
                    <a:lumMod val="75000"/>
                  </a:schemeClr>
                </a:solidFill>
              </a:rPr>
              <a:t>3</a:t>
            </a:r>
            <a:r>
              <a:rPr lang="en-US" b="1" baseline="30000" dirty="0">
                <a:solidFill>
                  <a:schemeClr val="accent5">
                    <a:lumMod val="75000"/>
                  </a:schemeClr>
                </a:solidFill>
              </a:rPr>
              <a:t>-</a:t>
            </a:r>
          </a:p>
        </p:txBody>
      </p:sp>
      <p:sp>
        <p:nvSpPr>
          <p:cNvPr id="14" name="TextBox 13">
            <a:extLst>
              <a:ext uri="{FF2B5EF4-FFF2-40B4-BE49-F238E27FC236}">
                <a16:creationId xmlns:a16="http://schemas.microsoft.com/office/drawing/2014/main" id="{4F7E2DD9-8FC8-44DE-86DA-54F30C373B13}"/>
              </a:ext>
            </a:extLst>
          </p:cNvPr>
          <p:cNvSpPr txBox="1"/>
          <p:nvPr/>
        </p:nvSpPr>
        <p:spPr>
          <a:xfrm>
            <a:off x="3099118" y="1603422"/>
            <a:ext cx="543354" cy="646331"/>
          </a:xfrm>
          <a:prstGeom prst="rect">
            <a:avLst/>
          </a:prstGeom>
          <a:noFill/>
        </p:spPr>
        <p:txBody>
          <a:bodyPr wrap="none" rtlCol="0">
            <a:spAutoFit/>
          </a:bodyPr>
          <a:lstStyle/>
          <a:p>
            <a:pPr algn="ctr"/>
            <a:r>
              <a:rPr lang="en-US" b="1" dirty="0"/>
              <a:t>+</a:t>
            </a:r>
          </a:p>
          <a:p>
            <a:pPr algn="ctr"/>
            <a:r>
              <a:rPr lang="en-US" b="1" dirty="0"/>
              <a:t>ATP</a:t>
            </a:r>
          </a:p>
        </p:txBody>
      </p:sp>
      <p:sp>
        <p:nvSpPr>
          <p:cNvPr id="15" name="TextBox 14">
            <a:extLst>
              <a:ext uri="{FF2B5EF4-FFF2-40B4-BE49-F238E27FC236}">
                <a16:creationId xmlns:a16="http://schemas.microsoft.com/office/drawing/2014/main" id="{03EF2E57-5FD9-4C4B-A5F6-6A190B1EE9A7}"/>
              </a:ext>
            </a:extLst>
          </p:cNvPr>
          <p:cNvSpPr txBox="1"/>
          <p:nvPr/>
        </p:nvSpPr>
        <p:spPr>
          <a:xfrm>
            <a:off x="3886555" y="1314539"/>
            <a:ext cx="593432" cy="923330"/>
          </a:xfrm>
          <a:prstGeom prst="rect">
            <a:avLst/>
          </a:prstGeom>
          <a:noFill/>
        </p:spPr>
        <p:txBody>
          <a:bodyPr wrap="none" rtlCol="0">
            <a:spAutoFit/>
          </a:bodyPr>
          <a:lstStyle/>
          <a:p>
            <a:pPr algn="ctr"/>
            <a:r>
              <a:rPr lang="en-US" b="1" dirty="0"/>
              <a:t>P</a:t>
            </a:r>
            <a:r>
              <a:rPr lang="en-US" b="1" baseline="-25000" dirty="0"/>
              <a:t>i</a:t>
            </a:r>
          </a:p>
          <a:p>
            <a:pPr algn="ctr"/>
            <a:r>
              <a:rPr lang="en-US" b="1" dirty="0"/>
              <a:t>+</a:t>
            </a:r>
          </a:p>
          <a:p>
            <a:pPr algn="ctr"/>
            <a:r>
              <a:rPr lang="en-US" b="1" dirty="0"/>
              <a:t>ADP</a:t>
            </a:r>
          </a:p>
        </p:txBody>
      </p:sp>
    </p:spTree>
    <p:extLst>
      <p:ext uri="{BB962C8B-B14F-4D97-AF65-F5344CB8AC3E}">
        <p14:creationId xmlns:p14="http://schemas.microsoft.com/office/powerpoint/2010/main" val="86695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85F2-135B-4C17-B10F-0B4D92179FD7}"/>
              </a:ext>
            </a:extLst>
          </p:cNvPr>
          <p:cNvSpPr>
            <a:spLocks noGrp="1"/>
          </p:cNvSpPr>
          <p:nvPr>
            <p:ph type="title"/>
          </p:nvPr>
        </p:nvSpPr>
        <p:spPr/>
        <p:txBody>
          <a:bodyPr/>
          <a:lstStyle/>
          <a:p>
            <a:r>
              <a:rPr lang="en-US" dirty="0"/>
              <a:t>Very Long Chain Fatty Acids</a:t>
            </a:r>
          </a:p>
        </p:txBody>
      </p:sp>
      <p:pic>
        <p:nvPicPr>
          <p:cNvPr id="35842" name="Picture 2">
            <a:extLst>
              <a:ext uri="{FF2B5EF4-FFF2-40B4-BE49-F238E27FC236}">
                <a16:creationId xmlns:a16="http://schemas.microsoft.com/office/drawing/2014/main" id="{EE96EDC9-4BC1-4B84-9721-B49060BEC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28" y="1530671"/>
            <a:ext cx="3458267" cy="2653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398746-9D0C-41FA-A0B6-4B54F6BBF5D0}"/>
              </a:ext>
            </a:extLst>
          </p:cNvPr>
          <p:cNvSpPr txBox="1"/>
          <p:nvPr/>
        </p:nvSpPr>
        <p:spPr>
          <a:xfrm flipH="1">
            <a:off x="221500" y="5584768"/>
            <a:ext cx="3801687" cy="307777"/>
          </a:xfrm>
          <a:prstGeom prst="rect">
            <a:avLst/>
          </a:prstGeom>
          <a:noFill/>
        </p:spPr>
        <p:txBody>
          <a:bodyPr wrap="square" rtlCol="0">
            <a:spAutoFit/>
          </a:bodyPr>
          <a:lstStyle/>
          <a:p>
            <a:r>
              <a:rPr lang="en-US" sz="1400" dirty="0"/>
              <a:t>Figures by: </a:t>
            </a:r>
            <a:r>
              <a:rPr lang="en-US" sz="1400" dirty="0">
                <a:hlinkClick r:id="rId4"/>
              </a:rPr>
              <a:t>Anthony </a:t>
            </a:r>
            <a:r>
              <a:rPr lang="en-US" sz="1400" dirty="0" err="1">
                <a:hlinkClick r:id="rId4"/>
              </a:rPr>
              <a:t>Atkielski</a:t>
            </a:r>
            <a:r>
              <a:rPr lang="en-US" sz="1400" dirty="0"/>
              <a:t> and </a:t>
            </a:r>
            <a:r>
              <a:rPr lang="en-US" sz="1400" dirty="0">
                <a:hlinkClick r:id="rId5"/>
              </a:rPr>
              <a:t>CNX OpenStax</a:t>
            </a:r>
            <a:endParaRPr lang="en-US" sz="1400" dirty="0"/>
          </a:p>
        </p:txBody>
      </p:sp>
      <p:pic>
        <p:nvPicPr>
          <p:cNvPr id="35844" name="Picture 4">
            <a:extLst>
              <a:ext uri="{FF2B5EF4-FFF2-40B4-BE49-F238E27FC236}">
                <a16:creationId xmlns:a16="http://schemas.microsoft.com/office/drawing/2014/main" id="{0F153F79-2692-43B3-B2AE-3FBBA02B7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196" y="1720389"/>
            <a:ext cx="5015176" cy="2081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374734-7699-49A1-A7F0-52EB29D0A324}"/>
              </a:ext>
            </a:extLst>
          </p:cNvPr>
          <p:cNvSpPr txBox="1"/>
          <p:nvPr/>
        </p:nvSpPr>
        <p:spPr>
          <a:xfrm>
            <a:off x="659476" y="4383115"/>
            <a:ext cx="8101449" cy="461665"/>
          </a:xfrm>
          <a:prstGeom prst="rect">
            <a:avLst/>
          </a:prstGeom>
          <a:noFill/>
        </p:spPr>
        <p:txBody>
          <a:bodyPr wrap="none" rtlCol="0">
            <a:spAutoFit/>
          </a:bodyPr>
          <a:lstStyle/>
          <a:p>
            <a:r>
              <a:rPr lang="en-US" sz="2400" dirty="0">
                <a:latin typeface="Symbol" panose="05050102010706020507" pitchFamily="18" charset="2"/>
              </a:rPr>
              <a:t>b</a:t>
            </a:r>
            <a:r>
              <a:rPr lang="en-US" sz="2400" dirty="0"/>
              <a:t>-Oxidation of very long chain fatty acids occurs in peroxisomes</a:t>
            </a:r>
          </a:p>
        </p:txBody>
      </p:sp>
    </p:spTree>
    <p:extLst>
      <p:ext uri="{BB962C8B-B14F-4D97-AF65-F5344CB8AC3E}">
        <p14:creationId xmlns:p14="http://schemas.microsoft.com/office/powerpoint/2010/main" val="96037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DC1E-2D0B-4931-A8CE-52E901472E02}"/>
              </a:ext>
            </a:extLst>
          </p:cNvPr>
          <p:cNvSpPr>
            <a:spLocks noGrp="1"/>
          </p:cNvSpPr>
          <p:nvPr>
            <p:ph type="title"/>
          </p:nvPr>
        </p:nvSpPr>
        <p:spPr/>
        <p:txBody>
          <a:bodyPr>
            <a:normAutofit fontScale="90000"/>
          </a:bodyPr>
          <a:lstStyle/>
          <a:p>
            <a:r>
              <a:rPr lang="en-US" dirty="0"/>
              <a:t>Unique Functions of Peroxisomes</a:t>
            </a:r>
          </a:p>
        </p:txBody>
      </p:sp>
      <p:graphicFrame>
        <p:nvGraphicFramePr>
          <p:cNvPr id="5" name="Object 4">
            <a:extLst>
              <a:ext uri="{FF2B5EF4-FFF2-40B4-BE49-F238E27FC236}">
                <a16:creationId xmlns:a16="http://schemas.microsoft.com/office/drawing/2014/main" id="{E92E8E11-25A5-4146-A930-7A1FC74A964A}"/>
              </a:ext>
            </a:extLst>
          </p:cNvPr>
          <p:cNvGraphicFramePr>
            <a:graphicFrameLocks noChangeAspect="1"/>
          </p:cNvGraphicFramePr>
          <p:nvPr>
            <p:extLst>
              <p:ext uri="{D42A27DB-BD31-4B8C-83A1-F6EECF244321}">
                <p14:modId xmlns:p14="http://schemas.microsoft.com/office/powerpoint/2010/main" val="2198547877"/>
              </p:ext>
            </p:extLst>
          </p:nvPr>
        </p:nvGraphicFramePr>
        <p:xfrm>
          <a:off x="4014619" y="3692536"/>
          <a:ext cx="4934189" cy="689909"/>
        </p:xfrm>
        <a:graphic>
          <a:graphicData uri="http://schemas.openxmlformats.org/presentationml/2006/ole">
            <mc:AlternateContent xmlns:mc="http://schemas.openxmlformats.org/markup-compatibility/2006">
              <mc:Choice xmlns:v="urn:schemas-microsoft-com:vml" Requires="v">
                <p:oleObj spid="_x0000_s36906" name="CS ChemDraw Drawing" r:id="rId4" imgW="5529781" imgH="773752" progId="ChemDraw.Document.6.0">
                  <p:embed/>
                </p:oleObj>
              </mc:Choice>
              <mc:Fallback>
                <p:oleObj name="CS ChemDraw Drawing" r:id="rId4" imgW="5529781" imgH="773752" progId="ChemDraw.Document.6.0">
                  <p:embed/>
                  <p:pic>
                    <p:nvPicPr>
                      <p:cNvPr id="0" name=""/>
                      <p:cNvPicPr/>
                      <p:nvPr/>
                    </p:nvPicPr>
                    <p:blipFill>
                      <a:blip r:embed="rId5"/>
                      <a:stretch>
                        <a:fillRect/>
                      </a:stretch>
                    </p:blipFill>
                    <p:spPr>
                      <a:xfrm>
                        <a:off x="4014619" y="3692536"/>
                        <a:ext cx="4934189" cy="68990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E55463A-BB46-43F6-BD35-96FA85B6A5FB}"/>
              </a:ext>
            </a:extLst>
          </p:cNvPr>
          <p:cNvGraphicFramePr>
            <a:graphicFrameLocks noChangeAspect="1"/>
          </p:cNvGraphicFramePr>
          <p:nvPr>
            <p:extLst>
              <p:ext uri="{D42A27DB-BD31-4B8C-83A1-F6EECF244321}">
                <p14:modId xmlns:p14="http://schemas.microsoft.com/office/powerpoint/2010/main" val="1145734885"/>
              </p:ext>
            </p:extLst>
          </p:nvPr>
        </p:nvGraphicFramePr>
        <p:xfrm>
          <a:off x="1250242" y="2835275"/>
          <a:ext cx="5967413" cy="593725"/>
        </p:xfrm>
        <a:graphic>
          <a:graphicData uri="http://schemas.openxmlformats.org/presentationml/2006/ole">
            <mc:AlternateContent xmlns:mc="http://schemas.openxmlformats.org/markup-compatibility/2006">
              <mc:Choice xmlns:v="urn:schemas-microsoft-com:vml" Requires="v">
                <p:oleObj spid="_x0000_s36907" name="CS ChemDraw Drawing" r:id="rId6" imgW="5966992" imgH="593464" progId="ChemDraw.Document.6.0">
                  <p:embed/>
                </p:oleObj>
              </mc:Choice>
              <mc:Fallback>
                <p:oleObj name="CS ChemDraw Drawing" r:id="rId6" imgW="5966992" imgH="593464" progId="ChemDraw.Document.6.0">
                  <p:embed/>
                  <p:pic>
                    <p:nvPicPr>
                      <p:cNvPr id="0" name=""/>
                      <p:cNvPicPr/>
                      <p:nvPr/>
                    </p:nvPicPr>
                    <p:blipFill>
                      <a:blip r:embed="rId7"/>
                      <a:stretch>
                        <a:fillRect/>
                      </a:stretch>
                    </p:blipFill>
                    <p:spPr>
                      <a:xfrm>
                        <a:off x="1250242" y="2835275"/>
                        <a:ext cx="5967413" cy="593725"/>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719738F4-E773-4E4D-85EF-471E6D41D1B6}"/>
              </a:ext>
            </a:extLst>
          </p:cNvPr>
          <p:cNvSpPr/>
          <p:nvPr/>
        </p:nvSpPr>
        <p:spPr>
          <a:xfrm>
            <a:off x="6335470" y="1850967"/>
            <a:ext cx="882185" cy="5043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4B4F9334-C0D9-4AFA-850A-4755DADD26D4}"/>
              </a:ext>
            </a:extLst>
          </p:cNvPr>
          <p:cNvGraphicFramePr>
            <a:graphicFrameLocks noChangeAspect="1"/>
          </p:cNvGraphicFramePr>
          <p:nvPr>
            <p:extLst>
              <p:ext uri="{D42A27DB-BD31-4B8C-83A1-F6EECF244321}">
                <p14:modId xmlns:p14="http://schemas.microsoft.com/office/powerpoint/2010/main" val="3417068151"/>
              </p:ext>
            </p:extLst>
          </p:nvPr>
        </p:nvGraphicFramePr>
        <p:xfrm>
          <a:off x="3369424" y="4645982"/>
          <a:ext cx="5489517" cy="689909"/>
        </p:xfrm>
        <a:graphic>
          <a:graphicData uri="http://schemas.openxmlformats.org/presentationml/2006/ole">
            <mc:AlternateContent xmlns:mc="http://schemas.openxmlformats.org/markup-compatibility/2006">
              <mc:Choice xmlns:v="urn:schemas-microsoft-com:vml" Requires="v">
                <p:oleObj spid="_x0000_s36908" name="CS ChemDraw Drawing" r:id="rId8" imgW="6151573" imgH="773752" progId="ChemDraw.Document.6.0">
                  <p:embed/>
                </p:oleObj>
              </mc:Choice>
              <mc:Fallback>
                <p:oleObj name="CS ChemDraw Drawing" r:id="rId8" imgW="6151573" imgH="773752" progId="ChemDraw.Document.6.0">
                  <p:embed/>
                  <p:pic>
                    <p:nvPicPr>
                      <p:cNvPr id="0" name=""/>
                      <p:cNvPicPr/>
                      <p:nvPr/>
                    </p:nvPicPr>
                    <p:blipFill>
                      <a:blip r:embed="rId9"/>
                      <a:stretch>
                        <a:fillRect/>
                      </a:stretch>
                    </p:blipFill>
                    <p:spPr>
                      <a:xfrm>
                        <a:off x="3369424" y="4645982"/>
                        <a:ext cx="5489517" cy="689909"/>
                      </a:xfrm>
                      <a:prstGeom prst="rect">
                        <a:avLst/>
                      </a:prstGeom>
                    </p:spPr>
                  </p:pic>
                </p:oleObj>
              </mc:Fallback>
            </mc:AlternateContent>
          </a:graphicData>
        </a:graphic>
      </p:graphicFrame>
      <p:pic>
        <p:nvPicPr>
          <p:cNvPr id="36870" name="Picture 6">
            <a:extLst>
              <a:ext uri="{FF2B5EF4-FFF2-40B4-BE49-F238E27FC236}">
                <a16:creationId xmlns:a16="http://schemas.microsoft.com/office/drawing/2014/main" id="{28054D82-481F-4916-ABA3-752919EFBA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526" y="3582710"/>
            <a:ext cx="3487870" cy="183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A31C8B9C-2595-45CC-BC68-A1395ABC28F8}"/>
              </a:ext>
            </a:extLst>
          </p:cNvPr>
          <p:cNvGraphicFramePr>
            <a:graphicFrameLocks noChangeAspect="1"/>
          </p:cNvGraphicFramePr>
          <p:nvPr>
            <p:extLst>
              <p:ext uri="{D42A27DB-BD31-4B8C-83A1-F6EECF244321}">
                <p14:modId xmlns:p14="http://schemas.microsoft.com/office/powerpoint/2010/main" val="3270045878"/>
              </p:ext>
            </p:extLst>
          </p:nvPr>
        </p:nvGraphicFramePr>
        <p:xfrm>
          <a:off x="2588029" y="1001811"/>
          <a:ext cx="5927321" cy="2255837"/>
        </p:xfrm>
        <a:graphic>
          <a:graphicData uri="http://schemas.openxmlformats.org/presentationml/2006/ole">
            <mc:AlternateContent xmlns:mc="http://schemas.openxmlformats.org/markup-compatibility/2006">
              <mc:Choice xmlns:v="urn:schemas-microsoft-com:vml" Requires="v">
                <p:oleObj spid="_x0000_s36909" name="CS ChemDraw Drawing" r:id="rId11" imgW="5456629" imgH="2255080" progId="ChemDraw.Document.6.0">
                  <p:embed/>
                </p:oleObj>
              </mc:Choice>
              <mc:Fallback>
                <p:oleObj name="CS ChemDraw Drawing" r:id="rId11" imgW="5456629" imgH="2255080" progId="ChemDraw.Document.6.0">
                  <p:embed/>
                  <p:pic>
                    <p:nvPicPr>
                      <p:cNvPr id="0" name=""/>
                      <p:cNvPicPr/>
                      <p:nvPr/>
                    </p:nvPicPr>
                    <p:blipFill>
                      <a:blip r:embed="rId12"/>
                      <a:stretch>
                        <a:fillRect/>
                      </a:stretch>
                    </p:blipFill>
                    <p:spPr>
                      <a:xfrm>
                        <a:off x="2588029" y="1001811"/>
                        <a:ext cx="5927321" cy="22558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157B2CB-9019-47E4-A33D-818D757D26D7}"/>
              </a:ext>
            </a:extLst>
          </p:cNvPr>
          <p:cNvSpPr txBox="1"/>
          <p:nvPr/>
        </p:nvSpPr>
        <p:spPr>
          <a:xfrm>
            <a:off x="227215" y="5445717"/>
            <a:ext cx="3142209" cy="369332"/>
          </a:xfrm>
          <a:prstGeom prst="rect">
            <a:avLst/>
          </a:prstGeom>
          <a:noFill/>
        </p:spPr>
        <p:txBody>
          <a:bodyPr wrap="square" rtlCol="0">
            <a:spAutoFit/>
          </a:bodyPr>
          <a:lstStyle/>
          <a:p>
            <a:r>
              <a:rPr lang="en-US" dirty="0"/>
              <a:t>Bile acid with Cholic acid group</a:t>
            </a:r>
          </a:p>
        </p:txBody>
      </p:sp>
      <p:sp>
        <p:nvSpPr>
          <p:cNvPr id="12" name="TextBox 11">
            <a:extLst>
              <a:ext uri="{FF2B5EF4-FFF2-40B4-BE49-F238E27FC236}">
                <a16:creationId xmlns:a16="http://schemas.microsoft.com/office/drawing/2014/main" id="{8BBB99C2-6E82-43CF-943A-25DCBBEA8D50}"/>
              </a:ext>
            </a:extLst>
          </p:cNvPr>
          <p:cNvSpPr txBox="1"/>
          <p:nvPr/>
        </p:nvSpPr>
        <p:spPr>
          <a:xfrm>
            <a:off x="4117743" y="5408812"/>
            <a:ext cx="4452851" cy="369332"/>
          </a:xfrm>
          <a:prstGeom prst="rect">
            <a:avLst/>
          </a:prstGeom>
          <a:noFill/>
        </p:spPr>
        <p:txBody>
          <a:bodyPr wrap="square" rtlCol="0">
            <a:spAutoFit/>
          </a:bodyPr>
          <a:lstStyle/>
          <a:p>
            <a:r>
              <a:rPr lang="en-US" i="1" dirty="0"/>
              <a:t>All Cis</a:t>
            </a:r>
            <a:r>
              <a:rPr lang="en-US" dirty="0"/>
              <a:t>-4,7,10,13,16,19-Docosahexaenoic Acid</a:t>
            </a:r>
          </a:p>
        </p:txBody>
      </p:sp>
      <p:sp>
        <p:nvSpPr>
          <p:cNvPr id="13" name="TextBox 12">
            <a:extLst>
              <a:ext uri="{FF2B5EF4-FFF2-40B4-BE49-F238E27FC236}">
                <a16:creationId xmlns:a16="http://schemas.microsoft.com/office/drawing/2014/main" id="{26FCBD77-F37C-45E2-BCD9-2F4DC111CA48}"/>
              </a:ext>
            </a:extLst>
          </p:cNvPr>
          <p:cNvSpPr txBox="1"/>
          <p:nvPr/>
        </p:nvSpPr>
        <p:spPr>
          <a:xfrm>
            <a:off x="5806599" y="4388395"/>
            <a:ext cx="1680397" cy="369332"/>
          </a:xfrm>
          <a:prstGeom prst="rect">
            <a:avLst/>
          </a:prstGeom>
          <a:noFill/>
        </p:spPr>
        <p:txBody>
          <a:bodyPr wrap="square" rtlCol="0">
            <a:spAutoFit/>
          </a:bodyPr>
          <a:lstStyle/>
          <a:p>
            <a:r>
              <a:rPr lang="en-US" dirty="0"/>
              <a:t>Phytanic Acid</a:t>
            </a:r>
          </a:p>
        </p:txBody>
      </p:sp>
      <p:sp>
        <p:nvSpPr>
          <p:cNvPr id="14" name="TextBox 13">
            <a:extLst>
              <a:ext uri="{FF2B5EF4-FFF2-40B4-BE49-F238E27FC236}">
                <a16:creationId xmlns:a16="http://schemas.microsoft.com/office/drawing/2014/main" id="{300DEF01-5269-4205-AC74-A513C3012EB6}"/>
              </a:ext>
            </a:extLst>
          </p:cNvPr>
          <p:cNvSpPr txBox="1"/>
          <p:nvPr/>
        </p:nvSpPr>
        <p:spPr>
          <a:xfrm>
            <a:off x="4767907" y="2278302"/>
            <a:ext cx="1567563" cy="369332"/>
          </a:xfrm>
          <a:prstGeom prst="rect">
            <a:avLst/>
          </a:prstGeom>
          <a:noFill/>
        </p:spPr>
        <p:txBody>
          <a:bodyPr wrap="square" rtlCol="0">
            <a:spAutoFit/>
          </a:bodyPr>
          <a:lstStyle/>
          <a:p>
            <a:r>
              <a:rPr lang="en-US" dirty="0"/>
              <a:t>Plasmalogens</a:t>
            </a:r>
          </a:p>
        </p:txBody>
      </p:sp>
      <p:sp>
        <p:nvSpPr>
          <p:cNvPr id="15" name="TextBox 14">
            <a:extLst>
              <a:ext uri="{FF2B5EF4-FFF2-40B4-BE49-F238E27FC236}">
                <a16:creationId xmlns:a16="http://schemas.microsoft.com/office/drawing/2014/main" id="{D2FC4354-435F-4384-9B8E-0103C8EFCF54}"/>
              </a:ext>
            </a:extLst>
          </p:cNvPr>
          <p:cNvSpPr txBox="1"/>
          <p:nvPr/>
        </p:nvSpPr>
        <p:spPr>
          <a:xfrm>
            <a:off x="4287368" y="3158658"/>
            <a:ext cx="907313" cy="369332"/>
          </a:xfrm>
          <a:prstGeom prst="rect">
            <a:avLst/>
          </a:prstGeom>
          <a:noFill/>
        </p:spPr>
        <p:txBody>
          <a:bodyPr wrap="square" rtlCol="0">
            <a:spAutoFit/>
          </a:bodyPr>
          <a:lstStyle/>
          <a:p>
            <a:r>
              <a:rPr lang="en-US" dirty="0"/>
              <a:t>LCFAs</a:t>
            </a:r>
          </a:p>
        </p:txBody>
      </p:sp>
    </p:spTree>
    <p:extLst>
      <p:ext uri="{BB962C8B-B14F-4D97-AF65-F5344CB8AC3E}">
        <p14:creationId xmlns:p14="http://schemas.microsoft.com/office/powerpoint/2010/main" val="397387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CA61-F43A-400D-BBB9-A1F23C79EAE6}"/>
              </a:ext>
            </a:extLst>
          </p:cNvPr>
          <p:cNvSpPr>
            <a:spLocks noGrp="1"/>
          </p:cNvSpPr>
          <p:nvPr>
            <p:ph type="title"/>
          </p:nvPr>
        </p:nvSpPr>
        <p:spPr/>
        <p:txBody>
          <a:bodyPr/>
          <a:lstStyle/>
          <a:p>
            <a:r>
              <a:rPr lang="en-US" dirty="0" err="1"/>
              <a:t>Refsum’s</a:t>
            </a:r>
            <a:r>
              <a:rPr lang="en-US" dirty="0"/>
              <a:t> Disease</a:t>
            </a:r>
          </a:p>
        </p:txBody>
      </p:sp>
      <p:pic>
        <p:nvPicPr>
          <p:cNvPr id="5" name="Content Placeholder 4" descr="A picture containing star, looking, photo, man&#10;&#10;Description automatically generated">
            <a:extLst>
              <a:ext uri="{FF2B5EF4-FFF2-40B4-BE49-F238E27FC236}">
                <a16:creationId xmlns:a16="http://schemas.microsoft.com/office/drawing/2014/main" id="{C4CB8B9B-C2BE-46CF-BCDD-13822B6912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350" y="1451552"/>
            <a:ext cx="8128000" cy="3111500"/>
          </a:xfrm>
        </p:spPr>
      </p:pic>
      <p:sp>
        <p:nvSpPr>
          <p:cNvPr id="6" name="TextBox 5">
            <a:extLst>
              <a:ext uri="{FF2B5EF4-FFF2-40B4-BE49-F238E27FC236}">
                <a16:creationId xmlns:a16="http://schemas.microsoft.com/office/drawing/2014/main" id="{5EBE189E-F914-43A4-B8E4-7F65E820310E}"/>
              </a:ext>
            </a:extLst>
          </p:cNvPr>
          <p:cNvSpPr txBox="1"/>
          <p:nvPr/>
        </p:nvSpPr>
        <p:spPr>
          <a:xfrm>
            <a:off x="338052" y="4782589"/>
            <a:ext cx="8547532" cy="830997"/>
          </a:xfrm>
          <a:prstGeom prst="rect">
            <a:avLst/>
          </a:prstGeom>
          <a:noFill/>
        </p:spPr>
        <p:txBody>
          <a:bodyPr wrap="square" rtlCol="0">
            <a:spAutoFit/>
          </a:bodyPr>
          <a:lstStyle/>
          <a:p>
            <a:r>
              <a:rPr lang="en-US" sz="2400" dirty="0"/>
              <a:t>Retinitis Pigmentosa – shows changes of fundi, including lumps of pigment</a:t>
            </a:r>
          </a:p>
        </p:txBody>
      </p:sp>
      <p:sp>
        <p:nvSpPr>
          <p:cNvPr id="7" name="TextBox 6">
            <a:extLst>
              <a:ext uri="{FF2B5EF4-FFF2-40B4-BE49-F238E27FC236}">
                <a16:creationId xmlns:a16="http://schemas.microsoft.com/office/drawing/2014/main" id="{1BA1D085-931D-4EE7-A910-45B78FF9EAEC}"/>
              </a:ext>
            </a:extLst>
          </p:cNvPr>
          <p:cNvSpPr txBox="1"/>
          <p:nvPr/>
        </p:nvSpPr>
        <p:spPr>
          <a:xfrm flipH="1">
            <a:off x="221499" y="5584768"/>
            <a:ext cx="4588798" cy="307777"/>
          </a:xfrm>
          <a:prstGeom prst="rect">
            <a:avLst/>
          </a:prstGeom>
          <a:noFill/>
        </p:spPr>
        <p:txBody>
          <a:bodyPr wrap="square" rtlCol="0">
            <a:spAutoFit/>
          </a:bodyPr>
          <a:lstStyle/>
          <a:p>
            <a:r>
              <a:rPr lang="en-US" sz="1400" dirty="0"/>
              <a:t>Image by: </a:t>
            </a:r>
            <a:r>
              <a:rPr lang="en-US" sz="1400" dirty="0">
                <a:hlinkClick r:id="rId4"/>
              </a:rPr>
              <a:t>Li, C., et al (2010) Molecular Vision 16:454-461</a:t>
            </a:r>
            <a:endParaRPr lang="en-US" sz="1400" dirty="0"/>
          </a:p>
        </p:txBody>
      </p:sp>
    </p:spTree>
    <p:extLst>
      <p:ext uri="{BB962C8B-B14F-4D97-AF65-F5344CB8AC3E}">
        <p14:creationId xmlns:p14="http://schemas.microsoft.com/office/powerpoint/2010/main" val="1847519884"/>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8529</TotalTime>
  <Words>731</Words>
  <Application>Microsoft Office PowerPoint</Application>
  <PresentationFormat>On-screen Show (4:3)</PresentationFormat>
  <Paragraphs>44</Paragraphs>
  <Slides>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Biochemistry Theme</vt:lpstr>
      <vt:lpstr>CS ChemDraw Drawing</vt:lpstr>
      <vt:lpstr>Lipids</vt:lpstr>
      <vt:lpstr>Odd Chain Fatty Acids</vt:lpstr>
      <vt:lpstr>Very Long Chain Fatty Acids</vt:lpstr>
      <vt:lpstr>Unique Functions of Peroxisomes</vt:lpstr>
      <vt:lpstr>Refsum’s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157</cp:revision>
  <dcterms:created xsi:type="dcterms:W3CDTF">2020-03-05T19:43:26Z</dcterms:created>
  <dcterms:modified xsi:type="dcterms:W3CDTF">2020-03-13T14:36:47Z</dcterms:modified>
</cp:coreProperties>
</file>