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19"/>
  </p:notesMasterIdLst>
  <p:sldIdLst>
    <p:sldId id="461" r:id="rId2"/>
    <p:sldId id="784" r:id="rId3"/>
    <p:sldId id="785" r:id="rId4"/>
    <p:sldId id="786" r:id="rId5"/>
    <p:sldId id="787" r:id="rId6"/>
    <p:sldId id="789" r:id="rId7"/>
    <p:sldId id="788" r:id="rId8"/>
    <p:sldId id="790" r:id="rId9"/>
    <p:sldId id="791" r:id="rId10"/>
    <p:sldId id="792" r:id="rId11"/>
    <p:sldId id="793" r:id="rId12"/>
    <p:sldId id="794" r:id="rId13"/>
    <p:sldId id="795" r:id="rId14"/>
    <p:sldId id="796" r:id="rId15"/>
    <p:sldId id="797" r:id="rId16"/>
    <p:sldId id="798" r:id="rId17"/>
    <p:sldId id="799" r:id="rId18"/>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D9C2"/>
    <a:srgbClr val="9954CC"/>
    <a:srgbClr val="6600CC"/>
    <a:srgbClr val="FFFF99"/>
    <a:srgbClr val="7DD1EB"/>
    <a:srgbClr val="B36D9C"/>
    <a:srgbClr val="54C2DC"/>
    <a:srgbClr val="E6B0CE"/>
    <a:srgbClr val="D35617"/>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0" autoAdjust="0"/>
    <p:restoredTop sz="77137" autoAdjust="0"/>
  </p:normalViewPr>
  <p:slideViewPr>
    <p:cSldViewPr snapToGrid="0" showGuides="1">
      <p:cViewPr varScale="1">
        <p:scale>
          <a:sx n="96" d="100"/>
          <a:sy n="96" d="100"/>
        </p:scale>
        <p:origin x="1963" y="36"/>
      </p:cViewPr>
      <p:guideLst>
        <p:guide orient="horz" pos="2184"/>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e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09T06:11:09.421"/>
    </inkml:context>
    <inkml:brush xml:id="br0">
      <inkml:brushProperty name="width" value="0.05" units="cm"/>
      <inkml:brushProperty name="height" value="0.05" units="cm"/>
      <inkml:brushProperty name="color" value="#FFFFFF"/>
      <inkml:brushProperty name="ignorePressure" value="1"/>
    </inkml:brush>
  </inkml:definitions>
  <inkml:trace contextRef="#ctx0" brushRef="#br0">362 0,'-5'1,"0"-1,0 1,-1 1,1-1,0 1,1-1,-2 2,-13 4,-7 0,-11 0,10-2,22-3,0 0,0 0,0 0,0 0,0 1,1 0,-1 0,1 0,-4 4,-3 3,0 1,-9 11,16-17,1 1,-1 0,1 0,0 0,-1 5,2-6,0 0,0 0,-1-1,1 1,-1-1,0 1,-1-1,1 0,-2 2,-8 4,2 1,-1 1,1 0,-2 5,4-5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09T06:11:44.870"/>
    </inkml:context>
    <inkml:brush xml:id="br0">
      <inkml:brushProperty name="width" value="0.1" units="cm"/>
      <inkml:brushProperty name="height" value="0.1" units="cm"/>
      <inkml:brushProperty name="color" value="#FFFFFF"/>
      <inkml:brushProperty name="ignorePressure" value="1"/>
    </inkml:brush>
  </inkml:definitions>
  <inkml:trace contextRef="#ctx0" brushRef="#br0">65 7,'-2'0,"-1"0,1 0,-1 1,1-1,-1 1,1 0,-1-1,1 1,0 0,-1 0,1 1,0-1,0 0,0 1,0-1,0 1,0 0,0-1,1 1,-1 0,0 0,1 0,0 1,-1-1,1 0,0 0,0 1,0 0,-1 4,0-1,1 1,-1 0,1 0,1 0,-1 0,1 0,0 0,2 6,0-4,1-12,2-14,-4-22,-1-5,0 15,0 111,0-68</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09T06:11:47.082"/>
    </inkml:context>
    <inkml:brush xml:id="br0">
      <inkml:brushProperty name="width" value="0.1" units="cm"/>
      <inkml:brushProperty name="height" value="0.1" units="cm"/>
      <inkml:brushProperty name="color" value="#FFFFFF"/>
      <inkml:brushProperty name="ignorePressure" value="1"/>
    </inkml:brush>
  </inkml:definitions>
  <inkml:trace contextRef="#ctx0" brushRef="#br0">84 44,'0'-2,"0"-3,0-4,0-3,0 2,0 4,-2 8,-4 2,-3 3,1 2,0 3,0 1,-2 2,2 1,-1 1,2-1,2-1,1-3</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09T06:11:54.252"/>
    </inkml:context>
    <inkml:brush xml:id="br0">
      <inkml:brushProperty name="width" value="0.1" units="cm"/>
      <inkml:brushProperty name="height" value="0.1" units="cm"/>
      <inkml:brushProperty name="color" value="#FFFFFF"/>
      <inkml:brushProperty name="ignorePressure" value="1"/>
    </inkml:brush>
  </inkml:definitions>
  <inkml:trace contextRef="#ctx0" brushRef="#br0">554 72,'-2'1,"1"0,-1 1,0-1,1 1,-1-1,1 1,0 0,-1 0,0 1,-1 2,0 0,0 0,0 0,0 1,1-1,0 1,0 0,0 0,1-1,0 1,-1 6,1-3,-1 1,0-1,-4 9,3-8,-1-1,-1 1,1-1,-2 0,1 0,-1 0,0-1,-1 0,0 0,-7 5,-13 10,15-14,1 0,0 1,1 0,-7 8,-45 71,17-22,33-49,9-12,-1-1,1 0,-1 0,0-1,0 1,0-1,-5 4,-3 0,0-1,-5 2,9-5,0 0,0 1,1 0,-1 0,1 1,0 0,-4 5,2-2,0 0,-1 0,0-1,-1 0,1-1,-12 6,22-13,0 0,0 0,-1 0,1 0,0 0,0 1,0-1,0 0,0 0,0 0,-1 0,1 0,0 0,0 0,0 0,0 0,-1 0,1 0,0 0,0 0,0 0,0 0,0 0,-1 0,1 0,0 0,0 0,0 0,0 0,0 0,-1 0,1 0,0-1,1-4,6-6,-3 6,0 1,1 0,0 0,0 0,0 0,0 1,1 0,-1 0,1 0,0 1,0-1,8-1,0 0,1 0,-1 1,3 1,-11 1,1-1,-1 1,0-1,0 0,0-1,0 0,0 0,-1 0,1 0,-1-1,1-1,11-9,-2-1,10-11,-21 22,48-57,-41 49,10-11,13-21,-32 41,0-1,0 0,0 0,-1 0,1 0,-1-1,0 1,0 0,-1 0,1-4,0-9,-2 0,0-4,0-3,0-61,-1 100,0-1,-4 12,2-9,0 0,2 2,-1-3,0 0,0 0,-1 0,-1-1,-1 1,0-1,-7 10,-3 0,-1 0,-1-1,11-15,0-1,0 0,0-1,-1 1,0-2,0 1,-1-1,1-1,-1 0,-4 2,5-2,-1 1,1 0,1 1,-1 0,1 0,0 1,0 0,-4 5,-13 10,2-4,14-14,0 1,1 1,0-1,0 1,1 0,0 1,0-1,-4 9,-1 5,9-19,2-7,1-7,2 3,1 0,-1 1,2-1,-1 1,1 0,0 0,0 0,1 1,0 0,1 0,0 0,0 1,0 0,4-2,20-12,-19 13,0-1,-1 0,0-1,0 0,-1 0,4-6,23-34,-2-1,0-5,-26 42,0 1,1 1,5-6,14-16,-23 26,15-20,0-3,-3 6,-13 17,1-1,-1 0,0 1,-1-1,0-1,0 1,0-1,-1 1,-1-1,1-2,-1-1,0 0,1 0,1 0,1-1,-4 9,1 0,0 0,0 1,0-1,0 1,0 0,1-1,0 1,-1 0,1 1,0-1,1 0,-1 1,2-1,-5 2,0 1,1 0,-1 0,1 0,-1-1,0 1,1 0,-1 0,1 0,-1 0,1 0,-1 0,0 0,1 0,-1 0,1 0,-1 0,0 0,1 0,-1 1,1-1,-1 0,0 0,1 0,-1 0,1 1,-1-1,0 0,1 1,-1-1,0 0,0 0,1 1,-1-1,0 0,0 1,1-1,-1 1,0-1,0 0,0 1,0-1,1 1,-1-1,0 0,0 1,0-1,0 1,3 24,-3-24,-1 127,0-46,6-87,1-5,-1-3,-1-1,0 1,-1-1,0 1,-1-1,-1 0,0 0,0 0,-2-4,1 11,1 0,-1-1,2 1,-1 0,1 0,1-3,17-41,-11 30,2 1,-6 10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09T06:11:56.005"/>
    </inkml:context>
    <inkml:brush xml:id="br0">
      <inkml:brushProperty name="width" value="0.1" units="cm"/>
      <inkml:brushProperty name="height" value="0.1" units="cm"/>
      <inkml:brushProperty name="color" value="#FFFFFF"/>
      <inkml:brushProperty name="ignorePressure" value="1"/>
    </inkml:brush>
  </inkml:definitions>
  <inkml:trace contextRef="#ctx0" brushRef="#br0">1 1,'0'-1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09T06:11:57.181"/>
    </inkml:context>
    <inkml:brush xml:id="br0">
      <inkml:brushProperty name="width" value="0.1" units="cm"/>
      <inkml:brushProperty name="height" value="0.1" units="cm"/>
      <inkml:brushProperty name="color" value="#FFFFFF"/>
      <inkml:brushProperty name="ignorePressure" value="1"/>
    </inkml:brush>
  </inkml:definitions>
  <inkml:trace contextRef="#ctx0" brushRef="#br0">1 1,'0'-1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09T06:12:00.189"/>
    </inkml:context>
    <inkml:brush xml:id="br0">
      <inkml:brushProperty name="width" value="0.1" units="cm"/>
      <inkml:brushProperty name="height" value="0.1" units="cm"/>
      <inkml:brushProperty name="color" value="#FFFFFF"/>
      <inkml:brushProperty name="ignorePressure" value="1"/>
    </inkml:brush>
  </inkml:definitions>
  <inkml:trace contextRef="#ctx0" brushRef="#br0">1 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09T06:12:03.085"/>
    </inkml:context>
    <inkml:brush xml:id="br0">
      <inkml:brushProperty name="width" value="0.1" units="cm"/>
      <inkml:brushProperty name="height" value="0.1" units="cm"/>
      <inkml:brushProperty name="color" value="#FFFFFF"/>
      <inkml:brushProperty name="ignorePressure" value="1"/>
    </inkml:brush>
  </inkml:definitions>
  <inkml:trace contextRef="#ctx0" brushRef="#br0">0 1,'0'0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09T06:12:06.979"/>
    </inkml:context>
    <inkml:brush xml:id="br0">
      <inkml:brushProperty name="width" value="0.1" units="cm"/>
      <inkml:brushProperty name="height" value="0.1" units="cm"/>
      <inkml:brushProperty name="color" value="#FFFFFF"/>
      <inkml:brushProperty name="ignorePressure" value="1"/>
    </inkml:brush>
  </inkml:definitions>
  <inkml:trace contextRef="#ctx0" brushRef="#br0">1 0,'0'0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09T06:12:08.702"/>
    </inkml:context>
    <inkml:brush xml:id="br0">
      <inkml:brushProperty name="width" value="0.1" units="cm"/>
      <inkml:brushProperty name="height" value="0.1" units="cm"/>
      <inkml:brushProperty name="color" value="#FFFFFF"/>
      <inkml:brushProperty name="ignorePressure" value="1"/>
    </inkml:brush>
  </inkml:definitions>
  <inkml:trace contextRef="#ctx0" brushRef="#br0">1 1,'0'0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09T06:12:09.495"/>
    </inkml:context>
    <inkml:brush xml:id="br0">
      <inkml:brushProperty name="width" value="0.1" units="cm"/>
      <inkml:brushProperty name="height" value="0.1" units="cm"/>
      <inkml:brushProperty name="color" value="#FFFFFF"/>
      <inkml:brushProperty name="ignorePressure" value="1"/>
    </inkml:brush>
  </inkml:definitions>
  <inkml:trace contextRef="#ctx0" brushRef="#br0">1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09T06:11:11.170"/>
    </inkml:context>
    <inkml:brush xml:id="br0">
      <inkml:brushProperty name="width" value="0.05" units="cm"/>
      <inkml:brushProperty name="height" value="0.05" units="cm"/>
      <inkml:brushProperty name="color" value="#FFFFFF"/>
      <inkml:brushProperty name="ignorePressure" value="1"/>
    </inkml:brush>
  </inkml:definitions>
  <inkml:trace contextRef="#ctx0" brushRef="#br0">480 31,'0'-3,"0"1,0-1,1 1,0-1,-1 1,1 0,0-1,1 0,-1-1,-1 4,0 0,0 0,0 0,0 0,0-1,0 1,0 0,0 0,0 0,0 0,0 0,0 0,0-1,0 1,0 0,0 0,0 0,0 0,0 0,0 0,0 0,0-1,0 1,0 0,-1 0,1 0,0 0,0 0,0 0,0 0,0 0,0 0,0 0,0 0,-1-1,1 1,0 0,0 0,0 0,0 0,0 0,0 0,-1 0,1 0,0 0,0 0,0 0,0 0,0 0,0 0,-1 0,1 0,0 0,0 1,0-1,0 0,0 0,0 0,0 0,-1 0,1 0,-13 4,9-3,-53 18,-10 3,-22 3,30-13,-1-2,-54 1,97-11,16-1,3-1,5 0,31-5,-22 5,0-1,-1 0,0-2,0 1,0-2,14-7,-13 6,-1 0,1 0,1 2,-1 0,1 0,0 2,0 0,0 1,39-2,43 2,-97 2,-1 0,-5 1,-13 2,-24 2,-2 0,-41 12,14-3,66-13,-1-1,0 1,1-1,-1 0,-4-1,0 0,8 1,0 0,1 1,-1-1,1 0,-1 0,0 1,1-1,-1 0,1 1,-1-1,1 1,-1-1,1 1,-1-1,1 1,0-1,-1 1,1 0,-9 12,7-10,-4 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09T06:11:29.049"/>
    </inkml:context>
    <inkml:brush xml:id="br0">
      <inkml:brushProperty name="width" value="0.1" units="cm"/>
      <inkml:brushProperty name="height" value="0.1" units="cm"/>
      <inkml:brushProperty name="color" value="#FFFFFF"/>
      <inkml:brushProperty name="ignorePressure" value="1"/>
    </inkml:brush>
  </inkml:definitions>
  <inkml:trace contextRef="#ctx0" brushRef="#br0">1283 296,'-25'29,"18"-21,1 0,-1 0,-6 4,-7 5,-1-1,-1-2,0 0,-1-1,-1-1,0-1,0-1,-1-1,0-2,-1 0,1-2,-2 0,21-5,-2 1,0 1,1 0,-1 0,0 0,7-2,1 0,0 0,-1 1,1-1,0 0,-1 0,1 0,0 0,-1 0,1 1,0-1,-1 0,1 0,0 0,0 1,-1-1,1 0,0 0,0 1,-1-1,1 0,0 1,0-1,0 0,0 1,0-1,0 0,1 1,-1-1,1 0,-1 1,1-1,-1 0,1 0,-1 0,0 1,1-1,-1 0,1 0,-1 0,1 0,0 0,-1 0,1 0,8 1,-1-1,1 0,0 0,0-1,0-1,0 1,6-3,4-1,0-2,17-8,-25 9,-1 0,0 0,0-1,0-1,5-6,-5 6,-1 0,1 1,0 0,0 0,3 0,-2 2,-1 0,1 2,0-1,0 1,0 1,1 0,-1 0,1 1,7 1,11 0,-10 0,0 0,16-4,-29 3,-1 0,1-1,-1 0,1 0,-1 0,0-1,0 0,0 0,0-1,1-1,-2 2,7-7,-12 10,0 0,0 0,0 0,0-1,0 1,0 0,0 0,0 0,0 0,0 0,0 0,1-1,-1 1,0 0,0 0,0 0,0 0,0 0,-1 0,1-1,0 1,0 0,0 0,0 0,0 0,0 0,0 0,0 0,0-1,0 1,0 0,0 0,0 0,0 0,-1 0,-7-3,-5 3,0 0,1 1,-1 0,1 1,-12 3,-18 3,-52 2,-36-4,-94-5,110-2,93 2,0 1,1 1,-2 1,-3 0,-20 2,-77-5,64-2,105-7,6 5,0 2,18 3,-66-1,0-1,1 1,-1 1,0-1,0 1,0-1,0 1,0 1,0-1,0 1,-1 0,2 1,1 0,1 0,0 0,0-1,0 0,0 0,1-1,-1 0,1 0,8 0,-6-1,0-1,0 0,0-1,-1 0,1-1,0 0,8-3,11-3,-21 6,-1 0,1 0,-1-1,1 0,-1-1,-7 4,0-1,-1 1,1 0,0-1,-1 1,1-1,-1 1,1-1,-1 1,1-1,-1 1,1-1,-1 1,1-1,-1 0,0 1,0 0,0 0,0 0,0 0,0-1,0 1,0 0,0 0,0 0,0-1,0 1,-1 0,1 0,0 0,0 0,0 0,0-1,0 1,0 0,0 0,0 0,-1 0,1 0,0 0,0-1,0 1,0 0,-1 0,1 0,0 0,0 0,0 0,0 0,-3-1,1 1,-1-1,1 1,-1-1,1 1,-1 0,0 0,-400 5,-17-5,406 0,13 2,5 0,7 2,-10-4,22 9,-14-6,-1 0,1 0,0-1,7 1,6-1,0 1,-1 2,0 0,1 1,-2 1,10 4,-12-2,-1-2,1-1,0 0,17 3,2-1,2-2,-1-2,27-1,160-4,-220 2,-2-1,0 0,-1 0,1 0,0 0,0-1,0 1,-1-1,1 1,0-1,0 0,-1 0,1 0,1-1,-4 2,0 0,0-1,0 1,1 0,-1 0,0 0,0 0,0 0,0 0,0 0,0 0,0 0,1-1,-1 1,0 0,0 0,0 0,0 0,0 0,0 0,0-1,0 1,0 0,0 0,0 0,0 0,0 0,0-1,0 1,0 0,0 0,0 0,0 0,0 0,0-1,0 1,0 0,0 0,0 0,0 0,0 0,-1 0,1-1,-7-2,-11 0,-45 0,-29 4,13 1,16-2,-74-1,122 0,0-1,0-1,0 0,1-1,-6-2,-9-5,1-2,-2-1,-5-2,-22-6,21 8,-16-9,6 5,30 13,-14-8,17 7,0 0,16 5,9 2,34 8,-27-5,1 0,0-2,0 0,18 0,30 5,-55-4,0 1,0 0,1 1,-2-1,0 0,0-1,8 1,-10-2,0 1,0-1,0 1,-1 1,8 3,12 8,4 4,6 4,35 13,-35-18,-39-18,9 5,0 0,1-1,-1-1,1 1,0-1,0-1,0 0,0 0,7-1,49 0,3-3,-46-1,-1 0,0-2,0 0,11-6,-14 4,16-8,-15 5,12-3,-11 8,0 0,0 1,0 2,0 0,2 1,34-3,-45 2,1-1,7-3,-7 3,-1 0,8-1,-11 3,-3 1,0 0,0-1,0 0,0-1,0 1,0-1,0 0,0 0,0-1,-1 0,2-1,73-57,-74 56,13-10,13-14,-28 25,-1-1,0 1,0-1,2-3,5-8,-3 5,0 0,-1 0,-1-1,4-8,13-50,-20 61,0 3,1 1,0-1,0 0,0 1,0 0,1 0,0 0,0 0,0 1,1 0,-1-1,1 1,0 1,0-1,1 1,-1 0,6-2,-25 6,10 0,0-1,-1 2,1-1,0 0,-1 1,-1 2,0 0,0 1,0-1,-1 3,0-1,0 0,0-1,0 0,-50 28,-29 10,26-14,50-23,0 0,1 1,0 0,0 0,1 1,-4 4,-1 1,-13 10,23-21,-8 8,11-10,0 0,0 0,0 0,0 1,0-1,0 0,0 0,0 0,0 0,0 0,0 0,0 1,0-1,0 0,0 0,0 0,0 0,0 0,0 1,0-1,0 0,0 0,0 0,0 0,0 0,0 1,0-1,0 0,0 0,0 0,0 0,1 0,7 3,9-2,0 0,0-1,1-1,7-1,69-14,-49 7,24 0,-18 6,6 3,16 0,-161 2,17-1,-24 5,-41 4,-89-6,208-4,5 1,0 0,-1 1,1 1,-5 1,-16 3,7-1,12-3,-1-1,0 0,-4 0,1-2,-104 6,10-1,-39-5,47-2,43 3,58-1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09T06:11:30.249"/>
    </inkml:context>
    <inkml:brush xml:id="br0">
      <inkml:brushProperty name="width" value="0.1" units="cm"/>
      <inkml:brushProperty name="height" value="0.1" units="cm"/>
      <inkml:brushProperty name="color" value="#FFFFFF"/>
      <inkml:brushProperty name="ignorePressure" value="1"/>
    </inkml:brush>
  </inkml:definitions>
  <inkml:trace contextRef="#ctx0" brushRef="#br0">0 1,'29'-1,"287"9,-162 4,-143-11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09T06:11:35.251"/>
    </inkml:context>
    <inkml:brush xml:id="br0">
      <inkml:brushProperty name="width" value="0.1" units="cm"/>
      <inkml:brushProperty name="height" value="0.1" units="cm"/>
      <inkml:brushProperty name="color" value="#FFFFFF"/>
      <inkml:brushProperty name="ignorePressure" value="1"/>
    </inkml:brush>
  </inkml:definitions>
  <inkml:trace contextRef="#ctx0" brushRef="#br0">126 0,'4'0,"-1"1,1 0,-1 0,0 0,1 0,-1 0,3 2,17 5,11-2,1-1,34 0,-34-6,-17 0,0 1,14 2,-27-1,0 1,0-1,-1 1,1 0,0 1,-1-1,0 1,4 2,14 8,1-2,6 3,21 7,-42-16,-13-4,-20-1,20 0,-30-1,-52-1,-5-4,25 1,-30 4,26 0,-11-3,74 3,5 1,0 0,0 0,0 0,0-1,0 0,0 0,3 1,0 0,-1 0,1 0,0 0,0 0,0 0,0 0,0 0,0 0,0 0,0 0,0 0,0 0,0 0,0-1,-1 1,1 0,0 0,0 0,0 0,0 0,0 0,0 0,0 0,0 0,0-1,0 1,0 0,0 0,0 0,0 0,0 0,0 0,0 0,0 0,0-1,0 1,0 0,0 0,1 0,-1 0,0 0,0 0,0 0,0 0,0 0,0 0,0-1,0 1,0 0,0 0,0 0,0 0,1 0,-1 0,0 0,0 0,0 0,0 0,0 0,11-7,-1 1,1 1,1 0,-1 0,1 1,8-2,-14 4,0 1,0-1,0 1,0 0,0 1,0-1,6 1,-9 1,1-1,-1 1,1 0,-1 0,0 0,1 1,-1-1,0 1,0-1,0 1,0 0,0 0,0 1,0 0,4 3,-2-1,1 1,0-1,0-1,1 1,-1-1,1 0,0 0,1 0,-4-2,-5-1,-10 0,-21-1,28 0,-72-1,-17 0,88 1,0 0,1-1,-1 0,1 0,-2 0,6 1,0 0,0 0,0 0,0 0,-1 0,1 0,0 0,0 0,0 0,0 0,0 0,0 0,0 0,0 0,-1-1,1 1,0 0,0 0,0 0,0 0,0 0,0 0,0 0,0 0,0 0,0 0,0 0,0 0,-1 0,1 0,0-1,0 1,0 0,0 0,0 0,0 0,0 0,0 0,0 0,0 0,0 0,0-1,0 1,0 0,0 0,0 0,0 0,0 0,0 0,0 0,6-3,11 1,62 2,-64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09T06:11:38.118"/>
    </inkml:context>
    <inkml:brush xml:id="br0">
      <inkml:brushProperty name="width" value="0.1" units="cm"/>
      <inkml:brushProperty name="height" value="0.1" units="cm"/>
      <inkml:brushProperty name="color" value="#FFFFFF"/>
      <inkml:brushProperty name="ignorePressure" value="1"/>
    </inkml:brush>
  </inkml:definitions>
  <inkml:trace contextRef="#ctx0" brushRef="#br0">9 1,'-4'0,"-1"0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09T06:11:39.119"/>
    </inkml:context>
    <inkml:brush xml:id="br0">
      <inkml:brushProperty name="width" value="0.1" units="cm"/>
      <inkml:brushProperty name="height" value="0.1" units="cm"/>
      <inkml:brushProperty name="color" value="#FFFFFF"/>
      <inkml:brushProperty name="ignorePressure" value="1"/>
    </inkml:brush>
  </inkml:definitions>
  <inkml:trace contextRef="#ctx0" brushRef="#br0">0 1,'0'0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09T06:11:40.631"/>
    </inkml:context>
    <inkml:brush xml:id="br0">
      <inkml:brushProperty name="width" value="0.1" units="cm"/>
      <inkml:brushProperty name="height" value="0.1" units="cm"/>
      <inkml:brushProperty name="color" value="#FFFFFF"/>
      <inkml:brushProperty name="ignorePressure" value="1"/>
    </inkml:brush>
  </inkml:definitions>
  <inkml:trace contextRef="#ctx0" brushRef="#br0">0 1,'0'-1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09T06:11:40.967"/>
    </inkml:context>
    <inkml:brush xml:id="br0">
      <inkml:brushProperty name="width" value="0.1" units="cm"/>
      <inkml:brushProperty name="height" value="0.1" units="cm"/>
      <inkml:brushProperty name="color" value="#FFFFFF"/>
      <inkml:brushProperty name="ignorePressure" value="1"/>
    </inkml:brush>
  </inkml:definitions>
  <inkml:trace contextRef="#ctx0" brushRef="#br0">0 1,'0'-1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EB9FD24-5F17-4DC0-8DB8-BA44608A6F77}" type="datetimeFigureOut">
              <a:rPr lang="en-US" smtClean="0"/>
              <a:t>3/10/2020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ED13A92-1542-4DD8-9582-4F65BF3293BF}" type="slidenum">
              <a:rPr lang="en-US" smtClean="0"/>
              <a:t>‹#›</a:t>
            </a:fld>
            <a:endParaRPr lang="en-US"/>
          </a:p>
        </p:txBody>
      </p:sp>
    </p:spTree>
    <p:extLst>
      <p:ext uri="{BB962C8B-B14F-4D97-AF65-F5344CB8AC3E}">
        <p14:creationId xmlns:p14="http://schemas.microsoft.com/office/powerpoint/2010/main" val="1431060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our lecture series on Lipids.  Here we will learn about the process of beta oxidation and energy production.</a:t>
            </a:r>
          </a:p>
        </p:txBody>
      </p:sp>
      <p:sp>
        <p:nvSpPr>
          <p:cNvPr id="4" name="Slide Number Placeholder 3"/>
          <p:cNvSpPr>
            <a:spLocks noGrp="1"/>
          </p:cNvSpPr>
          <p:nvPr>
            <p:ph type="sldNum" sz="quarter" idx="5"/>
          </p:nvPr>
        </p:nvSpPr>
        <p:spPr/>
        <p:txBody>
          <a:bodyPr/>
          <a:lstStyle/>
          <a:p>
            <a:fld id="{2ED13A92-1542-4DD8-9582-4F65BF3293BF}" type="slidenum">
              <a:rPr lang="en-US" smtClean="0"/>
              <a:t>1</a:t>
            </a:fld>
            <a:endParaRPr lang="en-US"/>
          </a:p>
        </p:txBody>
      </p:sp>
    </p:spTree>
    <p:extLst>
      <p:ext uri="{BB962C8B-B14F-4D97-AF65-F5344CB8AC3E}">
        <p14:creationId xmlns:p14="http://schemas.microsoft.com/office/powerpoint/2010/main" val="3036310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enzymatic step in the pathway is a dehydrogenation step that is mediated by an acyl-CoA dehydrogenase enzyme. This enzyme mediates the removal of two hydrogens and two electrons (one each from the alpha and beta carbon positions). Recall that the alpha carbon is located directly next to the carbonyl carbon, and that the beta position is located 2 carbons away from the carbonyl carbon. Within this mechanism, the two electrons and two protons removed from the fatty acid, reduce a molecule of FAD to FADH2. The remaining electrons previously shared in these bonds, fold inward and form the C=C double bond. This forms a Trans delta 2 enoyl-CoA intermediate. Thus, this reaction step is also a lyase reaction. </a:t>
            </a:r>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10</a:t>
            </a:fld>
            <a:endParaRPr lang="en-US"/>
          </a:p>
        </p:txBody>
      </p:sp>
    </p:spTree>
    <p:extLst>
      <p:ext uri="{BB962C8B-B14F-4D97-AF65-F5344CB8AC3E}">
        <p14:creationId xmlns:p14="http://schemas.microsoft.com/office/powerpoint/2010/main" val="1182606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STEP 2, water is added across the C=C double bond in a hydratase reaction. The hydroxyl group is added to the beta carbon position and the hydrogen to the alpha position, forming  a beta-hydroxy acyl-CoA intermediate.</a:t>
            </a:r>
          </a:p>
        </p:txBody>
      </p:sp>
      <p:sp>
        <p:nvSpPr>
          <p:cNvPr id="4" name="Slide Number Placeholder 3"/>
          <p:cNvSpPr>
            <a:spLocks noGrp="1"/>
          </p:cNvSpPr>
          <p:nvPr>
            <p:ph type="sldNum" sz="quarter" idx="5"/>
          </p:nvPr>
        </p:nvSpPr>
        <p:spPr/>
        <p:txBody>
          <a:bodyPr/>
          <a:lstStyle/>
          <a:p>
            <a:fld id="{2ED13A92-1542-4DD8-9582-4F65BF3293BF}" type="slidenum">
              <a:rPr lang="en-US" smtClean="0"/>
              <a:t>11</a:t>
            </a:fld>
            <a:endParaRPr lang="en-US"/>
          </a:p>
        </p:txBody>
      </p:sp>
    </p:spTree>
    <p:extLst>
      <p:ext uri="{BB962C8B-B14F-4D97-AF65-F5344CB8AC3E}">
        <p14:creationId xmlns:p14="http://schemas.microsoft.com/office/powerpoint/2010/main" val="279068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newly formed hydroxy group is further oxidized to a ketone during step 3. Two electrons and two hydrogens are removed from the hydroxy-carbon at the beta position and donated to the electron carrier, NAD+. This results in the formation of a ketone at the beta position forming the intermediate, beta-ketoacyl-CoA.</a:t>
            </a:r>
          </a:p>
        </p:txBody>
      </p:sp>
      <p:sp>
        <p:nvSpPr>
          <p:cNvPr id="4" name="Slide Number Placeholder 3"/>
          <p:cNvSpPr>
            <a:spLocks noGrp="1"/>
          </p:cNvSpPr>
          <p:nvPr>
            <p:ph type="sldNum" sz="quarter" idx="5"/>
          </p:nvPr>
        </p:nvSpPr>
        <p:spPr/>
        <p:txBody>
          <a:bodyPr/>
          <a:lstStyle/>
          <a:p>
            <a:fld id="{2ED13A92-1542-4DD8-9582-4F65BF3293BF}" type="slidenum">
              <a:rPr lang="en-US" smtClean="0"/>
              <a:t>12</a:t>
            </a:fld>
            <a:endParaRPr lang="en-US"/>
          </a:p>
        </p:txBody>
      </p:sp>
    </p:spTree>
    <p:extLst>
      <p:ext uri="{BB962C8B-B14F-4D97-AF65-F5344CB8AC3E}">
        <p14:creationId xmlns:p14="http://schemas.microsoft.com/office/powerpoint/2010/main" val="93672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final enzymatic step, the C-C bond between the alpha and beta carbons is cleaved by the addition of the </a:t>
            </a:r>
            <a:r>
              <a:rPr lang="en-US" dirty="0" err="1"/>
              <a:t>CoASH</a:t>
            </a:r>
            <a:r>
              <a:rPr lang="en-US" dirty="0"/>
              <a:t>. The H from the </a:t>
            </a:r>
            <a:r>
              <a:rPr lang="en-US" dirty="0" err="1"/>
              <a:t>CoASH</a:t>
            </a:r>
            <a:r>
              <a:rPr lang="en-US" dirty="0"/>
              <a:t> is incorporated into the newly formed acetyl-CoA product, and the CoA-S incorporated into remaining fatty acyl chain, forming a fatty acyl-CoA that is two carbons shorter that the original one. This process is repeated until the entire fatty acid has been oxidized to acetyl-CoA. </a:t>
            </a:r>
          </a:p>
        </p:txBody>
      </p:sp>
      <p:sp>
        <p:nvSpPr>
          <p:cNvPr id="4" name="Slide Number Placeholder 3"/>
          <p:cNvSpPr>
            <a:spLocks noGrp="1"/>
          </p:cNvSpPr>
          <p:nvPr>
            <p:ph type="sldNum" sz="quarter" idx="5"/>
          </p:nvPr>
        </p:nvSpPr>
        <p:spPr/>
        <p:txBody>
          <a:bodyPr/>
          <a:lstStyle/>
          <a:p>
            <a:fld id="{2ED13A92-1542-4DD8-9582-4F65BF3293BF}" type="slidenum">
              <a:rPr lang="en-US" smtClean="0"/>
              <a:t>13</a:t>
            </a:fld>
            <a:endParaRPr lang="en-US"/>
          </a:p>
        </p:txBody>
      </p:sp>
    </p:spTree>
    <p:extLst>
      <p:ext uri="{BB962C8B-B14F-4D97-AF65-F5344CB8AC3E}">
        <p14:creationId xmlns:p14="http://schemas.microsoft.com/office/powerpoint/2010/main" val="2765591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go back to our overview slide and take a look in a little more detail. The first step in the beta oxidation pathway is the dehydrogenation (or lyase) reaction. </a:t>
            </a:r>
          </a:p>
        </p:txBody>
      </p:sp>
      <p:sp>
        <p:nvSpPr>
          <p:cNvPr id="4" name="Slide Number Placeholder 3"/>
          <p:cNvSpPr>
            <a:spLocks noGrp="1"/>
          </p:cNvSpPr>
          <p:nvPr>
            <p:ph type="sldNum" sz="quarter" idx="5"/>
          </p:nvPr>
        </p:nvSpPr>
        <p:spPr/>
        <p:txBody>
          <a:bodyPr/>
          <a:lstStyle/>
          <a:p>
            <a:fld id="{2ED13A92-1542-4DD8-9582-4F65BF3293BF}" type="slidenum">
              <a:rPr lang="en-US" smtClean="0"/>
              <a:t>14</a:t>
            </a:fld>
            <a:endParaRPr lang="en-US"/>
          </a:p>
        </p:txBody>
      </p:sp>
    </p:spTree>
    <p:extLst>
      <p:ext uri="{BB962C8B-B14F-4D97-AF65-F5344CB8AC3E}">
        <p14:creationId xmlns:p14="http://schemas.microsoft.com/office/powerpoint/2010/main" val="793560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can be completed in the mitochondria by one of three enzymes that depend on the nature of the fatty acid serving as the substrate. Very long chain fatty acids (greater than 12 carbons in length or most of the fatty acids incorporated into TAGs) will be dehydrogenated by the VLCAD (very long chain acyl dehydrogenase) enzyme. Medium long chain fatty acids (between 6 – 12 carbons in length) will be dehydrogenated by MCAD (medium chain acyl dehydrogenase) and short chain fatty acids (between 4 – 6 carbons in length) will be dehydrogenated by SCAD (short chain acyl dehydrogenase). </a:t>
            </a:r>
          </a:p>
        </p:txBody>
      </p:sp>
      <p:sp>
        <p:nvSpPr>
          <p:cNvPr id="4" name="Slide Number Placeholder 3"/>
          <p:cNvSpPr>
            <a:spLocks noGrp="1"/>
          </p:cNvSpPr>
          <p:nvPr>
            <p:ph type="sldNum" sz="quarter" idx="5"/>
          </p:nvPr>
        </p:nvSpPr>
        <p:spPr/>
        <p:txBody>
          <a:bodyPr/>
          <a:lstStyle/>
          <a:p>
            <a:fld id="{2ED13A92-1542-4DD8-9582-4F65BF3293BF}" type="slidenum">
              <a:rPr lang="en-US" smtClean="0"/>
              <a:t>15</a:t>
            </a:fld>
            <a:endParaRPr lang="en-US"/>
          </a:p>
        </p:txBody>
      </p:sp>
    </p:spTree>
    <p:extLst>
      <p:ext uri="{BB962C8B-B14F-4D97-AF65-F5344CB8AC3E}">
        <p14:creationId xmlns:p14="http://schemas.microsoft.com/office/powerpoint/2010/main" val="3922688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three steps can be completed by three independent enzymes (ECHS1 – the enoyl-</a:t>
            </a:r>
            <a:r>
              <a:rPr lang="en-US" dirty="0" err="1"/>
              <a:t>coA</a:t>
            </a:r>
            <a:r>
              <a:rPr lang="en-US" dirty="0"/>
              <a:t> hydratase; HADH – the beta-hydroxy acyl dehydrogenase enzyme; and KAT – the beta-</a:t>
            </a:r>
            <a:r>
              <a:rPr lang="en-US" dirty="0" err="1"/>
              <a:t>ketoacylthiolase</a:t>
            </a:r>
            <a:r>
              <a:rPr lang="en-US" dirty="0"/>
              <a:t> enzyme) or by a single super enzyme that has all three of these activities, known as MTP (mitochondrial trifunctional protein). Similar to VLCAD, MTP is embedded in the </a:t>
            </a:r>
            <a:r>
              <a:rPr lang="en-US" dirty="0" err="1"/>
              <a:t>innermembrane</a:t>
            </a:r>
            <a:r>
              <a:rPr lang="en-US" dirty="0"/>
              <a:t> of the mitochondria and is used for long chain fatty acids, mostly between 8 – 16 carbons in length. Although deficiencies in this enzyme do result in accumulation of C18 carbons as well, suggesting that MTP also has activity on these fatty acids. The soluble, individual enzymes in this pathway are used for carbons between 4 and 6 carbons in length. Thus, as a fatty acid progresses through repeated cycles of beta oxidation, the machinery used to generate the acetyl-CoA units will switch to the soluble enzymes, once the length of the fatty acid has been sufficiently reduced.</a:t>
            </a:r>
          </a:p>
        </p:txBody>
      </p:sp>
      <p:sp>
        <p:nvSpPr>
          <p:cNvPr id="4" name="Slide Number Placeholder 3"/>
          <p:cNvSpPr>
            <a:spLocks noGrp="1"/>
          </p:cNvSpPr>
          <p:nvPr>
            <p:ph type="sldNum" sz="quarter" idx="5"/>
          </p:nvPr>
        </p:nvSpPr>
        <p:spPr/>
        <p:txBody>
          <a:bodyPr/>
          <a:lstStyle/>
          <a:p>
            <a:fld id="{2ED13A92-1542-4DD8-9582-4F65BF3293BF}" type="slidenum">
              <a:rPr lang="en-US" smtClean="0"/>
              <a:t>16</a:t>
            </a:fld>
            <a:endParaRPr lang="en-US"/>
          </a:p>
        </p:txBody>
      </p:sp>
    </p:spTree>
    <p:extLst>
      <p:ext uri="{BB962C8B-B14F-4D97-AF65-F5344CB8AC3E}">
        <p14:creationId xmlns:p14="http://schemas.microsoft.com/office/powerpoint/2010/main" val="1054687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end, each round of beta-oxidation yields one acetyl-CoA that can enter the </a:t>
            </a:r>
            <a:r>
              <a:rPr lang="en-US" dirty="0" err="1"/>
              <a:t>Kreb</a:t>
            </a:r>
            <a:r>
              <a:rPr lang="en-US" dirty="0"/>
              <a:t> Cycle, and a fatty acyl-CoA that is two carbons shorter. In the next section, we will discuss how you can calculate the amount of ATP produced through the utilization of fatty acids.</a:t>
            </a:r>
          </a:p>
        </p:txBody>
      </p:sp>
      <p:sp>
        <p:nvSpPr>
          <p:cNvPr id="4" name="Slide Number Placeholder 3"/>
          <p:cNvSpPr>
            <a:spLocks noGrp="1"/>
          </p:cNvSpPr>
          <p:nvPr>
            <p:ph type="sldNum" sz="quarter" idx="5"/>
          </p:nvPr>
        </p:nvSpPr>
        <p:spPr/>
        <p:txBody>
          <a:bodyPr/>
          <a:lstStyle/>
          <a:p>
            <a:fld id="{2ED13A92-1542-4DD8-9582-4F65BF3293BF}" type="slidenum">
              <a:rPr lang="en-US" smtClean="0"/>
              <a:t>17</a:t>
            </a:fld>
            <a:endParaRPr lang="en-US"/>
          </a:p>
        </p:txBody>
      </p:sp>
    </p:spTree>
    <p:extLst>
      <p:ext uri="{BB962C8B-B14F-4D97-AF65-F5344CB8AC3E}">
        <p14:creationId xmlns:p14="http://schemas.microsoft.com/office/powerpoint/2010/main" val="1799668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lipids are plentiful from uptake in the diet, or due to fatty acid release by adipose tissue, target cells, such as skeletal muscle will receive this energy payload. Free fatty acids are passed from serum albumin through transporters such as Fatty Acid Transporter Protein (FATP) and CD36. Lipoproteins can also bind with Apolipoprotein Receptors (</a:t>
            </a:r>
            <a:r>
              <a:rPr lang="en-US" dirty="0" err="1"/>
              <a:t>ApoR</a:t>
            </a:r>
            <a:r>
              <a:rPr lang="en-US" dirty="0"/>
              <a:t>) and release </a:t>
            </a:r>
            <a:r>
              <a:rPr lang="en-US" dirty="0" err="1"/>
              <a:t>triacylglycerides</a:t>
            </a:r>
            <a:r>
              <a:rPr lang="en-US" dirty="0"/>
              <a:t> (TAGs) into the cell. TAGs will then be broken down into free fatty acids (FFAs) and glycerol by lipase enzymes. FFAs will be chaperoned by Fatty Acid Binding Proteins (FABPs) within the cytosol. If energy levels are low in the cell, the fatty acids will be targeted to the mitochondria, where they can be oxidized and utilized in the </a:t>
            </a:r>
            <a:r>
              <a:rPr lang="en-US" dirty="0" err="1"/>
              <a:t>Kreb</a:t>
            </a:r>
            <a:r>
              <a:rPr lang="en-US" dirty="0"/>
              <a:t> cycle to produce ATP. The first step in this process is to transfer the fatty acids across the mitochondrial inner membrane. Thus, the fatty acids must first be activated to the Coenzyme A-associated form to begin this journey.  Note that this in an energy utilizing step, where ATP is consumed in the process. This is similar to the first stage of glycolysis where there needs to be energy investment before there can be energy gain.</a:t>
            </a:r>
          </a:p>
        </p:txBody>
      </p:sp>
      <p:sp>
        <p:nvSpPr>
          <p:cNvPr id="4" name="Slide Number Placeholder 3"/>
          <p:cNvSpPr>
            <a:spLocks noGrp="1"/>
          </p:cNvSpPr>
          <p:nvPr>
            <p:ph type="sldNum" sz="quarter" idx="10"/>
          </p:nvPr>
        </p:nvSpPr>
        <p:spPr/>
        <p:txBody>
          <a:bodyPr/>
          <a:lstStyle/>
          <a:p>
            <a:fld id="{5C1DEA26-E21A-4AC2-916A-8754B5D869F2}" type="slidenum">
              <a:rPr lang="en-US" smtClean="0"/>
              <a:t>2</a:t>
            </a:fld>
            <a:endParaRPr lang="en-US"/>
          </a:p>
        </p:txBody>
      </p:sp>
    </p:spTree>
    <p:extLst>
      <p:ext uri="{BB962C8B-B14F-4D97-AF65-F5344CB8AC3E}">
        <p14:creationId xmlns:p14="http://schemas.microsoft.com/office/powerpoint/2010/main" val="1606432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more detailed mechanism of the Fatty Acyl-CoA Synthetase Enzymes. In the first step, the carbonyl oxygen from the fatty acid attacks the first phosphate position, creating the first transition state. Magnesium from the enzyme coordinates with the other two phosphate groups, and helps to mediate their dissociation. This creates the fatty acyl-adenylate intermediate. The adenylate serves as a good leaving group for the second half of the reaction where </a:t>
            </a:r>
            <a:r>
              <a:rPr lang="en-US" dirty="0" err="1"/>
              <a:t>CoASH</a:t>
            </a:r>
            <a:r>
              <a:rPr lang="en-US" dirty="0"/>
              <a:t> mediates attack on the carbonyl carbon of the acetate group. The adenylate (AMP) is kicked out and Fatty acyl-CoA is released as the product of the reaction.</a:t>
            </a:r>
          </a:p>
        </p:txBody>
      </p:sp>
      <p:sp>
        <p:nvSpPr>
          <p:cNvPr id="4" name="Slide Number Placeholder 3"/>
          <p:cNvSpPr>
            <a:spLocks noGrp="1"/>
          </p:cNvSpPr>
          <p:nvPr>
            <p:ph type="sldNum" sz="quarter" idx="5"/>
          </p:nvPr>
        </p:nvSpPr>
        <p:spPr/>
        <p:txBody>
          <a:bodyPr/>
          <a:lstStyle/>
          <a:p>
            <a:fld id="{2ED13A92-1542-4DD8-9582-4F65BF3293BF}" type="slidenum">
              <a:rPr lang="en-US" smtClean="0"/>
              <a:t>3</a:t>
            </a:fld>
            <a:endParaRPr lang="en-US"/>
          </a:p>
        </p:txBody>
      </p:sp>
    </p:spTree>
    <p:extLst>
      <p:ext uri="{BB962C8B-B14F-4D97-AF65-F5344CB8AC3E}">
        <p14:creationId xmlns:p14="http://schemas.microsoft.com/office/powerpoint/2010/main" val="3990383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formation of the Fatty acyl-CoA, the fatty acid is now prepared to move into the mitochondrial matrix. </a:t>
            </a:r>
          </a:p>
        </p:txBody>
      </p:sp>
      <p:sp>
        <p:nvSpPr>
          <p:cNvPr id="4" name="Slide Number Placeholder 3"/>
          <p:cNvSpPr>
            <a:spLocks noGrp="1"/>
          </p:cNvSpPr>
          <p:nvPr>
            <p:ph type="sldNum" sz="quarter" idx="10"/>
          </p:nvPr>
        </p:nvSpPr>
        <p:spPr/>
        <p:txBody>
          <a:bodyPr/>
          <a:lstStyle/>
          <a:p>
            <a:fld id="{5C1DEA26-E21A-4AC2-916A-8754B5D869F2}" type="slidenum">
              <a:rPr lang="en-US" smtClean="0"/>
              <a:t>4</a:t>
            </a:fld>
            <a:endParaRPr lang="en-US"/>
          </a:p>
        </p:txBody>
      </p:sp>
    </p:spTree>
    <p:extLst>
      <p:ext uri="{BB962C8B-B14F-4D97-AF65-F5344CB8AC3E}">
        <p14:creationId xmlns:p14="http://schemas.microsoft.com/office/powerpoint/2010/main" val="1591717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overview of the mitochondrial pathways needed for the oxidation of fatty acids during energy utilization. The first step is to move the fatty acid from the cytoplasm into the matrix of the mitochondria. As we have seen for other molecules, this is usually not a straight forward process.  Fatty acids are no different. They require these three proteins, embedded in the mitochondrial outer membrane (MOM) or the mitochondrial inner membrane (MIM) to mediate the transfer. We will look at this process in more detail in the next few slides. We will then focus on the beta-oxidation pathway, which is the catabolic pathway involved in oxidizing the fatty acids to generate acetyl-CoA and electron carrier molecules (NADH and FADH2). And you are already familiar with the third step, where acetyl-CoA is further oxidized in the </a:t>
            </a:r>
            <a:r>
              <a:rPr lang="en-US" dirty="0" err="1"/>
              <a:t>Kreb</a:t>
            </a:r>
            <a:r>
              <a:rPr lang="en-US" dirty="0"/>
              <a:t> Cycle (Tricarboxylic Acid or Citric Acid Cycle) to release carbon dioxide and more electron carriers. </a:t>
            </a:r>
          </a:p>
        </p:txBody>
      </p:sp>
      <p:sp>
        <p:nvSpPr>
          <p:cNvPr id="4" name="Slide Number Placeholder 3"/>
          <p:cNvSpPr>
            <a:spLocks noGrp="1"/>
          </p:cNvSpPr>
          <p:nvPr>
            <p:ph type="sldNum" sz="quarter" idx="5"/>
          </p:nvPr>
        </p:nvSpPr>
        <p:spPr/>
        <p:txBody>
          <a:bodyPr/>
          <a:lstStyle/>
          <a:p>
            <a:fld id="{2ED13A92-1542-4DD8-9582-4F65BF3293BF}" type="slidenum">
              <a:rPr lang="en-US" smtClean="0"/>
              <a:t>5</a:t>
            </a:fld>
            <a:endParaRPr lang="en-US"/>
          </a:p>
        </p:txBody>
      </p:sp>
    </p:spTree>
    <p:extLst>
      <p:ext uri="{BB962C8B-B14F-4D97-AF65-F5344CB8AC3E}">
        <p14:creationId xmlns:p14="http://schemas.microsoft.com/office/powerpoint/2010/main" val="3728230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L-carnitine is a derivative of the amino acid, lysine and was first isolated from meat in 1905, hence the name carnitine. In this reaction, the carnitine palmitoyl transferase-1 (CPT-1) enzyme enables the alcohol functional group on carnitine to attack on the carbonyl carbon of the fatty acyl-CoA. Coenzyme A then serves as a good leaving group for the carnitine reaction. The resulting product, fatty acyl-carnitine, is then transported into the matrix of the mitochondria through a translocase protein. Once in the matrix, the CPT-2 enzyme completes the reverse reaction and restores the fatty acyl-CoA and empty carnitine.  Note that the translocase used in this reaction is an antiporter. Carnitine moves from the matrix into the cytoplasm when a fatty acyl-carnitine moves into the matrix of the mitochondria. </a:t>
            </a:r>
          </a:p>
        </p:txBody>
      </p:sp>
      <p:sp>
        <p:nvSpPr>
          <p:cNvPr id="4" name="Slide Number Placeholder 3"/>
          <p:cNvSpPr>
            <a:spLocks noGrp="1"/>
          </p:cNvSpPr>
          <p:nvPr>
            <p:ph type="sldNum" sz="quarter" idx="5"/>
          </p:nvPr>
        </p:nvSpPr>
        <p:spPr/>
        <p:txBody>
          <a:bodyPr/>
          <a:lstStyle/>
          <a:p>
            <a:fld id="{2ED13A92-1542-4DD8-9582-4F65BF3293BF}" type="slidenum">
              <a:rPr lang="en-US" smtClean="0"/>
              <a:t>6</a:t>
            </a:fld>
            <a:endParaRPr lang="en-US"/>
          </a:p>
        </p:txBody>
      </p:sp>
    </p:spTree>
    <p:extLst>
      <p:ext uri="{BB962C8B-B14F-4D97-AF65-F5344CB8AC3E}">
        <p14:creationId xmlns:p14="http://schemas.microsoft.com/office/powerpoint/2010/main" val="1272248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another schematic summary of this transport process. The acyl-</a:t>
            </a:r>
            <a:r>
              <a:rPr lang="en-US" dirty="0" err="1"/>
              <a:t>coA</a:t>
            </a:r>
            <a:r>
              <a:rPr lang="en-US" dirty="0"/>
              <a:t> is converted to acyl-carnitine, which allows the movement of the molecule through the translocase antiporter into the matrix. Free carnitine moves into the cytoplasm at the same time. Once in the matrix, the acyl-carnitine is converted back to fatty acyl-CoA.  </a:t>
            </a:r>
          </a:p>
        </p:txBody>
      </p:sp>
      <p:sp>
        <p:nvSpPr>
          <p:cNvPr id="4" name="Slide Number Placeholder 3"/>
          <p:cNvSpPr>
            <a:spLocks noGrp="1"/>
          </p:cNvSpPr>
          <p:nvPr>
            <p:ph type="sldNum" sz="quarter" idx="5"/>
          </p:nvPr>
        </p:nvSpPr>
        <p:spPr/>
        <p:txBody>
          <a:bodyPr/>
          <a:lstStyle/>
          <a:p>
            <a:fld id="{2ED13A92-1542-4DD8-9582-4F65BF3293BF}" type="slidenum">
              <a:rPr lang="en-US" smtClean="0"/>
              <a:t>7</a:t>
            </a:fld>
            <a:endParaRPr lang="en-US"/>
          </a:p>
        </p:txBody>
      </p:sp>
    </p:spTree>
    <p:extLst>
      <p:ext uri="{BB962C8B-B14F-4D97-AF65-F5344CB8AC3E}">
        <p14:creationId xmlns:p14="http://schemas.microsoft.com/office/powerpoint/2010/main" val="3220092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Carnitine Palmitoyl Transferase I (CPT-1) is the rate limiting step for the beta-oxidation or breakdown of long chain fatty acids (LCFAs). It is inhibited by Malonyl-CoA. Malonyl-CoA is a 3-carbon unit that is formed as an intermediate during fatty acid biosynthesis. Thus, it is the opposite pathway of fatty acid oxidation, similar to what we saw with glucose during glycolysis and gluconeogenesis. The activation of fatty acid synthesis is dependent on two conditions.  The first is that there are a lot of precursor molecules present (</a:t>
            </a:r>
            <a:r>
              <a:rPr lang="en-US" dirty="0" err="1"/>
              <a:t>ie</a:t>
            </a:r>
            <a:r>
              <a:rPr lang="en-US" dirty="0"/>
              <a:t> a lot of acetyl-coA). This will serve as substrate for making malonyl-CoA. The second condition is that there is plenty of energy present in the cell. If ATP levels are high and AMP levels are low, then fatty acid biosynthesis and the storage of energy molecules makes sense. If energy levels are low and a lot of AMP is present, the AMP-activated kinase will phosphorylate Acetyl-CoA Carboxylase and inhibit the production of malonyl-CoA. If malonyl-CoA levels are low, CPT-1 will remain active and fatty acids will be transported into the matrix where they will be used to produce ATP.</a:t>
            </a:r>
          </a:p>
        </p:txBody>
      </p:sp>
      <p:sp>
        <p:nvSpPr>
          <p:cNvPr id="4" name="Slide Number Placeholder 3"/>
          <p:cNvSpPr>
            <a:spLocks noGrp="1"/>
          </p:cNvSpPr>
          <p:nvPr>
            <p:ph type="sldNum" sz="quarter" idx="5"/>
          </p:nvPr>
        </p:nvSpPr>
        <p:spPr/>
        <p:txBody>
          <a:bodyPr/>
          <a:lstStyle/>
          <a:p>
            <a:fld id="{2ED13A92-1542-4DD8-9582-4F65BF3293BF}" type="slidenum">
              <a:rPr lang="en-US" smtClean="0"/>
              <a:t>8</a:t>
            </a:fld>
            <a:endParaRPr lang="en-US"/>
          </a:p>
        </p:txBody>
      </p:sp>
    </p:spTree>
    <p:extLst>
      <p:ext uri="{BB962C8B-B14F-4D97-AF65-F5344CB8AC3E}">
        <p14:creationId xmlns:p14="http://schemas.microsoft.com/office/powerpoint/2010/main" val="3822797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overview of the four major steps in the beta oxidation pathway. We will look at each of these individual steps in detail over the next few slides.</a:t>
            </a:r>
          </a:p>
        </p:txBody>
      </p:sp>
      <p:sp>
        <p:nvSpPr>
          <p:cNvPr id="4" name="Slide Number Placeholder 3"/>
          <p:cNvSpPr>
            <a:spLocks noGrp="1"/>
          </p:cNvSpPr>
          <p:nvPr>
            <p:ph type="sldNum" sz="quarter" idx="5"/>
          </p:nvPr>
        </p:nvSpPr>
        <p:spPr/>
        <p:txBody>
          <a:bodyPr/>
          <a:lstStyle/>
          <a:p>
            <a:fld id="{2ED13A92-1542-4DD8-9582-4F65BF3293BF}" type="slidenum">
              <a:rPr lang="en-US" smtClean="0"/>
              <a:t>9</a:t>
            </a:fld>
            <a:endParaRPr lang="en-US"/>
          </a:p>
        </p:txBody>
      </p:sp>
    </p:spTree>
    <p:extLst>
      <p:ext uri="{BB962C8B-B14F-4D97-AF65-F5344CB8AC3E}">
        <p14:creationId xmlns:p14="http://schemas.microsoft.com/office/powerpoint/2010/main" val="30512954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iochemistry Backgroun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
        <p:nvSpPr>
          <p:cNvPr id="2" name="Title 1"/>
          <p:cNvSpPr>
            <a:spLocks noGrp="1"/>
          </p:cNvSpPr>
          <p:nvPr>
            <p:ph type="ctrTitle"/>
          </p:nvPr>
        </p:nvSpPr>
        <p:spPr>
          <a:xfrm>
            <a:off x="577516" y="1431922"/>
            <a:ext cx="7772400" cy="1849437"/>
          </a:xfrm>
          <a:solidFill>
            <a:schemeClr val="accent6">
              <a:lumMod val="60000"/>
              <a:lumOff val="40000"/>
              <a:alpha val="68000"/>
            </a:schemeClr>
          </a:solidFill>
        </p:spPr>
        <p:txBody>
          <a:bodyPr anchor="b"/>
          <a:lstStyle>
            <a:lvl1pPr algn="ctr">
              <a:defRPr sz="6000" b="1">
                <a:solidFill>
                  <a:schemeClr val="tx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06904" y="3891270"/>
            <a:ext cx="6858000" cy="999293"/>
          </a:xfrm>
          <a:solidFill>
            <a:schemeClr val="accent6">
              <a:lumMod val="60000"/>
              <a:lumOff val="40000"/>
              <a:alpha val="68000"/>
            </a:schemeClr>
          </a:solidFill>
        </p:spPr>
        <p:txBody>
          <a:bodyP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spTree>
    <p:extLst>
      <p:ext uri="{BB962C8B-B14F-4D97-AF65-F5344CB8AC3E}">
        <p14:creationId xmlns:p14="http://schemas.microsoft.com/office/powerpoint/2010/main" val="18037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iochem 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1305018" y="222349"/>
            <a:ext cx="7210332" cy="779462"/>
          </a:xfrm>
        </p:spPr>
        <p:txBody>
          <a:bodyPr/>
          <a:lstStyle/>
          <a:p>
            <a:r>
              <a:rPr lang="en-US"/>
              <a:t>Click to edit Master title style</a:t>
            </a:r>
            <a:endParaRPr lang="en-US" dirty="0"/>
          </a:p>
        </p:txBody>
      </p:sp>
      <p:sp>
        <p:nvSpPr>
          <p:cNvPr id="3" name="Content Placeholder 2"/>
          <p:cNvSpPr>
            <a:spLocks noGrp="1"/>
          </p:cNvSpPr>
          <p:nvPr>
            <p:ph idx="1"/>
          </p:nvPr>
        </p:nvSpPr>
        <p:spPr>
          <a:xfrm>
            <a:off x="319596" y="1278384"/>
            <a:ext cx="8460420" cy="45113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63824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Biochem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07363" y="193064"/>
            <a:ext cx="7307987" cy="8380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57452" y="1203159"/>
            <a:ext cx="4257398"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203159"/>
            <a:ext cx="4230765"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108763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ioche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5117" y="98796"/>
            <a:ext cx="7661430" cy="850063"/>
          </a:xfrm>
        </p:spPr>
        <p:txBody>
          <a:bodyPr/>
          <a:lstStyle/>
          <a:p>
            <a:r>
              <a:rPr lang="en-US"/>
              <a:t>Click to edit Master title style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09738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biochem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p:spPr>
        <p:txBody>
          <a:bodyPr anchor="b"/>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2961420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biochem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5134"/>
            <a:ext cx="2949178" cy="1042265"/>
          </a:xfrm>
        </p:spPr>
        <p:txBody>
          <a:bodyPr anchor="b"/>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42166500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0CD00-9995-4470-B1CF-DB9B98189CB1}" type="datetimeFigureOut">
              <a:rPr lang="en-US" smtClean="0"/>
              <a:t>3/10/2020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CB677-C75E-4884-8358-F53262ACFD19}" type="slidenum">
              <a:rPr lang="en-US" smtClean="0"/>
              <a:t>‹#›</a:t>
            </a:fld>
            <a:endParaRPr lang="en-US"/>
          </a:p>
        </p:txBody>
      </p:sp>
    </p:spTree>
    <p:extLst>
      <p:ext uri="{BB962C8B-B14F-4D97-AF65-F5344CB8AC3E}">
        <p14:creationId xmlns:p14="http://schemas.microsoft.com/office/powerpoint/2010/main" val="2891728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8" r:id="rId5"/>
    <p:sldLayoutId id="214748366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3.emf"/><Relationship Id="rId4" Type="http://schemas.openxmlformats.org/officeDocument/2006/relationships/oleObject" Target="../embeddings/oleObject12.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4.emf"/><Relationship Id="rId4" Type="http://schemas.openxmlformats.org/officeDocument/2006/relationships/oleObject" Target="../embeddings/oleObject13.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5.emf"/><Relationship Id="rId4" Type="http://schemas.openxmlformats.org/officeDocument/2006/relationships/oleObject" Target="../embeddings/oleObject14.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7.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6.bin"/><Relationship Id="rId5" Type="http://schemas.openxmlformats.org/officeDocument/2006/relationships/image" Target="../media/image26.emf"/><Relationship Id="rId4" Type="http://schemas.openxmlformats.org/officeDocument/2006/relationships/oleObject" Target="../embeddings/oleObject15.bin"/></Relationships>
</file>

<file path=ppt/slides/_rels/slide1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file:///C:\Users\flatt\Downloads\cells-07-00046.pdf" TargetMode="Externa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file:///C:\Users\flatt\Downloads\cells-07-00046.pdf" TargetMode="Externa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file:///C:\Users\flatt\Downloads\cells-07-00046.pdf" TargetMode="Externa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file:///C:\Users\flatt\Downloads\cells-07-00046.pdf" TargetMode="Externa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7.emf"/><Relationship Id="rId18" Type="http://schemas.openxmlformats.org/officeDocument/2006/relationships/oleObject" Target="../embeddings/oleObject5.bin"/><Relationship Id="rId3" Type="http://schemas.openxmlformats.org/officeDocument/2006/relationships/notesSlide" Target="../notesSlides/notesSlide2.xml"/><Relationship Id="rId21" Type="http://schemas.openxmlformats.org/officeDocument/2006/relationships/image" Target="../media/image14.png"/><Relationship Id="rId7" Type="http://schemas.openxmlformats.org/officeDocument/2006/relationships/hyperlink" Target="https://pdb101.rcsb.org/motm/37" TargetMode="External"/><Relationship Id="rId12" Type="http://schemas.openxmlformats.org/officeDocument/2006/relationships/oleObject" Target="../embeddings/oleObject3.bin"/><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12.png"/><Relationship Id="rId20" Type="http://schemas.openxmlformats.org/officeDocument/2006/relationships/image" Target="../media/image13.png"/><Relationship Id="rId1" Type="http://schemas.openxmlformats.org/officeDocument/2006/relationships/vmlDrawing" Target="../drawings/vmlDrawing1.vml"/><Relationship Id="rId6" Type="http://schemas.openxmlformats.org/officeDocument/2006/relationships/hyperlink" Target="https://smart.servier.com/smart_image/dna/" TargetMode="External"/><Relationship Id="rId11" Type="http://schemas.openxmlformats.org/officeDocument/2006/relationships/image" Target="../media/image6.emf"/><Relationship Id="rId5" Type="http://schemas.openxmlformats.org/officeDocument/2006/relationships/hyperlink" Target="https://www.ijbs.com/v12p1544.htm" TargetMode="External"/><Relationship Id="rId15" Type="http://schemas.openxmlformats.org/officeDocument/2006/relationships/image" Target="../media/image8.emf"/><Relationship Id="rId23" Type="http://schemas.openxmlformats.org/officeDocument/2006/relationships/image" Target="../media/image10.emf"/><Relationship Id="rId10" Type="http://schemas.openxmlformats.org/officeDocument/2006/relationships/oleObject" Target="../embeddings/oleObject2.bin"/><Relationship Id="rId19" Type="http://schemas.openxmlformats.org/officeDocument/2006/relationships/image" Target="../media/image9.emf"/><Relationship Id="rId4" Type="http://schemas.openxmlformats.org/officeDocument/2006/relationships/image" Target="../media/image11.png"/><Relationship Id="rId9" Type="http://schemas.openxmlformats.org/officeDocument/2006/relationships/image" Target="../media/image5.emf"/><Relationship Id="rId14" Type="http://schemas.openxmlformats.org/officeDocument/2006/relationships/oleObject" Target="../embeddings/oleObject4.bin"/><Relationship Id="rId22" Type="http://schemas.openxmlformats.org/officeDocument/2006/relationships/oleObject" Target="../embeddings/oleObject6.bin"/></Relationships>
</file>

<file path=ppt/slides/_rels/slide3.xml.rels><?xml version="1.0" encoding="UTF-8" standalone="yes"?>
<Relationships xmlns="http://schemas.openxmlformats.org/package/2006/relationships"><Relationship Id="rId13" Type="http://schemas.openxmlformats.org/officeDocument/2006/relationships/image" Target="../media/image32.png"/><Relationship Id="rId18" Type="http://schemas.openxmlformats.org/officeDocument/2006/relationships/customXml" Target="../ink/ink7.xml"/><Relationship Id="rId26" Type="http://schemas.openxmlformats.org/officeDocument/2006/relationships/image" Target="../media/image37.png"/><Relationship Id="rId3" Type="http://schemas.openxmlformats.org/officeDocument/2006/relationships/notesSlide" Target="../notesSlides/notesSlide3.xml"/><Relationship Id="rId21" Type="http://schemas.openxmlformats.org/officeDocument/2006/relationships/customXml" Target="../ink/ink10.xml"/><Relationship Id="rId34" Type="http://schemas.openxmlformats.org/officeDocument/2006/relationships/oleObject" Target="../embeddings/oleObject7.bin"/><Relationship Id="rId7" Type="http://schemas.openxmlformats.org/officeDocument/2006/relationships/image" Target="../media/image29.png"/><Relationship Id="rId12" Type="http://schemas.openxmlformats.org/officeDocument/2006/relationships/customXml" Target="../ink/ink4.xml"/><Relationship Id="rId17" Type="http://schemas.openxmlformats.org/officeDocument/2006/relationships/image" Target="../media/image34.png"/><Relationship Id="rId25" Type="http://schemas.openxmlformats.org/officeDocument/2006/relationships/customXml" Target="../ink/ink12.xml"/><Relationship Id="rId33" Type="http://schemas.openxmlformats.org/officeDocument/2006/relationships/customXml" Target="../ink/ink19.xml"/><Relationship Id="rId2" Type="http://schemas.openxmlformats.org/officeDocument/2006/relationships/slideLayout" Target="../slideLayouts/slideLayout2.xml"/><Relationship Id="rId16" Type="http://schemas.openxmlformats.org/officeDocument/2006/relationships/customXml" Target="../ink/ink6.xml"/><Relationship Id="rId20" Type="http://schemas.openxmlformats.org/officeDocument/2006/relationships/customXml" Target="../ink/ink9.xml"/><Relationship Id="rId29" Type="http://schemas.openxmlformats.org/officeDocument/2006/relationships/customXml" Target="../ink/ink15.xml"/><Relationship Id="rId1" Type="http://schemas.openxmlformats.org/officeDocument/2006/relationships/vmlDrawing" Target="../drawings/vmlDrawing2.vml"/><Relationship Id="rId6" Type="http://schemas.openxmlformats.org/officeDocument/2006/relationships/customXml" Target="../ink/ink1.xml"/><Relationship Id="rId11" Type="http://schemas.openxmlformats.org/officeDocument/2006/relationships/image" Target="../media/image31.png"/><Relationship Id="rId24" Type="http://schemas.openxmlformats.org/officeDocument/2006/relationships/image" Target="../media/image36.png"/><Relationship Id="rId32" Type="http://schemas.openxmlformats.org/officeDocument/2006/relationships/customXml" Target="../ink/ink18.xml"/><Relationship Id="rId5" Type="http://schemas.openxmlformats.org/officeDocument/2006/relationships/hyperlink" Target="https://commons.wikimedia.org/wiki/File:Mechanism_for_long-chain_fatty_acyl-CoA_synthetase.png" TargetMode="External"/><Relationship Id="rId15" Type="http://schemas.openxmlformats.org/officeDocument/2006/relationships/image" Target="../media/image33.png"/><Relationship Id="rId23" Type="http://schemas.openxmlformats.org/officeDocument/2006/relationships/customXml" Target="../ink/ink11.xml"/><Relationship Id="rId28" Type="http://schemas.openxmlformats.org/officeDocument/2006/relationships/customXml" Target="../ink/ink14.xml"/><Relationship Id="rId10" Type="http://schemas.openxmlformats.org/officeDocument/2006/relationships/customXml" Target="../ink/ink3.xml"/><Relationship Id="rId19" Type="http://schemas.openxmlformats.org/officeDocument/2006/relationships/customXml" Target="../ink/ink8.xml"/><Relationship Id="rId31" Type="http://schemas.openxmlformats.org/officeDocument/2006/relationships/customXml" Target="../ink/ink17.xml"/><Relationship Id="rId4" Type="http://schemas.openxmlformats.org/officeDocument/2006/relationships/image" Target="../media/image16.png"/><Relationship Id="rId9" Type="http://schemas.openxmlformats.org/officeDocument/2006/relationships/image" Target="../media/image30.png"/><Relationship Id="rId14" Type="http://schemas.openxmlformats.org/officeDocument/2006/relationships/customXml" Target="../ink/ink5.xml"/><Relationship Id="rId22" Type="http://schemas.openxmlformats.org/officeDocument/2006/relationships/image" Target="../media/image35.png"/><Relationship Id="rId27" Type="http://schemas.openxmlformats.org/officeDocument/2006/relationships/customXml" Target="../ink/ink13.xml"/><Relationship Id="rId30" Type="http://schemas.openxmlformats.org/officeDocument/2006/relationships/customXml" Target="../ink/ink16.xml"/><Relationship Id="rId35" Type="http://schemas.openxmlformats.org/officeDocument/2006/relationships/image" Target="../media/image15.emf"/><Relationship Id="rId8" Type="http://schemas.openxmlformats.org/officeDocument/2006/relationships/customXml" Target="../ink/ink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7.emf"/><Relationship Id="rId18" Type="http://schemas.openxmlformats.org/officeDocument/2006/relationships/oleObject" Target="../embeddings/oleObject5.bin"/><Relationship Id="rId3" Type="http://schemas.openxmlformats.org/officeDocument/2006/relationships/notesSlide" Target="../notesSlides/notesSlide4.xml"/><Relationship Id="rId21" Type="http://schemas.openxmlformats.org/officeDocument/2006/relationships/image" Target="../media/image14.png"/><Relationship Id="rId7" Type="http://schemas.openxmlformats.org/officeDocument/2006/relationships/hyperlink" Target="https://pdb101.rcsb.org/motm/37" TargetMode="External"/><Relationship Id="rId12" Type="http://schemas.openxmlformats.org/officeDocument/2006/relationships/oleObject" Target="../embeddings/oleObject9.bin"/><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12.png"/><Relationship Id="rId20" Type="http://schemas.openxmlformats.org/officeDocument/2006/relationships/image" Target="../media/image13.png"/><Relationship Id="rId1" Type="http://schemas.openxmlformats.org/officeDocument/2006/relationships/vmlDrawing" Target="../drawings/vmlDrawing3.vml"/><Relationship Id="rId6" Type="http://schemas.openxmlformats.org/officeDocument/2006/relationships/hyperlink" Target="https://smart.servier.com/smart_image/dna/" TargetMode="External"/><Relationship Id="rId11" Type="http://schemas.openxmlformats.org/officeDocument/2006/relationships/image" Target="../media/image6.emf"/><Relationship Id="rId24" Type="http://schemas.openxmlformats.org/officeDocument/2006/relationships/image" Target="../media/image17.png"/><Relationship Id="rId5" Type="http://schemas.openxmlformats.org/officeDocument/2006/relationships/hyperlink" Target="https://www.ijbs.com/v12p1544.htm" TargetMode="External"/><Relationship Id="rId15" Type="http://schemas.openxmlformats.org/officeDocument/2006/relationships/image" Target="../media/image8.emf"/><Relationship Id="rId23" Type="http://schemas.openxmlformats.org/officeDocument/2006/relationships/image" Target="../media/image10.emf"/><Relationship Id="rId10" Type="http://schemas.openxmlformats.org/officeDocument/2006/relationships/oleObject" Target="../embeddings/oleObject2.bin"/><Relationship Id="rId19" Type="http://schemas.openxmlformats.org/officeDocument/2006/relationships/image" Target="../media/image9.emf"/><Relationship Id="rId4" Type="http://schemas.openxmlformats.org/officeDocument/2006/relationships/image" Target="../media/image11.png"/><Relationship Id="rId9" Type="http://schemas.openxmlformats.org/officeDocument/2006/relationships/image" Target="../media/image5.emf"/><Relationship Id="rId14" Type="http://schemas.openxmlformats.org/officeDocument/2006/relationships/oleObject" Target="../embeddings/oleObject10.bin"/><Relationship Id="rId22" Type="http://schemas.openxmlformats.org/officeDocument/2006/relationships/oleObject" Target="../embeddings/oleObject11.bin"/></Relationships>
</file>

<file path=ppt/slides/_rels/slide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file:///C:\Users\flatt\Downloads\cells-07-00046.pdf" TargetMode="Externa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commons.wikimedia.org/wiki/File:Carnitine_carrier_system.sv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en.wikipedia.org/wiki/Carnitine_palmitoyltransferase_II#/media/File:Acyl-CoA_from_cytosol_to_the_mitochondrial_matrix.sv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s://commons.wikimedia.org/wiki/File:Carnitine_carrier_system.sv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2140062"/>
            <a:ext cx="7772400" cy="1217307"/>
          </a:xfrm>
        </p:spPr>
        <p:txBody>
          <a:bodyPr>
            <a:normAutofit/>
          </a:bodyPr>
          <a:lstStyle/>
          <a:p>
            <a:r>
              <a:rPr lang="en-US" dirty="0"/>
              <a:t>Lipids</a:t>
            </a:r>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130300" y="3357369"/>
            <a:ext cx="6858000" cy="999293"/>
          </a:xfrm>
        </p:spPr>
        <p:txBody>
          <a:bodyPr>
            <a:normAutofit/>
          </a:bodyPr>
          <a:lstStyle/>
          <a:p>
            <a:r>
              <a:rPr lang="en-US" dirty="0">
                <a:latin typeface="Symbol" panose="05050102010706020507" pitchFamily="18" charset="2"/>
              </a:rPr>
              <a:t>b</a:t>
            </a:r>
            <a:r>
              <a:rPr lang="en-US" dirty="0"/>
              <a:t>-Oxidation and Energy </a:t>
            </a:r>
          </a:p>
        </p:txBody>
      </p:sp>
    </p:spTree>
    <p:extLst>
      <p:ext uri="{BB962C8B-B14F-4D97-AF65-F5344CB8AC3E}">
        <p14:creationId xmlns:p14="http://schemas.microsoft.com/office/powerpoint/2010/main" val="2445500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47926-C3AA-4A35-8836-AE7DB264EE56}"/>
              </a:ext>
            </a:extLst>
          </p:cNvPr>
          <p:cNvSpPr>
            <a:spLocks noGrp="1"/>
          </p:cNvSpPr>
          <p:nvPr>
            <p:ph type="title"/>
          </p:nvPr>
        </p:nvSpPr>
        <p:spPr/>
        <p:txBody>
          <a:bodyPr>
            <a:normAutofit fontScale="90000"/>
          </a:bodyPr>
          <a:lstStyle/>
          <a:p>
            <a:r>
              <a:rPr lang="en-US" dirty="0"/>
              <a:t>STEP 1: Acyl-CoA Dehydrogenase</a:t>
            </a:r>
          </a:p>
        </p:txBody>
      </p:sp>
      <p:sp>
        <p:nvSpPr>
          <p:cNvPr id="3" name="Content Placeholder 2">
            <a:extLst>
              <a:ext uri="{FF2B5EF4-FFF2-40B4-BE49-F238E27FC236}">
                <a16:creationId xmlns:a16="http://schemas.microsoft.com/office/drawing/2014/main" id="{C47D3444-F94F-4FE3-8EC7-3386A8133A07}"/>
              </a:ext>
            </a:extLst>
          </p:cNvPr>
          <p:cNvSpPr>
            <a:spLocks noGrp="1"/>
          </p:cNvSpPr>
          <p:nvPr>
            <p:ph idx="1"/>
          </p:nvPr>
        </p:nvSpPr>
        <p:spPr>
          <a:xfrm>
            <a:off x="319595" y="1278384"/>
            <a:ext cx="2764187" cy="4511353"/>
          </a:xfrm>
        </p:spPr>
        <p:txBody>
          <a:bodyPr/>
          <a:lstStyle/>
          <a:p>
            <a:r>
              <a:rPr lang="en-US" b="1" dirty="0">
                <a:solidFill>
                  <a:schemeClr val="accent1">
                    <a:lumMod val="75000"/>
                  </a:schemeClr>
                </a:solidFill>
              </a:rPr>
              <a:t>Dehydrogen</a:t>
            </a:r>
            <a:r>
              <a:rPr lang="en-US" dirty="0"/>
              <a:t>ase Activity (Create FADH</a:t>
            </a:r>
            <a:r>
              <a:rPr lang="en-US" baseline="-25000" dirty="0"/>
              <a:t>2</a:t>
            </a:r>
            <a:r>
              <a:rPr lang="en-US" dirty="0"/>
              <a:t>)</a:t>
            </a:r>
          </a:p>
          <a:p>
            <a:r>
              <a:rPr lang="en-US" b="1" dirty="0">
                <a:solidFill>
                  <a:schemeClr val="accent1">
                    <a:lumMod val="75000"/>
                  </a:schemeClr>
                </a:solidFill>
              </a:rPr>
              <a:t>Lyase</a:t>
            </a:r>
            <a:r>
              <a:rPr lang="en-US" dirty="0"/>
              <a:t> Activity between the alpha and beta positions</a:t>
            </a:r>
          </a:p>
        </p:txBody>
      </p:sp>
      <p:sp>
        <p:nvSpPr>
          <p:cNvPr id="17" name="TextBox 16">
            <a:extLst>
              <a:ext uri="{FF2B5EF4-FFF2-40B4-BE49-F238E27FC236}">
                <a16:creationId xmlns:a16="http://schemas.microsoft.com/office/drawing/2014/main" id="{AA98C7A5-AAED-499D-A703-11D6C95BD90E}"/>
              </a:ext>
            </a:extLst>
          </p:cNvPr>
          <p:cNvSpPr txBox="1"/>
          <p:nvPr/>
        </p:nvSpPr>
        <p:spPr>
          <a:xfrm flipH="1">
            <a:off x="4708379" y="1530960"/>
            <a:ext cx="565412" cy="369332"/>
          </a:xfrm>
          <a:prstGeom prst="rect">
            <a:avLst/>
          </a:prstGeom>
          <a:noFill/>
        </p:spPr>
        <p:txBody>
          <a:bodyPr wrap="square" rtlCol="0">
            <a:spAutoFit/>
          </a:bodyPr>
          <a:lstStyle/>
          <a:p>
            <a:r>
              <a:rPr lang="en-US" b="1" dirty="0">
                <a:solidFill>
                  <a:srgbClr val="C00000"/>
                </a:solidFill>
              </a:rPr>
              <a:t>FAD</a:t>
            </a:r>
          </a:p>
        </p:txBody>
      </p:sp>
      <p:sp>
        <p:nvSpPr>
          <p:cNvPr id="18" name="TextBox 17">
            <a:extLst>
              <a:ext uri="{FF2B5EF4-FFF2-40B4-BE49-F238E27FC236}">
                <a16:creationId xmlns:a16="http://schemas.microsoft.com/office/drawing/2014/main" id="{5914EDA0-00D6-4302-8D6B-342070A3B104}"/>
              </a:ext>
            </a:extLst>
          </p:cNvPr>
          <p:cNvSpPr txBox="1"/>
          <p:nvPr/>
        </p:nvSpPr>
        <p:spPr>
          <a:xfrm flipH="1">
            <a:off x="3359518" y="1530960"/>
            <a:ext cx="835795" cy="369332"/>
          </a:xfrm>
          <a:prstGeom prst="rect">
            <a:avLst/>
          </a:prstGeom>
          <a:noFill/>
        </p:spPr>
        <p:txBody>
          <a:bodyPr wrap="square" rtlCol="0">
            <a:spAutoFit/>
          </a:bodyPr>
          <a:lstStyle/>
          <a:p>
            <a:r>
              <a:rPr lang="en-US" b="1" dirty="0">
                <a:solidFill>
                  <a:srgbClr val="C00000"/>
                </a:solidFill>
              </a:rPr>
              <a:t>FADH</a:t>
            </a:r>
            <a:r>
              <a:rPr lang="en-US" b="1" baseline="-25000" dirty="0">
                <a:solidFill>
                  <a:srgbClr val="C00000"/>
                </a:solidFill>
              </a:rPr>
              <a:t>2</a:t>
            </a:r>
          </a:p>
        </p:txBody>
      </p:sp>
      <p:graphicFrame>
        <p:nvGraphicFramePr>
          <p:cNvPr id="19" name="Object 18">
            <a:extLst>
              <a:ext uri="{FF2B5EF4-FFF2-40B4-BE49-F238E27FC236}">
                <a16:creationId xmlns:a16="http://schemas.microsoft.com/office/drawing/2014/main" id="{0FD1595D-05FE-456B-987D-747C19232C37}"/>
              </a:ext>
            </a:extLst>
          </p:cNvPr>
          <p:cNvGraphicFramePr>
            <a:graphicFrameLocks noChangeAspect="1"/>
          </p:cNvGraphicFramePr>
          <p:nvPr>
            <p:extLst>
              <p:ext uri="{D42A27DB-BD31-4B8C-83A1-F6EECF244321}">
                <p14:modId xmlns:p14="http://schemas.microsoft.com/office/powerpoint/2010/main" val="4236316434"/>
              </p:ext>
            </p:extLst>
          </p:nvPr>
        </p:nvGraphicFramePr>
        <p:xfrm>
          <a:off x="4727353" y="1114003"/>
          <a:ext cx="3625850" cy="3957637"/>
        </p:xfrm>
        <a:graphic>
          <a:graphicData uri="http://schemas.openxmlformats.org/presentationml/2006/ole">
            <mc:AlternateContent xmlns:mc="http://schemas.openxmlformats.org/markup-compatibility/2006">
              <mc:Choice xmlns:v="urn:schemas-microsoft-com:vml" Requires="v">
                <p:oleObj spid="_x0000_s27667" name="CS ChemDraw Drawing" r:id="rId4" imgW="3626128" imgH="3956995" progId="ChemDraw.Document.6.0">
                  <p:embed/>
                </p:oleObj>
              </mc:Choice>
              <mc:Fallback>
                <p:oleObj name="CS ChemDraw Drawing" r:id="rId4" imgW="3626128" imgH="3956995" progId="ChemDraw.Document.6.0">
                  <p:embed/>
                  <p:pic>
                    <p:nvPicPr>
                      <p:cNvPr id="0" name=""/>
                      <p:cNvPicPr/>
                      <p:nvPr/>
                    </p:nvPicPr>
                    <p:blipFill>
                      <a:blip r:embed="rId5"/>
                      <a:stretch>
                        <a:fillRect/>
                      </a:stretch>
                    </p:blipFill>
                    <p:spPr>
                      <a:xfrm>
                        <a:off x="4727353" y="1114003"/>
                        <a:ext cx="3625850" cy="3957637"/>
                      </a:xfrm>
                      <a:prstGeom prst="rect">
                        <a:avLst/>
                      </a:prstGeom>
                    </p:spPr>
                  </p:pic>
                </p:oleObj>
              </mc:Fallback>
            </mc:AlternateContent>
          </a:graphicData>
        </a:graphic>
      </p:graphicFrame>
      <p:cxnSp>
        <p:nvCxnSpPr>
          <p:cNvPr id="21" name="Straight Arrow Connector 20">
            <a:extLst>
              <a:ext uri="{FF2B5EF4-FFF2-40B4-BE49-F238E27FC236}">
                <a16:creationId xmlns:a16="http://schemas.microsoft.com/office/drawing/2014/main" id="{A241AA57-2DFE-4108-99EC-C9CA416F06C4}"/>
              </a:ext>
            </a:extLst>
          </p:cNvPr>
          <p:cNvCxnSpPr>
            <a:stCxn id="17" idx="3"/>
            <a:endCxn id="18" idx="1"/>
          </p:cNvCxnSpPr>
          <p:nvPr/>
        </p:nvCxnSpPr>
        <p:spPr>
          <a:xfrm flipH="1">
            <a:off x="4195313" y="1715626"/>
            <a:ext cx="51306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3A710D0-11F6-4213-A928-772180724050}"/>
              </a:ext>
            </a:extLst>
          </p:cNvPr>
          <p:cNvSpPr txBox="1"/>
          <p:nvPr/>
        </p:nvSpPr>
        <p:spPr>
          <a:xfrm flipH="1">
            <a:off x="6839082" y="1900292"/>
            <a:ext cx="256304" cy="307777"/>
          </a:xfrm>
          <a:prstGeom prst="rect">
            <a:avLst/>
          </a:prstGeom>
          <a:noFill/>
        </p:spPr>
        <p:txBody>
          <a:bodyPr wrap="square" rtlCol="0">
            <a:spAutoFit/>
          </a:bodyPr>
          <a:lstStyle/>
          <a:p>
            <a:r>
              <a:rPr lang="en-US" sz="1400" b="1" dirty="0">
                <a:solidFill>
                  <a:srgbClr val="C00000"/>
                </a:solidFill>
                <a:latin typeface="Symbol" panose="05050102010706020507" pitchFamily="18" charset="2"/>
              </a:rPr>
              <a:t>a</a:t>
            </a:r>
          </a:p>
        </p:txBody>
      </p:sp>
      <p:sp>
        <p:nvSpPr>
          <p:cNvPr id="23" name="TextBox 22">
            <a:extLst>
              <a:ext uri="{FF2B5EF4-FFF2-40B4-BE49-F238E27FC236}">
                <a16:creationId xmlns:a16="http://schemas.microsoft.com/office/drawing/2014/main" id="{5349FC9E-B41D-4DC4-8B55-8CBE5C734D82}"/>
              </a:ext>
            </a:extLst>
          </p:cNvPr>
          <p:cNvSpPr txBox="1"/>
          <p:nvPr/>
        </p:nvSpPr>
        <p:spPr>
          <a:xfrm flipH="1">
            <a:off x="6209398" y="1900292"/>
            <a:ext cx="256304" cy="307777"/>
          </a:xfrm>
          <a:prstGeom prst="rect">
            <a:avLst/>
          </a:prstGeom>
          <a:noFill/>
        </p:spPr>
        <p:txBody>
          <a:bodyPr wrap="square" rtlCol="0">
            <a:spAutoFit/>
          </a:bodyPr>
          <a:lstStyle/>
          <a:p>
            <a:r>
              <a:rPr lang="en-US" sz="1400" b="1" dirty="0">
                <a:solidFill>
                  <a:srgbClr val="0070C0"/>
                </a:solidFill>
                <a:latin typeface="Symbol" panose="05050102010706020507" pitchFamily="18" charset="2"/>
              </a:rPr>
              <a:t>b</a:t>
            </a:r>
          </a:p>
        </p:txBody>
      </p:sp>
      <p:sp>
        <p:nvSpPr>
          <p:cNvPr id="24" name="TextBox 23">
            <a:extLst>
              <a:ext uri="{FF2B5EF4-FFF2-40B4-BE49-F238E27FC236}">
                <a16:creationId xmlns:a16="http://schemas.microsoft.com/office/drawing/2014/main" id="{0E779A08-EC5A-4C5B-A5A0-6FE7509EB32D}"/>
              </a:ext>
            </a:extLst>
          </p:cNvPr>
          <p:cNvSpPr txBox="1"/>
          <p:nvPr/>
        </p:nvSpPr>
        <p:spPr>
          <a:xfrm flipH="1">
            <a:off x="6582778" y="4236060"/>
            <a:ext cx="256304" cy="307777"/>
          </a:xfrm>
          <a:prstGeom prst="rect">
            <a:avLst/>
          </a:prstGeom>
          <a:noFill/>
        </p:spPr>
        <p:txBody>
          <a:bodyPr wrap="square" rtlCol="0">
            <a:spAutoFit/>
          </a:bodyPr>
          <a:lstStyle/>
          <a:p>
            <a:r>
              <a:rPr lang="en-US" sz="1400" b="1" dirty="0">
                <a:solidFill>
                  <a:srgbClr val="C00000"/>
                </a:solidFill>
                <a:latin typeface="Symbol" panose="05050102010706020507" pitchFamily="18" charset="2"/>
              </a:rPr>
              <a:t>a</a:t>
            </a:r>
          </a:p>
        </p:txBody>
      </p:sp>
      <p:sp>
        <p:nvSpPr>
          <p:cNvPr id="25" name="TextBox 24">
            <a:extLst>
              <a:ext uri="{FF2B5EF4-FFF2-40B4-BE49-F238E27FC236}">
                <a16:creationId xmlns:a16="http://schemas.microsoft.com/office/drawing/2014/main" id="{1D12D9FF-19D7-4A1F-BA92-049672810A98}"/>
              </a:ext>
            </a:extLst>
          </p:cNvPr>
          <p:cNvSpPr txBox="1"/>
          <p:nvPr/>
        </p:nvSpPr>
        <p:spPr>
          <a:xfrm flipH="1">
            <a:off x="6209398" y="4266540"/>
            <a:ext cx="256304" cy="307777"/>
          </a:xfrm>
          <a:prstGeom prst="rect">
            <a:avLst/>
          </a:prstGeom>
          <a:noFill/>
        </p:spPr>
        <p:txBody>
          <a:bodyPr wrap="square" rtlCol="0">
            <a:spAutoFit/>
          </a:bodyPr>
          <a:lstStyle/>
          <a:p>
            <a:r>
              <a:rPr lang="en-US" sz="1400" b="1" dirty="0">
                <a:solidFill>
                  <a:srgbClr val="0070C0"/>
                </a:solidFill>
                <a:latin typeface="Symbol" panose="05050102010706020507" pitchFamily="18" charset="2"/>
              </a:rPr>
              <a:t>b</a:t>
            </a:r>
          </a:p>
        </p:txBody>
      </p:sp>
      <p:sp>
        <p:nvSpPr>
          <p:cNvPr id="26" name="Rectangle 25">
            <a:extLst>
              <a:ext uri="{FF2B5EF4-FFF2-40B4-BE49-F238E27FC236}">
                <a16:creationId xmlns:a16="http://schemas.microsoft.com/office/drawing/2014/main" id="{F7E4B8E5-B83E-428A-9AC9-EE261086076D}"/>
              </a:ext>
            </a:extLst>
          </p:cNvPr>
          <p:cNvSpPr/>
          <p:nvPr/>
        </p:nvSpPr>
        <p:spPr>
          <a:xfrm>
            <a:off x="6060220" y="5071640"/>
            <a:ext cx="2019079" cy="369332"/>
          </a:xfrm>
          <a:prstGeom prst="rect">
            <a:avLst/>
          </a:prstGeom>
        </p:spPr>
        <p:txBody>
          <a:bodyPr wrap="none">
            <a:spAutoFit/>
          </a:bodyPr>
          <a:lstStyle/>
          <a:p>
            <a:r>
              <a:rPr lang="en-US" dirty="0"/>
              <a:t>Trans </a:t>
            </a:r>
            <a:r>
              <a:rPr lang="en-US" dirty="0">
                <a:latin typeface="Symbol" panose="05050102010706020507" pitchFamily="18" charset="2"/>
              </a:rPr>
              <a:t>D</a:t>
            </a:r>
            <a:r>
              <a:rPr lang="en-US" baseline="30000" dirty="0"/>
              <a:t>2</a:t>
            </a:r>
            <a:r>
              <a:rPr lang="en-US" dirty="0"/>
              <a:t> Enoyl-CoA </a:t>
            </a:r>
          </a:p>
        </p:txBody>
      </p:sp>
    </p:spTree>
    <p:extLst>
      <p:ext uri="{BB962C8B-B14F-4D97-AF65-F5344CB8AC3E}">
        <p14:creationId xmlns:p14="http://schemas.microsoft.com/office/powerpoint/2010/main" val="431527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A7B46-FF7F-478A-9652-B6835C4BCCF1}"/>
              </a:ext>
            </a:extLst>
          </p:cNvPr>
          <p:cNvSpPr>
            <a:spLocks noGrp="1"/>
          </p:cNvSpPr>
          <p:nvPr>
            <p:ph type="title"/>
          </p:nvPr>
        </p:nvSpPr>
        <p:spPr/>
        <p:txBody>
          <a:bodyPr/>
          <a:lstStyle/>
          <a:p>
            <a:r>
              <a:rPr lang="en-US" dirty="0"/>
              <a:t>STEP 2: Enoyl-CoA Hydratase</a:t>
            </a:r>
          </a:p>
        </p:txBody>
      </p:sp>
      <p:sp>
        <p:nvSpPr>
          <p:cNvPr id="3" name="Content Placeholder 2">
            <a:extLst>
              <a:ext uri="{FF2B5EF4-FFF2-40B4-BE49-F238E27FC236}">
                <a16:creationId xmlns:a16="http://schemas.microsoft.com/office/drawing/2014/main" id="{1DDEC2A3-1E72-45B9-BEF6-749BA762F64E}"/>
              </a:ext>
            </a:extLst>
          </p:cNvPr>
          <p:cNvSpPr>
            <a:spLocks noGrp="1"/>
          </p:cNvSpPr>
          <p:nvPr>
            <p:ph idx="1"/>
          </p:nvPr>
        </p:nvSpPr>
        <p:spPr>
          <a:xfrm>
            <a:off x="319596" y="1278384"/>
            <a:ext cx="2785554" cy="4511353"/>
          </a:xfrm>
        </p:spPr>
        <p:txBody>
          <a:bodyPr/>
          <a:lstStyle/>
          <a:p>
            <a:r>
              <a:rPr lang="en-US" dirty="0"/>
              <a:t>Add water across the C=C double bond</a:t>
            </a:r>
          </a:p>
          <a:p>
            <a:r>
              <a:rPr lang="en-US" dirty="0"/>
              <a:t>The –OH is added to the beta position</a:t>
            </a:r>
          </a:p>
        </p:txBody>
      </p:sp>
      <p:sp>
        <p:nvSpPr>
          <p:cNvPr id="5" name="TextBox 4">
            <a:extLst>
              <a:ext uri="{FF2B5EF4-FFF2-40B4-BE49-F238E27FC236}">
                <a16:creationId xmlns:a16="http://schemas.microsoft.com/office/drawing/2014/main" id="{6A931D97-EAE1-4CD2-860E-ED088258ACC1}"/>
              </a:ext>
            </a:extLst>
          </p:cNvPr>
          <p:cNvSpPr txBox="1"/>
          <p:nvPr/>
        </p:nvSpPr>
        <p:spPr>
          <a:xfrm flipH="1">
            <a:off x="5005437" y="2719784"/>
            <a:ext cx="591453" cy="369332"/>
          </a:xfrm>
          <a:prstGeom prst="rect">
            <a:avLst/>
          </a:prstGeom>
          <a:noFill/>
        </p:spPr>
        <p:txBody>
          <a:bodyPr wrap="square" rtlCol="0">
            <a:spAutoFit/>
          </a:bodyPr>
          <a:lstStyle/>
          <a:p>
            <a:r>
              <a:rPr lang="en-US" b="1" dirty="0">
                <a:solidFill>
                  <a:srgbClr val="C00000"/>
                </a:solidFill>
              </a:rPr>
              <a:t>H</a:t>
            </a:r>
            <a:r>
              <a:rPr lang="en-US" b="1" baseline="-25000" dirty="0">
                <a:solidFill>
                  <a:srgbClr val="C00000"/>
                </a:solidFill>
              </a:rPr>
              <a:t>2</a:t>
            </a:r>
            <a:r>
              <a:rPr lang="en-US" b="1" dirty="0">
                <a:solidFill>
                  <a:srgbClr val="C00000"/>
                </a:solidFill>
              </a:rPr>
              <a:t>O</a:t>
            </a:r>
          </a:p>
        </p:txBody>
      </p:sp>
      <p:graphicFrame>
        <p:nvGraphicFramePr>
          <p:cNvPr id="6" name="Object 5">
            <a:extLst>
              <a:ext uri="{FF2B5EF4-FFF2-40B4-BE49-F238E27FC236}">
                <a16:creationId xmlns:a16="http://schemas.microsoft.com/office/drawing/2014/main" id="{B795FE2E-B281-4EED-9E25-910D1C0102F3}"/>
              </a:ext>
            </a:extLst>
          </p:cNvPr>
          <p:cNvGraphicFramePr>
            <a:graphicFrameLocks noChangeAspect="1"/>
          </p:cNvGraphicFramePr>
          <p:nvPr>
            <p:extLst>
              <p:ext uri="{D42A27DB-BD31-4B8C-83A1-F6EECF244321}">
                <p14:modId xmlns:p14="http://schemas.microsoft.com/office/powerpoint/2010/main" val="3154580300"/>
              </p:ext>
            </p:extLst>
          </p:nvPr>
        </p:nvGraphicFramePr>
        <p:xfrm>
          <a:off x="4572000" y="1543684"/>
          <a:ext cx="2722563" cy="3090863"/>
        </p:xfrm>
        <a:graphic>
          <a:graphicData uri="http://schemas.openxmlformats.org/presentationml/2006/ole">
            <mc:AlternateContent xmlns:mc="http://schemas.openxmlformats.org/markup-compatibility/2006">
              <mc:Choice xmlns:v="urn:schemas-microsoft-com:vml" Requires="v">
                <p:oleObj spid="_x0000_s28688" name="CS ChemDraw Drawing" r:id="rId4" imgW="2722360" imgH="3091190" progId="ChemDraw.Document.6.0">
                  <p:embed/>
                </p:oleObj>
              </mc:Choice>
              <mc:Fallback>
                <p:oleObj name="CS ChemDraw Drawing" r:id="rId4" imgW="2722360" imgH="3091190" progId="ChemDraw.Document.6.0">
                  <p:embed/>
                  <p:pic>
                    <p:nvPicPr>
                      <p:cNvPr id="0" name=""/>
                      <p:cNvPicPr/>
                      <p:nvPr/>
                    </p:nvPicPr>
                    <p:blipFill>
                      <a:blip r:embed="rId5"/>
                      <a:stretch>
                        <a:fillRect/>
                      </a:stretch>
                    </p:blipFill>
                    <p:spPr>
                      <a:xfrm>
                        <a:off x="4572000" y="1543684"/>
                        <a:ext cx="2722563" cy="3090863"/>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A88B7DC0-6891-45BD-A060-61FA4C7E55DA}"/>
              </a:ext>
            </a:extLst>
          </p:cNvPr>
          <p:cNvSpPr txBox="1"/>
          <p:nvPr/>
        </p:nvSpPr>
        <p:spPr>
          <a:xfrm flipH="1">
            <a:off x="5825622" y="1725032"/>
            <a:ext cx="256304" cy="307777"/>
          </a:xfrm>
          <a:prstGeom prst="rect">
            <a:avLst/>
          </a:prstGeom>
          <a:noFill/>
        </p:spPr>
        <p:txBody>
          <a:bodyPr wrap="square" rtlCol="0">
            <a:spAutoFit/>
          </a:bodyPr>
          <a:lstStyle/>
          <a:p>
            <a:r>
              <a:rPr lang="en-US" sz="1400" b="1" dirty="0">
                <a:solidFill>
                  <a:srgbClr val="C00000"/>
                </a:solidFill>
                <a:latin typeface="Symbol" panose="05050102010706020507" pitchFamily="18" charset="2"/>
              </a:rPr>
              <a:t>a</a:t>
            </a:r>
          </a:p>
        </p:txBody>
      </p:sp>
      <p:sp>
        <p:nvSpPr>
          <p:cNvPr id="8" name="TextBox 7">
            <a:extLst>
              <a:ext uri="{FF2B5EF4-FFF2-40B4-BE49-F238E27FC236}">
                <a16:creationId xmlns:a16="http://schemas.microsoft.com/office/drawing/2014/main" id="{0FB9F0F1-5C46-4D87-A786-E5B9DA956FE8}"/>
              </a:ext>
            </a:extLst>
          </p:cNvPr>
          <p:cNvSpPr txBox="1"/>
          <p:nvPr/>
        </p:nvSpPr>
        <p:spPr>
          <a:xfrm flipH="1">
            <a:off x="5195938" y="1725032"/>
            <a:ext cx="256304" cy="307777"/>
          </a:xfrm>
          <a:prstGeom prst="rect">
            <a:avLst/>
          </a:prstGeom>
          <a:noFill/>
        </p:spPr>
        <p:txBody>
          <a:bodyPr wrap="square" rtlCol="0">
            <a:spAutoFit/>
          </a:bodyPr>
          <a:lstStyle/>
          <a:p>
            <a:r>
              <a:rPr lang="en-US" sz="1400" b="1" dirty="0">
                <a:solidFill>
                  <a:srgbClr val="0070C0"/>
                </a:solidFill>
                <a:latin typeface="Symbol" panose="05050102010706020507" pitchFamily="18" charset="2"/>
              </a:rPr>
              <a:t>b</a:t>
            </a:r>
          </a:p>
        </p:txBody>
      </p:sp>
      <p:sp>
        <p:nvSpPr>
          <p:cNvPr id="9" name="TextBox 8">
            <a:extLst>
              <a:ext uri="{FF2B5EF4-FFF2-40B4-BE49-F238E27FC236}">
                <a16:creationId xmlns:a16="http://schemas.microsoft.com/office/drawing/2014/main" id="{79DD7854-13E9-4FB2-9CC4-CFB31937F4CA}"/>
              </a:ext>
            </a:extLst>
          </p:cNvPr>
          <p:cNvSpPr txBox="1"/>
          <p:nvPr/>
        </p:nvSpPr>
        <p:spPr>
          <a:xfrm flipH="1">
            <a:off x="5783712" y="3854822"/>
            <a:ext cx="256304" cy="307777"/>
          </a:xfrm>
          <a:prstGeom prst="rect">
            <a:avLst/>
          </a:prstGeom>
          <a:noFill/>
        </p:spPr>
        <p:txBody>
          <a:bodyPr wrap="square" rtlCol="0">
            <a:spAutoFit/>
          </a:bodyPr>
          <a:lstStyle/>
          <a:p>
            <a:r>
              <a:rPr lang="en-US" sz="1400" b="1" dirty="0">
                <a:solidFill>
                  <a:srgbClr val="C00000"/>
                </a:solidFill>
                <a:latin typeface="Symbol" panose="05050102010706020507" pitchFamily="18" charset="2"/>
              </a:rPr>
              <a:t>a</a:t>
            </a:r>
          </a:p>
        </p:txBody>
      </p:sp>
      <p:sp>
        <p:nvSpPr>
          <p:cNvPr id="10" name="TextBox 9">
            <a:extLst>
              <a:ext uri="{FF2B5EF4-FFF2-40B4-BE49-F238E27FC236}">
                <a16:creationId xmlns:a16="http://schemas.microsoft.com/office/drawing/2014/main" id="{6122821D-EBC4-4149-BC08-F506BFBD5E09}"/>
              </a:ext>
            </a:extLst>
          </p:cNvPr>
          <p:cNvSpPr txBox="1"/>
          <p:nvPr/>
        </p:nvSpPr>
        <p:spPr>
          <a:xfrm flipH="1">
            <a:off x="5154028" y="3854822"/>
            <a:ext cx="256304" cy="307777"/>
          </a:xfrm>
          <a:prstGeom prst="rect">
            <a:avLst/>
          </a:prstGeom>
          <a:noFill/>
        </p:spPr>
        <p:txBody>
          <a:bodyPr wrap="square" rtlCol="0">
            <a:spAutoFit/>
          </a:bodyPr>
          <a:lstStyle/>
          <a:p>
            <a:r>
              <a:rPr lang="en-US" sz="1400" b="1" dirty="0">
                <a:solidFill>
                  <a:srgbClr val="0070C0"/>
                </a:solidFill>
                <a:latin typeface="Symbol" panose="05050102010706020507" pitchFamily="18" charset="2"/>
              </a:rPr>
              <a:t>b</a:t>
            </a:r>
          </a:p>
        </p:txBody>
      </p:sp>
      <p:sp>
        <p:nvSpPr>
          <p:cNvPr id="11" name="Rectangle 10">
            <a:extLst>
              <a:ext uri="{FF2B5EF4-FFF2-40B4-BE49-F238E27FC236}">
                <a16:creationId xmlns:a16="http://schemas.microsoft.com/office/drawing/2014/main" id="{7C8727B7-E753-40A2-9CCF-5556E01FDE3E}"/>
              </a:ext>
            </a:extLst>
          </p:cNvPr>
          <p:cNvSpPr/>
          <p:nvPr/>
        </p:nvSpPr>
        <p:spPr>
          <a:xfrm>
            <a:off x="4964430" y="4793368"/>
            <a:ext cx="2089355" cy="369332"/>
          </a:xfrm>
          <a:prstGeom prst="rect">
            <a:avLst/>
          </a:prstGeom>
        </p:spPr>
        <p:txBody>
          <a:bodyPr wrap="none">
            <a:spAutoFit/>
          </a:bodyPr>
          <a:lstStyle/>
          <a:p>
            <a:r>
              <a:rPr lang="en-US" dirty="0">
                <a:latin typeface="Symbol" panose="05050102010706020507" pitchFamily="18" charset="2"/>
              </a:rPr>
              <a:t>b</a:t>
            </a:r>
            <a:r>
              <a:rPr lang="en-US" dirty="0"/>
              <a:t>-Hydroxy Acyl-CoA </a:t>
            </a:r>
          </a:p>
        </p:txBody>
      </p:sp>
    </p:spTree>
    <p:extLst>
      <p:ext uri="{BB962C8B-B14F-4D97-AF65-F5344CB8AC3E}">
        <p14:creationId xmlns:p14="http://schemas.microsoft.com/office/powerpoint/2010/main" val="1442711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E73CD-0CE5-4AFE-91D1-654ED8ABF7D4}"/>
              </a:ext>
            </a:extLst>
          </p:cNvPr>
          <p:cNvSpPr>
            <a:spLocks noGrp="1"/>
          </p:cNvSpPr>
          <p:nvPr>
            <p:ph type="title"/>
          </p:nvPr>
        </p:nvSpPr>
        <p:spPr>
          <a:xfrm>
            <a:off x="1305018" y="222349"/>
            <a:ext cx="7709442" cy="779462"/>
          </a:xfrm>
        </p:spPr>
        <p:txBody>
          <a:bodyPr>
            <a:normAutofit/>
          </a:bodyPr>
          <a:lstStyle/>
          <a:p>
            <a:r>
              <a:rPr lang="en-US" sz="3600" dirty="0"/>
              <a:t>STEP 3: </a:t>
            </a:r>
            <a:r>
              <a:rPr lang="en-US" sz="3600" dirty="0" err="1"/>
              <a:t>Hydroxyacyl</a:t>
            </a:r>
            <a:r>
              <a:rPr lang="en-US" sz="3600" dirty="0"/>
              <a:t>-CoA Dehydrogenase</a:t>
            </a:r>
          </a:p>
        </p:txBody>
      </p:sp>
      <p:sp>
        <p:nvSpPr>
          <p:cNvPr id="3" name="Content Placeholder 2">
            <a:extLst>
              <a:ext uri="{FF2B5EF4-FFF2-40B4-BE49-F238E27FC236}">
                <a16:creationId xmlns:a16="http://schemas.microsoft.com/office/drawing/2014/main" id="{3230CEAB-E160-4D7F-93B2-C3B3CC977A30}"/>
              </a:ext>
            </a:extLst>
          </p:cNvPr>
          <p:cNvSpPr>
            <a:spLocks noGrp="1"/>
          </p:cNvSpPr>
          <p:nvPr>
            <p:ph idx="1"/>
          </p:nvPr>
        </p:nvSpPr>
        <p:spPr>
          <a:xfrm>
            <a:off x="319596" y="1278384"/>
            <a:ext cx="2698638" cy="4511353"/>
          </a:xfrm>
        </p:spPr>
        <p:txBody>
          <a:bodyPr/>
          <a:lstStyle/>
          <a:p>
            <a:r>
              <a:rPr lang="en-US" b="1" dirty="0">
                <a:solidFill>
                  <a:schemeClr val="accent1">
                    <a:lumMod val="75000"/>
                  </a:schemeClr>
                </a:solidFill>
              </a:rPr>
              <a:t>Dehydrogen</a:t>
            </a:r>
            <a:r>
              <a:rPr lang="en-US" dirty="0"/>
              <a:t>ase Activity (Create NADH</a:t>
            </a:r>
            <a:r>
              <a:rPr lang="en-US" baseline="-25000" dirty="0"/>
              <a:t> </a:t>
            </a:r>
            <a:r>
              <a:rPr lang="en-US" dirty="0"/>
              <a:t>+ H</a:t>
            </a:r>
            <a:r>
              <a:rPr lang="en-US" baseline="30000" dirty="0"/>
              <a:t>+</a:t>
            </a:r>
            <a:r>
              <a:rPr lang="en-US" dirty="0"/>
              <a:t>)</a:t>
            </a:r>
          </a:p>
          <a:p>
            <a:r>
              <a:rPr lang="en-US" b="1" dirty="0">
                <a:solidFill>
                  <a:schemeClr val="accent1">
                    <a:lumMod val="75000"/>
                  </a:schemeClr>
                </a:solidFill>
              </a:rPr>
              <a:t>Formation of Ketone </a:t>
            </a:r>
            <a:r>
              <a:rPr lang="en-US" dirty="0"/>
              <a:t>at the beta position</a:t>
            </a:r>
          </a:p>
          <a:p>
            <a:endParaRPr lang="en-US" dirty="0"/>
          </a:p>
        </p:txBody>
      </p:sp>
      <p:graphicFrame>
        <p:nvGraphicFramePr>
          <p:cNvPr id="4" name="Object 3">
            <a:extLst>
              <a:ext uri="{FF2B5EF4-FFF2-40B4-BE49-F238E27FC236}">
                <a16:creationId xmlns:a16="http://schemas.microsoft.com/office/drawing/2014/main" id="{7D08A816-77AE-4BAA-8F14-F6C215F798AC}"/>
              </a:ext>
            </a:extLst>
          </p:cNvPr>
          <p:cNvGraphicFramePr>
            <a:graphicFrameLocks noChangeAspect="1"/>
          </p:cNvGraphicFramePr>
          <p:nvPr>
            <p:extLst>
              <p:ext uri="{D42A27DB-BD31-4B8C-83A1-F6EECF244321}">
                <p14:modId xmlns:p14="http://schemas.microsoft.com/office/powerpoint/2010/main" val="1765497678"/>
              </p:ext>
            </p:extLst>
          </p:nvPr>
        </p:nvGraphicFramePr>
        <p:xfrm>
          <a:off x="4188778" y="1421130"/>
          <a:ext cx="3844925" cy="4116388"/>
        </p:xfrm>
        <a:graphic>
          <a:graphicData uri="http://schemas.openxmlformats.org/presentationml/2006/ole">
            <mc:AlternateContent xmlns:mc="http://schemas.openxmlformats.org/markup-compatibility/2006">
              <mc:Choice xmlns:v="urn:schemas-microsoft-com:vml" Requires="v">
                <p:oleObj spid="_x0000_s29713" name="CS ChemDraw Drawing" r:id="rId4" imgW="3844308" imgH="4116921" progId="ChemDraw.Document.6.0">
                  <p:embed/>
                </p:oleObj>
              </mc:Choice>
              <mc:Fallback>
                <p:oleObj name="CS ChemDraw Drawing" r:id="rId4" imgW="3844308" imgH="4116921" progId="ChemDraw.Document.6.0">
                  <p:embed/>
                  <p:pic>
                    <p:nvPicPr>
                      <p:cNvPr id="0" name=""/>
                      <p:cNvPicPr/>
                      <p:nvPr/>
                    </p:nvPicPr>
                    <p:blipFill>
                      <a:blip r:embed="rId5"/>
                      <a:stretch>
                        <a:fillRect/>
                      </a:stretch>
                    </p:blipFill>
                    <p:spPr>
                      <a:xfrm>
                        <a:off x="4188778" y="1421130"/>
                        <a:ext cx="3844925" cy="4116388"/>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67661570-4C60-490E-9113-61758FD323AF}"/>
              </a:ext>
            </a:extLst>
          </p:cNvPr>
          <p:cNvSpPr txBox="1"/>
          <p:nvPr/>
        </p:nvSpPr>
        <p:spPr>
          <a:xfrm flipH="1">
            <a:off x="4201647" y="2094840"/>
            <a:ext cx="785642" cy="369332"/>
          </a:xfrm>
          <a:prstGeom prst="rect">
            <a:avLst/>
          </a:prstGeom>
          <a:noFill/>
        </p:spPr>
        <p:txBody>
          <a:bodyPr wrap="square" rtlCol="0">
            <a:spAutoFit/>
          </a:bodyPr>
          <a:lstStyle/>
          <a:p>
            <a:r>
              <a:rPr lang="en-US" b="1" dirty="0">
                <a:solidFill>
                  <a:srgbClr val="C00000"/>
                </a:solidFill>
              </a:rPr>
              <a:t>NAD</a:t>
            </a:r>
            <a:r>
              <a:rPr lang="en-US" b="1" baseline="30000" dirty="0">
                <a:solidFill>
                  <a:srgbClr val="C00000"/>
                </a:solidFill>
              </a:rPr>
              <a:t>+</a:t>
            </a:r>
          </a:p>
        </p:txBody>
      </p:sp>
      <p:sp>
        <p:nvSpPr>
          <p:cNvPr id="6" name="TextBox 5">
            <a:extLst>
              <a:ext uri="{FF2B5EF4-FFF2-40B4-BE49-F238E27FC236}">
                <a16:creationId xmlns:a16="http://schemas.microsoft.com/office/drawing/2014/main" id="{0F5DD2A7-6F42-4FC1-8C09-2A84F4FAB043}"/>
              </a:ext>
            </a:extLst>
          </p:cNvPr>
          <p:cNvSpPr txBox="1"/>
          <p:nvPr/>
        </p:nvSpPr>
        <p:spPr>
          <a:xfrm flipH="1">
            <a:off x="3078570" y="2032760"/>
            <a:ext cx="815250" cy="646331"/>
          </a:xfrm>
          <a:prstGeom prst="rect">
            <a:avLst/>
          </a:prstGeom>
          <a:noFill/>
        </p:spPr>
        <p:txBody>
          <a:bodyPr wrap="square" rtlCol="0">
            <a:spAutoFit/>
          </a:bodyPr>
          <a:lstStyle/>
          <a:p>
            <a:r>
              <a:rPr lang="en-US" b="1" dirty="0">
                <a:solidFill>
                  <a:srgbClr val="C00000"/>
                </a:solidFill>
              </a:rPr>
              <a:t>NADH </a:t>
            </a:r>
          </a:p>
          <a:p>
            <a:r>
              <a:rPr lang="en-US" b="1" dirty="0">
                <a:solidFill>
                  <a:srgbClr val="C00000"/>
                </a:solidFill>
              </a:rPr>
              <a:t>+ H</a:t>
            </a:r>
            <a:r>
              <a:rPr lang="en-US" b="1" baseline="30000" dirty="0">
                <a:solidFill>
                  <a:srgbClr val="C00000"/>
                </a:solidFill>
              </a:rPr>
              <a:t>+</a:t>
            </a:r>
          </a:p>
        </p:txBody>
      </p:sp>
      <p:cxnSp>
        <p:nvCxnSpPr>
          <p:cNvPr id="7" name="Straight Arrow Connector 6">
            <a:extLst>
              <a:ext uri="{FF2B5EF4-FFF2-40B4-BE49-F238E27FC236}">
                <a16:creationId xmlns:a16="http://schemas.microsoft.com/office/drawing/2014/main" id="{49733EC8-EAFE-432A-927E-C25241B663CE}"/>
              </a:ext>
            </a:extLst>
          </p:cNvPr>
          <p:cNvCxnSpPr>
            <a:cxnSpLocks/>
          </p:cNvCxnSpPr>
          <p:nvPr/>
        </p:nvCxnSpPr>
        <p:spPr>
          <a:xfrm flipH="1">
            <a:off x="3803876" y="2279506"/>
            <a:ext cx="397771"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F84FEA60-DE63-4E0E-92E8-56F530B245CA}"/>
              </a:ext>
            </a:extLst>
          </p:cNvPr>
          <p:cNvSpPr/>
          <p:nvPr/>
        </p:nvSpPr>
        <p:spPr>
          <a:xfrm>
            <a:off x="5688138" y="5537518"/>
            <a:ext cx="1622945" cy="369332"/>
          </a:xfrm>
          <a:prstGeom prst="rect">
            <a:avLst/>
          </a:prstGeom>
        </p:spPr>
        <p:txBody>
          <a:bodyPr wrap="none">
            <a:spAutoFit/>
          </a:bodyPr>
          <a:lstStyle/>
          <a:p>
            <a:r>
              <a:rPr lang="en-US" dirty="0">
                <a:latin typeface="Symbol" panose="05050102010706020507" pitchFamily="18" charset="2"/>
              </a:rPr>
              <a:t>b</a:t>
            </a:r>
            <a:r>
              <a:rPr lang="en-US" dirty="0"/>
              <a:t>-Ketoacyl-CoA</a:t>
            </a:r>
          </a:p>
        </p:txBody>
      </p:sp>
    </p:spTree>
    <p:extLst>
      <p:ext uri="{BB962C8B-B14F-4D97-AF65-F5344CB8AC3E}">
        <p14:creationId xmlns:p14="http://schemas.microsoft.com/office/powerpoint/2010/main" val="315257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8FDE9-5EAF-482F-B9BE-D7621CC9C105}"/>
              </a:ext>
            </a:extLst>
          </p:cNvPr>
          <p:cNvSpPr>
            <a:spLocks noGrp="1"/>
          </p:cNvSpPr>
          <p:nvPr>
            <p:ph type="title"/>
          </p:nvPr>
        </p:nvSpPr>
        <p:spPr/>
        <p:txBody>
          <a:bodyPr/>
          <a:lstStyle/>
          <a:p>
            <a:r>
              <a:rPr lang="en-US" dirty="0"/>
              <a:t>STEP 4: </a:t>
            </a:r>
            <a:r>
              <a:rPr lang="en-US" dirty="0">
                <a:latin typeface="Symbol" panose="05050102010706020507" pitchFamily="18" charset="2"/>
              </a:rPr>
              <a:t>b</a:t>
            </a:r>
            <a:r>
              <a:rPr lang="en-US" dirty="0"/>
              <a:t>-</a:t>
            </a:r>
            <a:r>
              <a:rPr lang="en-US" dirty="0" err="1"/>
              <a:t>Ketothiolase</a:t>
            </a:r>
            <a:endParaRPr lang="en-US" dirty="0"/>
          </a:p>
        </p:txBody>
      </p:sp>
      <p:sp>
        <p:nvSpPr>
          <p:cNvPr id="3" name="Content Placeholder 2">
            <a:extLst>
              <a:ext uri="{FF2B5EF4-FFF2-40B4-BE49-F238E27FC236}">
                <a16:creationId xmlns:a16="http://schemas.microsoft.com/office/drawing/2014/main" id="{9D8FF0DD-2A81-4952-8EB2-0B5F8311D42D}"/>
              </a:ext>
            </a:extLst>
          </p:cNvPr>
          <p:cNvSpPr>
            <a:spLocks noGrp="1"/>
          </p:cNvSpPr>
          <p:nvPr>
            <p:ph idx="1"/>
          </p:nvPr>
        </p:nvSpPr>
        <p:spPr>
          <a:xfrm>
            <a:off x="319596" y="1278384"/>
            <a:ext cx="2903664" cy="4511353"/>
          </a:xfrm>
        </p:spPr>
        <p:txBody>
          <a:bodyPr/>
          <a:lstStyle/>
          <a:p>
            <a:r>
              <a:rPr lang="en-US" b="1" dirty="0">
                <a:solidFill>
                  <a:schemeClr val="accent1">
                    <a:lumMod val="75000"/>
                  </a:schemeClr>
                </a:solidFill>
              </a:rPr>
              <a:t>Cleaves off </a:t>
            </a:r>
            <a:r>
              <a:rPr lang="en-US" dirty="0"/>
              <a:t>2 carbon unit (Acetyl-CoA)</a:t>
            </a:r>
          </a:p>
          <a:p>
            <a:r>
              <a:rPr lang="en-US" b="1" dirty="0">
                <a:solidFill>
                  <a:schemeClr val="accent1">
                    <a:lumMod val="75000"/>
                  </a:schemeClr>
                </a:solidFill>
              </a:rPr>
              <a:t>Formation of Acyl-CoA Ketone </a:t>
            </a:r>
            <a:r>
              <a:rPr lang="en-US" dirty="0"/>
              <a:t>2 carbon units shorter</a:t>
            </a:r>
          </a:p>
        </p:txBody>
      </p:sp>
      <p:graphicFrame>
        <p:nvGraphicFramePr>
          <p:cNvPr id="5" name="Object 4">
            <a:extLst>
              <a:ext uri="{FF2B5EF4-FFF2-40B4-BE49-F238E27FC236}">
                <a16:creationId xmlns:a16="http://schemas.microsoft.com/office/drawing/2014/main" id="{0B4F11BB-111F-41BB-8983-717BB992901E}"/>
              </a:ext>
            </a:extLst>
          </p:cNvPr>
          <p:cNvGraphicFramePr>
            <a:graphicFrameLocks noChangeAspect="1"/>
          </p:cNvGraphicFramePr>
          <p:nvPr>
            <p:extLst>
              <p:ext uri="{D42A27DB-BD31-4B8C-83A1-F6EECF244321}">
                <p14:modId xmlns:p14="http://schemas.microsoft.com/office/powerpoint/2010/main" val="1863656937"/>
              </p:ext>
            </p:extLst>
          </p:nvPr>
        </p:nvGraphicFramePr>
        <p:xfrm>
          <a:off x="3411855" y="1278384"/>
          <a:ext cx="5541963" cy="3200400"/>
        </p:xfrm>
        <a:graphic>
          <a:graphicData uri="http://schemas.openxmlformats.org/presentationml/2006/ole">
            <mc:AlternateContent xmlns:mc="http://schemas.openxmlformats.org/markup-compatibility/2006">
              <mc:Choice xmlns:v="urn:schemas-microsoft-com:vml" Requires="v">
                <p:oleObj spid="_x0000_s30746" name="CS ChemDraw Drawing" r:id="rId4" imgW="5542115" imgH="3201060" progId="ChemDraw.Document.6.0">
                  <p:embed/>
                </p:oleObj>
              </mc:Choice>
              <mc:Fallback>
                <p:oleObj name="CS ChemDraw Drawing" r:id="rId4" imgW="5542115" imgH="3201060" progId="ChemDraw.Document.6.0">
                  <p:embed/>
                  <p:pic>
                    <p:nvPicPr>
                      <p:cNvPr id="0" name=""/>
                      <p:cNvPicPr/>
                      <p:nvPr/>
                    </p:nvPicPr>
                    <p:blipFill>
                      <a:blip r:embed="rId5"/>
                      <a:stretch>
                        <a:fillRect/>
                      </a:stretch>
                    </p:blipFill>
                    <p:spPr>
                      <a:xfrm>
                        <a:off x="3411855" y="1278384"/>
                        <a:ext cx="5541963" cy="3200400"/>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31E186A6-1EB7-47A0-9535-7569C7787ED4}"/>
              </a:ext>
            </a:extLst>
          </p:cNvPr>
          <p:cNvSpPr txBox="1"/>
          <p:nvPr/>
        </p:nvSpPr>
        <p:spPr>
          <a:xfrm flipH="1">
            <a:off x="5223600" y="2608070"/>
            <a:ext cx="857160" cy="369332"/>
          </a:xfrm>
          <a:prstGeom prst="rect">
            <a:avLst/>
          </a:prstGeom>
          <a:noFill/>
        </p:spPr>
        <p:txBody>
          <a:bodyPr wrap="square" rtlCol="0">
            <a:spAutoFit/>
          </a:bodyPr>
          <a:lstStyle/>
          <a:p>
            <a:r>
              <a:rPr lang="en-US" b="1" dirty="0" err="1">
                <a:solidFill>
                  <a:srgbClr val="C00000"/>
                </a:solidFill>
              </a:rPr>
              <a:t>CoASH</a:t>
            </a:r>
            <a:endParaRPr lang="en-US" b="1" baseline="30000" dirty="0">
              <a:solidFill>
                <a:srgbClr val="C00000"/>
              </a:solidFill>
            </a:endParaRPr>
          </a:p>
        </p:txBody>
      </p:sp>
      <p:sp>
        <p:nvSpPr>
          <p:cNvPr id="7" name="TextBox 6">
            <a:extLst>
              <a:ext uri="{FF2B5EF4-FFF2-40B4-BE49-F238E27FC236}">
                <a16:creationId xmlns:a16="http://schemas.microsoft.com/office/drawing/2014/main" id="{7CC13A56-7800-48E9-AE2C-72E3D9653296}"/>
              </a:ext>
            </a:extLst>
          </p:cNvPr>
          <p:cNvSpPr txBox="1"/>
          <p:nvPr/>
        </p:nvSpPr>
        <p:spPr>
          <a:xfrm flipH="1">
            <a:off x="6369414" y="3815840"/>
            <a:ext cx="378096" cy="369332"/>
          </a:xfrm>
          <a:prstGeom prst="rect">
            <a:avLst/>
          </a:prstGeom>
          <a:noFill/>
        </p:spPr>
        <p:txBody>
          <a:bodyPr wrap="square" rtlCol="0">
            <a:spAutoFit/>
          </a:bodyPr>
          <a:lstStyle/>
          <a:p>
            <a:r>
              <a:rPr lang="en-US" b="1" dirty="0">
                <a:solidFill>
                  <a:srgbClr val="C00000"/>
                </a:solidFill>
              </a:rPr>
              <a:t> + </a:t>
            </a:r>
            <a:endParaRPr lang="en-US" b="1" baseline="30000" dirty="0">
              <a:solidFill>
                <a:srgbClr val="C00000"/>
              </a:solidFill>
            </a:endParaRPr>
          </a:p>
        </p:txBody>
      </p:sp>
      <p:graphicFrame>
        <p:nvGraphicFramePr>
          <p:cNvPr id="8" name="Object 7">
            <a:extLst>
              <a:ext uri="{FF2B5EF4-FFF2-40B4-BE49-F238E27FC236}">
                <a16:creationId xmlns:a16="http://schemas.microsoft.com/office/drawing/2014/main" id="{517AAB7C-9A08-4DC9-A12B-F9562C898415}"/>
              </a:ext>
            </a:extLst>
          </p:cNvPr>
          <p:cNvGraphicFramePr>
            <a:graphicFrameLocks noChangeAspect="1"/>
          </p:cNvGraphicFramePr>
          <p:nvPr>
            <p:extLst>
              <p:ext uri="{D42A27DB-BD31-4B8C-83A1-F6EECF244321}">
                <p14:modId xmlns:p14="http://schemas.microsoft.com/office/powerpoint/2010/main" val="2347608795"/>
              </p:ext>
            </p:extLst>
          </p:nvPr>
        </p:nvGraphicFramePr>
        <p:xfrm>
          <a:off x="5809615" y="1572578"/>
          <a:ext cx="182563" cy="428625"/>
        </p:xfrm>
        <a:graphic>
          <a:graphicData uri="http://schemas.openxmlformats.org/presentationml/2006/ole">
            <mc:AlternateContent xmlns:mc="http://schemas.openxmlformats.org/markup-compatibility/2006">
              <mc:Choice xmlns:v="urn:schemas-microsoft-com:vml" Requires="v">
                <p:oleObj spid="_x0000_s30747" name="CS ChemDraw Drawing" r:id="rId6" imgW="182029" imgH="429297" progId="ChemDraw.Document.6.0">
                  <p:embed/>
                </p:oleObj>
              </mc:Choice>
              <mc:Fallback>
                <p:oleObj name="CS ChemDraw Drawing" r:id="rId6" imgW="182029" imgH="429297" progId="ChemDraw.Document.6.0">
                  <p:embed/>
                  <p:pic>
                    <p:nvPicPr>
                      <p:cNvPr id="0" name=""/>
                      <p:cNvPicPr/>
                      <p:nvPr/>
                    </p:nvPicPr>
                    <p:blipFill>
                      <a:blip r:embed="rId7"/>
                      <a:stretch>
                        <a:fillRect/>
                      </a:stretch>
                    </p:blipFill>
                    <p:spPr>
                      <a:xfrm>
                        <a:off x="5809615" y="1572578"/>
                        <a:ext cx="182563" cy="428625"/>
                      </a:xfrm>
                      <a:prstGeom prst="rect">
                        <a:avLst/>
                      </a:prstGeom>
                    </p:spPr>
                  </p:pic>
                </p:oleObj>
              </mc:Fallback>
            </mc:AlternateContent>
          </a:graphicData>
        </a:graphic>
      </p:graphicFrame>
    </p:spTree>
    <p:extLst>
      <p:ext uri="{BB962C8B-B14F-4D97-AF65-F5344CB8AC3E}">
        <p14:creationId xmlns:p14="http://schemas.microsoft.com/office/powerpoint/2010/main" val="602020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AB955-ECBA-4A58-809E-CC4391B0CA81}"/>
              </a:ext>
            </a:extLst>
          </p:cNvPr>
          <p:cNvSpPr>
            <a:spLocks noGrp="1"/>
          </p:cNvSpPr>
          <p:nvPr>
            <p:ph type="title"/>
          </p:nvPr>
        </p:nvSpPr>
        <p:spPr>
          <a:xfrm>
            <a:off x="356328" y="1700629"/>
            <a:ext cx="3346992" cy="779462"/>
          </a:xfrm>
        </p:spPr>
        <p:txBody>
          <a:bodyPr>
            <a:normAutofit fontScale="90000"/>
          </a:bodyPr>
          <a:lstStyle/>
          <a:p>
            <a:r>
              <a:rPr lang="en-US" dirty="0"/>
              <a:t>Overview of Mitochondrial Pathways</a:t>
            </a:r>
          </a:p>
        </p:txBody>
      </p:sp>
      <p:pic>
        <p:nvPicPr>
          <p:cNvPr id="4" name="Google Shape;91;p2">
            <a:hlinkClick r:id="rId3"/>
            <a:extLst>
              <a:ext uri="{FF2B5EF4-FFF2-40B4-BE49-F238E27FC236}">
                <a16:creationId xmlns:a16="http://schemas.microsoft.com/office/drawing/2014/main" id="{C54655F3-11D7-4110-9912-E9E5183748AC}"/>
              </a:ext>
            </a:extLst>
          </p:cNvPr>
          <p:cNvPicPr preferRelativeResize="0">
            <a:picLocks/>
          </p:cNvPicPr>
          <p:nvPr/>
        </p:nvPicPr>
        <p:blipFill rotWithShape="1">
          <a:blip r:embed="rId4">
            <a:alphaModFix/>
          </a:blip>
          <a:srcRect l="34768" t="18834" r="26452" b="7379"/>
          <a:stretch/>
        </p:blipFill>
        <p:spPr>
          <a:xfrm>
            <a:off x="3554731" y="190500"/>
            <a:ext cx="5490210" cy="5567406"/>
          </a:xfrm>
          <a:prstGeom prst="rect">
            <a:avLst/>
          </a:prstGeom>
          <a:noFill/>
          <a:ln>
            <a:noFill/>
          </a:ln>
        </p:spPr>
      </p:pic>
      <p:sp>
        <p:nvSpPr>
          <p:cNvPr id="5" name="TextBox 4">
            <a:extLst>
              <a:ext uri="{FF2B5EF4-FFF2-40B4-BE49-F238E27FC236}">
                <a16:creationId xmlns:a16="http://schemas.microsoft.com/office/drawing/2014/main" id="{844A4D11-AFF3-4A04-AB23-C877AD565D8D}"/>
              </a:ext>
            </a:extLst>
          </p:cNvPr>
          <p:cNvSpPr txBox="1"/>
          <p:nvPr/>
        </p:nvSpPr>
        <p:spPr>
          <a:xfrm>
            <a:off x="3388339" y="5729639"/>
            <a:ext cx="5544082" cy="307777"/>
          </a:xfrm>
          <a:prstGeom prst="rect">
            <a:avLst/>
          </a:prstGeom>
          <a:noFill/>
        </p:spPr>
        <p:txBody>
          <a:bodyPr wrap="none" rtlCol="0">
            <a:spAutoFit/>
          </a:bodyPr>
          <a:lstStyle/>
          <a:p>
            <a:r>
              <a:rPr lang="en-US" sz="1400" dirty="0"/>
              <a:t>Figure from: </a:t>
            </a:r>
            <a:r>
              <a:rPr lang="en-US" sz="1400" dirty="0">
                <a:hlinkClick r:id="rId5"/>
              </a:rPr>
              <a:t>Sharpe, A.J., and McKenzie, M. (2018) Cells 7(46)doi:10.3990</a:t>
            </a:r>
            <a:endParaRPr lang="en-US" sz="1400" dirty="0"/>
          </a:p>
        </p:txBody>
      </p:sp>
    </p:spTree>
    <p:extLst>
      <p:ext uri="{BB962C8B-B14F-4D97-AF65-F5344CB8AC3E}">
        <p14:creationId xmlns:p14="http://schemas.microsoft.com/office/powerpoint/2010/main" val="3294453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AB955-ECBA-4A58-809E-CC4391B0CA81}"/>
              </a:ext>
            </a:extLst>
          </p:cNvPr>
          <p:cNvSpPr>
            <a:spLocks noGrp="1"/>
          </p:cNvSpPr>
          <p:nvPr>
            <p:ph type="title"/>
          </p:nvPr>
        </p:nvSpPr>
        <p:spPr>
          <a:xfrm>
            <a:off x="356328" y="1700629"/>
            <a:ext cx="3346992" cy="779462"/>
          </a:xfrm>
        </p:spPr>
        <p:txBody>
          <a:bodyPr>
            <a:normAutofit fontScale="90000"/>
          </a:bodyPr>
          <a:lstStyle/>
          <a:p>
            <a:r>
              <a:rPr lang="en-US" dirty="0"/>
              <a:t>Overview of Mitochondrial Pathways</a:t>
            </a:r>
          </a:p>
        </p:txBody>
      </p:sp>
      <p:pic>
        <p:nvPicPr>
          <p:cNvPr id="4" name="Google Shape;91;p2">
            <a:hlinkClick r:id="rId3"/>
            <a:extLst>
              <a:ext uri="{FF2B5EF4-FFF2-40B4-BE49-F238E27FC236}">
                <a16:creationId xmlns:a16="http://schemas.microsoft.com/office/drawing/2014/main" id="{C54655F3-11D7-4110-9912-E9E5183748AC}"/>
              </a:ext>
            </a:extLst>
          </p:cNvPr>
          <p:cNvPicPr preferRelativeResize="0">
            <a:picLocks/>
          </p:cNvPicPr>
          <p:nvPr/>
        </p:nvPicPr>
        <p:blipFill rotWithShape="1">
          <a:blip r:embed="rId4">
            <a:alphaModFix/>
          </a:blip>
          <a:srcRect l="34768" t="18834" r="26452" b="7379"/>
          <a:stretch/>
        </p:blipFill>
        <p:spPr>
          <a:xfrm>
            <a:off x="3554731" y="190500"/>
            <a:ext cx="5490210" cy="5567406"/>
          </a:xfrm>
          <a:prstGeom prst="rect">
            <a:avLst/>
          </a:prstGeom>
          <a:noFill/>
          <a:ln>
            <a:noFill/>
          </a:ln>
        </p:spPr>
      </p:pic>
      <p:sp>
        <p:nvSpPr>
          <p:cNvPr id="5" name="TextBox 4">
            <a:extLst>
              <a:ext uri="{FF2B5EF4-FFF2-40B4-BE49-F238E27FC236}">
                <a16:creationId xmlns:a16="http://schemas.microsoft.com/office/drawing/2014/main" id="{844A4D11-AFF3-4A04-AB23-C877AD565D8D}"/>
              </a:ext>
            </a:extLst>
          </p:cNvPr>
          <p:cNvSpPr txBox="1"/>
          <p:nvPr/>
        </p:nvSpPr>
        <p:spPr>
          <a:xfrm>
            <a:off x="3388339" y="5729639"/>
            <a:ext cx="5544082" cy="307777"/>
          </a:xfrm>
          <a:prstGeom prst="rect">
            <a:avLst/>
          </a:prstGeom>
          <a:noFill/>
        </p:spPr>
        <p:txBody>
          <a:bodyPr wrap="none" rtlCol="0">
            <a:spAutoFit/>
          </a:bodyPr>
          <a:lstStyle/>
          <a:p>
            <a:r>
              <a:rPr lang="en-US" sz="1400" dirty="0"/>
              <a:t>Figure from: </a:t>
            </a:r>
            <a:r>
              <a:rPr lang="en-US" sz="1400" dirty="0">
                <a:hlinkClick r:id="rId5"/>
              </a:rPr>
              <a:t>Sharpe, A.J., and McKenzie, M. (2018) Cells 7(46)doi:10.3990</a:t>
            </a:r>
            <a:endParaRPr lang="en-US" sz="1400" dirty="0"/>
          </a:p>
        </p:txBody>
      </p:sp>
      <p:pic>
        <p:nvPicPr>
          <p:cNvPr id="6" name="Google Shape;91;p2">
            <a:hlinkClick r:id="rId3"/>
            <a:extLst>
              <a:ext uri="{FF2B5EF4-FFF2-40B4-BE49-F238E27FC236}">
                <a16:creationId xmlns:a16="http://schemas.microsoft.com/office/drawing/2014/main" id="{9206E783-9D4A-485E-839F-403E29D0783F}"/>
              </a:ext>
            </a:extLst>
          </p:cNvPr>
          <p:cNvPicPr preferRelativeResize="0">
            <a:picLocks/>
          </p:cNvPicPr>
          <p:nvPr/>
        </p:nvPicPr>
        <p:blipFill rotWithShape="1">
          <a:blip r:embed="rId4">
            <a:alphaModFix/>
          </a:blip>
          <a:srcRect l="39020" t="37366" r="27206" b="49556"/>
          <a:stretch/>
        </p:blipFill>
        <p:spPr>
          <a:xfrm>
            <a:off x="1630681" y="2974203"/>
            <a:ext cx="6637020" cy="1531620"/>
          </a:xfrm>
          <a:prstGeom prst="rect">
            <a:avLst/>
          </a:prstGeom>
          <a:noFill/>
          <a:ln>
            <a:noFill/>
          </a:ln>
        </p:spPr>
      </p:pic>
    </p:spTree>
    <p:extLst>
      <p:ext uri="{BB962C8B-B14F-4D97-AF65-F5344CB8AC3E}">
        <p14:creationId xmlns:p14="http://schemas.microsoft.com/office/powerpoint/2010/main" val="3520013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AB955-ECBA-4A58-809E-CC4391B0CA81}"/>
              </a:ext>
            </a:extLst>
          </p:cNvPr>
          <p:cNvSpPr>
            <a:spLocks noGrp="1"/>
          </p:cNvSpPr>
          <p:nvPr>
            <p:ph type="title"/>
          </p:nvPr>
        </p:nvSpPr>
        <p:spPr>
          <a:xfrm>
            <a:off x="356328" y="1700629"/>
            <a:ext cx="3346992" cy="779462"/>
          </a:xfrm>
        </p:spPr>
        <p:txBody>
          <a:bodyPr>
            <a:normAutofit fontScale="90000"/>
          </a:bodyPr>
          <a:lstStyle/>
          <a:p>
            <a:r>
              <a:rPr lang="en-US" dirty="0"/>
              <a:t>Overview of Mitochondrial Pathways</a:t>
            </a:r>
          </a:p>
        </p:txBody>
      </p:sp>
      <p:pic>
        <p:nvPicPr>
          <p:cNvPr id="4" name="Google Shape;91;p2">
            <a:hlinkClick r:id="rId3"/>
            <a:extLst>
              <a:ext uri="{FF2B5EF4-FFF2-40B4-BE49-F238E27FC236}">
                <a16:creationId xmlns:a16="http://schemas.microsoft.com/office/drawing/2014/main" id="{C54655F3-11D7-4110-9912-E9E5183748AC}"/>
              </a:ext>
            </a:extLst>
          </p:cNvPr>
          <p:cNvPicPr preferRelativeResize="0">
            <a:picLocks/>
          </p:cNvPicPr>
          <p:nvPr/>
        </p:nvPicPr>
        <p:blipFill rotWithShape="1">
          <a:blip r:embed="rId4">
            <a:alphaModFix/>
          </a:blip>
          <a:srcRect l="34768" t="18834" r="26452" b="7379"/>
          <a:stretch/>
        </p:blipFill>
        <p:spPr>
          <a:xfrm>
            <a:off x="3554731" y="190500"/>
            <a:ext cx="5490210" cy="5567406"/>
          </a:xfrm>
          <a:prstGeom prst="rect">
            <a:avLst/>
          </a:prstGeom>
          <a:noFill/>
          <a:ln>
            <a:noFill/>
          </a:ln>
        </p:spPr>
      </p:pic>
      <p:sp>
        <p:nvSpPr>
          <p:cNvPr id="5" name="TextBox 4">
            <a:extLst>
              <a:ext uri="{FF2B5EF4-FFF2-40B4-BE49-F238E27FC236}">
                <a16:creationId xmlns:a16="http://schemas.microsoft.com/office/drawing/2014/main" id="{844A4D11-AFF3-4A04-AB23-C877AD565D8D}"/>
              </a:ext>
            </a:extLst>
          </p:cNvPr>
          <p:cNvSpPr txBox="1"/>
          <p:nvPr/>
        </p:nvSpPr>
        <p:spPr>
          <a:xfrm>
            <a:off x="3388339" y="5729639"/>
            <a:ext cx="5544082" cy="307777"/>
          </a:xfrm>
          <a:prstGeom prst="rect">
            <a:avLst/>
          </a:prstGeom>
          <a:noFill/>
        </p:spPr>
        <p:txBody>
          <a:bodyPr wrap="none" rtlCol="0">
            <a:spAutoFit/>
          </a:bodyPr>
          <a:lstStyle/>
          <a:p>
            <a:r>
              <a:rPr lang="en-US" sz="1400" dirty="0"/>
              <a:t>Figure from: </a:t>
            </a:r>
            <a:r>
              <a:rPr lang="en-US" sz="1400" dirty="0">
                <a:hlinkClick r:id="rId5"/>
              </a:rPr>
              <a:t>Sharpe, A.J., and McKenzie, M. (2018) Cells 7(46)doi:10.3990</a:t>
            </a:r>
            <a:endParaRPr lang="en-US" sz="1400" dirty="0"/>
          </a:p>
        </p:txBody>
      </p:sp>
      <p:pic>
        <p:nvPicPr>
          <p:cNvPr id="6" name="Google Shape;91;p2">
            <a:hlinkClick r:id="rId3"/>
            <a:extLst>
              <a:ext uri="{FF2B5EF4-FFF2-40B4-BE49-F238E27FC236}">
                <a16:creationId xmlns:a16="http://schemas.microsoft.com/office/drawing/2014/main" id="{24D95593-82C8-4070-836C-3466FEC165A9}"/>
              </a:ext>
            </a:extLst>
          </p:cNvPr>
          <p:cNvPicPr preferRelativeResize="0">
            <a:picLocks/>
          </p:cNvPicPr>
          <p:nvPr/>
        </p:nvPicPr>
        <p:blipFill rotWithShape="1">
          <a:blip r:embed="rId4">
            <a:alphaModFix/>
          </a:blip>
          <a:srcRect l="43219" t="48172" r="26452" b="16280"/>
          <a:stretch/>
        </p:blipFill>
        <p:spPr>
          <a:xfrm>
            <a:off x="2613660" y="2058177"/>
            <a:ext cx="6129043" cy="3699729"/>
          </a:xfrm>
          <a:prstGeom prst="rect">
            <a:avLst/>
          </a:prstGeom>
          <a:noFill/>
          <a:ln>
            <a:noFill/>
          </a:ln>
        </p:spPr>
      </p:pic>
    </p:spTree>
    <p:extLst>
      <p:ext uri="{BB962C8B-B14F-4D97-AF65-F5344CB8AC3E}">
        <p14:creationId xmlns:p14="http://schemas.microsoft.com/office/powerpoint/2010/main" val="3723746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AB955-ECBA-4A58-809E-CC4391B0CA81}"/>
              </a:ext>
            </a:extLst>
          </p:cNvPr>
          <p:cNvSpPr>
            <a:spLocks noGrp="1"/>
          </p:cNvSpPr>
          <p:nvPr>
            <p:ph type="title"/>
          </p:nvPr>
        </p:nvSpPr>
        <p:spPr>
          <a:xfrm>
            <a:off x="356328" y="1700629"/>
            <a:ext cx="3346992" cy="779462"/>
          </a:xfrm>
        </p:spPr>
        <p:txBody>
          <a:bodyPr>
            <a:normAutofit fontScale="90000"/>
          </a:bodyPr>
          <a:lstStyle/>
          <a:p>
            <a:r>
              <a:rPr lang="en-US" dirty="0"/>
              <a:t>Overview of Mitochondrial Pathways</a:t>
            </a:r>
          </a:p>
        </p:txBody>
      </p:sp>
      <p:pic>
        <p:nvPicPr>
          <p:cNvPr id="4" name="Google Shape;91;p2">
            <a:hlinkClick r:id="rId3"/>
            <a:extLst>
              <a:ext uri="{FF2B5EF4-FFF2-40B4-BE49-F238E27FC236}">
                <a16:creationId xmlns:a16="http://schemas.microsoft.com/office/drawing/2014/main" id="{C54655F3-11D7-4110-9912-E9E5183748AC}"/>
              </a:ext>
            </a:extLst>
          </p:cNvPr>
          <p:cNvPicPr preferRelativeResize="0">
            <a:picLocks/>
          </p:cNvPicPr>
          <p:nvPr/>
        </p:nvPicPr>
        <p:blipFill rotWithShape="1">
          <a:blip r:embed="rId4">
            <a:alphaModFix/>
          </a:blip>
          <a:srcRect l="34768" t="18834" r="26452" b="7379"/>
          <a:stretch/>
        </p:blipFill>
        <p:spPr>
          <a:xfrm>
            <a:off x="3554731" y="190500"/>
            <a:ext cx="5490210" cy="5567406"/>
          </a:xfrm>
          <a:prstGeom prst="rect">
            <a:avLst/>
          </a:prstGeom>
          <a:noFill/>
          <a:ln>
            <a:noFill/>
          </a:ln>
        </p:spPr>
      </p:pic>
      <p:sp>
        <p:nvSpPr>
          <p:cNvPr id="5" name="TextBox 4">
            <a:extLst>
              <a:ext uri="{FF2B5EF4-FFF2-40B4-BE49-F238E27FC236}">
                <a16:creationId xmlns:a16="http://schemas.microsoft.com/office/drawing/2014/main" id="{844A4D11-AFF3-4A04-AB23-C877AD565D8D}"/>
              </a:ext>
            </a:extLst>
          </p:cNvPr>
          <p:cNvSpPr txBox="1"/>
          <p:nvPr/>
        </p:nvSpPr>
        <p:spPr>
          <a:xfrm>
            <a:off x="3388339" y="5729639"/>
            <a:ext cx="5544082" cy="307777"/>
          </a:xfrm>
          <a:prstGeom prst="rect">
            <a:avLst/>
          </a:prstGeom>
          <a:noFill/>
        </p:spPr>
        <p:txBody>
          <a:bodyPr wrap="none" rtlCol="0">
            <a:spAutoFit/>
          </a:bodyPr>
          <a:lstStyle/>
          <a:p>
            <a:r>
              <a:rPr lang="en-US" sz="1400" dirty="0"/>
              <a:t>Figure from: </a:t>
            </a:r>
            <a:r>
              <a:rPr lang="en-US" sz="1400" dirty="0">
                <a:hlinkClick r:id="rId5"/>
              </a:rPr>
              <a:t>Sharpe, A.J., and McKenzie, M. (2018) Cells 7(46)doi:10.3990</a:t>
            </a:r>
            <a:endParaRPr lang="en-US" sz="1400" dirty="0"/>
          </a:p>
        </p:txBody>
      </p:sp>
      <p:pic>
        <p:nvPicPr>
          <p:cNvPr id="6" name="Google Shape;91;p2">
            <a:hlinkClick r:id="rId3"/>
            <a:extLst>
              <a:ext uri="{FF2B5EF4-FFF2-40B4-BE49-F238E27FC236}">
                <a16:creationId xmlns:a16="http://schemas.microsoft.com/office/drawing/2014/main" id="{616FE15B-4512-42F7-B2B4-A38E74BF6F59}"/>
              </a:ext>
            </a:extLst>
          </p:cNvPr>
          <p:cNvPicPr preferRelativeResize="0">
            <a:picLocks/>
          </p:cNvPicPr>
          <p:nvPr/>
        </p:nvPicPr>
        <p:blipFill rotWithShape="1">
          <a:blip r:embed="rId4">
            <a:alphaModFix/>
          </a:blip>
          <a:srcRect l="39827" t="76399" r="34607" b="7379"/>
          <a:stretch/>
        </p:blipFill>
        <p:spPr>
          <a:xfrm>
            <a:off x="2259331" y="2974203"/>
            <a:ext cx="6419850" cy="2328906"/>
          </a:xfrm>
          <a:prstGeom prst="rect">
            <a:avLst/>
          </a:prstGeom>
          <a:noFill/>
          <a:ln>
            <a:noFill/>
          </a:ln>
        </p:spPr>
      </p:pic>
    </p:spTree>
    <p:extLst>
      <p:ext uri="{BB962C8B-B14F-4D97-AF65-F5344CB8AC3E}">
        <p14:creationId xmlns:p14="http://schemas.microsoft.com/office/powerpoint/2010/main" val="858125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Picture 122">
            <a:extLst>
              <a:ext uri="{FF2B5EF4-FFF2-40B4-BE49-F238E27FC236}">
                <a16:creationId xmlns:a16="http://schemas.microsoft.com/office/drawing/2014/main" id="{E520A77A-760F-4F85-8BE9-7AAEDBCF0AD2}"/>
              </a:ext>
            </a:extLst>
          </p:cNvPr>
          <p:cNvPicPr>
            <a:picLocks noChangeAspect="1"/>
          </p:cNvPicPr>
          <p:nvPr/>
        </p:nvPicPr>
        <p:blipFill>
          <a:blip r:embed="rId4"/>
          <a:stretch>
            <a:fillRect/>
          </a:stretch>
        </p:blipFill>
        <p:spPr>
          <a:xfrm>
            <a:off x="288533" y="1975496"/>
            <a:ext cx="571580" cy="590632"/>
          </a:xfrm>
          <a:prstGeom prst="rect">
            <a:avLst/>
          </a:prstGeom>
        </p:spPr>
      </p:pic>
      <p:pic>
        <p:nvPicPr>
          <p:cNvPr id="128" name="Picture 127">
            <a:extLst>
              <a:ext uri="{FF2B5EF4-FFF2-40B4-BE49-F238E27FC236}">
                <a16:creationId xmlns:a16="http://schemas.microsoft.com/office/drawing/2014/main" id="{F4096F63-0FDB-450F-B74C-157BE609BA0F}"/>
              </a:ext>
            </a:extLst>
          </p:cNvPr>
          <p:cNvPicPr>
            <a:picLocks noChangeAspect="1"/>
          </p:cNvPicPr>
          <p:nvPr/>
        </p:nvPicPr>
        <p:blipFill>
          <a:blip r:embed="rId4"/>
          <a:stretch>
            <a:fillRect/>
          </a:stretch>
        </p:blipFill>
        <p:spPr>
          <a:xfrm>
            <a:off x="839793" y="1975496"/>
            <a:ext cx="571580" cy="590632"/>
          </a:xfrm>
          <a:prstGeom prst="rect">
            <a:avLst/>
          </a:prstGeom>
        </p:spPr>
      </p:pic>
      <p:pic>
        <p:nvPicPr>
          <p:cNvPr id="103" name="Picture 102">
            <a:extLst>
              <a:ext uri="{FF2B5EF4-FFF2-40B4-BE49-F238E27FC236}">
                <a16:creationId xmlns:a16="http://schemas.microsoft.com/office/drawing/2014/main" id="{5DCDDBAE-FF79-4DA2-BB21-896C72F9E030}"/>
              </a:ext>
            </a:extLst>
          </p:cNvPr>
          <p:cNvPicPr>
            <a:picLocks noChangeAspect="1"/>
          </p:cNvPicPr>
          <p:nvPr/>
        </p:nvPicPr>
        <p:blipFill>
          <a:blip r:embed="rId4"/>
          <a:stretch>
            <a:fillRect/>
          </a:stretch>
        </p:blipFill>
        <p:spPr>
          <a:xfrm>
            <a:off x="1393461" y="1975496"/>
            <a:ext cx="571580" cy="590632"/>
          </a:xfrm>
          <a:prstGeom prst="rect">
            <a:avLst/>
          </a:prstGeom>
        </p:spPr>
      </p:pic>
      <p:pic>
        <p:nvPicPr>
          <p:cNvPr id="107" name="Picture 106">
            <a:extLst>
              <a:ext uri="{FF2B5EF4-FFF2-40B4-BE49-F238E27FC236}">
                <a16:creationId xmlns:a16="http://schemas.microsoft.com/office/drawing/2014/main" id="{E66E4532-80C7-4351-8D48-F9548274EE66}"/>
              </a:ext>
            </a:extLst>
          </p:cNvPr>
          <p:cNvPicPr>
            <a:picLocks noChangeAspect="1"/>
          </p:cNvPicPr>
          <p:nvPr/>
        </p:nvPicPr>
        <p:blipFill>
          <a:blip r:embed="rId4"/>
          <a:stretch>
            <a:fillRect/>
          </a:stretch>
        </p:blipFill>
        <p:spPr>
          <a:xfrm>
            <a:off x="1944721" y="1975496"/>
            <a:ext cx="571580" cy="590632"/>
          </a:xfrm>
          <a:prstGeom prst="rect">
            <a:avLst/>
          </a:prstGeom>
        </p:spPr>
      </p:pic>
      <p:pic>
        <p:nvPicPr>
          <p:cNvPr id="5" name="Picture 4"/>
          <p:cNvPicPr>
            <a:picLocks noChangeAspect="1"/>
          </p:cNvPicPr>
          <p:nvPr/>
        </p:nvPicPr>
        <p:blipFill>
          <a:blip r:embed="rId4"/>
          <a:stretch>
            <a:fillRect/>
          </a:stretch>
        </p:blipFill>
        <p:spPr>
          <a:xfrm>
            <a:off x="2497291" y="1967824"/>
            <a:ext cx="571580" cy="590632"/>
          </a:xfrm>
          <a:prstGeom prst="rect">
            <a:avLst/>
          </a:prstGeom>
        </p:spPr>
      </p:pic>
      <p:pic>
        <p:nvPicPr>
          <p:cNvPr id="12" name="Picture 11"/>
          <p:cNvPicPr>
            <a:picLocks noChangeAspect="1"/>
          </p:cNvPicPr>
          <p:nvPr/>
        </p:nvPicPr>
        <p:blipFill>
          <a:blip r:embed="rId4"/>
          <a:stretch>
            <a:fillRect/>
          </a:stretch>
        </p:blipFill>
        <p:spPr>
          <a:xfrm>
            <a:off x="4466630" y="1978359"/>
            <a:ext cx="571580" cy="590632"/>
          </a:xfrm>
          <a:prstGeom prst="rect">
            <a:avLst/>
          </a:prstGeom>
        </p:spPr>
      </p:pic>
      <p:pic>
        <p:nvPicPr>
          <p:cNvPr id="14" name="Picture 13"/>
          <p:cNvPicPr>
            <a:picLocks noChangeAspect="1"/>
          </p:cNvPicPr>
          <p:nvPr/>
        </p:nvPicPr>
        <p:blipFill>
          <a:blip r:embed="rId4"/>
          <a:stretch>
            <a:fillRect/>
          </a:stretch>
        </p:blipFill>
        <p:spPr>
          <a:xfrm>
            <a:off x="3048551" y="1967824"/>
            <a:ext cx="571580" cy="590632"/>
          </a:xfrm>
          <a:prstGeom prst="rect">
            <a:avLst/>
          </a:prstGeom>
        </p:spPr>
      </p:pic>
      <p:pic>
        <p:nvPicPr>
          <p:cNvPr id="13" name="Picture 12"/>
          <p:cNvPicPr>
            <a:picLocks noChangeAspect="1"/>
          </p:cNvPicPr>
          <p:nvPr/>
        </p:nvPicPr>
        <p:blipFill>
          <a:blip r:embed="rId4"/>
          <a:stretch>
            <a:fillRect/>
          </a:stretch>
        </p:blipFill>
        <p:spPr>
          <a:xfrm>
            <a:off x="3607950" y="1973580"/>
            <a:ext cx="571580" cy="590632"/>
          </a:xfrm>
          <a:prstGeom prst="rect">
            <a:avLst/>
          </a:prstGeom>
        </p:spPr>
      </p:pic>
      <p:sp>
        <p:nvSpPr>
          <p:cNvPr id="15" name="TextBox 14"/>
          <p:cNvSpPr txBox="1"/>
          <p:nvPr/>
        </p:nvSpPr>
        <p:spPr>
          <a:xfrm>
            <a:off x="90100" y="5410598"/>
            <a:ext cx="8937190" cy="461665"/>
          </a:xfrm>
          <a:prstGeom prst="rect">
            <a:avLst/>
          </a:prstGeom>
          <a:noFill/>
        </p:spPr>
        <p:txBody>
          <a:bodyPr wrap="none" rtlCol="0">
            <a:spAutoFit/>
          </a:bodyPr>
          <a:lstStyle/>
          <a:p>
            <a:r>
              <a:rPr lang="en-US" sz="1200" dirty="0"/>
              <a:t>Figure modified from:</a:t>
            </a:r>
          </a:p>
          <a:p>
            <a:r>
              <a:rPr lang="en-US" sz="1200" dirty="0"/>
              <a:t> </a:t>
            </a:r>
            <a:r>
              <a:rPr lang="en-US" sz="1200" dirty="0">
                <a:hlinkClick r:id="rId5"/>
              </a:rPr>
              <a:t>Yan, A., et al (2016) In J Biol Sci 12(12):1544-1554</a:t>
            </a:r>
            <a:r>
              <a:rPr lang="en-US" sz="1200" dirty="0"/>
              <a:t> and </a:t>
            </a:r>
            <a:r>
              <a:rPr lang="en-US" sz="1200" dirty="0" err="1">
                <a:hlinkClick r:id="rId6"/>
              </a:rPr>
              <a:t>Servier</a:t>
            </a:r>
            <a:r>
              <a:rPr lang="en-US" sz="1200" dirty="0">
                <a:hlinkClick r:id="rId6"/>
              </a:rPr>
              <a:t> Medical Art</a:t>
            </a:r>
            <a:r>
              <a:rPr lang="en-US" sz="1200" dirty="0"/>
              <a:t> and </a:t>
            </a:r>
            <a:r>
              <a:rPr lang="en-US" sz="1200" dirty="0" err="1">
                <a:hlinkClick r:id="rId7"/>
              </a:rPr>
              <a:t>Goodsell</a:t>
            </a:r>
            <a:r>
              <a:rPr lang="en-US" sz="1200" dirty="0">
                <a:hlinkClick r:id="rId7"/>
              </a:rPr>
              <a:t>, D. (2012) Molecule of the Month, Protein Database</a:t>
            </a:r>
            <a:endParaRPr lang="en-US" sz="1200" dirty="0"/>
          </a:p>
        </p:txBody>
      </p:sp>
      <p:pic>
        <p:nvPicPr>
          <p:cNvPr id="11" name="Picture 10"/>
          <p:cNvPicPr>
            <a:picLocks noChangeAspect="1"/>
          </p:cNvPicPr>
          <p:nvPr/>
        </p:nvPicPr>
        <p:blipFill>
          <a:blip r:embed="rId4"/>
          <a:stretch>
            <a:fillRect/>
          </a:stretch>
        </p:blipFill>
        <p:spPr>
          <a:xfrm>
            <a:off x="5019200" y="1977984"/>
            <a:ext cx="571580" cy="590632"/>
          </a:xfrm>
          <a:prstGeom prst="rect">
            <a:avLst/>
          </a:prstGeom>
        </p:spPr>
      </p:pic>
      <p:pic>
        <p:nvPicPr>
          <p:cNvPr id="10" name="Picture 9"/>
          <p:cNvPicPr>
            <a:picLocks noChangeAspect="1"/>
          </p:cNvPicPr>
          <p:nvPr/>
        </p:nvPicPr>
        <p:blipFill>
          <a:blip r:embed="rId4"/>
          <a:stretch>
            <a:fillRect/>
          </a:stretch>
        </p:blipFill>
        <p:spPr>
          <a:xfrm>
            <a:off x="5570460" y="1967824"/>
            <a:ext cx="571580" cy="590632"/>
          </a:xfrm>
          <a:prstGeom prst="rect">
            <a:avLst/>
          </a:prstGeom>
        </p:spPr>
      </p:pic>
      <p:pic>
        <p:nvPicPr>
          <p:cNvPr id="9" name="Picture 8"/>
          <p:cNvPicPr>
            <a:picLocks noChangeAspect="1"/>
          </p:cNvPicPr>
          <p:nvPr/>
        </p:nvPicPr>
        <p:blipFill>
          <a:blip r:embed="rId4"/>
          <a:stretch>
            <a:fillRect/>
          </a:stretch>
        </p:blipFill>
        <p:spPr>
          <a:xfrm>
            <a:off x="6112870" y="1967824"/>
            <a:ext cx="571580" cy="590632"/>
          </a:xfrm>
          <a:prstGeom prst="rect">
            <a:avLst/>
          </a:prstGeom>
        </p:spPr>
      </p:pic>
      <p:sp>
        <p:nvSpPr>
          <p:cNvPr id="41" name="Title 1"/>
          <p:cNvSpPr>
            <a:spLocks noGrp="1"/>
          </p:cNvSpPr>
          <p:nvPr>
            <p:ph type="title"/>
          </p:nvPr>
        </p:nvSpPr>
        <p:spPr>
          <a:xfrm>
            <a:off x="1362639" y="-33844"/>
            <a:ext cx="7884702" cy="779462"/>
          </a:xfrm>
        </p:spPr>
        <p:txBody>
          <a:bodyPr>
            <a:normAutofit/>
          </a:bodyPr>
          <a:lstStyle/>
          <a:p>
            <a:r>
              <a:rPr lang="en-US" sz="3600" dirty="0"/>
              <a:t>Lipid Utilization in Skeletal Muscle</a:t>
            </a:r>
          </a:p>
        </p:txBody>
      </p:sp>
      <p:graphicFrame>
        <p:nvGraphicFramePr>
          <p:cNvPr id="65" name="Object 64">
            <a:extLst>
              <a:ext uri="{FF2B5EF4-FFF2-40B4-BE49-F238E27FC236}">
                <a16:creationId xmlns:a16="http://schemas.microsoft.com/office/drawing/2014/main" id="{656ED9F9-8043-42DE-9AB9-BBAEE39C2F5F}"/>
              </a:ext>
            </a:extLst>
          </p:cNvPr>
          <p:cNvGraphicFramePr>
            <a:graphicFrameLocks noChangeAspect="1"/>
          </p:cNvGraphicFramePr>
          <p:nvPr>
            <p:extLst>
              <p:ext uri="{D42A27DB-BD31-4B8C-83A1-F6EECF244321}">
                <p14:modId xmlns:p14="http://schemas.microsoft.com/office/powerpoint/2010/main" val="834494395"/>
              </p:ext>
            </p:extLst>
          </p:nvPr>
        </p:nvGraphicFramePr>
        <p:xfrm>
          <a:off x="7208683" y="2611122"/>
          <a:ext cx="1460500" cy="966788"/>
        </p:xfrm>
        <a:graphic>
          <a:graphicData uri="http://schemas.openxmlformats.org/presentationml/2006/ole">
            <mc:AlternateContent xmlns:mc="http://schemas.openxmlformats.org/markup-compatibility/2006">
              <mc:Choice xmlns:v="urn:schemas-microsoft-com:vml" Requires="v">
                <p:oleObj spid="_x0000_s20609" name="CS ChemDraw Drawing" r:id="rId8" imgW="2809547" imgH="1859720" progId="ChemDraw.Document.6.0">
                  <p:embed/>
                </p:oleObj>
              </mc:Choice>
              <mc:Fallback>
                <p:oleObj name="CS ChemDraw Drawing" r:id="rId8" imgW="2809547" imgH="1859720" progId="ChemDraw.Document.6.0">
                  <p:embed/>
                  <p:pic>
                    <p:nvPicPr>
                      <p:cNvPr id="65" name="Object 64">
                        <a:extLst>
                          <a:ext uri="{FF2B5EF4-FFF2-40B4-BE49-F238E27FC236}">
                            <a16:creationId xmlns:a16="http://schemas.microsoft.com/office/drawing/2014/main" id="{656ED9F9-8043-42DE-9AB9-BBAEE39C2F5F}"/>
                          </a:ext>
                        </a:extLst>
                      </p:cNvPr>
                      <p:cNvPicPr/>
                      <p:nvPr/>
                    </p:nvPicPr>
                    <p:blipFill>
                      <a:blip r:embed="rId9"/>
                      <a:stretch>
                        <a:fillRect/>
                      </a:stretch>
                    </p:blipFill>
                    <p:spPr>
                      <a:xfrm>
                        <a:off x="7208683" y="2611122"/>
                        <a:ext cx="1460500" cy="966788"/>
                      </a:xfrm>
                      <a:prstGeom prst="rect">
                        <a:avLst/>
                      </a:prstGeom>
                    </p:spPr>
                  </p:pic>
                </p:oleObj>
              </mc:Fallback>
            </mc:AlternateContent>
          </a:graphicData>
        </a:graphic>
      </p:graphicFrame>
      <p:sp>
        <p:nvSpPr>
          <p:cNvPr id="66" name="TextBox 65">
            <a:extLst>
              <a:ext uri="{FF2B5EF4-FFF2-40B4-BE49-F238E27FC236}">
                <a16:creationId xmlns:a16="http://schemas.microsoft.com/office/drawing/2014/main" id="{3D207813-3881-4060-9C31-B0255F4D7AB2}"/>
              </a:ext>
            </a:extLst>
          </p:cNvPr>
          <p:cNvSpPr txBox="1"/>
          <p:nvPr/>
        </p:nvSpPr>
        <p:spPr>
          <a:xfrm>
            <a:off x="6431783" y="2891508"/>
            <a:ext cx="487634" cy="246221"/>
          </a:xfrm>
          <a:prstGeom prst="rect">
            <a:avLst/>
          </a:prstGeom>
          <a:noFill/>
        </p:spPr>
        <p:txBody>
          <a:bodyPr wrap="none" rtlCol="0">
            <a:spAutoFit/>
          </a:bodyPr>
          <a:lstStyle/>
          <a:p>
            <a:pPr algn="ctr"/>
            <a:r>
              <a:rPr lang="en-US" sz="1000" b="1" dirty="0"/>
              <a:t>+ H</a:t>
            </a:r>
            <a:r>
              <a:rPr lang="en-US" sz="1000" b="1" baseline="-25000" dirty="0"/>
              <a:t>2</a:t>
            </a:r>
            <a:r>
              <a:rPr lang="en-US" sz="1000" b="1" dirty="0"/>
              <a:t>O</a:t>
            </a:r>
          </a:p>
        </p:txBody>
      </p:sp>
      <p:grpSp>
        <p:nvGrpSpPr>
          <p:cNvPr id="87" name="Group 86">
            <a:extLst>
              <a:ext uri="{FF2B5EF4-FFF2-40B4-BE49-F238E27FC236}">
                <a16:creationId xmlns:a16="http://schemas.microsoft.com/office/drawing/2014/main" id="{789F6C56-51ED-4113-BED4-3B1AA057D87C}"/>
              </a:ext>
            </a:extLst>
          </p:cNvPr>
          <p:cNvGrpSpPr/>
          <p:nvPr/>
        </p:nvGrpSpPr>
        <p:grpSpPr>
          <a:xfrm>
            <a:off x="4659713" y="3506230"/>
            <a:ext cx="606826" cy="405808"/>
            <a:chOff x="4347210" y="4788407"/>
            <a:chExt cx="606826" cy="405808"/>
          </a:xfrm>
        </p:grpSpPr>
        <p:sp>
          <p:nvSpPr>
            <p:cNvPr id="88" name="Oval 87">
              <a:extLst>
                <a:ext uri="{FF2B5EF4-FFF2-40B4-BE49-F238E27FC236}">
                  <a16:creationId xmlns:a16="http://schemas.microsoft.com/office/drawing/2014/main" id="{1C46FF7D-6A81-47F2-B352-A6056F7DB139}"/>
                </a:ext>
              </a:extLst>
            </p:cNvPr>
            <p:cNvSpPr/>
            <p:nvPr/>
          </p:nvSpPr>
          <p:spPr>
            <a:xfrm>
              <a:off x="4347210" y="4828344"/>
              <a:ext cx="606826" cy="365871"/>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F249A049-DED7-4105-8122-760B0806FFCF}"/>
                </a:ext>
              </a:extLst>
            </p:cNvPr>
            <p:cNvSpPr txBox="1"/>
            <p:nvPr/>
          </p:nvSpPr>
          <p:spPr>
            <a:xfrm>
              <a:off x="4369424" y="4788407"/>
              <a:ext cx="562398" cy="307777"/>
            </a:xfrm>
            <a:prstGeom prst="rect">
              <a:avLst/>
            </a:prstGeom>
            <a:noFill/>
          </p:spPr>
          <p:txBody>
            <a:bodyPr wrap="none" rtlCol="0">
              <a:spAutoFit/>
            </a:bodyPr>
            <a:lstStyle/>
            <a:p>
              <a:pPr algn="ctr"/>
              <a:r>
                <a:rPr lang="en-US" sz="1400" b="1" dirty="0"/>
                <a:t>FABP</a:t>
              </a:r>
            </a:p>
          </p:txBody>
        </p:sp>
      </p:grpSp>
      <p:graphicFrame>
        <p:nvGraphicFramePr>
          <p:cNvPr id="90" name="Object 89">
            <a:extLst>
              <a:ext uri="{FF2B5EF4-FFF2-40B4-BE49-F238E27FC236}">
                <a16:creationId xmlns:a16="http://schemas.microsoft.com/office/drawing/2014/main" id="{7FD685F2-5F4D-4C00-AAEA-EC2DD7DCE095}"/>
              </a:ext>
            </a:extLst>
          </p:cNvPr>
          <p:cNvGraphicFramePr>
            <a:graphicFrameLocks noChangeAspect="1"/>
          </p:cNvGraphicFramePr>
          <p:nvPr>
            <p:extLst>
              <p:ext uri="{D42A27DB-BD31-4B8C-83A1-F6EECF244321}">
                <p14:modId xmlns:p14="http://schemas.microsoft.com/office/powerpoint/2010/main" val="3967374974"/>
              </p:ext>
            </p:extLst>
          </p:nvPr>
        </p:nvGraphicFramePr>
        <p:xfrm>
          <a:off x="4777951" y="3392055"/>
          <a:ext cx="1257775" cy="584088"/>
        </p:xfrm>
        <a:graphic>
          <a:graphicData uri="http://schemas.openxmlformats.org/presentationml/2006/ole">
            <mc:AlternateContent xmlns:mc="http://schemas.openxmlformats.org/markup-compatibility/2006">
              <mc:Choice xmlns:v="urn:schemas-microsoft-com:vml" Requires="v">
                <p:oleObj spid="_x0000_s20610" name="CS ChemDraw Drawing" r:id="rId10" imgW="2362980" imgH="1096573" progId="ChemDraw.Document.6.0">
                  <p:embed/>
                </p:oleObj>
              </mc:Choice>
              <mc:Fallback>
                <p:oleObj name="CS ChemDraw Drawing" r:id="rId10" imgW="2362980" imgH="1096573" progId="ChemDraw.Document.6.0">
                  <p:embed/>
                  <p:pic>
                    <p:nvPicPr>
                      <p:cNvPr id="90" name="Object 89">
                        <a:extLst>
                          <a:ext uri="{FF2B5EF4-FFF2-40B4-BE49-F238E27FC236}">
                            <a16:creationId xmlns:a16="http://schemas.microsoft.com/office/drawing/2014/main" id="{7FD685F2-5F4D-4C00-AAEA-EC2DD7DCE095}"/>
                          </a:ext>
                        </a:extLst>
                      </p:cNvPr>
                      <p:cNvPicPr/>
                      <p:nvPr/>
                    </p:nvPicPr>
                    <p:blipFill>
                      <a:blip r:embed="rId11"/>
                      <a:stretch>
                        <a:fillRect/>
                      </a:stretch>
                    </p:blipFill>
                    <p:spPr>
                      <a:xfrm>
                        <a:off x="4777951" y="3392055"/>
                        <a:ext cx="1257775" cy="584088"/>
                      </a:xfrm>
                      <a:prstGeom prst="rect">
                        <a:avLst/>
                      </a:prstGeom>
                    </p:spPr>
                  </p:pic>
                </p:oleObj>
              </mc:Fallback>
            </mc:AlternateContent>
          </a:graphicData>
        </a:graphic>
      </p:graphicFrame>
      <p:pic>
        <p:nvPicPr>
          <p:cNvPr id="111" name="Picture 110">
            <a:extLst>
              <a:ext uri="{FF2B5EF4-FFF2-40B4-BE49-F238E27FC236}">
                <a16:creationId xmlns:a16="http://schemas.microsoft.com/office/drawing/2014/main" id="{AAC08475-2A72-4E61-A460-C092A979D503}"/>
              </a:ext>
            </a:extLst>
          </p:cNvPr>
          <p:cNvPicPr>
            <a:picLocks noChangeAspect="1"/>
          </p:cNvPicPr>
          <p:nvPr/>
        </p:nvPicPr>
        <p:blipFill>
          <a:blip r:embed="rId4"/>
          <a:stretch>
            <a:fillRect/>
          </a:stretch>
        </p:blipFill>
        <p:spPr>
          <a:xfrm>
            <a:off x="6337978" y="1968290"/>
            <a:ext cx="571580" cy="590632"/>
          </a:xfrm>
          <a:prstGeom prst="rect">
            <a:avLst/>
          </a:prstGeom>
        </p:spPr>
      </p:pic>
      <p:grpSp>
        <p:nvGrpSpPr>
          <p:cNvPr id="92" name="Group 91">
            <a:extLst>
              <a:ext uri="{FF2B5EF4-FFF2-40B4-BE49-F238E27FC236}">
                <a16:creationId xmlns:a16="http://schemas.microsoft.com/office/drawing/2014/main" id="{2AFED618-5936-42C0-A6D7-BD2CBC8CD55B}"/>
              </a:ext>
            </a:extLst>
          </p:cNvPr>
          <p:cNvGrpSpPr/>
          <p:nvPr/>
        </p:nvGrpSpPr>
        <p:grpSpPr>
          <a:xfrm>
            <a:off x="3973255" y="3086361"/>
            <a:ext cx="667509" cy="405808"/>
            <a:chOff x="4347210" y="4788407"/>
            <a:chExt cx="606826" cy="405808"/>
          </a:xfrm>
        </p:grpSpPr>
        <p:sp>
          <p:nvSpPr>
            <p:cNvPr id="93" name="Oval 92">
              <a:extLst>
                <a:ext uri="{FF2B5EF4-FFF2-40B4-BE49-F238E27FC236}">
                  <a16:creationId xmlns:a16="http://schemas.microsoft.com/office/drawing/2014/main" id="{A7F606B6-2E54-4784-A052-F2D58CCEA9BD}"/>
                </a:ext>
              </a:extLst>
            </p:cNvPr>
            <p:cNvSpPr/>
            <p:nvPr/>
          </p:nvSpPr>
          <p:spPr>
            <a:xfrm>
              <a:off x="4347210" y="4828344"/>
              <a:ext cx="606826" cy="365871"/>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a:extLst>
                <a:ext uri="{FF2B5EF4-FFF2-40B4-BE49-F238E27FC236}">
                  <a16:creationId xmlns:a16="http://schemas.microsoft.com/office/drawing/2014/main" id="{39619BD2-58BF-49E1-A059-4E0C529CC592}"/>
                </a:ext>
              </a:extLst>
            </p:cNvPr>
            <p:cNvSpPr txBox="1"/>
            <p:nvPr/>
          </p:nvSpPr>
          <p:spPr>
            <a:xfrm>
              <a:off x="4369424" y="4788407"/>
              <a:ext cx="562398" cy="307777"/>
            </a:xfrm>
            <a:prstGeom prst="rect">
              <a:avLst/>
            </a:prstGeom>
            <a:noFill/>
          </p:spPr>
          <p:txBody>
            <a:bodyPr wrap="none" rtlCol="0">
              <a:spAutoFit/>
            </a:bodyPr>
            <a:lstStyle/>
            <a:p>
              <a:pPr algn="ctr"/>
              <a:r>
                <a:rPr lang="en-US" sz="1400" b="1" dirty="0"/>
                <a:t>FABP</a:t>
              </a:r>
            </a:p>
          </p:txBody>
        </p:sp>
      </p:grpSp>
      <p:graphicFrame>
        <p:nvGraphicFramePr>
          <p:cNvPr id="95" name="Object 94">
            <a:extLst>
              <a:ext uri="{FF2B5EF4-FFF2-40B4-BE49-F238E27FC236}">
                <a16:creationId xmlns:a16="http://schemas.microsoft.com/office/drawing/2014/main" id="{00FFADF4-87AC-4D62-A646-6AF71FA0E797}"/>
              </a:ext>
            </a:extLst>
          </p:cNvPr>
          <p:cNvGraphicFramePr>
            <a:graphicFrameLocks noChangeAspect="1"/>
          </p:cNvGraphicFramePr>
          <p:nvPr>
            <p:extLst>
              <p:ext uri="{D42A27DB-BD31-4B8C-83A1-F6EECF244321}">
                <p14:modId xmlns:p14="http://schemas.microsoft.com/office/powerpoint/2010/main" val="1228638111"/>
              </p:ext>
            </p:extLst>
          </p:nvPr>
        </p:nvGraphicFramePr>
        <p:xfrm>
          <a:off x="1129009" y="3199667"/>
          <a:ext cx="1781175" cy="274637"/>
        </p:xfrm>
        <a:graphic>
          <a:graphicData uri="http://schemas.openxmlformats.org/presentationml/2006/ole">
            <mc:AlternateContent xmlns:mc="http://schemas.openxmlformats.org/markup-compatibility/2006">
              <mc:Choice xmlns:v="urn:schemas-microsoft-com:vml" Requires="v">
                <p:oleObj spid="_x0000_s20611" name="CS ChemDraw Drawing" r:id="rId12" imgW="3106408" imgH="476384" progId="ChemDraw.Document.6.0">
                  <p:embed/>
                </p:oleObj>
              </mc:Choice>
              <mc:Fallback>
                <p:oleObj name="CS ChemDraw Drawing" r:id="rId12" imgW="3106408" imgH="476384" progId="ChemDraw.Document.6.0">
                  <p:embed/>
                  <p:pic>
                    <p:nvPicPr>
                      <p:cNvPr id="95" name="Object 94">
                        <a:extLst>
                          <a:ext uri="{FF2B5EF4-FFF2-40B4-BE49-F238E27FC236}">
                            <a16:creationId xmlns:a16="http://schemas.microsoft.com/office/drawing/2014/main" id="{00FFADF4-87AC-4D62-A646-6AF71FA0E797}"/>
                          </a:ext>
                        </a:extLst>
                      </p:cNvPr>
                      <p:cNvPicPr/>
                      <p:nvPr/>
                    </p:nvPicPr>
                    <p:blipFill>
                      <a:blip r:embed="rId13"/>
                      <a:stretch>
                        <a:fillRect/>
                      </a:stretch>
                    </p:blipFill>
                    <p:spPr>
                      <a:xfrm>
                        <a:off x="1129009" y="3199667"/>
                        <a:ext cx="1781175" cy="274637"/>
                      </a:xfrm>
                      <a:prstGeom prst="rect">
                        <a:avLst/>
                      </a:prstGeom>
                    </p:spPr>
                  </p:pic>
                </p:oleObj>
              </mc:Fallback>
            </mc:AlternateContent>
          </a:graphicData>
        </a:graphic>
      </p:graphicFrame>
      <p:pic>
        <p:nvPicPr>
          <p:cNvPr id="96" name="Picture 95">
            <a:extLst>
              <a:ext uri="{FF2B5EF4-FFF2-40B4-BE49-F238E27FC236}">
                <a16:creationId xmlns:a16="http://schemas.microsoft.com/office/drawing/2014/main" id="{429B3FE7-74F8-40AB-AAE0-BA7C6E977274}"/>
              </a:ext>
            </a:extLst>
          </p:cNvPr>
          <p:cNvPicPr>
            <a:picLocks noChangeAspect="1"/>
          </p:cNvPicPr>
          <p:nvPr/>
        </p:nvPicPr>
        <p:blipFill>
          <a:blip r:embed="rId4"/>
          <a:stretch>
            <a:fillRect/>
          </a:stretch>
        </p:blipFill>
        <p:spPr>
          <a:xfrm>
            <a:off x="6675600" y="1967774"/>
            <a:ext cx="571580" cy="590632"/>
          </a:xfrm>
          <a:prstGeom prst="rect">
            <a:avLst/>
          </a:prstGeom>
        </p:spPr>
      </p:pic>
      <p:pic>
        <p:nvPicPr>
          <p:cNvPr id="97" name="Picture 96">
            <a:extLst>
              <a:ext uri="{FF2B5EF4-FFF2-40B4-BE49-F238E27FC236}">
                <a16:creationId xmlns:a16="http://schemas.microsoft.com/office/drawing/2014/main" id="{5E803506-C523-492F-A6D7-2BCBF5AB665D}"/>
              </a:ext>
            </a:extLst>
          </p:cNvPr>
          <p:cNvPicPr>
            <a:picLocks noChangeAspect="1"/>
          </p:cNvPicPr>
          <p:nvPr/>
        </p:nvPicPr>
        <p:blipFill>
          <a:blip r:embed="rId4"/>
          <a:stretch>
            <a:fillRect/>
          </a:stretch>
        </p:blipFill>
        <p:spPr>
          <a:xfrm>
            <a:off x="7226860" y="1957614"/>
            <a:ext cx="571580" cy="590632"/>
          </a:xfrm>
          <a:prstGeom prst="rect">
            <a:avLst/>
          </a:prstGeom>
        </p:spPr>
      </p:pic>
      <p:pic>
        <p:nvPicPr>
          <p:cNvPr id="98" name="Picture 97">
            <a:extLst>
              <a:ext uri="{FF2B5EF4-FFF2-40B4-BE49-F238E27FC236}">
                <a16:creationId xmlns:a16="http://schemas.microsoft.com/office/drawing/2014/main" id="{BD0DE49C-3C7A-4189-8C26-E10BC3FC0436}"/>
              </a:ext>
            </a:extLst>
          </p:cNvPr>
          <p:cNvPicPr>
            <a:picLocks noChangeAspect="1"/>
          </p:cNvPicPr>
          <p:nvPr/>
        </p:nvPicPr>
        <p:blipFill>
          <a:blip r:embed="rId4"/>
          <a:stretch>
            <a:fillRect/>
          </a:stretch>
        </p:blipFill>
        <p:spPr>
          <a:xfrm>
            <a:off x="7769270" y="1957614"/>
            <a:ext cx="571580" cy="590632"/>
          </a:xfrm>
          <a:prstGeom prst="rect">
            <a:avLst/>
          </a:prstGeom>
        </p:spPr>
      </p:pic>
      <p:pic>
        <p:nvPicPr>
          <p:cNvPr id="99" name="Picture 98">
            <a:extLst>
              <a:ext uri="{FF2B5EF4-FFF2-40B4-BE49-F238E27FC236}">
                <a16:creationId xmlns:a16="http://schemas.microsoft.com/office/drawing/2014/main" id="{7E7A470E-4642-4B9B-A894-12B65488DE17}"/>
              </a:ext>
            </a:extLst>
          </p:cNvPr>
          <p:cNvPicPr>
            <a:picLocks noChangeAspect="1"/>
          </p:cNvPicPr>
          <p:nvPr/>
        </p:nvPicPr>
        <p:blipFill>
          <a:blip r:embed="rId4"/>
          <a:stretch>
            <a:fillRect/>
          </a:stretch>
        </p:blipFill>
        <p:spPr>
          <a:xfrm>
            <a:off x="8320530" y="1957614"/>
            <a:ext cx="571580" cy="590632"/>
          </a:xfrm>
          <a:prstGeom prst="rect">
            <a:avLst/>
          </a:prstGeom>
        </p:spPr>
      </p:pic>
      <p:grpSp>
        <p:nvGrpSpPr>
          <p:cNvPr id="112" name="Group 111">
            <a:extLst>
              <a:ext uri="{FF2B5EF4-FFF2-40B4-BE49-F238E27FC236}">
                <a16:creationId xmlns:a16="http://schemas.microsoft.com/office/drawing/2014/main" id="{62A5318E-B485-447B-8AD8-40619B33062C}"/>
              </a:ext>
            </a:extLst>
          </p:cNvPr>
          <p:cNvGrpSpPr/>
          <p:nvPr/>
        </p:nvGrpSpPr>
        <p:grpSpPr>
          <a:xfrm>
            <a:off x="5247656" y="1924621"/>
            <a:ext cx="573171" cy="1089998"/>
            <a:chOff x="4865330" y="1731604"/>
            <a:chExt cx="573171" cy="1089998"/>
          </a:xfrm>
        </p:grpSpPr>
        <p:sp>
          <p:nvSpPr>
            <p:cNvPr id="113" name="Flowchart: Alternate Process 112">
              <a:extLst>
                <a:ext uri="{FF2B5EF4-FFF2-40B4-BE49-F238E27FC236}">
                  <a16:creationId xmlns:a16="http://schemas.microsoft.com/office/drawing/2014/main" id="{A935CC9F-006D-48F2-854E-0144416E1D36}"/>
                </a:ext>
              </a:extLst>
            </p:cNvPr>
            <p:cNvSpPr/>
            <p:nvPr/>
          </p:nvSpPr>
          <p:spPr>
            <a:xfrm>
              <a:off x="4971144" y="1731604"/>
              <a:ext cx="362856" cy="590632"/>
            </a:xfrm>
            <a:prstGeom prst="flowChartAlternateProcess">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57CC92A2-4126-48E3-9457-218807288B9C}"/>
                </a:ext>
              </a:extLst>
            </p:cNvPr>
            <p:cNvSpPr/>
            <p:nvPr/>
          </p:nvSpPr>
          <p:spPr>
            <a:xfrm>
              <a:off x="4866921" y="2036644"/>
              <a:ext cx="571580" cy="414833"/>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3C0EFAB0-6CC3-4F38-9232-A3AA1DAF5C63}"/>
                </a:ext>
              </a:extLst>
            </p:cNvPr>
            <p:cNvSpPr/>
            <p:nvPr/>
          </p:nvSpPr>
          <p:spPr>
            <a:xfrm>
              <a:off x="4865330" y="2406769"/>
              <a:ext cx="571580" cy="4148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6" name="Oval 115">
            <a:extLst>
              <a:ext uri="{FF2B5EF4-FFF2-40B4-BE49-F238E27FC236}">
                <a16:creationId xmlns:a16="http://schemas.microsoft.com/office/drawing/2014/main" id="{4224E02B-52E2-460B-B728-02F075EBFECC}"/>
              </a:ext>
            </a:extLst>
          </p:cNvPr>
          <p:cNvSpPr/>
          <p:nvPr/>
        </p:nvSpPr>
        <p:spPr>
          <a:xfrm>
            <a:off x="5372478" y="1897047"/>
            <a:ext cx="282892" cy="107134"/>
          </a:xfrm>
          <a:prstGeom prst="ellipse">
            <a:avLst/>
          </a:prstGeom>
          <a:solidFill>
            <a:srgbClr val="66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029FDA8F-8406-4786-94AE-C38917C55A59}"/>
              </a:ext>
            </a:extLst>
          </p:cNvPr>
          <p:cNvSpPr txBox="1"/>
          <p:nvPr/>
        </p:nvSpPr>
        <p:spPr>
          <a:xfrm>
            <a:off x="5751618" y="2490605"/>
            <a:ext cx="535532" cy="307777"/>
          </a:xfrm>
          <a:prstGeom prst="rect">
            <a:avLst/>
          </a:prstGeom>
          <a:noFill/>
        </p:spPr>
        <p:txBody>
          <a:bodyPr wrap="none" rtlCol="0">
            <a:spAutoFit/>
          </a:bodyPr>
          <a:lstStyle/>
          <a:p>
            <a:pPr algn="ctr"/>
            <a:r>
              <a:rPr lang="en-US" sz="1400" b="1" dirty="0"/>
              <a:t>FATP</a:t>
            </a:r>
          </a:p>
        </p:txBody>
      </p:sp>
      <p:cxnSp>
        <p:nvCxnSpPr>
          <p:cNvPr id="118" name="Straight Arrow Connector 117">
            <a:extLst>
              <a:ext uri="{FF2B5EF4-FFF2-40B4-BE49-F238E27FC236}">
                <a16:creationId xmlns:a16="http://schemas.microsoft.com/office/drawing/2014/main" id="{9F13D0FA-31D1-4749-B9BD-503F582D2104}"/>
              </a:ext>
            </a:extLst>
          </p:cNvPr>
          <p:cNvCxnSpPr>
            <a:cxnSpLocks/>
          </p:cNvCxnSpPr>
          <p:nvPr/>
        </p:nvCxnSpPr>
        <p:spPr>
          <a:xfrm flipH="1">
            <a:off x="5517068" y="1554032"/>
            <a:ext cx="9384" cy="1260266"/>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19" name="Arc 118">
            <a:extLst>
              <a:ext uri="{FF2B5EF4-FFF2-40B4-BE49-F238E27FC236}">
                <a16:creationId xmlns:a16="http://schemas.microsoft.com/office/drawing/2014/main" id="{7C340770-14B2-493B-BD3B-50159010F01B}"/>
              </a:ext>
            </a:extLst>
          </p:cNvPr>
          <p:cNvSpPr/>
          <p:nvPr/>
        </p:nvSpPr>
        <p:spPr>
          <a:xfrm rot="2878734" flipH="1">
            <a:off x="6266028" y="3110609"/>
            <a:ext cx="797138" cy="862106"/>
          </a:xfrm>
          <a:prstGeom prst="arc">
            <a:avLst/>
          </a:prstGeom>
          <a:ln w="190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TextBox 120">
            <a:extLst>
              <a:ext uri="{FF2B5EF4-FFF2-40B4-BE49-F238E27FC236}">
                <a16:creationId xmlns:a16="http://schemas.microsoft.com/office/drawing/2014/main" id="{AEC3DE83-EBBB-4699-8BDE-7575FF3A62E4}"/>
              </a:ext>
            </a:extLst>
          </p:cNvPr>
          <p:cNvSpPr txBox="1"/>
          <p:nvPr/>
        </p:nvSpPr>
        <p:spPr>
          <a:xfrm>
            <a:off x="6363224" y="3226864"/>
            <a:ext cx="649538" cy="276999"/>
          </a:xfrm>
          <a:prstGeom prst="rect">
            <a:avLst/>
          </a:prstGeom>
          <a:noFill/>
        </p:spPr>
        <p:txBody>
          <a:bodyPr wrap="none" rtlCol="0">
            <a:spAutoFit/>
          </a:bodyPr>
          <a:lstStyle/>
          <a:p>
            <a:pPr algn="ctr"/>
            <a:r>
              <a:rPr lang="en-US" sz="1200" b="1" i="1" dirty="0">
                <a:solidFill>
                  <a:schemeClr val="accent6">
                    <a:lumMod val="75000"/>
                  </a:schemeClr>
                </a:solidFill>
              </a:rPr>
              <a:t>Lipases</a:t>
            </a:r>
          </a:p>
        </p:txBody>
      </p:sp>
      <p:graphicFrame>
        <p:nvGraphicFramePr>
          <p:cNvPr id="110" name="Object 109">
            <a:extLst>
              <a:ext uri="{FF2B5EF4-FFF2-40B4-BE49-F238E27FC236}">
                <a16:creationId xmlns:a16="http://schemas.microsoft.com/office/drawing/2014/main" id="{F093C640-C273-4837-B40A-BFF93CAEDE24}"/>
              </a:ext>
            </a:extLst>
          </p:cNvPr>
          <p:cNvGraphicFramePr>
            <a:graphicFrameLocks noChangeAspect="1"/>
          </p:cNvGraphicFramePr>
          <p:nvPr>
            <p:extLst>
              <p:ext uri="{D42A27DB-BD31-4B8C-83A1-F6EECF244321}">
                <p14:modId xmlns:p14="http://schemas.microsoft.com/office/powerpoint/2010/main" val="4150543498"/>
              </p:ext>
            </p:extLst>
          </p:nvPr>
        </p:nvGraphicFramePr>
        <p:xfrm>
          <a:off x="6178585" y="3550222"/>
          <a:ext cx="253198" cy="520988"/>
        </p:xfrm>
        <a:graphic>
          <a:graphicData uri="http://schemas.openxmlformats.org/presentationml/2006/ole">
            <mc:AlternateContent xmlns:mc="http://schemas.openxmlformats.org/markup-compatibility/2006">
              <mc:Choice xmlns:v="urn:schemas-microsoft-com:vml" Requires="v">
                <p:oleObj spid="_x0000_s20612" name="CS ChemDraw Drawing" r:id="rId14" imgW="468683" imgH="963796" progId="ChemDraw.Document.6.0">
                  <p:embed/>
                </p:oleObj>
              </mc:Choice>
              <mc:Fallback>
                <p:oleObj name="CS ChemDraw Drawing" r:id="rId14" imgW="468683" imgH="963796" progId="ChemDraw.Document.6.0">
                  <p:embed/>
                  <p:pic>
                    <p:nvPicPr>
                      <p:cNvPr id="110" name="Object 109">
                        <a:extLst>
                          <a:ext uri="{FF2B5EF4-FFF2-40B4-BE49-F238E27FC236}">
                            <a16:creationId xmlns:a16="http://schemas.microsoft.com/office/drawing/2014/main" id="{F093C640-C273-4837-B40A-BFF93CAEDE24}"/>
                          </a:ext>
                        </a:extLst>
                      </p:cNvPr>
                      <p:cNvPicPr/>
                      <p:nvPr/>
                    </p:nvPicPr>
                    <p:blipFill>
                      <a:blip r:embed="rId15"/>
                      <a:stretch>
                        <a:fillRect/>
                      </a:stretch>
                    </p:blipFill>
                    <p:spPr>
                      <a:xfrm>
                        <a:off x="6178585" y="3550222"/>
                        <a:ext cx="253198" cy="520988"/>
                      </a:xfrm>
                      <a:prstGeom prst="rect">
                        <a:avLst/>
                      </a:prstGeom>
                    </p:spPr>
                  </p:pic>
                </p:oleObj>
              </mc:Fallback>
            </mc:AlternateContent>
          </a:graphicData>
        </a:graphic>
      </p:graphicFrame>
      <p:pic>
        <p:nvPicPr>
          <p:cNvPr id="129" name="Picture 2">
            <a:extLst>
              <a:ext uri="{FF2B5EF4-FFF2-40B4-BE49-F238E27FC236}">
                <a16:creationId xmlns:a16="http://schemas.microsoft.com/office/drawing/2014/main" id="{2763D0C7-5ACB-417B-83F0-BA9F961AACAF}"/>
              </a:ext>
            </a:extLst>
          </p:cNvPr>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6703" b="94022" l="3396" r="95076">
                        <a14:foregroundMark x1="7131" y1="23370" x2="7131" y2="23370"/>
                        <a14:foregroundMark x1="3735" y1="17935" x2="3735" y2="17935"/>
                        <a14:foregroundMark x1="14771" y1="6884" x2="14771" y2="6884"/>
                        <a14:foregroundMark x1="92360" y1="34783" x2="92360" y2="34783"/>
                        <a14:foregroundMark x1="95246" y1="35870" x2="95246" y2="35870"/>
                        <a14:foregroundMark x1="60951" y1="68841" x2="60951" y2="68841"/>
                        <a14:foregroundMark x1="48727" y1="63406" x2="48727" y2="63406"/>
                        <a14:foregroundMark x1="48217" y1="59964" x2="48217" y2="59964"/>
                        <a14:foregroundMark x1="49915" y1="25543" x2="49915" y2="25543"/>
                        <a14:foregroundMark x1="42445" y1="88949" x2="42445" y2="88949"/>
                        <a14:foregroundMark x1="41596" y1="94022" x2="41596" y2="94022"/>
                      </a14:backgroundRemoval>
                    </a14:imgEffect>
                  </a14:imgLayer>
                </a14:imgProps>
              </a:ext>
              <a:ext uri="{28A0092B-C50C-407E-A947-70E740481C1C}">
                <a14:useLocalDpi xmlns:a14="http://schemas.microsoft.com/office/drawing/2010/main" val="0"/>
              </a:ext>
            </a:extLst>
          </a:blip>
          <a:srcRect/>
          <a:stretch>
            <a:fillRect/>
          </a:stretch>
        </p:blipFill>
        <p:spPr bwMode="auto">
          <a:xfrm>
            <a:off x="4817292" y="1133790"/>
            <a:ext cx="755747" cy="708272"/>
          </a:xfrm>
          <a:prstGeom prst="rect">
            <a:avLst/>
          </a:prstGeom>
          <a:noFill/>
          <a:extLst>
            <a:ext uri="{909E8E84-426E-40DD-AFC4-6F175D3DCCD1}">
              <a14:hiddenFill xmlns:a14="http://schemas.microsoft.com/office/drawing/2010/main">
                <a:solidFill>
                  <a:srgbClr val="FFFFFF"/>
                </a:solidFill>
              </a14:hiddenFill>
            </a:ext>
          </a:extLst>
        </p:spPr>
      </p:pic>
      <p:sp>
        <p:nvSpPr>
          <p:cNvPr id="130" name="TextBox 129">
            <a:extLst>
              <a:ext uri="{FF2B5EF4-FFF2-40B4-BE49-F238E27FC236}">
                <a16:creationId xmlns:a16="http://schemas.microsoft.com/office/drawing/2014/main" id="{7DE83E73-756C-42CE-9A66-5A7BB15D2CA1}"/>
              </a:ext>
            </a:extLst>
          </p:cNvPr>
          <p:cNvSpPr txBox="1"/>
          <p:nvPr/>
        </p:nvSpPr>
        <p:spPr>
          <a:xfrm>
            <a:off x="5585678" y="1191728"/>
            <a:ext cx="817853" cy="523220"/>
          </a:xfrm>
          <a:prstGeom prst="rect">
            <a:avLst/>
          </a:prstGeom>
          <a:noFill/>
        </p:spPr>
        <p:txBody>
          <a:bodyPr wrap="none" rtlCol="0">
            <a:spAutoFit/>
          </a:bodyPr>
          <a:lstStyle/>
          <a:p>
            <a:pPr algn="ctr"/>
            <a:r>
              <a:rPr lang="en-US" sz="1400" b="1" dirty="0"/>
              <a:t>Serum </a:t>
            </a:r>
          </a:p>
          <a:p>
            <a:pPr algn="ctr"/>
            <a:r>
              <a:rPr lang="en-US" sz="1400" b="1" dirty="0"/>
              <a:t>Albumin</a:t>
            </a:r>
          </a:p>
        </p:txBody>
      </p:sp>
      <p:grpSp>
        <p:nvGrpSpPr>
          <p:cNvPr id="131" name="Group 130">
            <a:extLst>
              <a:ext uri="{FF2B5EF4-FFF2-40B4-BE49-F238E27FC236}">
                <a16:creationId xmlns:a16="http://schemas.microsoft.com/office/drawing/2014/main" id="{FA473F6B-9A25-49EC-8B88-36F0D641668D}"/>
              </a:ext>
            </a:extLst>
          </p:cNvPr>
          <p:cNvGrpSpPr/>
          <p:nvPr/>
        </p:nvGrpSpPr>
        <p:grpSpPr>
          <a:xfrm rot="10800000">
            <a:off x="6854189" y="1506612"/>
            <a:ext cx="915079" cy="1090000"/>
            <a:chOff x="4694191" y="1731604"/>
            <a:chExt cx="915079" cy="1090000"/>
          </a:xfrm>
        </p:grpSpPr>
        <p:sp>
          <p:nvSpPr>
            <p:cNvPr id="132" name="Flowchart: Alternate Process 131">
              <a:extLst>
                <a:ext uri="{FF2B5EF4-FFF2-40B4-BE49-F238E27FC236}">
                  <a16:creationId xmlns:a16="http://schemas.microsoft.com/office/drawing/2014/main" id="{74C23297-00A0-4924-AA85-665BDE0A2351}"/>
                </a:ext>
              </a:extLst>
            </p:cNvPr>
            <p:cNvSpPr/>
            <p:nvPr/>
          </p:nvSpPr>
          <p:spPr>
            <a:xfrm>
              <a:off x="4971144" y="1731604"/>
              <a:ext cx="362856" cy="590632"/>
            </a:xfrm>
            <a:prstGeom prst="flowChartAlternateProcess">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4B950E4E-04CD-4A16-BED9-F7367EEB0901}"/>
                </a:ext>
              </a:extLst>
            </p:cNvPr>
            <p:cNvSpPr/>
            <p:nvPr/>
          </p:nvSpPr>
          <p:spPr>
            <a:xfrm>
              <a:off x="4855170" y="2173089"/>
              <a:ext cx="571580" cy="41483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561DCDD1-DB8B-4EF9-B1ED-7649C64422C4}"/>
                </a:ext>
              </a:extLst>
            </p:cNvPr>
            <p:cNvSpPr/>
            <p:nvPr/>
          </p:nvSpPr>
          <p:spPr>
            <a:xfrm>
              <a:off x="4694191" y="2406771"/>
              <a:ext cx="915079" cy="4148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34">
            <a:extLst>
              <a:ext uri="{FF2B5EF4-FFF2-40B4-BE49-F238E27FC236}">
                <a16:creationId xmlns:a16="http://schemas.microsoft.com/office/drawing/2014/main" id="{E5D7C867-8145-4E2C-A183-DB55F0571D46}"/>
              </a:ext>
            </a:extLst>
          </p:cNvPr>
          <p:cNvGrpSpPr/>
          <p:nvPr/>
        </p:nvGrpSpPr>
        <p:grpSpPr>
          <a:xfrm>
            <a:off x="4598795" y="2719284"/>
            <a:ext cx="667509" cy="405808"/>
            <a:chOff x="4347210" y="4788407"/>
            <a:chExt cx="606826" cy="405808"/>
          </a:xfrm>
        </p:grpSpPr>
        <p:sp>
          <p:nvSpPr>
            <p:cNvPr id="136" name="Oval 135">
              <a:extLst>
                <a:ext uri="{FF2B5EF4-FFF2-40B4-BE49-F238E27FC236}">
                  <a16:creationId xmlns:a16="http://schemas.microsoft.com/office/drawing/2014/main" id="{2BF384C8-5516-4BF3-B0A3-313B57DA2149}"/>
                </a:ext>
              </a:extLst>
            </p:cNvPr>
            <p:cNvSpPr/>
            <p:nvPr/>
          </p:nvSpPr>
          <p:spPr>
            <a:xfrm>
              <a:off x="4347210" y="4828344"/>
              <a:ext cx="606826" cy="365871"/>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extBox 136">
              <a:extLst>
                <a:ext uri="{FF2B5EF4-FFF2-40B4-BE49-F238E27FC236}">
                  <a16:creationId xmlns:a16="http://schemas.microsoft.com/office/drawing/2014/main" id="{F3212E6F-8059-49BC-B78A-62FF71A812B6}"/>
                </a:ext>
              </a:extLst>
            </p:cNvPr>
            <p:cNvSpPr txBox="1"/>
            <p:nvPr/>
          </p:nvSpPr>
          <p:spPr>
            <a:xfrm>
              <a:off x="4369424" y="4788407"/>
              <a:ext cx="562398" cy="307777"/>
            </a:xfrm>
            <a:prstGeom prst="rect">
              <a:avLst/>
            </a:prstGeom>
            <a:noFill/>
          </p:spPr>
          <p:txBody>
            <a:bodyPr wrap="none" rtlCol="0">
              <a:spAutoFit/>
            </a:bodyPr>
            <a:lstStyle/>
            <a:p>
              <a:pPr algn="ctr"/>
              <a:r>
                <a:rPr lang="en-US" sz="1400" b="1" dirty="0"/>
                <a:t>FABP</a:t>
              </a:r>
            </a:p>
          </p:txBody>
        </p:sp>
      </p:grpSp>
      <p:graphicFrame>
        <p:nvGraphicFramePr>
          <p:cNvPr id="138" name="Object 137">
            <a:extLst>
              <a:ext uri="{FF2B5EF4-FFF2-40B4-BE49-F238E27FC236}">
                <a16:creationId xmlns:a16="http://schemas.microsoft.com/office/drawing/2014/main" id="{FCDD1C21-FC31-4DC2-8778-898897C924B6}"/>
              </a:ext>
            </a:extLst>
          </p:cNvPr>
          <p:cNvGraphicFramePr>
            <a:graphicFrameLocks noChangeAspect="1"/>
          </p:cNvGraphicFramePr>
          <p:nvPr>
            <p:extLst>
              <p:ext uri="{D42A27DB-BD31-4B8C-83A1-F6EECF244321}">
                <p14:modId xmlns:p14="http://schemas.microsoft.com/office/powerpoint/2010/main" val="2668012347"/>
              </p:ext>
            </p:extLst>
          </p:nvPr>
        </p:nvGraphicFramePr>
        <p:xfrm>
          <a:off x="4692895" y="2933727"/>
          <a:ext cx="1594848" cy="267323"/>
        </p:xfrm>
        <a:graphic>
          <a:graphicData uri="http://schemas.openxmlformats.org/presentationml/2006/ole">
            <mc:AlternateContent xmlns:mc="http://schemas.openxmlformats.org/markup-compatibility/2006">
              <mc:Choice xmlns:v="urn:schemas-microsoft-com:vml" Requires="v">
                <p:oleObj spid="_x0000_s20613" name="CS ChemDraw Drawing" r:id="rId18" imgW="2784880" imgH="467051" progId="ChemDraw.Document.6.0">
                  <p:embed/>
                </p:oleObj>
              </mc:Choice>
              <mc:Fallback>
                <p:oleObj name="CS ChemDraw Drawing" r:id="rId18" imgW="2784880" imgH="467051" progId="ChemDraw.Document.6.0">
                  <p:embed/>
                  <p:pic>
                    <p:nvPicPr>
                      <p:cNvPr id="95" name="Object 94">
                        <a:extLst>
                          <a:ext uri="{FF2B5EF4-FFF2-40B4-BE49-F238E27FC236}">
                            <a16:creationId xmlns:a16="http://schemas.microsoft.com/office/drawing/2014/main" id="{00FFADF4-87AC-4D62-A646-6AF71FA0E797}"/>
                          </a:ext>
                        </a:extLst>
                      </p:cNvPr>
                      <p:cNvPicPr/>
                      <p:nvPr/>
                    </p:nvPicPr>
                    <p:blipFill>
                      <a:blip r:embed="rId19"/>
                      <a:stretch>
                        <a:fillRect/>
                      </a:stretch>
                    </p:blipFill>
                    <p:spPr>
                      <a:xfrm>
                        <a:off x="4692895" y="2933727"/>
                        <a:ext cx="1594848" cy="267323"/>
                      </a:xfrm>
                      <a:prstGeom prst="rect">
                        <a:avLst/>
                      </a:prstGeom>
                    </p:spPr>
                  </p:pic>
                </p:oleObj>
              </mc:Fallback>
            </mc:AlternateContent>
          </a:graphicData>
        </a:graphic>
      </p:graphicFrame>
      <p:pic>
        <p:nvPicPr>
          <p:cNvPr id="20488" name="Picture 8">
            <a:extLst>
              <a:ext uri="{FF2B5EF4-FFF2-40B4-BE49-F238E27FC236}">
                <a16:creationId xmlns:a16="http://schemas.microsoft.com/office/drawing/2014/main" id="{5909B426-82F4-41B6-81EB-DF0FFE76ACD4}"/>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684450" y="676010"/>
            <a:ext cx="1214145" cy="1210266"/>
          </a:xfrm>
          <a:prstGeom prst="rect">
            <a:avLst/>
          </a:prstGeom>
          <a:noFill/>
          <a:extLst>
            <a:ext uri="{909E8E84-426E-40DD-AFC4-6F175D3DCCD1}">
              <a14:hiddenFill xmlns:a14="http://schemas.microsoft.com/office/drawing/2010/main">
                <a:solidFill>
                  <a:srgbClr val="FFFFFF"/>
                </a:solidFill>
              </a14:hiddenFill>
            </a:ext>
          </a:extLst>
        </p:spPr>
      </p:pic>
      <p:sp>
        <p:nvSpPr>
          <p:cNvPr id="139" name="TextBox 138">
            <a:extLst>
              <a:ext uri="{FF2B5EF4-FFF2-40B4-BE49-F238E27FC236}">
                <a16:creationId xmlns:a16="http://schemas.microsoft.com/office/drawing/2014/main" id="{CC72CC1C-779A-4E8D-8A75-78C7B4B23E23}"/>
              </a:ext>
            </a:extLst>
          </p:cNvPr>
          <p:cNvSpPr txBox="1"/>
          <p:nvPr/>
        </p:nvSpPr>
        <p:spPr>
          <a:xfrm>
            <a:off x="7860349" y="1076778"/>
            <a:ext cx="1042721" cy="307777"/>
          </a:xfrm>
          <a:prstGeom prst="rect">
            <a:avLst/>
          </a:prstGeom>
          <a:noFill/>
        </p:spPr>
        <p:txBody>
          <a:bodyPr wrap="none" rtlCol="0">
            <a:spAutoFit/>
          </a:bodyPr>
          <a:lstStyle/>
          <a:p>
            <a:pPr algn="ctr"/>
            <a:r>
              <a:rPr lang="en-US" sz="1400" b="1" dirty="0"/>
              <a:t>Lipoprotein</a:t>
            </a:r>
          </a:p>
        </p:txBody>
      </p:sp>
      <p:sp>
        <p:nvSpPr>
          <p:cNvPr id="140" name="TextBox 139">
            <a:extLst>
              <a:ext uri="{FF2B5EF4-FFF2-40B4-BE49-F238E27FC236}">
                <a16:creationId xmlns:a16="http://schemas.microsoft.com/office/drawing/2014/main" id="{7CDC2B7F-9959-4C5E-A5F0-3DA3045134F4}"/>
              </a:ext>
            </a:extLst>
          </p:cNvPr>
          <p:cNvSpPr txBox="1"/>
          <p:nvPr/>
        </p:nvSpPr>
        <p:spPr>
          <a:xfrm>
            <a:off x="81139" y="1768394"/>
            <a:ext cx="991425" cy="276999"/>
          </a:xfrm>
          <a:prstGeom prst="rect">
            <a:avLst/>
          </a:prstGeom>
          <a:noFill/>
        </p:spPr>
        <p:txBody>
          <a:bodyPr wrap="none" rtlCol="0">
            <a:spAutoFit/>
          </a:bodyPr>
          <a:lstStyle/>
          <a:p>
            <a:pPr algn="ctr"/>
            <a:r>
              <a:rPr lang="en-US" sz="1200" b="1" i="1" dirty="0"/>
              <a:t>Extracellular</a:t>
            </a:r>
          </a:p>
        </p:txBody>
      </p:sp>
      <p:sp>
        <p:nvSpPr>
          <p:cNvPr id="141" name="TextBox 140">
            <a:extLst>
              <a:ext uri="{FF2B5EF4-FFF2-40B4-BE49-F238E27FC236}">
                <a16:creationId xmlns:a16="http://schemas.microsoft.com/office/drawing/2014/main" id="{C35F804D-81B9-4729-8CC7-69B12BB45DB2}"/>
              </a:ext>
            </a:extLst>
          </p:cNvPr>
          <p:cNvSpPr txBox="1"/>
          <p:nvPr/>
        </p:nvSpPr>
        <p:spPr>
          <a:xfrm>
            <a:off x="94145" y="2521832"/>
            <a:ext cx="959622" cy="276999"/>
          </a:xfrm>
          <a:prstGeom prst="rect">
            <a:avLst/>
          </a:prstGeom>
          <a:noFill/>
        </p:spPr>
        <p:txBody>
          <a:bodyPr wrap="none" rtlCol="0">
            <a:spAutoFit/>
          </a:bodyPr>
          <a:lstStyle/>
          <a:p>
            <a:pPr algn="ctr"/>
            <a:r>
              <a:rPr lang="en-US" sz="1200" b="1" i="1" dirty="0"/>
              <a:t>Cytoplasmic</a:t>
            </a:r>
          </a:p>
        </p:txBody>
      </p:sp>
      <p:pic>
        <p:nvPicPr>
          <p:cNvPr id="142" name="Picture 2">
            <a:extLst>
              <a:ext uri="{FF2B5EF4-FFF2-40B4-BE49-F238E27FC236}">
                <a16:creationId xmlns:a16="http://schemas.microsoft.com/office/drawing/2014/main" id="{B20B4F5C-63BC-459E-AF83-6DAAE96886E8}"/>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flipH="1">
            <a:off x="4364621" y="1849889"/>
            <a:ext cx="282892" cy="995366"/>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2">
            <a:extLst>
              <a:ext uri="{FF2B5EF4-FFF2-40B4-BE49-F238E27FC236}">
                <a16:creationId xmlns:a16="http://schemas.microsoft.com/office/drawing/2014/main" id="{200D98CB-9037-4073-9111-5C2A7B098AA8}"/>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994689" y="1833276"/>
            <a:ext cx="282892" cy="995366"/>
          </a:xfrm>
          <a:prstGeom prst="rect">
            <a:avLst/>
          </a:prstGeom>
          <a:noFill/>
          <a:extLst>
            <a:ext uri="{909E8E84-426E-40DD-AFC4-6F175D3DCCD1}">
              <a14:hiddenFill xmlns:a14="http://schemas.microsoft.com/office/drawing/2010/main">
                <a:solidFill>
                  <a:srgbClr val="FFFFFF"/>
                </a:solidFill>
              </a14:hiddenFill>
            </a:ext>
          </a:extLst>
        </p:spPr>
      </p:pic>
      <p:sp>
        <p:nvSpPr>
          <p:cNvPr id="144" name="Freeform: Shape 143">
            <a:extLst>
              <a:ext uri="{FF2B5EF4-FFF2-40B4-BE49-F238E27FC236}">
                <a16:creationId xmlns:a16="http://schemas.microsoft.com/office/drawing/2014/main" id="{6C72CA4D-96BB-447D-B82D-DFBC167370EA}"/>
              </a:ext>
            </a:extLst>
          </p:cNvPr>
          <p:cNvSpPr/>
          <p:nvPr/>
        </p:nvSpPr>
        <p:spPr>
          <a:xfrm>
            <a:off x="3841606" y="1366963"/>
            <a:ext cx="805947" cy="613783"/>
          </a:xfrm>
          <a:custGeom>
            <a:avLst/>
            <a:gdLst>
              <a:gd name="connsiteX0" fmla="*/ 650384 w 753961"/>
              <a:gd name="connsiteY0" fmla="*/ 473266 h 572326"/>
              <a:gd name="connsiteX1" fmla="*/ 753254 w 753961"/>
              <a:gd name="connsiteY1" fmla="*/ 278956 h 572326"/>
              <a:gd name="connsiteX2" fmla="*/ 604664 w 753961"/>
              <a:gd name="connsiteY2" fmla="*/ 826 h 572326"/>
              <a:gd name="connsiteX3" fmla="*/ 10304 w 753961"/>
              <a:gd name="connsiteY3" fmla="*/ 206566 h 572326"/>
              <a:gd name="connsiteX4" fmla="*/ 212234 w 753961"/>
              <a:gd name="connsiteY4" fmla="*/ 572326 h 572326"/>
              <a:gd name="connsiteX5" fmla="*/ 212234 w 753961"/>
              <a:gd name="connsiteY5" fmla="*/ 572326 h 57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961" h="572326">
                <a:moveTo>
                  <a:pt x="650384" y="473266"/>
                </a:moveTo>
                <a:cubicBezTo>
                  <a:pt x="705629" y="415481"/>
                  <a:pt x="760874" y="357696"/>
                  <a:pt x="753254" y="278956"/>
                </a:cubicBezTo>
                <a:cubicBezTo>
                  <a:pt x="745634" y="200216"/>
                  <a:pt x="728489" y="12891"/>
                  <a:pt x="604664" y="826"/>
                </a:cubicBezTo>
                <a:cubicBezTo>
                  <a:pt x="480839" y="-11239"/>
                  <a:pt x="75709" y="111316"/>
                  <a:pt x="10304" y="206566"/>
                </a:cubicBezTo>
                <a:cubicBezTo>
                  <a:pt x="-55101" y="301816"/>
                  <a:pt x="212234" y="572326"/>
                  <a:pt x="212234" y="572326"/>
                </a:cubicBezTo>
                <a:lnTo>
                  <a:pt x="212234" y="572326"/>
                </a:ln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DA001AFE-2F64-4874-942B-0C01500F0A00}"/>
              </a:ext>
            </a:extLst>
          </p:cNvPr>
          <p:cNvSpPr/>
          <p:nvPr/>
        </p:nvSpPr>
        <p:spPr>
          <a:xfrm rot="21401576">
            <a:off x="4249325" y="1337646"/>
            <a:ext cx="514350" cy="1617875"/>
          </a:xfrm>
          <a:custGeom>
            <a:avLst/>
            <a:gdLst>
              <a:gd name="connsiteX0" fmla="*/ 514350 w 514350"/>
              <a:gd name="connsiteY0" fmla="*/ 56669 h 1218719"/>
              <a:gd name="connsiteX1" fmla="*/ 182880 w 514350"/>
              <a:gd name="connsiteY1" fmla="*/ 132869 h 1218719"/>
              <a:gd name="connsiteX2" fmla="*/ 0 w 514350"/>
              <a:gd name="connsiteY2" fmla="*/ 1218719 h 1218719"/>
              <a:gd name="connsiteX3" fmla="*/ 0 w 514350"/>
              <a:gd name="connsiteY3" fmla="*/ 1218719 h 1218719"/>
            </a:gdLst>
            <a:ahLst/>
            <a:cxnLst>
              <a:cxn ang="0">
                <a:pos x="connsiteX0" y="connsiteY0"/>
              </a:cxn>
              <a:cxn ang="0">
                <a:pos x="connsiteX1" y="connsiteY1"/>
              </a:cxn>
              <a:cxn ang="0">
                <a:pos x="connsiteX2" y="connsiteY2"/>
              </a:cxn>
              <a:cxn ang="0">
                <a:pos x="connsiteX3" y="connsiteY3"/>
              </a:cxn>
            </a:cxnLst>
            <a:rect l="l" t="t" r="r" b="b"/>
            <a:pathLst>
              <a:path w="514350" h="1218719">
                <a:moveTo>
                  <a:pt x="514350" y="56669"/>
                </a:moveTo>
                <a:cubicBezTo>
                  <a:pt x="391477" y="-2069"/>
                  <a:pt x="268605" y="-60806"/>
                  <a:pt x="182880" y="132869"/>
                </a:cubicBezTo>
                <a:cubicBezTo>
                  <a:pt x="97155" y="326544"/>
                  <a:pt x="0" y="1218719"/>
                  <a:pt x="0" y="1218719"/>
                </a:cubicBezTo>
                <a:lnTo>
                  <a:pt x="0" y="1218719"/>
                </a:lnTo>
              </a:path>
            </a:pathLst>
          </a:custGeom>
          <a:noFill/>
          <a:ln w="19050">
            <a:solidFill>
              <a:schemeClr val="tx1"/>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81FF06F9-8F1A-4269-AB0F-6A9D1D8BF770}"/>
              </a:ext>
            </a:extLst>
          </p:cNvPr>
          <p:cNvSpPr txBox="1"/>
          <p:nvPr/>
        </p:nvSpPr>
        <p:spPr>
          <a:xfrm>
            <a:off x="3405813" y="2490605"/>
            <a:ext cx="575799" cy="307777"/>
          </a:xfrm>
          <a:prstGeom prst="rect">
            <a:avLst/>
          </a:prstGeom>
          <a:noFill/>
        </p:spPr>
        <p:txBody>
          <a:bodyPr wrap="none" rtlCol="0">
            <a:spAutoFit/>
          </a:bodyPr>
          <a:lstStyle/>
          <a:p>
            <a:pPr algn="ctr"/>
            <a:r>
              <a:rPr lang="en-US" sz="1400" b="1" dirty="0"/>
              <a:t>CD36</a:t>
            </a:r>
          </a:p>
        </p:txBody>
      </p:sp>
      <p:sp>
        <p:nvSpPr>
          <p:cNvPr id="147" name="TextBox 146">
            <a:extLst>
              <a:ext uri="{FF2B5EF4-FFF2-40B4-BE49-F238E27FC236}">
                <a16:creationId xmlns:a16="http://schemas.microsoft.com/office/drawing/2014/main" id="{F0F7B4AD-38DA-4C1D-B5C7-1709A0CCED54}"/>
              </a:ext>
            </a:extLst>
          </p:cNvPr>
          <p:cNvSpPr txBox="1"/>
          <p:nvPr/>
        </p:nvSpPr>
        <p:spPr>
          <a:xfrm>
            <a:off x="6603736" y="2478393"/>
            <a:ext cx="587020" cy="307777"/>
          </a:xfrm>
          <a:prstGeom prst="rect">
            <a:avLst/>
          </a:prstGeom>
          <a:noFill/>
        </p:spPr>
        <p:txBody>
          <a:bodyPr wrap="none" rtlCol="0">
            <a:spAutoFit/>
          </a:bodyPr>
          <a:lstStyle/>
          <a:p>
            <a:pPr algn="ctr"/>
            <a:r>
              <a:rPr lang="en-US" sz="1400" b="1" dirty="0" err="1"/>
              <a:t>ApoR</a:t>
            </a:r>
            <a:endParaRPr lang="en-US" sz="1400" b="1" dirty="0"/>
          </a:p>
        </p:txBody>
      </p:sp>
      <p:cxnSp>
        <p:nvCxnSpPr>
          <p:cNvPr id="3" name="Straight Arrow Connector 2">
            <a:extLst>
              <a:ext uri="{FF2B5EF4-FFF2-40B4-BE49-F238E27FC236}">
                <a16:creationId xmlns:a16="http://schemas.microsoft.com/office/drawing/2014/main" id="{1C6E91DC-2E04-4074-A59C-FEE3200C56BF}"/>
              </a:ext>
            </a:extLst>
          </p:cNvPr>
          <p:cNvCxnSpPr/>
          <p:nvPr/>
        </p:nvCxnSpPr>
        <p:spPr>
          <a:xfrm flipH="1">
            <a:off x="3068871" y="3309233"/>
            <a:ext cx="77273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8" name="TextBox 147">
            <a:extLst>
              <a:ext uri="{FF2B5EF4-FFF2-40B4-BE49-F238E27FC236}">
                <a16:creationId xmlns:a16="http://schemas.microsoft.com/office/drawing/2014/main" id="{4C7940B9-1475-448C-9028-F3E3DA99F5CE}"/>
              </a:ext>
            </a:extLst>
          </p:cNvPr>
          <p:cNvSpPr txBox="1"/>
          <p:nvPr/>
        </p:nvSpPr>
        <p:spPr>
          <a:xfrm>
            <a:off x="2994766" y="3357385"/>
            <a:ext cx="946093" cy="461665"/>
          </a:xfrm>
          <a:prstGeom prst="rect">
            <a:avLst/>
          </a:prstGeom>
          <a:noFill/>
        </p:spPr>
        <p:txBody>
          <a:bodyPr wrap="none" rtlCol="0">
            <a:spAutoFit/>
          </a:bodyPr>
          <a:lstStyle/>
          <a:p>
            <a:pPr algn="ctr"/>
            <a:r>
              <a:rPr lang="en-US" sz="1200" b="1" i="1" dirty="0">
                <a:solidFill>
                  <a:schemeClr val="accent6">
                    <a:lumMod val="75000"/>
                  </a:schemeClr>
                </a:solidFill>
              </a:rPr>
              <a:t>Acyl-CoA</a:t>
            </a:r>
          </a:p>
          <a:p>
            <a:pPr algn="ctr"/>
            <a:r>
              <a:rPr lang="en-US" sz="1200" b="1" i="1" dirty="0">
                <a:solidFill>
                  <a:schemeClr val="accent6">
                    <a:lumMod val="75000"/>
                  </a:schemeClr>
                </a:solidFill>
              </a:rPr>
              <a:t>Synthetases</a:t>
            </a:r>
          </a:p>
        </p:txBody>
      </p:sp>
      <p:sp>
        <p:nvSpPr>
          <p:cNvPr id="149" name="Arc 148">
            <a:extLst>
              <a:ext uri="{FF2B5EF4-FFF2-40B4-BE49-F238E27FC236}">
                <a16:creationId xmlns:a16="http://schemas.microsoft.com/office/drawing/2014/main" id="{217770A5-E215-4FEE-8DC5-2EFCF0BAA647}"/>
              </a:ext>
            </a:extLst>
          </p:cNvPr>
          <p:cNvSpPr/>
          <p:nvPr/>
        </p:nvSpPr>
        <p:spPr>
          <a:xfrm rot="18721266" flipH="1" flipV="1">
            <a:off x="2991255" y="2363058"/>
            <a:ext cx="851079" cy="931169"/>
          </a:xfrm>
          <a:prstGeom prst="arc">
            <a:avLst/>
          </a:prstGeom>
          <a:ln w="190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 name="TextBox 149">
            <a:extLst>
              <a:ext uri="{FF2B5EF4-FFF2-40B4-BE49-F238E27FC236}">
                <a16:creationId xmlns:a16="http://schemas.microsoft.com/office/drawing/2014/main" id="{049E2CDC-7A6B-4044-BF59-2E57EC4732E7}"/>
              </a:ext>
            </a:extLst>
          </p:cNvPr>
          <p:cNvSpPr txBox="1"/>
          <p:nvPr/>
        </p:nvSpPr>
        <p:spPr>
          <a:xfrm>
            <a:off x="3612603" y="2879559"/>
            <a:ext cx="417871" cy="276999"/>
          </a:xfrm>
          <a:prstGeom prst="rect">
            <a:avLst/>
          </a:prstGeom>
          <a:noFill/>
        </p:spPr>
        <p:txBody>
          <a:bodyPr wrap="none" rtlCol="0">
            <a:spAutoFit/>
          </a:bodyPr>
          <a:lstStyle/>
          <a:p>
            <a:pPr algn="ctr"/>
            <a:r>
              <a:rPr lang="en-US" sz="1200" dirty="0"/>
              <a:t>ATP</a:t>
            </a:r>
          </a:p>
        </p:txBody>
      </p:sp>
      <p:sp>
        <p:nvSpPr>
          <p:cNvPr id="151" name="TextBox 150">
            <a:extLst>
              <a:ext uri="{FF2B5EF4-FFF2-40B4-BE49-F238E27FC236}">
                <a16:creationId xmlns:a16="http://schemas.microsoft.com/office/drawing/2014/main" id="{197C6BAA-B875-4E3A-8759-DB31FA62E14F}"/>
              </a:ext>
            </a:extLst>
          </p:cNvPr>
          <p:cNvSpPr txBox="1"/>
          <p:nvPr/>
        </p:nvSpPr>
        <p:spPr>
          <a:xfrm>
            <a:off x="2716000" y="2886034"/>
            <a:ext cx="829073" cy="276999"/>
          </a:xfrm>
          <a:prstGeom prst="rect">
            <a:avLst/>
          </a:prstGeom>
          <a:noFill/>
        </p:spPr>
        <p:txBody>
          <a:bodyPr wrap="none" rtlCol="0">
            <a:spAutoFit/>
          </a:bodyPr>
          <a:lstStyle/>
          <a:p>
            <a:pPr algn="ctr"/>
            <a:r>
              <a:rPr lang="en-US" sz="1200" dirty="0"/>
              <a:t>AMP + </a:t>
            </a:r>
            <a:r>
              <a:rPr lang="en-US" sz="1200" dirty="0" err="1"/>
              <a:t>PPi</a:t>
            </a:r>
            <a:endParaRPr lang="en-US" sz="1200" dirty="0"/>
          </a:p>
        </p:txBody>
      </p:sp>
      <p:sp>
        <p:nvSpPr>
          <p:cNvPr id="152" name="TextBox 151">
            <a:extLst>
              <a:ext uri="{FF2B5EF4-FFF2-40B4-BE49-F238E27FC236}">
                <a16:creationId xmlns:a16="http://schemas.microsoft.com/office/drawing/2014/main" id="{23A533A8-3D66-45CA-B47C-D7198F08B86E}"/>
              </a:ext>
            </a:extLst>
          </p:cNvPr>
          <p:cNvSpPr txBox="1"/>
          <p:nvPr/>
        </p:nvSpPr>
        <p:spPr>
          <a:xfrm>
            <a:off x="3859409" y="3671645"/>
            <a:ext cx="813044" cy="307777"/>
          </a:xfrm>
          <a:prstGeom prst="rect">
            <a:avLst/>
          </a:prstGeom>
          <a:noFill/>
        </p:spPr>
        <p:txBody>
          <a:bodyPr wrap="none" rtlCol="0">
            <a:spAutoFit/>
          </a:bodyPr>
          <a:lstStyle/>
          <a:p>
            <a:pPr algn="ctr"/>
            <a:r>
              <a:rPr lang="en-US" sz="1400" b="1" dirty="0"/>
              <a:t>+ </a:t>
            </a:r>
            <a:r>
              <a:rPr lang="en-US" sz="1400" b="1" dirty="0" err="1"/>
              <a:t>CoASH</a:t>
            </a:r>
            <a:endParaRPr lang="en-US" sz="1400" b="1" dirty="0"/>
          </a:p>
        </p:txBody>
      </p:sp>
      <p:graphicFrame>
        <p:nvGraphicFramePr>
          <p:cNvPr id="153" name="Object 152">
            <a:extLst>
              <a:ext uri="{FF2B5EF4-FFF2-40B4-BE49-F238E27FC236}">
                <a16:creationId xmlns:a16="http://schemas.microsoft.com/office/drawing/2014/main" id="{48D64158-B6CA-4C4D-ABC8-17C78FF9B5F3}"/>
              </a:ext>
            </a:extLst>
          </p:cNvPr>
          <p:cNvGraphicFramePr>
            <a:graphicFrameLocks noChangeAspect="1"/>
          </p:cNvGraphicFramePr>
          <p:nvPr>
            <p:extLst>
              <p:ext uri="{D42A27DB-BD31-4B8C-83A1-F6EECF244321}">
                <p14:modId xmlns:p14="http://schemas.microsoft.com/office/powerpoint/2010/main" val="518903982"/>
              </p:ext>
            </p:extLst>
          </p:nvPr>
        </p:nvGraphicFramePr>
        <p:xfrm>
          <a:off x="4065462" y="3314130"/>
          <a:ext cx="1594848" cy="267323"/>
        </p:xfrm>
        <a:graphic>
          <a:graphicData uri="http://schemas.openxmlformats.org/presentationml/2006/ole">
            <mc:AlternateContent xmlns:mc="http://schemas.openxmlformats.org/markup-compatibility/2006">
              <mc:Choice xmlns:v="urn:schemas-microsoft-com:vml" Requires="v">
                <p:oleObj spid="_x0000_s20614" name="CS ChemDraw Drawing" r:id="rId18" imgW="2784880" imgH="467051" progId="ChemDraw.Document.6.0">
                  <p:embed/>
                </p:oleObj>
              </mc:Choice>
              <mc:Fallback>
                <p:oleObj name="CS ChemDraw Drawing" r:id="rId18" imgW="2784880" imgH="467051" progId="ChemDraw.Document.6.0">
                  <p:embed/>
                  <p:pic>
                    <p:nvPicPr>
                      <p:cNvPr id="138" name="Object 137">
                        <a:extLst>
                          <a:ext uri="{FF2B5EF4-FFF2-40B4-BE49-F238E27FC236}">
                            <a16:creationId xmlns:a16="http://schemas.microsoft.com/office/drawing/2014/main" id="{FCDD1C21-FC31-4DC2-8778-898897C924B6}"/>
                          </a:ext>
                        </a:extLst>
                      </p:cNvPr>
                      <p:cNvPicPr/>
                      <p:nvPr/>
                    </p:nvPicPr>
                    <p:blipFill>
                      <a:blip r:embed="rId19"/>
                      <a:stretch>
                        <a:fillRect/>
                      </a:stretch>
                    </p:blipFill>
                    <p:spPr>
                      <a:xfrm>
                        <a:off x="4065462" y="3314130"/>
                        <a:ext cx="1594848" cy="267323"/>
                      </a:xfrm>
                      <a:prstGeom prst="rect">
                        <a:avLst/>
                      </a:prstGeom>
                    </p:spPr>
                  </p:pic>
                </p:oleObj>
              </mc:Fallback>
            </mc:AlternateContent>
          </a:graphicData>
        </a:graphic>
      </p:graphicFrame>
      <p:graphicFrame>
        <p:nvGraphicFramePr>
          <p:cNvPr id="154" name="Object 153">
            <a:extLst>
              <a:ext uri="{FF2B5EF4-FFF2-40B4-BE49-F238E27FC236}">
                <a16:creationId xmlns:a16="http://schemas.microsoft.com/office/drawing/2014/main" id="{1E7DD40A-EE01-4417-A775-9D7F8647D225}"/>
              </a:ext>
            </a:extLst>
          </p:cNvPr>
          <p:cNvGraphicFramePr>
            <a:graphicFrameLocks noChangeAspect="1"/>
          </p:cNvGraphicFramePr>
          <p:nvPr>
            <p:extLst>
              <p:ext uri="{D42A27DB-BD31-4B8C-83A1-F6EECF244321}">
                <p14:modId xmlns:p14="http://schemas.microsoft.com/office/powerpoint/2010/main" val="2891713761"/>
              </p:ext>
            </p:extLst>
          </p:nvPr>
        </p:nvGraphicFramePr>
        <p:xfrm>
          <a:off x="1332306" y="3399463"/>
          <a:ext cx="1427163" cy="584200"/>
        </p:xfrm>
        <a:graphic>
          <a:graphicData uri="http://schemas.openxmlformats.org/presentationml/2006/ole">
            <mc:AlternateContent xmlns:mc="http://schemas.openxmlformats.org/markup-compatibility/2006">
              <mc:Choice xmlns:v="urn:schemas-microsoft-com:vml" Requires="v">
                <p:oleObj spid="_x0000_s20615" name="CS ChemDraw Drawing" r:id="rId22" imgW="2678129" imgH="1096573" progId="ChemDraw.Document.6.0">
                  <p:embed/>
                </p:oleObj>
              </mc:Choice>
              <mc:Fallback>
                <p:oleObj name="CS ChemDraw Drawing" r:id="rId22" imgW="2678129" imgH="1096573" progId="ChemDraw.Document.6.0">
                  <p:embed/>
                  <p:pic>
                    <p:nvPicPr>
                      <p:cNvPr id="90" name="Object 89">
                        <a:extLst>
                          <a:ext uri="{FF2B5EF4-FFF2-40B4-BE49-F238E27FC236}">
                            <a16:creationId xmlns:a16="http://schemas.microsoft.com/office/drawing/2014/main" id="{7FD685F2-5F4D-4C00-AAEA-EC2DD7DCE095}"/>
                          </a:ext>
                        </a:extLst>
                      </p:cNvPr>
                      <p:cNvPicPr/>
                      <p:nvPr/>
                    </p:nvPicPr>
                    <p:blipFill>
                      <a:blip r:embed="rId23"/>
                      <a:stretch>
                        <a:fillRect/>
                      </a:stretch>
                    </p:blipFill>
                    <p:spPr>
                      <a:xfrm>
                        <a:off x="1332306" y="3399463"/>
                        <a:ext cx="1427163" cy="584200"/>
                      </a:xfrm>
                      <a:prstGeom prst="rect">
                        <a:avLst/>
                      </a:prstGeom>
                    </p:spPr>
                  </p:pic>
                </p:oleObj>
              </mc:Fallback>
            </mc:AlternateContent>
          </a:graphicData>
        </a:graphic>
      </p:graphicFrame>
    </p:spTree>
    <p:extLst>
      <p:ext uri="{BB962C8B-B14F-4D97-AF65-F5344CB8AC3E}">
        <p14:creationId xmlns:p14="http://schemas.microsoft.com/office/powerpoint/2010/main" val="400088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79FF-6614-45AF-B96F-28CDAB8371F8}"/>
              </a:ext>
            </a:extLst>
          </p:cNvPr>
          <p:cNvSpPr>
            <a:spLocks noGrp="1"/>
          </p:cNvSpPr>
          <p:nvPr>
            <p:ph type="title"/>
          </p:nvPr>
        </p:nvSpPr>
        <p:spPr>
          <a:xfrm>
            <a:off x="1520601" y="210919"/>
            <a:ext cx="7210332" cy="779462"/>
          </a:xfrm>
        </p:spPr>
        <p:txBody>
          <a:bodyPr/>
          <a:lstStyle/>
          <a:p>
            <a:r>
              <a:rPr lang="en-US" dirty="0"/>
              <a:t>Fatty Acyl-CoA Synthetases</a:t>
            </a:r>
          </a:p>
        </p:txBody>
      </p:sp>
      <p:pic>
        <p:nvPicPr>
          <p:cNvPr id="4" name="Content Placeholder 3">
            <a:extLst>
              <a:ext uri="{FF2B5EF4-FFF2-40B4-BE49-F238E27FC236}">
                <a16:creationId xmlns:a16="http://schemas.microsoft.com/office/drawing/2014/main" id="{3FDC8730-A628-4AC1-A1FE-1243A7F20F82}"/>
              </a:ext>
            </a:extLst>
          </p:cNvPr>
          <p:cNvPicPr>
            <a:picLocks noGrp="1" noChangeAspect="1"/>
          </p:cNvPicPr>
          <p:nvPr>
            <p:ph idx="1"/>
          </p:nvPr>
        </p:nvPicPr>
        <p:blipFill>
          <a:blip r:embed="rId4"/>
          <a:stretch>
            <a:fillRect/>
          </a:stretch>
        </p:blipFill>
        <p:spPr>
          <a:xfrm>
            <a:off x="269558" y="1888173"/>
            <a:ext cx="8461375" cy="2369185"/>
          </a:xfrm>
          <a:prstGeom prst="rect">
            <a:avLst/>
          </a:prstGeom>
        </p:spPr>
      </p:pic>
      <p:sp>
        <p:nvSpPr>
          <p:cNvPr id="6" name="TextBox 5">
            <a:extLst>
              <a:ext uri="{FF2B5EF4-FFF2-40B4-BE49-F238E27FC236}">
                <a16:creationId xmlns:a16="http://schemas.microsoft.com/office/drawing/2014/main" id="{74988EEE-A72F-4354-A9DD-052FD6395C82}"/>
              </a:ext>
            </a:extLst>
          </p:cNvPr>
          <p:cNvSpPr txBox="1"/>
          <p:nvPr/>
        </p:nvSpPr>
        <p:spPr>
          <a:xfrm>
            <a:off x="180319" y="5607719"/>
            <a:ext cx="2914709" cy="307777"/>
          </a:xfrm>
          <a:prstGeom prst="rect">
            <a:avLst/>
          </a:prstGeom>
          <a:noFill/>
        </p:spPr>
        <p:txBody>
          <a:bodyPr wrap="none" rtlCol="0">
            <a:spAutoFit/>
          </a:bodyPr>
          <a:lstStyle/>
          <a:p>
            <a:r>
              <a:rPr lang="en-US" sz="1400" dirty="0"/>
              <a:t>Figure modified from: </a:t>
            </a:r>
            <a:r>
              <a:rPr lang="en-US" sz="1400" dirty="0" err="1">
                <a:hlinkClick r:id="rId5"/>
              </a:rPr>
              <a:t>SeverinShockin</a:t>
            </a:r>
            <a:endParaRPr lang="en-US" sz="1400" dirty="0"/>
          </a:p>
        </p:txBody>
      </p:sp>
      <p:sp>
        <p:nvSpPr>
          <p:cNvPr id="5" name="TextBox 4">
            <a:extLst>
              <a:ext uri="{FF2B5EF4-FFF2-40B4-BE49-F238E27FC236}">
                <a16:creationId xmlns:a16="http://schemas.microsoft.com/office/drawing/2014/main" id="{72D09355-0D2B-4099-9F83-7C8C394A9CF6}"/>
              </a:ext>
            </a:extLst>
          </p:cNvPr>
          <p:cNvSpPr txBox="1"/>
          <p:nvPr/>
        </p:nvSpPr>
        <p:spPr>
          <a:xfrm>
            <a:off x="3953695" y="4320540"/>
            <a:ext cx="1733360" cy="523220"/>
          </a:xfrm>
          <a:prstGeom prst="rect">
            <a:avLst/>
          </a:prstGeom>
          <a:noFill/>
        </p:spPr>
        <p:txBody>
          <a:bodyPr wrap="none" rtlCol="0">
            <a:spAutoFit/>
          </a:bodyPr>
          <a:lstStyle/>
          <a:p>
            <a:pPr algn="ctr"/>
            <a:r>
              <a:rPr lang="en-US" sz="1400" b="1" dirty="0"/>
              <a:t>Fatty Acyl-Adenylate</a:t>
            </a:r>
          </a:p>
          <a:p>
            <a:pPr algn="ctr"/>
            <a:r>
              <a:rPr lang="en-US" sz="1400" b="1" dirty="0"/>
              <a:t>Intermediate</a:t>
            </a:r>
          </a:p>
        </p:txBody>
      </p:sp>
      <p:sp>
        <p:nvSpPr>
          <p:cNvPr id="8" name="TextBox 7">
            <a:extLst>
              <a:ext uri="{FF2B5EF4-FFF2-40B4-BE49-F238E27FC236}">
                <a16:creationId xmlns:a16="http://schemas.microsoft.com/office/drawing/2014/main" id="{E3B11E3D-C544-49AC-B416-647E707DBB7D}"/>
              </a:ext>
            </a:extLst>
          </p:cNvPr>
          <p:cNvSpPr txBox="1"/>
          <p:nvPr/>
        </p:nvSpPr>
        <p:spPr>
          <a:xfrm>
            <a:off x="4214520" y="1276350"/>
            <a:ext cx="3545073" cy="523220"/>
          </a:xfrm>
          <a:prstGeom prst="rect">
            <a:avLst/>
          </a:prstGeom>
          <a:noFill/>
          <a:ln>
            <a:solidFill>
              <a:srgbClr val="C00000"/>
            </a:solidFill>
          </a:ln>
        </p:spPr>
        <p:txBody>
          <a:bodyPr wrap="none" rtlCol="0">
            <a:spAutoFit/>
          </a:bodyPr>
          <a:lstStyle/>
          <a:p>
            <a:pPr algn="ctr"/>
            <a:r>
              <a:rPr lang="en-US" sz="1400" b="1" dirty="0"/>
              <a:t>Part 2: The adenylate is a good leaving group </a:t>
            </a:r>
          </a:p>
          <a:p>
            <a:pPr algn="ctr"/>
            <a:r>
              <a:rPr lang="en-US" sz="1400" b="1" dirty="0"/>
              <a:t>and is replaced by </a:t>
            </a:r>
            <a:r>
              <a:rPr lang="en-US" sz="1400" b="1" dirty="0" err="1"/>
              <a:t>CoASH</a:t>
            </a:r>
            <a:endParaRPr lang="en-US" sz="1400" b="1" dirty="0"/>
          </a:p>
        </p:txBody>
      </p:sp>
      <p:sp>
        <p:nvSpPr>
          <p:cNvPr id="9" name="TextBox 8">
            <a:extLst>
              <a:ext uri="{FF2B5EF4-FFF2-40B4-BE49-F238E27FC236}">
                <a16:creationId xmlns:a16="http://schemas.microsoft.com/office/drawing/2014/main" id="{CA05C909-9DFA-4F74-B4CD-33A81966D781}"/>
              </a:ext>
            </a:extLst>
          </p:cNvPr>
          <p:cNvSpPr txBox="1"/>
          <p:nvPr/>
        </p:nvSpPr>
        <p:spPr>
          <a:xfrm>
            <a:off x="827762" y="1276350"/>
            <a:ext cx="2928559" cy="523220"/>
          </a:xfrm>
          <a:prstGeom prst="rect">
            <a:avLst/>
          </a:prstGeom>
          <a:noFill/>
          <a:ln>
            <a:solidFill>
              <a:srgbClr val="C00000"/>
            </a:solidFill>
          </a:ln>
        </p:spPr>
        <p:txBody>
          <a:bodyPr wrap="none" rtlCol="0">
            <a:spAutoFit/>
          </a:bodyPr>
          <a:lstStyle/>
          <a:p>
            <a:pPr algn="ctr"/>
            <a:r>
              <a:rPr lang="en-US" sz="1400" b="1" dirty="0"/>
              <a:t>Part 1: The Fatty Acid is Activated by </a:t>
            </a:r>
          </a:p>
          <a:p>
            <a:pPr algn="ctr"/>
            <a:r>
              <a:rPr lang="en-US" sz="1400" b="1" dirty="0"/>
              <a:t>covalent bond formation with ATP</a:t>
            </a:r>
          </a:p>
        </p:txBody>
      </p:sp>
      <p:sp>
        <p:nvSpPr>
          <p:cNvPr id="10" name="TextBox 9">
            <a:extLst>
              <a:ext uri="{FF2B5EF4-FFF2-40B4-BE49-F238E27FC236}">
                <a16:creationId xmlns:a16="http://schemas.microsoft.com/office/drawing/2014/main" id="{02099041-80CC-47CC-9FB0-B703B3FC4755}"/>
              </a:ext>
            </a:extLst>
          </p:cNvPr>
          <p:cNvSpPr txBox="1"/>
          <p:nvPr/>
        </p:nvSpPr>
        <p:spPr>
          <a:xfrm>
            <a:off x="7674333" y="3474720"/>
            <a:ext cx="1264385" cy="523220"/>
          </a:xfrm>
          <a:prstGeom prst="rect">
            <a:avLst/>
          </a:prstGeom>
          <a:solidFill>
            <a:schemeClr val="bg1"/>
          </a:solidFill>
        </p:spPr>
        <p:txBody>
          <a:bodyPr wrap="none" rtlCol="0">
            <a:spAutoFit/>
          </a:bodyPr>
          <a:lstStyle/>
          <a:p>
            <a:pPr algn="ctr"/>
            <a:r>
              <a:rPr lang="en-US" sz="1400" b="1" dirty="0"/>
              <a:t>Fatty Acyl-CoA</a:t>
            </a:r>
          </a:p>
          <a:p>
            <a:pPr algn="ctr"/>
            <a:r>
              <a:rPr lang="en-US" sz="1400" b="1" dirty="0"/>
              <a:t>Product</a:t>
            </a:r>
          </a:p>
        </p:txBody>
      </p:sp>
      <p:grpSp>
        <p:nvGrpSpPr>
          <p:cNvPr id="29" name="Group 28">
            <a:extLst>
              <a:ext uri="{FF2B5EF4-FFF2-40B4-BE49-F238E27FC236}">
                <a16:creationId xmlns:a16="http://schemas.microsoft.com/office/drawing/2014/main" id="{E595154B-4FCC-4876-AD6E-ACD2554AD8B4}"/>
              </a:ext>
            </a:extLst>
          </p:cNvPr>
          <p:cNvGrpSpPr/>
          <p:nvPr/>
        </p:nvGrpSpPr>
        <p:grpSpPr>
          <a:xfrm>
            <a:off x="3900660" y="3702750"/>
            <a:ext cx="840240" cy="462600"/>
            <a:chOff x="3900660" y="3702750"/>
            <a:chExt cx="840240" cy="462600"/>
          </a:xfrm>
        </p:grpSpPr>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844EEFC0-CD1D-49FC-96F6-6FCA6EBC0D7E}"/>
                    </a:ext>
                  </a:extLst>
                </p14:cNvPr>
                <p14:cNvContentPartPr/>
                <p14:nvPr/>
              </p14:nvContentPartPr>
              <p14:xfrm>
                <a:off x="4414740" y="3981030"/>
                <a:ext cx="130680" cy="97560"/>
              </p14:xfrm>
            </p:contentPart>
          </mc:Choice>
          <mc:Fallback xmlns="">
            <p:pic>
              <p:nvPicPr>
                <p:cNvPr id="7" name="Ink 6">
                  <a:extLst>
                    <a:ext uri="{FF2B5EF4-FFF2-40B4-BE49-F238E27FC236}">
                      <a16:creationId xmlns:a16="http://schemas.microsoft.com/office/drawing/2014/main" id="{844EEFC0-CD1D-49FC-96F6-6FCA6EBC0D7E}"/>
                    </a:ext>
                  </a:extLst>
                </p:cNvPr>
                <p:cNvPicPr/>
                <p:nvPr/>
              </p:nvPicPr>
              <p:blipFill>
                <a:blip r:embed="rId7"/>
                <a:stretch>
                  <a:fillRect/>
                </a:stretch>
              </p:blipFill>
              <p:spPr>
                <a:xfrm>
                  <a:off x="4405740" y="3972030"/>
                  <a:ext cx="1483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36FF2B55-C2D8-4262-BB07-8CC0559FDF6E}"/>
                    </a:ext>
                  </a:extLst>
                </p14:cNvPr>
                <p14:cNvContentPartPr/>
                <p14:nvPr/>
              </p14:nvContentPartPr>
              <p14:xfrm>
                <a:off x="4285140" y="4073550"/>
                <a:ext cx="175680" cy="38160"/>
              </p14:xfrm>
            </p:contentPart>
          </mc:Choice>
          <mc:Fallback xmlns="">
            <p:pic>
              <p:nvPicPr>
                <p:cNvPr id="11" name="Ink 10">
                  <a:extLst>
                    <a:ext uri="{FF2B5EF4-FFF2-40B4-BE49-F238E27FC236}">
                      <a16:creationId xmlns:a16="http://schemas.microsoft.com/office/drawing/2014/main" id="{36FF2B55-C2D8-4262-BB07-8CC0559FDF6E}"/>
                    </a:ext>
                  </a:extLst>
                </p:cNvPr>
                <p:cNvPicPr/>
                <p:nvPr/>
              </p:nvPicPr>
              <p:blipFill>
                <a:blip r:embed="rId9"/>
                <a:stretch>
                  <a:fillRect/>
                </a:stretch>
              </p:blipFill>
              <p:spPr>
                <a:xfrm>
                  <a:off x="4276500" y="4064550"/>
                  <a:ext cx="19332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 12">
                  <a:extLst>
                    <a:ext uri="{FF2B5EF4-FFF2-40B4-BE49-F238E27FC236}">
                      <a16:creationId xmlns:a16="http://schemas.microsoft.com/office/drawing/2014/main" id="{2F349AB7-0544-4E3D-ABEA-98F83C190334}"/>
                    </a:ext>
                  </a:extLst>
                </p14:cNvPr>
                <p14:cNvContentPartPr/>
                <p14:nvPr/>
              </p14:nvContentPartPr>
              <p14:xfrm>
                <a:off x="3900660" y="3978150"/>
                <a:ext cx="658800" cy="187200"/>
              </p14:xfrm>
            </p:contentPart>
          </mc:Choice>
          <mc:Fallback xmlns="">
            <p:pic>
              <p:nvPicPr>
                <p:cNvPr id="13" name="Ink 12">
                  <a:extLst>
                    <a:ext uri="{FF2B5EF4-FFF2-40B4-BE49-F238E27FC236}">
                      <a16:creationId xmlns:a16="http://schemas.microsoft.com/office/drawing/2014/main" id="{2F349AB7-0544-4E3D-ABEA-98F83C190334}"/>
                    </a:ext>
                  </a:extLst>
                </p:cNvPr>
                <p:cNvPicPr/>
                <p:nvPr/>
              </p:nvPicPr>
              <p:blipFill>
                <a:blip r:embed="rId11"/>
                <a:stretch>
                  <a:fillRect/>
                </a:stretch>
              </p:blipFill>
              <p:spPr>
                <a:xfrm>
                  <a:off x="3882660" y="3960510"/>
                  <a:ext cx="69444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Ink 13">
                  <a:extLst>
                    <a:ext uri="{FF2B5EF4-FFF2-40B4-BE49-F238E27FC236}">
                      <a16:creationId xmlns:a16="http://schemas.microsoft.com/office/drawing/2014/main" id="{6CA92587-B9BA-43DA-9712-D6833389A266}"/>
                    </a:ext>
                  </a:extLst>
                </p14:cNvPr>
                <p14:cNvContentPartPr/>
                <p14:nvPr/>
              </p14:nvContentPartPr>
              <p14:xfrm>
                <a:off x="4114860" y="4084350"/>
                <a:ext cx="183960" cy="7920"/>
              </p14:xfrm>
            </p:contentPart>
          </mc:Choice>
          <mc:Fallback xmlns="">
            <p:pic>
              <p:nvPicPr>
                <p:cNvPr id="14" name="Ink 13">
                  <a:extLst>
                    <a:ext uri="{FF2B5EF4-FFF2-40B4-BE49-F238E27FC236}">
                      <a16:creationId xmlns:a16="http://schemas.microsoft.com/office/drawing/2014/main" id="{6CA92587-B9BA-43DA-9712-D6833389A266}"/>
                    </a:ext>
                  </a:extLst>
                </p:cNvPr>
                <p:cNvPicPr/>
                <p:nvPr/>
              </p:nvPicPr>
              <p:blipFill>
                <a:blip r:embed="rId13"/>
                <a:stretch>
                  <a:fillRect/>
                </a:stretch>
              </p:blipFill>
              <p:spPr>
                <a:xfrm>
                  <a:off x="4096860" y="4066350"/>
                  <a:ext cx="21960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Ink 15">
                  <a:extLst>
                    <a:ext uri="{FF2B5EF4-FFF2-40B4-BE49-F238E27FC236}">
                      <a16:creationId xmlns:a16="http://schemas.microsoft.com/office/drawing/2014/main" id="{FF742419-C791-41DC-BBD0-01614D5FCF81}"/>
                    </a:ext>
                  </a:extLst>
                </p14:cNvPr>
                <p14:cNvContentPartPr/>
                <p14:nvPr/>
              </p14:nvContentPartPr>
              <p14:xfrm>
                <a:off x="4110900" y="4103430"/>
                <a:ext cx="215280" cy="43200"/>
              </p14:xfrm>
            </p:contentPart>
          </mc:Choice>
          <mc:Fallback xmlns="">
            <p:pic>
              <p:nvPicPr>
                <p:cNvPr id="16" name="Ink 15">
                  <a:extLst>
                    <a:ext uri="{FF2B5EF4-FFF2-40B4-BE49-F238E27FC236}">
                      <a16:creationId xmlns:a16="http://schemas.microsoft.com/office/drawing/2014/main" id="{FF742419-C791-41DC-BBD0-01614D5FCF81}"/>
                    </a:ext>
                  </a:extLst>
                </p:cNvPr>
                <p:cNvPicPr/>
                <p:nvPr/>
              </p:nvPicPr>
              <p:blipFill>
                <a:blip r:embed="rId15"/>
                <a:stretch>
                  <a:fillRect/>
                </a:stretch>
              </p:blipFill>
              <p:spPr>
                <a:xfrm>
                  <a:off x="4092900" y="4085430"/>
                  <a:ext cx="2509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Ink 17">
                  <a:extLst>
                    <a:ext uri="{FF2B5EF4-FFF2-40B4-BE49-F238E27FC236}">
                      <a16:creationId xmlns:a16="http://schemas.microsoft.com/office/drawing/2014/main" id="{D503B533-FCB6-4B93-9BF9-0EDD4322B5C0}"/>
                    </a:ext>
                  </a:extLst>
                </p14:cNvPr>
                <p14:cNvContentPartPr/>
                <p14:nvPr/>
              </p14:nvContentPartPr>
              <p14:xfrm>
                <a:off x="4732620" y="3710670"/>
                <a:ext cx="3600" cy="360"/>
              </p14:xfrm>
            </p:contentPart>
          </mc:Choice>
          <mc:Fallback xmlns="">
            <p:pic>
              <p:nvPicPr>
                <p:cNvPr id="18" name="Ink 17">
                  <a:extLst>
                    <a:ext uri="{FF2B5EF4-FFF2-40B4-BE49-F238E27FC236}">
                      <a16:creationId xmlns:a16="http://schemas.microsoft.com/office/drawing/2014/main" id="{D503B533-FCB6-4B93-9BF9-0EDD4322B5C0}"/>
                    </a:ext>
                  </a:extLst>
                </p:cNvPr>
                <p:cNvPicPr/>
                <p:nvPr/>
              </p:nvPicPr>
              <p:blipFill>
                <a:blip r:embed="rId17"/>
                <a:stretch>
                  <a:fillRect/>
                </a:stretch>
              </p:blipFill>
              <p:spPr>
                <a:xfrm>
                  <a:off x="4714620" y="3693030"/>
                  <a:ext cx="392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 name="Ink 18">
                  <a:extLst>
                    <a:ext uri="{FF2B5EF4-FFF2-40B4-BE49-F238E27FC236}">
                      <a16:creationId xmlns:a16="http://schemas.microsoft.com/office/drawing/2014/main" id="{1495E0B7-3930-4FBF-820C-14A0024C1099}"/>
                    </a:ext>
                  </a:extLst>
                </p14:cNvPr>
                <p14:cNvContentPartPr/>
                <p14:nvPr/>
              </p14:nvContentPartPr>
              <p14:xfrm>
                <a:off x="4735860" y="3710670"/>
                <a:ext cx="360" cy="360"/>
              </p14:xfrm>
            </p:contentPart>
          </mc:Choice>
          <mc:Fallback xmlns="">
            <p:pic>
              <p:nvPicPr>
                <p:cNvPr id="19" name="Ink 18">
                  <a:extLst>
                    <a:ext uri="{FF2B5EF4-FFF2-40B4-BE49-F238E27FC236}">
                      <a16:creationId xmlns:a16="http://schemas.microsoft.com/office/drawing/2014/main" id="{1495E0B7-3930-4FBF-820C-14A0024C1099}"/>
                    </a:ext>
                  </a:extLst>
                </p:cNvPr>
                <p:cNvPicPr/>
                <p:nvPr/>
              </p:nvPicPr>
              <p:blipFill>
                <a:blip r:embed="rId17"/>
                <a:stretch>
                  <a:fillRect/>
                </a:stretch>
              </p:blipFill>
              <p:spPr>
                <a:xfrm>
                  <a:off x="4717860" y="369303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1" name="Ink 20">
                  <a:extLst>
                    <a:ext uri="{FF2B5EF4-FFF2-40B4-BE49-F238E27FC236}">
                      <a16:creationId xmlns:a16="http://schemas.microsoft.com/office/drawing/2014/main" id="{9629D782-51FB-455E-9AAC-26B7EC07CB91}"/>
                    </a:ext>
                  </a:extLst>
                </p14:cNvPr>
                <p14:cNvContentPartPr/>
                <p14:nvPr/>
              </p14:nvContentPartPr>
              <p14:xfrm>
                <a:off x="4735860" y="3702750"/>
                <a:ext cx="360" cy="360"/>
              </p14:xfrm>
            </p:contentPart>
          </mc:Choice>
          <mc:Fallback xmlns="">
            <p:pic>
              <p:nvPicPr>
                <p:cNvPr id="21" name="Ink 20">
                  <a:extLst>
                    <a:ext uri="{FF2B5EF4-FFF2-40B4-BE49-F238E27FC236}">
                      <a16:creationId xmlns:a16="http://schemas.microsoft.com/office/drawing/2014/main" id="{9629D782-51FB-455E-9AAC-26B7EC07CB91}"/>
                    </a:ext>
                  </a:extLst>
                </p:cNvPr>
                <p:cNvPicPr/>
                <p:nvPr/>
              </p:nvPicPr>
              <p:blipFill>
                <a:blip r:embed="rId17"/>
                <a:stretch>
                  <a:fillRect/>
                </a:stretch>
              </p:blipFill>
              <p:spPr>
                <a:xfrm>
                  <a:off x="4717860" y="368475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2" name="Ink 21">
                  <a:extLst>
                    <a:ext uri="{FF2B5EF4-FFF2-40B4-BE49-F238E27FC236}">
                      <a16:creationId xmlns:a16="http://schemas.microsoft.com/office/drawing/2014/main" id="{3067C508-7891-42D2-8BC9-3263FF816AFF}"/>
                    </a:ext>
                  </a:extLst>
                </p14:cNvPr>
                <p14:cNvContentPartPr/>
                <p14:nvPr/>
              </p14:nvContentPartPr>
              <p14:xfrm>
                <a:off x="4735860" y="3702750"/>
                <a:ext cx="360" cy="360"/>
              </p14:xfrm>
            </p:contentPart>
          </mc:Choice>
          <mc:Fallback xmlns="">
            <p:pic>
              <p:nvPicPr>
                <p:cNvPr id="22" name="Ink 21">
                  <a:extLst>
                    <a:ext uri="{FF2B5EF4-FFF2-40B4-BE49-F238E27FC236}">
                      <a16:creationId xmlns:a16="http://schemas.microsoft.com/office/drawing/2014/main" id="{3067C508-7891-42D2-8BC9-3263FF816AFF}"/>
                    </a:ext>
                  </a:extLst>
                </p:cNvPr>
                <p:cNvPicPr/>
                <p:nvPr/>
              </p:nvPicPr>
              <p:blipFill>
                <a:blip r:embed="rId17"/>
                <a:stretch>
                  <a:fillRect/>
                </a:stretch>
              </p:blipFill>
              <p:spPr>
                <a:xfrm>
                  <a:off x="4717860" y="368475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4" name="Ink 23">
                  <a:extLst>
                    <a:ext uri="{FF2B5EF4-FFF2-40B4-BE49-F238E27FC236}">
                      <a16:creationId xmlns:a16="http://schemas.microsoft.com/office/drawing/2014/main" id="{45AC8778-A3D5-4DB4-A3CC-49EB621682C0}"/>
                    </a:ext>
                  </a:extLst>
                </p14:cNvPr>
                <p14:cNvContentPartPr/>
                <p14:nvPr/>
              </p14:nvContentPartPr>
              <p14:xfrm>
                <a:off x="4716060" y="3712110"/>
                <a:ext cx="23760" cy="47880"/>
              </p14:xfrm>
            </p:contentPart>
          </mc:Choice>
          <mc:Fallback xmlns="">
            <p:pic>
              <p:nvPicPr>
                <p:cNvPr id="24" name="Ink 23">
                  <a:extLst>
                    <a:ext uri="{FF2B5EF4-FFF2-40B4-BE49-F238E27FC236}">
                      <a16:creationId xmlns:a16="http://schemas.microsoft.com/office/drawing/2014/main" id="{45AC8778-A3D5-4DB4-A3CC-49EB621682C0}"/>
                    </a:ext>
                  </a:extLst>
                </p:cNvPr>
                <p:cNvPicPr/>
                <p:nvPr/>
              </p:nvPicPr>
              <p:blipFill>
                <a:blip r:embed="rId22"/>
                <a:stretch>
                  <a:fillRect/>
                </a:stretch>
              </p:blipFill>
              <p:spPr>
                <a:xfrm>
                  <a:off x="4698060" y="3694110"/>
                  <a:ext cx="594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6" name="Ink 25">
                  <a:extLst>
                    <a:ext uri="{FF2B5EF4-FFF2-40B4-BE49-F238E27FC236}">
                      <a16:creationId xmlns:a16="http://schemas.microsoft.com/office/drawing/2014/main" id="{F0799FC5-B0D7-417E-984F-AE96B355FF01}"/>
                    </a:ext>
                  </a:extLst>
                </p14:cNvPr>
                <p14:cNvContentPartPr/>
                <p14:nvPr/>
              </p14:nvContentPartPr>
              <p14:xfrm>
                <a:off x="4709220" y="3736590"/>
                <a:ext cx="30600" cy="49680"/>
              </p14:xfrm>
            </p:contentPart>
          </mc:Choice>
          <mc:Fallback xmlns="">
            <p:pic>
              <p:nvPicPr>
                <p:cNvPr id="26" name="Ink 25">
                  <a:extLst>
                    <a:ext uri="{FF2B5EF4-FFF2-40B4-BE49-F238E27FC236}">
                      <a16:creationId xmlns:a16="http://schemas.microsoft.com/office/drawing/2014/main" id="{F0799FC5-B0D7-417E-984F-AE96B355FF01}"/>
                    </a:ext>
                  </a:extLst>
                </p:cNvPr>
                <p:cNvPicPr/>
                <p:nvPr/>
              </p:nvPicPr>
              <p:blipFill>
                <a:blip r:embed="rId24"/>
                <a:stretch>
                  <a:fillRect/>
                </a:stretch>
              </p:blipFill>
              <p:spPr>
                <a:xfrm>
                  <a:off x="4691220" y="3718590"/>
                  <a:ext cx="662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8" name="Ink 27">
                  <a:extLst>
                    <a:ext uri="{FF2B5EF4-FFF2-40B4-BE49-F238E27FC236}">
                      <a16:creationId xmlns:a16="http://schemas.microsoft.com/office/drawing/2014/main" id="{44AACADB-A7D6-4456-B69E-B767F717572D}"/>
                    </a:ext>
                  </a:extLst>
                </p14:cNvPr>
                <p14:cNvContentPartPr/>
                <p14:nvPr/>
              </p14:nvContentPartPr>
              <p14:xfrm>
                <a:off x="4505820" y="3761790"/>
                <a:ext cx="235080" cy="292680"/>
              </p14:xfrm>
            </p:contentPart>
          </mc:Choice>
          <mc:Fallback xmlns="">
            <p:pic>
              <p:nvPicPr>
                <p:cNvPr id="28" name="Ink 27">
                  <a:extLst>
                    <a:ext uri="{FF2B5EF4-FFF2-40B4-BE49-F238E27FC236}">
                      <a16:creationId xmlns:a16="http://schemas.microsoft.com/office/drawing/2014/main" id="{44AACADB-A7D6-4456-B69E-B767F717572D}"/>
                    </a:ext>
                  </a:extLst>
                </p:cNvPr>
                <p:cNvPicPr/>
                <p:nvPr/>
              </p:nvPicPr>
              <p:blipFill>
                <a:blip r:embed="rId26"/>
                <a:stretch>
                  <a:fillRect/>
                </a:stretch>
              </p:blipFill>
              <p:spPr>
                <a:xfrm>
                  <a:off x="4487820" y="3743790"/>
                  <a:ext cx="270720" cy="328320"/>
                </a:xfrm>
                <a:prstGeom prst="rect">
                  <a:avLst/>
                </a:prstGeom>
              </p:spPr>
            </p:pic>
          </mc:Fallback>
        </mc:AlternateContent>
      </p:grpSp>
      <p:grpSp>
        <p:nvGrpSpPr>
          <p:cNvPr id="41" name="Group 40">
            <a:extLst>
              <a:ext uri="{FF2B5EF4-FFF2-40B4-BE49-F238E27FC236}">
                <a16:creationId xmlns:a16="http://schemas.microsoft.com/office/drawing/2014/main" id="{CC6F5987-F63D-4CE7-A66F-0003AB07F080}"/>
              </a:ext>
            </a:extLst>
          </p:cNvPr>
          <p:cNvGrpSpPr/>
          <p:nvPr/>
        </p:nvGrpSpPr>
        <p:grpSpPr>
          <a:xfrm>
            <a:off x="4723980" y="3528150"/>
            <a:ext cx="34560" cy="57240"/>
            <a:chOff x="4723980" y="3528150"/>
            <a:chExt cx="34560" cy="57240"/>
          </a:xfrm>
        </p:grpSpPr>
        <mc:AlternateContent xmlns:mc="http://schemas.openxmlformats.org/markup-compatibility/2006" xmlns:p14="http://schemas.microsoft.com/office/powerpoint/2010/main">
          <mc:Choice Requires="p14">
            <p:contentPart p14:bwMode="auto" r:id="rId27">
              <p14:nvContentPartPr>
                <p14:cNvPr id="30" name="Ink 29">
                  <a:extLst>
                    <a:ext uri="{FF2B5EF4-FFF2-40B4-BE49-F238E27FC236}">
                      <a16:creationId xmlns:a16="http://schemas.microsoft.com/office/drawing/2014/main" id="{97B11BCD-BF0C-4CDA-B482-DA2955CB649F}"/>
                    </a:ext>
                  </a:extLst>
                </p14:cNvPr>
                <p14:cNvContentPartPr/>
                <p14:nvPr/>
              </p14:nvContentPartPr>
              <p14:xfrm>
                <a:off x="4723980" y="3562350"/>
                <a:ext cx="360" cy="360"/>
              </p14:xfrm>
            </p:contentPart>
          </mc:Choice>
          <mc:Fallback xmlns="">
            <p:pic>
              <p:nvPicPr>
                <p:cNvPr id="30" name="Ink 29">
                  <a:extLst>
                    <a:ext uri="{FF2B5EF4-FFF2-40B4-BE49-F238E27FC236}">
                      <a16:creationId xmlns:a16="http://schemas.microsoft.com/office/drawing/2014/main" id="{97B11BCD-BF0C-4CDA-B482-DA2955CB649F}"/>
                    </a:ext>
                  </a:extLst>
                </p:cNvPr>
                <p:cNvPicPr/>
                <p:nvPr/>
              </p:nvPicPr>
              <p:blipFill>
                <a:blip r:embed="rId17"/>
                <a:stretch>
                  <a:fillRect/>
                </a:stretch>
              </p:blipFill>
              <p:spPr>
                <a:xfrm>
                  <a:off x="4706340" y="354435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1" name="Ink 30">
                  <a:extLst>
                    <a:ext uri="{FF2B5EF4-FFF2-40B4-BE49-F238E27FC236}">
                      <a16:creationId xmlns:a16="http://schemas.microsoft.com/office/drawing/2014/main" id="{7CC8E87C-E565-424B-A398-7E8A5383ED1F}"/>
                    </a:ext>
                  </a:extLst>
                </p14:cNvPr>
                <p14:cNvContentPartPr/>
                <p14:nvPr/>
              </p14:nvContentPartPr>
              <p14:xfrm>
                <a:off x="4754580" y="3565950"/>
                <a:ext cx="360" cy="360"/>
              </p14:xfrm>
            </p:contentPart>
          </mc:Choice>
          <mc:Fallback xmlns="">
            <p:pic>
              <p:nvPicPr>
                <p:cNvPr id="31" name="Ink 30">
                  <a:extLst>
                    <a:ext uri="{FF2B5EF4-FFF2-40B4-BE49-F238E27FC236}">
                      <a16:creationId xmlns:a16="http://schemas.microsoft.com/office/drawing/2014/main" id="{7CC8E87C-E565-424B-A398-7E8A5383ED1F}"/>
                    </a:ext>
                  </a:extLst>
                </p:cNvPr>
                <p:cNvPicPr/>
                <p:nvPr/>
              </p:nvPicPr>
              <p:blipFill>
                <a:blip r:embed="rId17"/>
                <a:stretch>
                  <a:fillRect/>
                </a:stretch>
              </p:blipFill>
              <p:spPr>
                <a:xfrm>
                  <a:off x="4736940" y="354795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3" name="Ink 32">
                  <a:extLst>
                    <a:ext uri="{FF2B5EF4-FFF2-40B4-BE49-F238E27FC236}">
                      <a16:creationId xmlns:a16="http://schemas.microsoft.com/office/drawing/2014/main" id="{460C5286-766A-4E52-B631-7CBCACBABAE3}"/>
                    </a:ext>
                  </a:extLst>
                </p14:cNvPr>
                <p14:cNvContentPartPr/>
                <p14:nvPr/>
              </p14:nvContentPartPr>
              <p14:xfrm>
                <a:off x="4750980" y="3585030"/>
                <a:ext cx="360" cy="360"/>
              </p14:xfrm>
            </p:contentPart>
          </mc:Choice>
          <mc:Fallback xmlns="">
            <p:pic>
              <p:nvPicPr>
                <p:cNvPr id="33" name="Ink 32">
                  <a:extLst>
                    <a:ext uri="{FF2B5EF4-FFF2-40B4-BE49-F238E27FC236}">
                      <a16:creationId xmlns:a16="http://schemas.microsoft.com/office/drawing/2014/main" id="{460C5286-766A-4E52-B631-7CBCACBABAE3}"/>
                    </a:ext>
                  </a:extLst>
                </p:cNvPr>
                <p:cNvPicPr/>
                <p:nvPr/>
              </p:nvPicPr>
              <p:blipFill>
                <a:blip r:embed="rId17"/>
                <a:stretch>
                  <a:fillRect/>
                </a:stretch>
              </p:blipFill>
              <p:spPr>
                <a:xfrm>
                  <a:off x="4733340" y="356703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5" name="Ink 34">
                  <a:extLst>
                    <a:ext uri="{FF2B5EF4-FFF2-40B4-BE49-F238E27FC236}">
                      <a16:creationId xmlns:a16="http://schemas.microsoft.com/office/drawing/2014/main" id="{B4186A85-5CBA-4AA7-8000-1898EEBA23A1}"/>
                    </a:ext>
                  </a:extLst>
                </p14:cNvPr>
                <p14:cNvContentPartPr/>
                <p14:nvPr/>
              </p14:nvContentPartPr>
              <p14:xfrm>
                <a:off x="4739460" y="3528150"/>
                <a:ext cx="360" cy="360"/>
              </p14:xfrm>
            </p:contentPart>
          </mc:Choice>
          <mc:Fallback xmlns="">
            <p:pic>
              <p:nvPicPr>
                <p:cNvPr id="35" name="Ink 34">
                  <a:extLst>
                    <a:ext uri="{FF2B5EF4-FFF2-40B4-BE49-F238E27FC236}">
                      <a16:creationId xmlns:a16="http://schemas.microsoft.com/office/drawing/2014/main" id="{B4186A85-5CBA-4AA7-8000-1898EEBA23A1}"/>
                    </a:ext>
                  </a:extLst>
                </p:cNvPr>
                <p:cNvPicPr/>
                <p:nvPr/>
              </p:nvPicPr>
              <p:blipFill>
                <a:blip r:embed="rId17"/>
                <a:stretch>
                  <a:fillRect/>
                </a:stretch>
              </p:blipFill>
              <p:spPr>
                <a:xfrm>
                  <a:off x="4721460" y="351015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7" name="Ink 36">
                  <a:extLst>
                    <a:ext uri="{FF2B5EF4-FFF2-40B4-BE49-F238E27FC236}">
                      <a16:creationId xmlns:a16="http://schemas.microsoft.com/office/drawing/2014/main" id="{D781705F-09EA-4EF8-BC6D-83CF40A649C1}"/>
                    </a:ext>
                  </a:extLst>
                </p14:cNvPr>
                <p14:cNvContentPartPr/>
                <p14:nvPr/>
              </p14:nvContentPartPr>
              <p14:xfrm>
                <a:off x="4750980" y="3577830"/>
                <a:ext cx="360" cy="360"/>
              </p14:xfrm>
            </p:contentPart>
          </mc:Choice>
          <mc:Fallback xmlns="">
            <p:pic>
              <p:nvPicPr>
                <p:cNvPr id="37" name="Ink 36">
                  <a:extLst>
                    <a:ext uri="{FF2B5EF4-FFF2-40B4-BE49-F238E27FC236}">
                      <a16:creationId xmlns:a16="http://schemas.microsoft.com/office/drawing/2014/main" id="{D781705F-09EA-4EF8-BC6D-83CF40A649C1}"/>
                    </a:ext>
                  </a:extLst>
                </p:cNvPr>
                <p:cNvPicPr/>
                <p:nvPr/>
              </p:nvPicPr>
              <p:blipFill>
                <a:blip r:embed="rId17"/>
                <a:stretch>
                  <a:fillRect/>
                </a:stretch>
              </p:blipFill>
              <p:spPr>
                <a:xfrm>
                  <a:off x="4733340" y="355983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9" name="Ink 38">
                  <a:extLst>
                    <a:ext uri="{FF2B5EF4-FFF2-40B4-BE49-F238E27FC236}">
                      <a16:creationId xmlns:a16="http://schemas.microsoft.com/office/drawing/2014/main" id="{276CE940-189D-4F8D-9EE3-9D6589D41ED7}"/>
                    </a:ext>
                  </a:extLst>
                </p14:cNvPr>
                <p14:cNvContentPartPr/>
                <p14:nvPr/>
              </p14:nvContentPartPr>
              <p14:xfrm>
                <a:off x="4747380" y="3543270"/>
                <a:ext cx="360" cy="360"/>
              </p14:xfrm>
            </p:contentPart>
          </mc:Choice>
          <mc:Fallback xmlns="">
            <p:pic>
              <p:nvPicPr>
                <p:cNvPr id="39" name="Ink 38">
                  <a:extLst>
                    <a:ext uri="{FF2B5EF4-FFF2-40B4-BE49-F238E27FC236}">
                      <a16:creationId xmlns:a16="http://schemas.microsoft.com/office/drawing/2014/main" id="{276CE940-189D-4F8D-9EE3-9D6589D41ED7}"/>
                    </a:ext>
                  </a:extLst>
                </p:cNvPr>
                <p:cNvPicPr/>
                <p:nvPr/>
              </p:nvPicPr>
              <p:blipFill>
                <a:blip r:embed="rId17"/>
                <a:stretch>
                  <a:fillRect/>
                </a:stretch>
              </p:blipFill>
              <p:spPr>
                <a:xfrm>
                  <a:off x="4729740" y="352563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0" name="Ink 39">
                  <a:extLst>
                    <a:ext uri="{FF2B5EF4-FFF2-40B4-BE49-F238E27FC236}">
                      <a16:creationId xmlns:a16="http://schemas.microsoft.com/office/drawing/2014/main" id="{7D03214A-968A-48D5-8190-40A49AA5D547}"/>
                    </a:ext>
                  </a:extLst>
                </p14:cNvPr>
                <p14:cNvContentPartPr/>
                <p14:nvPr/>
              </p14:nvContentPartPr>
              <p14:xfrm>
                <a:off x="4758180" y="3547230"/>
                <a:ext cx="360" cy="360"/>
              </p14:xfrm>
            </p:contentPart>
          </mc:Choice>
          <mc:Fallback xmlns="">
            <p:pic>
              <p:nvPicPr>
                <p:cNvPr id="40" name="Ink 39">
                  <a:extLst>
                    <a:ext uri="{FF2B5EF4-FFF2-40B4-BE49-F238E27FC236}">
                      <a16:creationId xmlns:a16="http://schemas.microsoft.com/office/drawing/2014/main" id="{7D03214A-968A-48D5-8190-40A49AA5D547}"/>
                    </a:ext>
                  </a:extLst>
                </p:cNvPr>
                <p:cNvPicPr/>
                <p:nvPr/>
              </p:nvPicPr>
              <p:blipFill>
                <a:blip r:embed="rId17"/>
                <a:stretch>
                  <a:fillRect/>
                </a:stretch>
              </p:blipFill>
              <p:spPr>
                <a:xfrm>
                  <a:off x="4740540" y="3529230"/>
                  <a:ext cx="36000" cy="36000"/>
                </a:xfrm>
                <a:prstGeom prst="rect">
                  <a:avLst/>
                </a:prstGeom>
              </p:spPr>
            </p:pic>
          </mc:Fallback>
        </mc:AlternateContent>
      </p:grpSp>
      <p:graphicFrame>
        <p:nvGraphicFramePr>
          <p:cNvPr id="48" name="Object 47">
            <a:extLst>
              <a:ext uri="{FF2B5EF4-FFF2-40B4-BE49-F238E27FC236}">
                <a16:creationId xmlns:a16="http://schemas.microsoft.com/office/drawing/2014/main" id="{ADC07C69-6BC7-44F3-A717-C7A955B4AD66}"/>
              </a:ext>
            </a:extLst>
          </p:cNvPr>
          <p:cNvGraphicFramePr>
            <a:graphicFrameLocks noChangeAspect="1"/>
          </p:cNvGraphicFramePr>
          <p:nvPr>
            <p:extLst>
              <p:ext uri="{D42A27DB-BD31-4B8C-83A1-F6EECF244321}">
                <p14:modId xmlns:p14="http://schemas.microsoft.com/office/powerpoint/2010/main" val="606740066"/>
              </p:ext>
            </p:extLst>
          </p:nvPr>
        </p:nvGraphicFramePr>
        <p:xfrm>
          <a:off x="3951883" y="3655695"/>
          <a:ext cx="655637" cy="601663"/>
        </p:xfrm>
        <a:graphic>
          <a:graphicData uri="http://schemas.openxmlformats.org/presentationml/2006/ole">
            <mc:AlternateContent xmlns:mc="http://schemas.openxmlformats.org/markup-compatibility/2006">
              <mc:Choice xmlns:v="urn:schemas-microsoft-com:vml" Requires="v">
                <p:oleObj spid="_x0000_s21535" name="CS ChemDraw Drawing" r:id="rId34" imgW="655816" imgH="601100" progId="ChemDraw.Document.6.0">
                  <p:embed/>
                </p:oleObj>
              </mc:Choice>
              <mc:Fallback>
                <p:oleObj name="CS ChemDraw Drawing" r:id="rId34" imgW="655816" imgH="601100" progId="ChemDraw.Document.6.0">
                  <p:embed/>
                  <p:pic>
                    <p:nvPicPr>
                      <p:cNvPr id="0" name=""/>
                      <p:cNvPicPr/>
                      <p:nvPr/>
                    </p:nvPicPr>
                    <p:blipFill>
                      <a:blip r:embed="rId35"/>
                      <a:stretch>
                        <a:fillRect/>
                      </a:stretch>
                    </p:blipFill>
                    <p:spPr>
                      <a:xfrm>
                        <a:off x="3951883" y="3655695"/>
                        <a:ext cx="655637" cy="601663"/>
                      </a:xfrm>
                      <a:prstGeom prst="rect">
                        <a:avLst/>
                      </a:prstGeom>
                    </p:spPr>
                  </p:pic>
                </p:oleObj>
              </mc:Fallback>
            </mc:AlternateContent>
          </a:graphicData>
        </a:graphic>
      </p:graphicFrame>
    </p:spTree>
    <p:extLst>
      <p:ext uri="{BB962C8B-B14F-4D97-AF65-F5344CB8AC3E}">
        <p14:creationId xmlns:p14="http://schemas.microsoft.com/office/powerpoint/2010/main" val="1201899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Picture 122">
            <a:extLst>
              <a:ext uri="{FF2B5EF4-FFF2-40B4-BE49-F238E27FC236}">
                <a16:creationId xmlns:a16="http://schemas.microsoft.com/office/drawing/2014/main" id="{E520A77A-760F-4F85-8BE9-7AAEDBCF0AD2}"/>
              </a:ext>
            </a:extLst>
          </p:cNvPr>
          <p:cNvPicPr>
            <a:picLocks noChangeAspect="1"/>
          </p:cNvPicPr>
          <p:nvPr/>
        </p:nvPicPr>
        <p:blipFill>
          <a:blip r:embed="rId4"/>
          <a:stretch>
            <a:fillRect/>
          </a:stretch>
        </p:blipFill>
        <p:spPr>
          <a:xfrm>
            <a:off x="288533" y="1975496"/>
            <a:ext cx="571580" cy="590632"/>
          </a:xfrm>
          <a:prstGeom prst="rect">
            <a:avLst/>
          </a:prstGeom>
        </p:spPr>
      </p:pic>
      <p:pic>
        <p:nvPicPr>
          <p:cNvPr id="128" name="Picture 127">
            <a:extLst>
              <a:ext uri="{FF2B5EF4-FFF2-40B4-BE49-F238E27FC236}">
                <a16:creationId xmlns:a16="http://schemas.microsoft.com/office/drawing/2014/main" id="{F4096F63-0FDB-450F-B74C-157BE609BA0F}"/>
              </a:ext>
            </a:extLst>
          </p:cNvPr>
          <p:cNvPicPr>
            <a:picLocks noChangeAspect="1"/>
          </p:cNvPicPr>
          <p:nvPr/>
        </p:nvPicPr>
        <p:blipFill>
          <a:blip r:embed="rId4"/>
          <a:stretch>
            <a:fillRect/>
          </a:stretch>
        </p:blipFill>
        <p:spPr>
          <a:xfrm>
            <a:off x="839793" y="1975496"/>
            <a:ext cx="571580" cy="590632"/>
          </a:xfrm>
          <a:prstGeom prst="rect">
            <a:avLst/>
          </a:prstGeom>
        </p:spPr>
      </p:pic>
      <p:pic>
        <p:nvPicPr>
          <p:cNvPr id="103" name="Picture 102">
            <a:extLst>
              <a:ext uri="{FF2B5EF4-FFF2-40B4-BE49-F238E27FC236}">
                <a16:creationId xmlns:a16="http://schemas.microsoft.com/office/drawing/2014/main" id="{5DCDDBAE-FF79-4DA2-BB21-896C72F9E030}"/>
              </a:ext>
            </a:extLst>
          </p:cNvPr>
          <p:cNvPicPr>
            <a:picLocks noChangeAspect="1"/>
          </p:cNvPicPr>
          <p:nvPr/>
        </p:nvPicPr>
        <p:blipFill>
          <a:blip r:embed="rId4"/>
          <a:stretch>
            <a:fillRect/>
          </a:stretch>
        </p:blipFill>
        <p:spPr>
          <a:xfrm>
            <a:off x="1393461" y="1975496"/>
            <a:ext cx="571580" cy="590632"/>
          </a:xfrm>
          <a:prstGeom prst="rect">
            <a:avLst/>
          </a:prstGeom>
        </p:spPr>
      </p:pic>
      <p:pic>
        <p:nvPicPr>
          <p:cNvPr id="107" name="Picture 106">
            <a:extLst>
              <a:ext uri="{FF2B5EF4-FFF2-40B4-BE49-F238E27FC236}">
                <a16:creationId xmlns:a16="http://schemas.microsoft.com/office/drawing/2014/main" id="{E66E4532-80C7-4351-8D48-F9548274EE66}"/>
              </a:ext>
            </a:extLst>
          </p:cNvPr>
          <p:cNvPicPr>
            <a:picLocks noChangeAspect="1"/>
          </p:cNvPicPr>
          <p:nvPr/>
        </p:nvPicPr>
        <p:blipFill>
          <a:blip r:embed="rId4"/>
          <a:stretch>
            <a:fillRect/>
          </a:stretch>
        </p:blipFill>
        <p:spPr>
          <a:xfrm>
            <a:off x="1944721" y="1975496"/>
            <a:ext cx="571580" cy="590632"/>
          </a:xfrm>
          <a:prstGeom prst="rect">
            <a:avLst/>
          </a:prstGeom>
        </p:spPr>
      </p:pic>
      <p:pic>
        <p:nvPicPr>
          <p:cNvPr id="5" name="Picture 4"/>
          <p:cNvPicPr>
            <a:picLocks noChangeAspect="1"/>
          </p:cNvPicPr>
          <p:nvPr/>
        </p:nvPicPr>
        <p:blipFill>
          <a:blip r:embed="rId4"/>
          <a:stretch>
            <a:fillRect/>
          </a:stretch>
        </p:blipFill>
        <p:spPr>
          <a:xfrm>
            <a:off x="2497291" y="1967824"/>
            <a:ext cx="571580" cy="590632"/>
          </a:xfrm>
          <a:prstGeom prst="rect">
            <a:avLst/>
          </a:prstGeom>
        </p:spPr>
      </p:pic>
      <p:pic>
        <p:nvPicPr>
          <p:cNvPr id="12" name="Picture 11"/>
          <p:cNvPicPr>
            <a:picLocks noChangeAspect="1"/>
          </p:cNvPicPr>
          <p:nvPr/>
        </p:nvPicPr>
        <p:blipFill>
          <a:blip r:embed="rId4"/>
          <a:stretch>
            <a:fillRect/>
          </a:stretch>
        </p:blipFill>
        <p:spPr>
          <a:xfrm>
            <a:off x="4466630" y="1978359"/>
            <a:ext cx="571580" cy="590632"/>
          </a:xfrm>
          <a:prstGeom prst="rect">
            <a:avLst/>
          </a:prstGeom>
        </p:spPr>
      </p:pic>
      <p:pic>
        <p:nvPicPr>
          <p:cNvPr id="14" name="Picture 13"/>
          <p:cNvPicPr>
            <a:picLocks noChangeAspect="1"/>
          </p:cNvPicPr>
          <p:nvPr/>
        </p:nvPicPr>
        <p:blipFill>
          <a:blip r:embed="rId4"/>
          <a:stretch>
            <a:fillRect/>
          </a:stretch>
        </p:blipFill>
        <p:spPr>
          <a:xfrm>
            <a:off x="3048551" y="1967824"/>
            <a:ext cx="571580" cy="590632"/>
          </a:xfrm>
          <a:prstGeom prst="rect">
            <a:avLst/>
          </a:prstGeom>
        </p:spPr>
      </p:pic>
      <p:pic>
        <p:nvPicPr>
          <p:cNvPr id="13" name="Picture 12"/>
          <p:cNvPicPr>
            <a:picLocks noChangeAspect="1"/>
          </p:cNvPicPr>
          <p:nvPr/>
        </p:nvPicPr>
        <p:blipFill>
          <a:blip r:embed="rId4"/>
          <a:stretch>
            <a:fillRect/>
          </a:stretch>
        </p:blipFill>
        <p:spPr>
          <a:xfrm>
            <a:off x="3607950" y="1973580"/>
            <a:ext cx="571580" cy="590632"/>
          </a:xfrm>
          <a:prstGeom prst="rect">
            <a:avLst/>
          </a:prstGeom>
        </p:spPr>
      </p:pic>
      <p:sp>
        <p:nvSpPr>
          <p:cNvPr id="15" name="TextBox 14"/>
          <p:cNvSpPr txBox="1"/>
          <p:nvPr/>
        </p:nvSpPr>
        <p:spPr>
          <a:xfrm>
            <a:off x="90100" y="5410598"/>
            <a:ext cx="8937190" cy="461665"/>
          </a:xfrm>
          <a:prstGeom prst="rect">
            <a:avLst/>
          </a:prstGeom>
          <a:noFill/>
        </p:spPr>
        <p:txBody>
          <a:bodyPr wrap="none" rtlCol="0">
            <a:spAutoFit/>
          </a:bodyPr>
          <a:lstStyle/>
          <a:p>
            <a:r>
              <a:rPr lang="en-US" sz="1200" dirty="0"/>
              <a:t>Figure modified from:</a:t>
            </a:r>
          </a:p>
          <a:p>
            <a:r>
              <a:rPr lang="en-US" sz="1200" dirty="0"/>
              <a:t> </a:t>
            </a:r>
            <a:r>
              <a:rPr lang="en-US" sz="1200" dirty="0">
                <a:hlinkClick r:id="rId5"/>
              </a:rPr>
              <a:t>Yan, A., et al (2016) In J Biol Sci 12(12):1544-1554</a:t>
            </a:r>
            <a:r>
              <a:rPr lang="en-US" sz="1200" dirty="0"/>
              <a:t> and </a:t>
            </a:r>
            <a:r>
              <a:rPr lang="en-US" sz="1200" dirty="0" err="1">
                <a:hlinkClick r:id="rId6"/>
              </a:rPr>
              <a:t>Servier</a:t>
            </a:r>
            <a:r>
              <a:rPr lang="en-US" sz="1200" dirty="0">
                <a:hlinkClick r:id="rId6"/>
              </a:rPr>
              <a:t> Medical Art</a:t>
            </a:r>
            <a:r>
              <a:rPr lang="en-US" sz="1200" dirty="0"/>
              <a:t> and </a:t>
            </a:r>
            <a:r>
              <a:rPr lang="en-US" sz="1200" dirty="0" err="1">
                <a:hlinkClick r:id="rId7"/>
              </a:rPr>
              <a:t>Goodsell</a:t>
            </a:r>
            <a:r>
              <a:rPr lang="en-US" sz="1200" dirty="0">
                <a:hlinkClick r:id="rId7"/>
              </a:rPr>
              <a:t>, D. (2012) Molecule of the Month, Protein Database</a:t>
            </a:r>
            <a:endParaRPr lang="en-US" sz="1200" dirty="0"/>
          </a:p>
        </p:txBody>
      </p:sp>
      <p:pic>
        <p:nvPicPr>
          <p:cNvPr id="11" name="Picture 10"/>
          <p:cNvPicPr>
            <a:picLocks noChangeAspect="1"/>
          </p:cNvPicPr>
          <p:nvPr/>
        </p:nvPicPr>
        <p:blipFill>
          <a:blip r:embed="rId4"/>
          <a:stretch>
            <a:fillRect/>
          </a:stretch>
        </p:blipFill>
        <p:spPr>
          <a:xfrm>
            <a:off x="5019200" y="1977984"/>
            <a:ext cx="571580" cy="590632"/>
          </a:xfrm>
          <a:prstGeom prst="rect">
            <a:avLst/>
          </a:prstGeom>
        </p:spPr>
      </p:pic>
      <p:pic>
        <p:nvPicPr>
          <p:cNvPr id="10" name="Picture 9"/>
          <p:cNvPicPr>
            <a:picLocks noChangeAspect="1"/>
          </p:cNvPicPr>
          <p:nvPr/>
        </p:nvPicPr>
        <p:blipFill>
          <a:blip r:embed="rId4"/>
          <a:stretch>
            <a:fillRect/>
          </a:stretch>
        </p:blipFill>
        <p:spPr>
          <a:xfrm>
            <a:off x="5570460" y="1967824"/>
            <a:ext cx="571580" cy="590632"/>
          </a:xfrm>
          <a:prstGeom prst="rect">
            <a:avLst/>
          </a:prstGeom>
        </p:spPr>
      </p:pic>
      <p:pic>
        <p:nvPicPr>
          <p:cNvPr id="9" name="Picture 8"/>
          <p:cNvPicPr>
            <a:picLocks noChangeAspect="1"/>
          </p:cNvPicPr>
          <p:nvPr/>
        </p:nvPicPr>
        <p:blipFill>
          <a:blip r:embed="rId4"/>
          <a:stretch>
            <a:fillRect/>
          </a:stretch>
        </p:blipFill>
        <p:spPr>
          <a:xfrm>
            <a:off x="6112870" y="1967824"/>
            <a:ext cx="571580" cy="590632"/>
          </a:xfrm>
          <a:prstGeom prst="rect">
            <a:avLst/>
          </a:prstGeom>
        </p:spPr>
      </p:pic>
      <p:sp>
        <p:nvSpPr>
          <p:cNvPr id="41" name="Title 1"/>
          <p:cNvSpPr>
            <a:spLocks noGrp="1"/>
          </p:cNvSpPr>
          <p:nvPr>
            <p:ph type="title"/>
          </p:nvPr>
        </p:nvSpPr>
        <p:spPr>
          <a:xfrm>
            <a:off x="1362639" y="-33844"/>
            <a:ext cx="7884702" cy="779462"/>
          </a:xfrm>
        </p:spPr>
        <p:txBody>
          <a:bodyPr>
            <a:normAutofit/>
          </a:bodyPr>
          <a:lstStyle/>
          <a:p>
            <a:r>
              <a:rPr lang="en-US" sz="3600" dirty="0"/>
              <a:t>Lipid Utilization in Skeletal Muscle</a:t>
            </a:r>
          </a:p>
        </p:txBody>
      </p:sp>
      <p:sp>
        <p:nvSpPr>
          <p:cNvPr id="62" name="TextBox 61"/>
          <p:cNvSpPr txBox="1"/>
          <p:nvPr/>
        </p:nvSpPr>
        <p:spPr>
          <a:xfrm>
            <a:off x="212271" y="5943601"/>
            <a:ext cx="8719457" cy="830997"/>
          </a:xfrm>
          <a:prstGeom prst="rect">
            <a:avLst/>
          </a:prstGeom>
          <a:solidFill>
            <a:schemeClr val="tx1">
              <a:alpha val="87000"/>
            </a:schemeClr>
          </a:solidFill>
        </p:spPr>
        <p:txBody>
          <a:bodyPr wrap="square" rtlCol="0">
            <a:spAutoFit/>
          </a:bodyPr>
          <a:lstStyle/>
          <a:p>
            <a:pPr algn="ctr"/>
            <a:r>
              <a:rPr lang="en-US" sz="2400" dirty="0">
                <a:solidFill>
                  <a:schemeClr val="bg1"/>
                </a:solidFill>
              </a:rPr>
              <a:t>The CREB protein is also activated when bound to the </a:t>
            </a:r>
            <a:r>
              <a:rPr lang="en-US" sz="2400" dirty="0" err="1">
                <a:solidFill>
                  <a:schemeClr val="bg1"/>
                </a:solidFill>
              </a:rPr>
              <a:t>cAMP</a:t>
            </a:r>
            <a:r>
              <a:rPr lang="en-US" sz="2400" dirty="0">
                <a:solidFill>
                  <a:schemeClr val="bg1"/>
                </a:solidFill>
              </a:rPr>
              <a:t> molecule. This causes the CREB protein to translocate from the</a:t>
            </a:r>
          </a:p>
        </p:txBody>
      </p:sp>
      <p:graphicFrame>
        <p:nvGraphicFramePr>
          <p:cNvPr id="65" name="Object 64">
            <a:extLst>
              <a:ext uri="{FF2B5EF4-FFF2-40B4-BE49-F238E27FC236}">
                <a16:creationId xmlns:a16="http://schemas.microsoft.com/office/drawing/2014/main" id="{656ED9F9-8043-42DE-9AB9-BBAEE39C2F5F}"/>
              </a:ext>
            </a:extLst>
          </p:cNvPr>
          <p:cNvGraphicFramePr>
            <a:graphicFrameLocks noChangeAspect="1"/>
          </p:cNvGraphicFramePr>
          <p:nvPr/>
        </p:nvGraphicFramePr>
        <p:xfrm>
          <a:off x="7208683" y="2611122"/>
          <a:ext cx="1460500" cy="966788"/>
        </p:xfrm>
        <a:graphic>
          <a:graphicData uri="http://schemas.openxmlformats.org/presentationml/2006/ole">
            <mc:AlternateContent xmlns:mc="http://schemas.openxmlformats.org/markup-compatibility/2006">
              <mc:Choice xmlns:v="urn:schemas-microsoft-com:vml" Requires="v">
                <p:oleObj spid="_x0000_s22636" name="CS ChemDraw Drawing" r:id="rId8" imgW="2809547" imgH="1859720" progId="ChemDraw.Document.6.0">
                  <p:embed/>
                </p:oleObj>
              </mc:Choice>
              <mc:Fallback>
                <p:oleObj name="CS ChemDraw Drawing" r:id="rId8" imgW="2809547" imgH="1859720" progId="ChemDraw.Document.6.0">
                  <p:embed/>
                  <p:pic>
                    <p:nvPicPr>
                      <p:cNvPr id="65" name="Object 64">
                        <a:extLst>
                          <a:ext uri="{FF2B5EF4-FFF2-40B4-BE49-F238E27FC236}">
                            <a16:creationId xmlns:a16="http://schemas.microsoft.com/office/drawing/2014/main" id="{656ED9F9-8043-42DE-9AB9-BBAEE39C2F5F}"/>
                          </a:ext>
                        </a:extLst>
                      </p:cNvPr>
                      <p:cNvPicPr/>
                      <p:nvPr/>
                    </p:nvPicPr>
                    <p:blipFill>
                      <a:blip r:embed="rId9"/>
                      <a:stretch>
                        <a:fillRect/>
                      </a:stretch>
                    </p:blipFill>
                    <p:spPr>
                      <a:xfrm>
                        <a:off x="7208683" y="2611122"/>
                        <a:ext cx="1460500" cy="966788"/>
                      </a:xfrm>
                      <a:prstGeom prst="rect">
                        <a:avLst/>
                      </a:prstGeom>
                    </p:spPr>
                  </p:pic>
                </p:oleObj>
              </mc:Fallback>
            </mc:AlternateContent>
          </a:graphicData>
        </a:graphic>
      </p:graphicFrame>
      <p:sp>
        <p:nvSpPr>
          <p:cNvPr id="66" name="TextBox 65">
            <a:extLst>
              <a:ext uri="{FF2B5EF4-FFF2-40B4-BE49-F238E27FC236}">
                <a16:creationId xmlns:a16="http://schemas.microsoft.com/office/drawing/2014/main" id="{3D207813-3881-4060-9C31-B0255F4D7AB2}"/>
              </a:ext>
            </a:extLst>
          </p:cNvPr>
          <p:cNvSpPr txBox="1"/>
          <p:nvPr/>
        </p:nvSpPr>
        <p:spPr>
          <a:xfrm>
            <a:off x="6431783" y="2891508"/>
            <a:ext cx="487634" cy="246221"/>
          </a:xfrm>
          <a:prstGeom prst="rect">
            <a:avLst/>
          </a:prstGeom>
          <a:noFill/>
        </p:spPr>
        <p:txBody>
          <a:bodyPr wrap="none" rtlCol="0">
            <a:spAutoFit/>
          </a:bodyPr>
          <a:lstStyle/>
          <a:p>
            <a:pPr algn="ctr"/>
            <a:r>
              <a:rPr lang="en-US" sz="1000" b="1" dirty="0"/>
              <a:t>+ H</a:t>
            </a:r>
            <a:r>
              <a:rPr lang="en-US" sz="1000" b="1" baseline="-25000" dirty="0"/>
              <a:t>2</a:t>
            </a:r>
            <a:r>
              <a:rPr lang="en-US" sz="1000" b="1" dirty="0"/>
              <a:t>O</a:t>
            </a:r>
          </a:p>
        </p:txBody>
      </p:sp>
      <p:grpSp>
        <p:nvGrpSpPr>
          <p:cNvPr id="87" name="Group 86">
            <a:extLst>
              <a:ext uri="{FF2B5EF4-FFF2-40B4-BE49-F238E27FC236}">
                <a16:creationId xmlns:a16="http://schemas.microsoft.com/office/drawing/2014/main" id="{789F6C56-51ED-4113-BED4-3B1AA057D87C}"/>
              </a:ext>
            </a:extLst>
          </p:cNvPr>
          <p:cNvGrpSpPr/>
          <p:nvPr/>
        </p:nvGrpSpPr>
        <p:grpSpPr>
          <a:xfrm>
            <a:off x="4659713" y="3506230"/>
            <a:ext cx="606826" cy="405808"/>
            <a:chOff x="4347210" y="4788407"/>
            <a:chExt cx="606826" cy="405808"/>
          </a:xfrm>
        </p:grpSpPr>
        <p:sp>
          <p:nvSpPr>
            <p:cNvPr id="88" name="Oval 87">
              <a:extLst>
                <a:ext uri="{FF2B5EF4-FFF2-40B4-BE49-F238E27FC236}">
                  <a16:creationId xmlns:a16="http://schemas.microsoft.com/office/drawing/2014/main" id="{1C46FF7D-6A81-47F2-B352-A6056F7DB139}"/>
                </a:ext>
              </a:extLst>
            </p:cNvPr>
            <p:cNvSpPr/>
            <p:nvPr/>
          </p:nvSpPr>
          <p:spPr>
            <a:xfrm>
              <a:off x="4347210" y="4828344"/>
              <a:ext cx="606826" cy="365871"/>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F249A049-DED7-4105-8122-760B0806FFCF}"/>
                </a:ext>
              </a:extLst>
            </p:cNvPr>
            <p:cNvSpPr txBox="1"/>
            <p:nvPr/>
          </p:nvSpPr>
          <p:spPr>
            <a:xfrm>
              <a:off x="4369424" y="4788407"/>
              <a:ext cx="562398" cy="307777"/>
            </a:xfrm>
            <a:prstGeom prst="rect">
              <a:avLst/>
            </a:prstGeom>
            <a:noFill/>
          </p:spPr>
          <p:txBody>
            <a:bodyPr wrap="none" rtlCol="0">
              <a:spAutoFit/>
            </a:bodyPr>
            <a:lstStyle/>
            <a:p>
              <a:pPr algn="ctr"/>
              <a:r>
                <a:rPr lang="en-US" sz="1400" b="1" dirty="0"/>
                <a:t>FABP</a:t>
              </a:r>
            </a:p>
          </p:txBody>
        </p:sp>
      </p:grpSp>
      <p:graphicFrame>
        <p:nvGraphicFramePr>
          <p:cNvPr id="90" name="Object 89">
            <a:extLst>
              <a:ext uri="{FF2B5EF4-FFF2-40B4-BE49-F238E27FC236}">
                <a16:creationId xmlns:a16="http://schemas.microsoft.com/office/drawing/2014/main" id="{7FD685F2-5F4D-4C00-AAEA-EC2DD7DCE095}"/>
              </a:ext>
            </a:extLst>
          </p:cNvPr>
          <p:cNvGraphicFramePr>
            <a:graphicFrameLocks noChangeAspect="1"/>
          </p:cNvGraphicFramePr>
          <p:nvPr/>
        </p:nvGraphicFramePr>
        <p:xfrm>
          <a:off x="4777951" y="3392055"/>
          <a:ext cx="1257775" cy="584088"/>
        </p:xfrm>
        <a:graphic>
          <a:graphicData uri="http://schemas.openxmlformats.org/presentationml/2006/ole">
            <mc:AlternateContent xmlns:mc="http://schemas.openxmlformats.org/markup-compatibility/2006">
              <mc:Choice xmlns:v="urn:schemas-microsoft-com:vml" Requires="v">
                <p:oleObj spid="_x0000_s22637" name="CS ChemDraw Drawing" r:id="rId10" imgW="2362980" imgH="1096573" progId="ChemDraw.Document.6.0">
                  <p:embed/>
                </p:oleObj>
              </mc:Choice>
              <mc:Fallback>
                <p:oleObj name="CS ChemDraw Drawing" r:id="rId10" imgW="2362980" imgH="1096573" progId="ChemDraw.Document.6.0">
                  <p:embed/>
                  <p:pic>
                    <p:nvPicPr>
                      <p:cNvPr id="90" name="Object 89">
                        <a:extLst>
                          <a:ext uri="{FF2B5EF4-FFF2-40B4-BE49-F238E27FC236}">
                            <a16:creationId xmlns:a16="http://schemas.microsoft.com/office/drawing/2014/main" id="{7FD685F2-5F4D-4C00-AAEA-EC2DD7DCE095}"/>
                          </a:ext>
                        </a:extLst>
                      </p:cNvPr>
                      <p:cNvPicPr/>
                      <p:nvPr/>
                    </p:nvPicPr>
                    <p:blipFill>
                      <a:blip r:embed="rId11"/>
                      <a:stretch>
                        <a:fillRect/>
                      </a:stretch>
                    </p:blipFill>
                    <p:spPr>
                      <a:xfrm>
                        <a:off x="4777951" y="3392055"/>
                        <a:ext cx="1257775" cy="584088"/>
                      </a:xfrm>
                      <a:prstGeom prst="rect">
                        <a:avLst/>
                      </a:prstGeom>
                    </p:spPr>
                  </p:pic>
                </p:oleObj>
              </mc:Fallback>
            </mc:AlternateContent>
          </a:graphicData>
        </a:graphic>
      </p:graphicFrame>
      <p:pic>
        <p:nvPicPr>
          <p:cNvPr id="111" name="Picture 110">
            <a:extLst>
              <a:ext uri="{FF2B5EF4-FFF2-40B4-BE49-F238E27FC236}">
                <a16:creationId xmlns:a16="http://schemas.microsoft.com/office/drawing/2014/main" id="{AAC08475-2A72-4E61-A460-C092A979D503}"/>
              </a:ext>
            </a:extLst>
          </p:cNvPr>
          <p:cNvPicPr>
            <a:picLocks noChangeAspect="1"/>
          </p:cNvPicPr>
          <p:nvPr/>
        </p:nvPicPr>
        <p:blipFill>
          <a:blip r:embed="rId4"/>
          <a:stretch>
            <a:fillRect/>
          </a:stretch>
        </p:blipFill>
        <p:spPr>
          <a:xfrm>
            <a:off x="6337978" y="1968290"/>
            <a:ext cx="571580" cy="590632"/>
          </a:xfrm>
          <a:prstGeom prst="rect">
            <a:avLst/>
          </a:prstGeom>
        </p:spPr>
      </p:pic>
      <p:grpSp>
        <p:nvGrpSpPr>
          <p:cNvPr id="92" name="Group 91">
            <a:extLst>
              <a:ext uri="{FF2B5EF4-FFF2-40B4-BE49-F238E27FC236}">
                <a16:creationId xmlns:a16="http://schemas.microsoft.com/office/drawing/2014/main" id="{2AFED618-5936-42C0-A6D7-BD2CBC8CD55B}"/>
              </a:ext>
            </a:extLst>
          </p:cNvPr>
          <p:cNvGrpSpPr/>
          <p:nvPr/>
        </p:nvGrpSpPr>
        <p:grpSpPr>
          <a:xfrm>
            <a:off x="3973255" y="3086361"/>
            <a:ext cx="667509" cy="405808"/>
            <a:chOff x="4347210" y="4788407"/>
            <a:chExt cx="606826" cy="405808"/>
          </a:xfrm>
        </p:grpSpPr>
        <p:sp>
          <p:nvSpPr>
            <p:cNvPr id="93" name="Oval 92">
              <a:extLst>
                <a:ext uri="{FF2B5EF4-FFF2-40B4-BE49-F238E27FC236}">
                  <a16:creationId xmlns:a16="http://schemas.microsoft.com/office/drawing/2014/main" id="{A7F606B6-2E54-4784-A052-F2D58CCEA9BD}"/>
                </a:ext>
              </a:extLst>
            </p:cNvPr>
            <p:cNvSpPr/>
            <p:nvPr/>
          </p:nvSpPr>
          <p:spPr>
            <a:xfrm>
              <a:off x="4347210" y="4828344"/>
              <a:ext cx="606826" cy="365871"/>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a:extLst>
                <a:ext uri="{FF2B5EF4-FFF2-40B4-BE49-F238E27FC236}">
                  <a16:creationId xmlns:a16="http://schemas.microsoft.com/office/drawing/2014/main" id="{39619BD2-58BF-49E1-A059-4E0C529CC592}"/>
                </a:ext>
              </a:extLst>
            </p:cNvPr>
            <p:cNvSpPr txBox="1"/>
            <p:nvPr/>
          </p:nvSpPr>
          <p:spPr>
            <a:xfrm>
              <a:off x="4369424" y="4788407"/>
              <a:ext cx="562398" cy="307777"/>
            </a:xfrm>
            <a:prstGeom prst="rect">
              <a:avLst/>
            </a:prstGeom>
            <a:noFill/>
          </p:spPr>
          <p:txBody>
            <a:bodyPr wrap="none" rtlCol="0">
              <a:spAutoFit/>
            </a:bodyPr>
            <a:lstStyle/>
            <a:p>
              <a:pPr algn="ctr"/>
              <a:r>
                <a:rPr lang="en-US" sz="1400" b="1" dirty="0"/>
                <a:t>FABP</a:t>
              </a:r>
            </a:p>
          </p:txBody>
        </p:sp>
      </p:grpSp>
      <p:graphicFrame>
        <p:nvGraphicFramePr>
          <p:cNvPr id="95" name="Object 94">
            <a:extLst>
              <a:ext uri="{FF2B5EF4-FFF2-40B4-BE49-F238E27FC236}">
                <a16:creationId xmlns:a16="http://schemas.microsoft.com/office/drawing/2014/main" id="{00FFADF4-87AC-4D62-A646-6AF71FA0E797}"/>
              </a:ext>
            </a:extLst>
          </p:cNvPr>
          <p:cNvGraphicFramePr>
            <a:graphicFrameLocks noChangeAspect="1"/>
          </p:cNvGraphicFramePr>
          <p:nvPr/>
        </p:nvGraphicFramePr>
        <p:xfrm>
          <a:off x="1129009" y="3199667"/>
          <a:ext cx="1781175" cy="274637"/>
        </p:xfrm>
        <a:graphic>
          <a:graphicData uri="http://schemas.openxmlformats.org/presentationml/2006/ole">
            <mc:AlternateContent xmlns:mc="http://schemas.openxmlformats.org/markup-compatibility/2006">
              <mc:Choice xmlns:v="urn:schemas-microsoft-com:vml" Requires="v">
                <p:oleObj spid="_x0000_s22638" name="CS ChemDraw Drawing" r:id="rId12" imgW="3106408" imgH="476384" progId="ChemDraw.Document.6.0">
                  <p:embed/>
                </p:oleObj>
              </mc:Choice>
              <mc:Fallback>
                <p:oleObj name="CS ChemDraw Drawing" r:id="rId12" imgW="3106408" imgH="476384" progId="ChemDraw.Document.6.0">
                  <p:embed/>
                  <p:pic>
                    <p:nvPicPr>
                      <p:cNvPr id="95" name="Object 94">
                        <a:extLst>
                          <a:ext uri="{FF2B5EF4-FFF2-40B4-BE49-F238E27FC236}">
                            <a16:creationId xmlns:a16="http://schemas.microsoft.com/office/drawing/2014/main" id="{00FFADF4-87AC-4D62-A646-6AF71FA0E797}"/>
                          </a:ext>
                        </a:extLst>
                      </p:cNvPr>
                      <p:cNvPicPr/>
                      <p:nvPr/>
                    </p:nvPicPr>
                    <p:blipFill>
                      <a:blip r:embed="rId13"/>
                      <a:stretch>
                        <a:fillRect/>
                      </a:stretch>
                    </p:blipFill>
                    <p:spPr>
                      <a:xfrm>
                        <a:off x="1129009" y="3199667"/>
                        <a:ext cx="1781175" cy="274637"/>
                      </a:xfrm>
                      <a:prstGeom prst="rect">
                        <a:avLst/>
                      </a:prstGeom>
                    </p:spPr>
                  </p:pic>
                </p:oleObj>
              </mc:Fallback>
            </mc:AlternateContent>
          </a:graphicData>
        </a:graphic>
      </p:graphicFrame>
      <p:pic>
        <p:nvPicPr>
          <p:cNvPr id="96" name="Picture 95">
            <a:extLst>
              <a:ext uri="{FF2B5EF4-FFF2-40B4-BE49-F238E27FC236}">
                <a16:creationId xmlns:a16="http://schemas.microsoft.com/office/drawing/2014/main" id="{429B3FE7-74F8-40AB-AAE0-BA7C6E977274}"/>
              </a:ext>
            </a:extLst>
          </p:cNvPr>
          <p:cNvPicPr>
            <a:picLocks noChangeAspect="1"/>
          </p:cNvPicPr>
          <p:nvPr/>
        </p:nvPicPr>
        <p:blipFill>
          <a:blip r:embed="rId4"/>
          <a:stretch>
            <a:fillRect/>
          </a:stretch>
        </p:blipFill>
        <p:spPr>
          <a:xfrm>
            <a:off x="6675600" y="1967774"/>
            <a:ext cx="571580" cy="590632"/>
          </a:xfrm>
          <a:prstGeom prst="rect">
            <a:avLst/>
          </a:prstGeom>
        </p:spPr>
      </p:pic>
      <p:pic>
        <p:nvPicPr>
          <p:cNvPr id="97" name="Picture 96">
            <a:extLst>
              <a:ext uri="{FF2B5EF4-FFF2-40B4-BE49-F238E27FC236}">
                <a16:creationId xmlns:a16="http://schemas.microsoft.com/office/drawing/2014/main" id="{5E803506-C523-492F-A6D7-2BCBF5AB665D}"/>
              </a:ext>
            </a:extLst>
          </p:cNvPr>
          <p:cNvPicPr>
            <a:picLocks noChangeAspect="1"/>
          </p:cNvPicPr>
          <p:nvPr/>
        </p:nvPicPr>
        <p:blipFill>
          <a:blip r:embed="rId4"/>
          <a:stretch>
            <a:fillRect/>
          </a:stretch>
        </p:blipFill>
        <p:spPr>
          <a:xfrm>
            <a:off x="7226860" y="1957614"/>
            <a:ext cx="571580" cy="590632"/>
          </a:xfrm>
          <a:prstGeom prst="rect">
            <a:avLst/>
          </a:prstGeom>
        </p:spPr>
      </p:pic>
      <p:pic>
        <p:nvPicPr>
          <p:cNvPr id="98" name="Picture 97">
            <a:extLst>
              <a:ext uri="{FF2B5EF4-FFF2-40B4-BE49-F238E27FC236}">
                <a16:creationId xmlns:a16="http://schemas.microsoft.com/office/drawing/2014/main" id="{BD0DE49C-3C7A-4189-8C26-E10BC3FC0436}"/>
              </a:ext>
            </a:extLst>
          </p:cNvPr>
          <p:cNvPicPr>
            <a:picLocks noChangeAspect="1"/>
          </p:cNvPicPr>
          <p:nvPr/>
        </p:nvPicPr>
        <p:blipFill>
          <a:blip r:embed="rId4"/>
          <a:stretch>
            <a:fillRect/>
          </a:stretch>
        </p:blipFill>
        <p:spPr>
          <a:xfrm>
            <a:off x="7769270" y="1957614"/>
            <a:ext cx="571580" cy="590632"/>
          </a:xfrm>
          <a:prstGeom prst="rect">
            <a:avLst/>
          </a:prstGeom>
        </p:spPr>
      </p:pic>
      <p:pic>
        <p:nvPicPr>
          <p:cNvPr id="99" name="Picture 98">
            <a:extLst>
              <a:ext uri="{FF2B5EF4-FFF2-40B4-BE49-F238E27FC236}">
                <a16:creationId xmlns:a16="http://schemas.microsoft.com/office/drawing/2014/main" id="{7E7A470E-4642-4B9B-A894-12B65488DE17}"/>
              </a:ext>
            </a:extLst>
          </p:cNvPr>
          <p:cNvPicPr>
            <a:picLocks noChangeAspect="1"/>
          </p:cNvPicPr>
          <p:nvPr/>
        </p:nvPicPr>
        <p:blipFill>
          <a:blip r:embed="rId4"/>
          <a:stretch>
            <a:fillRect/>
          </a:stretch>
        </p:blipFill>
        <p:spPr>
          <a:xfrm>
            <a:off x="8320530" y="1957614"/>
            <a:ext cx="571580" cy="590632"/>
          </a:xfrm>
          <a:prstGeom prst="rect">
            <a:avLst/>
          </a:prstGeom>
        </p:spPr>
      </p:pic>
      <p:grpSp>
        <p:nvGrpSpPr>
          <p:cNvPr id="112" name="Group 111">
            <a:extLst>
              <a:ext uri="{FF2B5EF4-FFF2-40B4-BE49-F238E27FC236}">
                <a16:creationId xmlns:a16="http://schemas.microsoft.com/office/drawing/2014/main" id="{62A5318E-B485-447B-8AD8-40619B33062C}"/>
              </a:ext>
            </a:extLst>
          </p:cNvPr>
          <p:cNvGrpSpPr/>
          <p:nvPr/>
        </p:nvGrpSpPr>
        <p:grpSpPr>
          <a:xfrm>
            <a:off x="5247656" y="1924621"/>
            <a:ext cx="573171" cy="1089998"/>
            <a:chOff x="4865330" y="1731604"/>
            <a:chExt cx="573171" cy="1089998"/>
          </a:xfrm>
        </p:grpSpPr>
        <p:sp>
          <p:nvSpPr>
            <p:cNvPr id="113" name="Flowchart: Alternate Process 112">
              <a:extLst>
                <a:ext uri="{FF2B5EF4-FFF2-40B4-BE49-F238E27FC236}">
                  <a16:creationId xmlns:a16="http://schemas.microsoft.com/office/drawing/2014/main" id="{A935CC9F-006D-48F2-854E-0144416E1D36}"/>
                </a:ext>
              </a:extLst>
            </p:cNvPr>
            <p:cNvSpPr/>
            <p:nvPr/>
          </p:nvSpPr>
          <p:spPr>
            <a:xfrm>
              <a:off x="4971144" y="1731604"/>
              <a:ext cx="362856" cy="590632"/>
            </a:xfrm>
            <a:prstGeom prst="flowChartAlternateProcess">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57CC92A2-4126-48E3-9457-218807288B9C}"/>
                </a:ext>
              </a:extLst>
            </p:cNvPr>
            <p:cNvSpPr/>
            <p:nvPr/>
          </p:nvSpPr>
          <p:spPr>
            <a:xfrm>
              <a:off x="4866921" y="2036644"/>
              <a:ext cx="571580" cy="414833"/>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3C0EFAB0-6CC3-4F38-9232-A3AA1DAF5C63}"/>
                </a:ext>
              </a:extLst>
            </p:cNvPr>
            <p:cNvSpPr/>
            <p:nvPr/>
          </p:nvSpPr>
          <p:spPr>
            <a:xfrm>
              <a:off x="4865330" y="2406769"/>
              <a:ext cx="571580" cy="4148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6" name="Oval 115">
            <a:extLst>
              <a:ext uri="{FF2B5EF4-FFF2-40B4-BE49-F238E27FC236}">
                <a16:creationId xmlns:a16="http://schemas.microsoft.com/office/drawing/2014/main" id="{4224E02B-52E2-460B-B728-02F075EBFECC}"/>
              </a:ext>
            </a:extLst>
          </p:cNvPr>
          <p:cNvSpPr/>
          <p:nvPr/>
        </p:nvSpPr>
        <p:spPr>
          <a:xfrm>
            <a:off x="5372478" y="1897047"/>
            <a:ext cx="282892" cy="107134"/>
          </a:xfrm>
          <a:prstGeom prst="ellipse">
            <a:avLst/>
          </a:prstGeom>
          <a:solidFill>
            <a:srgbClr val="66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029FDA8F-8406-4786-94AE-C38917C55A59}"/>
              </a:ext>
            </a:extLst>
          </p:cNvPr>
          <p:cNvSpPr txBox="1"/>
          <p:nvPr/>
        </p:nvSpPr>
        <p:spPr>
          <a:xfrm>
            <a:off x="5751618" y="2490605"/>
            <a:ext cx="535532" cy="307777"/>
          </a:xfrm>
          <a:prstGeom prst="rect">
            <a:avLst/>
          </a:prstGeom>
          <a:noFill/>
        </p:spPr>
        <p:txBody>
          <a:bodyPr wrap="none" rtlCol="0">
            <a:spAutoFit/>
          </a:bodyPr>
          <a:lstStyle/>
          <a:p>
            <a:pPr algn="ctr"/>
            <a:r>
              <a:rPr lang="en-US" sz="1400" b="1" dirty="0"/>
              <a:t>FATP</a:t>
            </a:r>
          </a:p>
        </p:txBody>
      </p:sp>
      <p:cxnSp>
        <p:nvCxnSpPr>
          <p:cNvPr id="118" name="Straight Arrow Connector 117">
            <a:extLst>
              <a:ext uri="{FF2B5EF4-FFF2-40B4-BE49-F238E27FC236}">
                <a16:creationId xmlns:a16="http://schemas.microsoft.com/office/drawing/2014/main" id="{9F13D0FA-31D1-4749-B9BD-503F582D2104}"/>
              </a:ext>
            </a:extLst>
          </p:cNvPr>
          <p:cNvCxnSpPr>
            <a:cxnSpLocks/>
          </p:cNvCxnSpPr>
          <p:nvPr/>
        </p:nvCxnSpPr>
        <p:spPr>
          <a:xfrm flipH="1">
            <a:off x="5517068" y="1554032"/>
            <a:ext cx="9384" cy="1260266"/>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19" name="Arc 118">
            <a:extLst>
              <a:ext uri="{FF2B5EF4-FFF2-40B4-BE49-F238E27FC236}">
                <a16:creationId xmlns:a16="http://schemas.microsoft.com/office/drawing/2014/main" id="{7C340770-14B2-493B-BD3B-50159010F01B}"/>
              </a:ext>
            </a:extLst>
          </p:cNvPr>
          <p:cNvSpPr/>
          <p:nvPr/>
        </p:nvSpPr>
        <p:spPr>
          <a:xfrm rot="2878734" flipH="1">
            <a:off x="6266028" y="3110609"/>
            <a:ext cx="797138" cy="862106"/>
          </a:xfrm>
          <a:prstGeom prst="arc">
            <a:avLst/>
          </a:prstGeom>
          <a:ln w="190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TextBox 120">
            <a:extLst>
              <a:ext uri="{FF2B5EF4-FFF2-40B4-BE49-F238E27FC236}">
                <a16:creationId xmlns:a16="http://schemas.microsoft.com/office/drawing/2014/main" id="{AEC3DE83-EBBB-4699-8BDE-7575FF3A62E4}"/>
              </a:ext>
            </a:extLst>
          </p:cNvPr>
          <p:cNvSpPr txBox="1"/>
          <p:nvPr/>
        </p:nvSpPr>
        <p:spPr>
          <a:xfrm>
            <a:off x="6363224" y="3226864"/>
            <a:ext cx="649538" cy="276999"/>
          </a:xfrm>
          <a:prstGeom prst="rect">
            <a:avLst/>
          </a:prstGeom>
          <a:noFill/>
        </p:spPr>
        <p:txBody>
          <a:bodyPr wrap="none" rtlCol="0">
            <a:spAutoFit/>
          </a:bodyPr>
          <a:lstStyle/>
          <a:p>
            <a:pPr algn="ctr"/>
            <a:r>
              <a:rPr lang="en-US" sz="1200" b="1" i="1" dirty="0">
                <a:solidFill>
                  <a:schemeClr val="accent6">
                    <a:lumMod val="75000"/>
                  </a:schemeClr>
                </a:solidFill>
              </a:rPr>
              <a:t>Lipases</a:t>
            </a:r>
          </a:p>
        </p:txBody>
      </p:sp>
      <p:graphicFrame>
        <p:nvGraphicFramePr>
          <p:cNvPr id="110" name="Object 109">
            <a:extLst>
              <a:ext uri="{FF2B5EF4-FFF2-40B4-BE49-F238E27FC236}">
                <a16:creationId xmlns:a16="http://schemas.microsoft.com/office/drawing/2014/main" id="{F093C640-C273-4837-B40A-BFF93CAEDE24}"/>
              </a:ext>
            </a:extLst>
          </p:cNvPr>
          <p:cNvGraphicFramePr>
            <a:graphicFrameLocks noChangeAspect="1"/>
          </p:cNvGraphicFramePr>
          <p:nvPr/>
        </p:nvGraphicFramePr>
        <p:xfrm>
          <a:off x="6178585" y="3550222"/>
          <a:ext cx="253198" cy="520988"/>
        </p:xfrm>
        <a:graphic>
          <a:graphicData uri="http://schemas.openxmlformats.org/presentationml/2006/ole">
            <mc:AlternateContent xmlns:mc="http://schemas.openxmlformats.org/markup-compatibility/2006">
              <mc:Choice xmlns:v="urn:schemas-microsoft-com:vml" Requires="v">
                <p:oleObj spid="_x0000_s22639" name="CS ChemDraw Drawing" r:id="rId14" imgW="468683" imgH="963796" progId="ChemDraw.Document.6.0">
                  <p:embed/>
                </p:oleObj>
              </mc:Choice>
              <mc:Fallback>
                <p:oleObj name="CS ChemDraw Drawing" r:id="rId14" imgW="468683" imgH="963796" progId="ChemDraw.Document.6.0">
                  <p:embed/>
                  <p:pic>
                    <p:nvPicPr>
                      <p:cNvPr id="110" name="Object 109">
                        <a:extLst>
                          <a:ext uri="{FF2B5EF4-FFF2-40B4-BE49-F238E27FC236}">
                            <a16:creationId xmlns:a16="http://schemas.microsoft.com/office/drawing/2014/main" id="{F093C640-C273-4837-B40A-BFF93CAEDE24}"/>
                          </a:ext>
                        </a:extLst>
                      </p:cNvPr>
                      <p:cNvPicPr/>
                      <p:nvPr/>
                    </p:nvPicPr>
                    <p:blipFill>
                      <a:blip r:embed="rId15"/>
                      <a:stretch>
                        <a:fillRect/>
                      </a:stretch>
                    </p:blipFill>
                    <p:spPr>
                      <a:xfrm>
                        <a:off x="6178585" y="3550222"/>
                        <a:ext cx="253198" cy="520988"/>
                      </a:xfrm>
                      <a:prstGeom prst="rect">
                        <a:avLst/>
                      </a:prstGeom>
                    </p:spPr>
                  </p:pic>
                </p:oleObj>
              </mc:Fallback>
            </mc:AlternateContent>
          </a:graphicData>
        </a:graphic>
      </p:graphicFrame>
      <p:pic>
        <p:nvPicPr>
          <p:cNvPr id="129" name="Picture 2">
            <a:extLst>
              <a:ext uri="{FF2B5EF4-FFF2-40B4-BE49-F238E27FC236}">
                <a16:creationId xmlns:a16="http://schemas.microsoft.com/office/drawing/2014/main" id="{2763D0C7-5ACB-417B-83F0-BA9F961AACAF}"/>
              </a:ext>
            </a:extLst>
          </p:cNvPr>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6703" b="94022" l="3396" r="95076">
                        <a14:foregroundMark x1="7131" y1="23370" x2="7131" y2="23370"/>
                        <a14:foregroundMark x1="3735" y1="17935" x2="3735" y2="17935"/>
                        <a14:foregroundMark x1="14771" y1="6884" x2="14771" y2="6884"/>
                        <a14:foregroundMark x1="92360" y1="34783" x2="92360" y2="34783"/>
                        <a14:foregroundMark x1="95246" y1="35870" x2="95246" y2="35870"/>
                        <a14:foregroundMark x1="60951" y1="68841" x2="60951" y2="68841"/>
                        <a14:foregroundMark x1="48727" y1="63406" x2="48727" y2="63406"/>
                        <a14:foregroundMark x1="48217" y1="59964" x2="48217" y2="59964"/>
                        <a14:foregroundMark x1="49915" y1="25543" x2="49915" y2="25543"/>
                        <a14:foregroundMark x1="42445" y1="88949" x2="42445" y2="88949"/>
                        <a14:foregroundMark x1="41596" y1="94022" x2="41596" y2="94022"/>
                      </a14:backgroundRemoval>
                    </a14:imgEffect>
                  </a14:imgLayer>
                </a14:imgProps>
              </a:ext>
              <a:ext uri="{28A0092B-C50C-407E-A947-70E740481C1C}">
                <a14:useLocalDpi xmlns:a14="http://schemas.microsoft.com/office/drawing/2010/main" val="0"/>
              </a:ext>
            </a:extLst>
          </a:blip>
          <a:srcRect/>
          <a:stretch>
            <a:fillRect/>
          </a:stretch>
        </p:blipFill>
        <p:spPr bwMode="auto">
          <a:xfrm>
            <a:off x="4817292" y="1133790"/>
            <a:ext cx="755747" cy="708272"/>
          </a:xfrm>
          <a:prstGeom prst="rect">
            <a:avLst/>
          </a:prstGeom>
          <a:noFill/>
          <a:extLst>
            <a:ext uri="{909E8E84-426E-40DD-AFC4-6F175D3DCCD1}">
              <a14:hiddenFill xmlns:a14="http://schemas.microsoft.com/office/drawing/2010/main">
                <a:solidFill>
                  <a:srgbClr val="FFFFFF"/>
                </a:solidFill>
              </a14:hiddenFill>
            </a:ext>
          </a:extLst>
        </p:spPr>
      </p:pic>
      <p:sp>
        <p:nvSpPr>
          <p:cNvPr id="130" name="TextBox 129">
            <a:extLst>
              <a:ext uri="{FF2B5EF4-FFF2-40B4-BE49-F238E27FC236}">
                <a16:creationId xmlns:a16="http://schemas.microsoft.com/office/drawing/2014/main" id="{7DE83E73-756C-42CE-9A66-5A7BB15D2CA1}"/>
              </a:ext>
            </a:extLst>
          </p:cNvPr>
          <p:cNvSpPr txBox="1"/>
          <p:nvPr/>
        </p:nvSpPr>
        <p:spPr>
          <a:xfrm>
            <a:off x="5585678" y="1191728"/>
            <a:ext cx="817853" cy="523220"/>
          </a:xfrm>
          <a:prstGeom prst="rect">
            <a:avLst/>
          </a:prstGeom>
          <a:noFill/>
        </p:spPr>
        <p:txBody>
          <a:bodyPr wrap="none" rtlCol="0">
            <a:spAutoFit/>
          </a:bodyPr>
          <a:lstStyle/>
          <a:p>
            <a:pPr algn="ctr"/>
            <a:r>
              <a:rPr lang="en-US" sz="1400" b="1" dirty="0"/>
              <a:t>Serum </a:t>
            </a:r>
          </a:p>
          <a:p>
            <a:pPr algn="ctr"/>
            <a:r>
              <a:rPr lang="en-US" sz="1400" b="1" dirty="0"/>
              <a:t>Albumin</a:t>
            </a:r>
          </a:p>
        </p:txBody>
      </p:sp>
      <p:grpSp>
        <p:nvGrpSpPr>
          <p:cNvPr id="131" name="Group 130">
            <a:extLst>
              <a:ext uri="{FF2B5EF4-FFF2-40B4-BE49-F238E27FC236}">
                <a16:creationId xmlns:a16="http://schemas.microsoft.com/office/drawing/2014/main" id="{FA473F6B-9A25-49EC-8B88-36F0D641668D}"/>
              </a:ext>
            </a:extLst>
          </p:cNvPr>
          <p:cNvGrpSpPr/>
          <p:nvPr/>
        </p:nvGrpSpPr>
        <p:grpSpPr>
          <a:xfrm rot="10800000">
            <a:off x="6854189" y="1506612"/>
            <a:ext cx="915079" cy="1090000"/>
            <a:chOff x="4694191" y="1731604"/>
            <a:chExt cx="915079" cy="1090000"/>
          </a:xfrm>
        </p:grpSpPr>
        <p:sp>
          <p:nvSpPr>
            <p:cNvPr id="132" name="Flowchart: Alternate Process 131">
              <a:extLst>
                <a:ext uri="{FF2B5EF4-FFF2-40B4-BE49-F238E27FC236}">
                  <a16:creationId xmlns:a16="http://schemas.microsoft.com/office/drawing/2014/main" id="{74C23297-00A0-4924-AA85-665BDE0A2351}"/>
                </a:ext>
              </a:extLst>
            </p:cNvPr>
            <p:cNvSpPr/>
            <p:nvPr/>
          </p:nvSpPr>
          <p:spPr>
            <a:xfrm>
              <a:off x="4971144" y="1731604"/>
              <a:ext cx="362856" cy="590632"/>
            </a:xfrm>
            <a:prstGeom prst="flowChartAlternateProcess">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4B950E4E-04CD-4A16-BED9-F7367EEB0901}"/>
                </a:ext>
              </a:extLst>
            </p:cNvPr>
            <p:cNvSpPr/>
            <p:nvPr/>
          </p:nvSpPr>
          <p:spPr>
            <a:xfrm>
              <a:off x="4855170" y="2173089"/>
              <a:ext cx="571580" cy="41483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561DCDD1-DB8B-4EF9-B1ED-7649C64422C4}"/>
                </a:ext>
              </a:extLst>
            </p:cNvPr>
            <p:cNvSpPr/>
            <p:nvPr/>
          </p:nvSpPr>
          <p:spPr>
            <a:xfrm>
              <a:off x="4694191" y="2406771"/>
              <a:ext cx="915079" cy="4148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34">
            <a:extLst>
              <a:ext uri="{FF2B5EF4-FFF2-40B4-BE49-F238E27FC236}">
                <a16:creationId xmlns:a16="http://schemas.microsoft.com/office/drawing/2014/main" id="{E5D7C867-8145-4E2C-A183-DB55F0571D46}"/>
              </a:ext>
            </a:extLst>
          </p:cNvPr>
          <p:cNvGrpSpPr/>
          <p:nvPr/>
        </p:nvGrpSpPr>
        <p:grpSpPr>
          <a:xfrm>
            <a:off x="4598795" y="2719284"/>
            <a:ext cx="667509" cy="405808"/>
            <a:chOff x="4347210" y="4788407"/>
            <a:chExt cx="606826" cy="405808"/>
          </a:xfrm>
        </p:grpSpPr>
        <p:sp>
          <p:nvSpPr>
            <p:cNvPr id="136" name="Oval 135">
              <a:extLst>
                <a:ext uri="{FF2B5EF4-FFF2-40B4-BE49-F238E27FC236}">
                  <a16:creationId xmlns:a16="http://schemas.microsoft.com/office/drawing/2014/main" id="{2BF384C8-5516-4BF3-B0A3-313B57DA2149}"/>
                </a:ext>
              </a:extLst>
            </p:cNvPr>
            <p:cNvSpPr/>
            <p:nvPr/>
          </p:nvSpPr>
          <p:spPr>
            <a:xfrm>
              <a:off x="4347210" y="4828344"/>
              <a:ext cx="606826" cy="365871"/>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extBox 136">
              <a:extLst>
                <a:ext uri="{FF2B5EF4-FFF2-40B4-BE49-F238E27FC236}">
                  <a16:creationId xmlns:a16="http://schemas.microsoft.com/office/drawing/2014/main" id="{F3212E6F-8059-49BC-B78A-62FF71A812B6}"/>
                </a:ext>
              </a:extLst>
            </p:cNvPr>
            <p:cNvSpPr txBox="1"/>
            <p:nvPr/>
          </p:nvSpPr>
          <p:spPr>
            <a:xfrm>
              <a:off x="4369424" y="4788407"/>
              <a:ext cx="562398" cy="307777"/>
            </a:xfrm>
            <a:prstGeom prst="rect">
              <a:avLst/>
            </a:prstGeom>
            <a:noFill/>
          </p:spPr>
          <p:txBody>
            <a:bodyPr wrap="none" rtlCol="0">
              <a:spAutoFit/>
            </a:bodyPr>
            <a:lstStyle/>
            <a:p>
              <a:pPr algn="ctr"/>
              <a:r>
                <a:rPr lang="en-US" sz="1400" b="1" dirty="0"/>
                <a:t>FABP</a:t>
              </a:r>
            </a:p>
          </p:txBody>
        </p:sp>
      </p:grpSp>
      <p:graphicFrame>
        <p:nvGraphicFramePr>
          <p:cNvPr id="138" name="Object 137">
            <a:extLst>
              <a:ext uri="{FF2B5EF4-FFF2-40B4-BE49-F238E27FC236}">
                <a16:creationId xmlns:a16="http://schemas.microsoft.com/office/drawing/2014/main" id="{FCDD1C21-FC31-4DC2-8778-898897C924B6}"/>
              </a:ext>
            </a:extLst>
          </p:cNvPr>
          <p:cNvGraphicFramePr>
            <a:graphicFrameLocks noChangeAspect="1"/>
          </p:cNvGraphicFramePr>
          <p:nvPr/>
        </p:nvGraphicFramePr>
        <p:xfrm>
          <a:off x="4692895" y="2933727"/>
          <a:ext cx="1594848" cy="267323"/>
        </p:xfrm>
        <a:graphic>
          <a:graphicData uri="http://schemas.openxmlformats.org/presentationml/2006/ole">
            <mc:AlternateContent xmlns:mc="http://schemas.openxmlformats.org/markup-compatibility/2006">
              <mc:Choice xmlns:v="urn:schemas-microsoft-com:vml" Requires="v">
                <p:oleObj spid="_x0000_s22640" name="CS ChemDraw Drawing" r:id="rId18" imgW="2784880" imgH="467051" progId="ChemDraw.Document.6.0">
                  <p:embed/>
                </p:oleObj>
              </mc:Choice>
              <mc:Fallback>
                <p:oleObj name="CS ChemDraw Drawing" r:id="rId18" imgW="2784880" imgH="467051" progId="ChemDraw.Document.6.0">
                  <p:embed/>
                  <p:pic>
                    <p:nvPicPr>
                      <p:cNvPr id="138" name="Object 137">
                        <a:extLst>
                          <a:ext uri="{FF2B5EF4-FFF2-40B4-BE49-F238E27FC236}">
                            <a16:creationId xmlns:a16="http://schemas.microsoft.com/office/drawing/2014/main" id="{FCDD1C21-FC31-4DC2-8778-898897C924B6}"/>
                          </a:ext>
                        </a:extLst>
                      </p:cNvPr>
                      <p:cNvPicPr/>
                      <p:nvPr/>
                    </p:nvPicPr>
                    <p:blipFill>
                      <a:blip r:embed="rId19"/>
                      <a:stretch>
                        <a:fillRect/>
                      </a:stretch>
                    </p:blipFill>
                    <p:spPr>
                      <a:xfrm>
                        <a:off x="4692895" y="2933727"/>
                        <a:ext cx="1594848" cy="267323"/>
                      </a:xfrm>
                      <a:prstGeom prst="rect">
                        <a:avLst/>
                      </a:prstGeom>
                    </p:spPr>
                  </p:pic>
                </p:oleObj>
              </mc:Fallback>
            </mc:AlternateContent>
          </a:graphicData>
        </a:graphic>
      </p:graphicFrame>
      <p:pic>
        <p:nvPicPr>
          <p:cNvPr id="20488" name="Picture 8">
            <a:extLst>
              <a:ext uri="{FF2B5EF4-FFF2-40B4-BE49-F238E27FC236}">
                <a16:creationId xmlns:a16="http://schemas.microsoft.com/office/drawing/2014/main" id="{5909B426-82F4-41B6-81EB-DF0FFE76ACD4}"/>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684450" y="676010"/>
            <a:ext cx="1214145" cy="1210266"/>
          </a:xfrm>
          <a:prstGeom prst="rect">
            <a:avLst/>
          </a:prstGeom>
          <a:noFill/>
          <a:extLst>
            <a:ext uri="{909E8E84-426E-40DD-AFC4-6F175D3DCCD1}">
              <a14:hiddenFill xmlns:a14="http://schemas.microsoft.com/office/drawing/2010/main">
                <a:solidFill>
                  <a:srgbClr val="FFFFFF"/>
                </a:solidFill>
              </a14:hiddenFill>
            </a:ext>
          </a:extLst>
        </p:spPr>
      </p:pic>
      <p:sp>
        <p:nvSpPr>
          <p:cNvPr id="139" name="TextBox 138">
            <a:extLst>
              <a:ext uri="{FF2B5EF4-FFF2-40B4-BE49-F238E27FC236}">
                <a16:creationId xmlns:a16="http://schemas.microsoft.com/office/drawing/2014/main" id="{CC72CC1C-779A-4E8D-8A75-78C7B4B23E23}"/>
              </a:ext>
            </a:extLst>
          </p:cNvPr>
          <p:cNvSpPr txBox="1"/>
          <p:nvPr/>
        </p:nvSpPr>
        <p:spPr>
          <a:xfrm>
            <a:off x="7860349" y="1076778"/>
            <a:ext cx="1042721" cy="307777"/>
          </a:xfrm>
          <a:prstGeom prst="rect">
            <a:avLst/>
          </a:prstGeom>
          <a:noFill/>
        </p:spPr>
        <p:txBody>
          <a:bodyPr wrap="none" rtlCol="0">
            <a:spAutoFit/>
          </a:bodyPr>
          <a:lstStyle/>
          <a:p>
            <a:pPr algn="ctr"/>
            <a:r>
              <a:rPr lang="en-US" sz="1400" b="1" dirty="0"/>
              <a:t>Lipoprotein</a:t>
            </a:r>
          </a:p>
        </p:txBody>
      </p:sp>
      <p:sp>
        <p:nvSpPr>
          <p:cNvPr id="140" name="TextBox 139">
            <a:extLst>
              <a:ext uri="{FF2B5EF4-FFF2-40B4-BE49-F238E27FC236}">
                <a16:creationId xmlns:a16="http://schemas.microsoft.com/office/drawing/2014/main" id="{7CDC2B7F-9959-4C5E-A5F0-3DA3045134F4}"/>
              </a:ext>
            </a:extLst>
          </p:cNvPr>
          <p:cNvSpPr txBox="1"/>
          <p:nvPr/>
        </p:nvSpPr>
        <p:spPr>
          <a:xfrm>
            <a:off x="81139" y="1768394"/>
            <a:ext cx="991425" cy="276999"/>
          </a:xfrm>
          <a:prstGeom prst="rect">
            <a:avLst/>
          </a:prstGeom>
          <a:noFill/>
        </p:spPr>
        <p:txBody>
          <a:bodyPr wrap="none" rtlCol="0">
            <a:spAutoFit/>
          </a:bodyPr>
          <a:lstStyle/>
          <a:p>
            <a:pPr algn="ctr"/>
            <a:r>
              <a:rPr lang="en-US" sz="1200" b="1" i="1" dirty="0"/>
              <a:t>Extracellular</a:t>
            </a:r>
          </a:p>
        </p:txBody>
      </p:sp>
      <p:sp>
        <p:nvSpPr>
          <p:cNvPr id="141" name="TextBox 140">
            <a:extLst>
              <a:ext uri="{FF2B5EF4-FFF2-40B4-BE49-F238E27FC236}">
                <a16:creationId xmlns:a16="http://schemas.microsoft.com/office/drawing/2014/main" id="{C35F804D-81B9-4729-8CC7-69B12BB45DB2}"/>
              </a:ext>
            </a:extLst>
          </p:cNvPr>
          <p:cNvSpPr txBox="1"/>
          <p:nvPr/>
        </p:nvSpPr>
        <p:spPr>
          <a:xfrm>
            <a:off x="94145" y="2521832"/>
            <a:ext cx="959622" cy="276999"/>
          </a:xfrm>
          <a:prstGeom prst="rect">
            <a:avLst/>
          </a:prstGeom>
          <a:noFill/>
        </p:spPr>
        <p:txBody>
          <a:bodyPr wrap="none" rtlCol="0">
            <a:spAutoFit/>
          </a:bodyPr>
          <a:lstStyle/>
          <a:p>
            <a:pPr algn="ctr"/>
            <a:r>
              <a:rPr lang="en-US" sz="1200" b="1" i="1" dirty="0"/>
              <a:t>Cytoplasmic</a:t>
            </a:r>
          </a:p>
        </p:txBody>
      </p:sp>
      <p:pic>
        <p:nvPicPr>
          <p:cNvPr id="142" name="Picture 2">
            <a:extLst>
              <a:ext uri="{FF2B5EF4-FFF2-40B4-BE49-F238E27FC236}">
                <a16:creationId xmlns:a16="http://schemas.microsoft.com/office/drawing/2014/main" id="{B20B4F5C-63BC-459E-AF83-6DAAE96886E8}"/>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flipH="1">
            <a:off x="4364621" y="1849889"/>
            <a:ext cx="282892" cy="995366"/>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2">
            <a:extLst>
              <a:ext uri="{FF2B5EF4-FFF2-40B4-BE49-F238E27FC236}">
                <a16:creationId xmlns:a16="http://schemas.microsoft.com/office/drawing/2014/main" id="{200D98CB-9037-4073-9111-5C2A7B098AA8}"/>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994689" y="1833276"/>
            <a:ext cx="282892" cy="995366"/>
          </a:xfrm>
          <a:prstGeom prst="rect">
            <a:avLst/>
          </a:prstGeom>
          <a:noFill/>
          <a:extLst>
            <a:ext uri="{909E8E84-426E-40DD-AFC4-6F175D3DCCD1}">
              <a14:hiddenFill xmlns:a14="http://schemas.microsoft.com/office/drawing/2010/main">
                <a:solidFill>
                  <a:srgbClr val="FFFFFF"/>
                </a:solidFill>
              </a14:hiddenFill>
            </a:ext>
          </a:extLst>
        </p:spPr>
      </p:pic>
      <p:sp>
        <p:nvSpPr>
          <p:cNvPr id="144" name="Freeform: Shape 143">
            <a:extLst>
              <a:ext uri="{FF2B5EF4-FFF2-40B4-BE49-F238E27FC236}">
                <a16:creationId xmlns:a16="http://schemas.microsoft.com/office/drawing/2014/main" id="{6C72CA4D-96BB-447D-B82D-DFBC167370EA}"/>
              </a:ext>
            </a:extLst>
          </p:cNvPr>
          <p:cNvSpPr/>
          <p:nvPr/>
        </p:nvSpPr>
        <p:spPr>
          <a:xfrm>
            <a:off x="3841606" y="1366963"/>
            <a:ext cx="805947" cy="613783"/>
          </a:xfrm>
          <a:custGeom>
            <a:avLst/>
            <a:gdLst>
              <a:gd name="connsiteX0" fmla="*/ 650384 w 753961"/>
              <a:gd name="connsiteY0" fmla="*/ 473266 h 572326"/>
              <a:gd name="connsiteX1" fmla="*/ 753254 w 753961"/>
              <a:gd name="connsiteY1" fmla="*/ 278956 h 572326"/>
              <a:gd name="connsiteX2" fmla="*/ 604664 w 753961"/>
              <a:gd name="connsiteY2" fmla="*/ 826 h 572326"/>
              <a:gd name="connsiteX3" fmla="*/ 10304 w 753961"/>
              <a:gd name="connsiteY3" fmla="*/ 206566 h 572326"/>
              <a:gd name="connsiteX4" fmla="*/ 212234 w 753961"/>
              <a:gd name="connsiteY4" fmla="*/ 572326 h 572326"/>
              <a:gd name="connsiteX5" fmla="*/ 212234 w 753961"/>
              <a:gd name="connsiteY5" fmla="*/ 572326 h 57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961" h="572326">
                <a:moveTo>
                  <a:pt x="650384" y="473266"/>
                </a:moveTo>
                <a:cubicBezTo>
                  <a:pt x="705629" y="415481"/>
                  <a:pt x="760874" y="357696"/>
                  <a:pt x="753254" y="278956"/>
                </a:cubicBezTo>
                <a:cubicBezTo>
                  <a:pt x="745634" y="200216"/>
                  <a:pt x="728489" y="12891"/>
                  <a:pt x="604664" y="826"/>
                </a:cubicBezTo>
                <a:cubicBezTo>
                  <a:pt x="480839" y="-11239"/>
                  <a:pt x="75709" y="111316"/>
                  <a:pt x="10304" y="206566"/>
                </a:cubicBezTo>
                <a:cubicBezTo>
                  <a:pt x="-55101" y="301816"/>
                  <a:pt x="212234" y="572326"/>
                  <a:pt x="212234" y="572326"/>
                </a:cubicBezTo>
                <a:lnTo>
                  <a:pt x="212234" y="572326"/>
                </a:ln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DA001AFE-2F64-4874-942B-0C01500F0A00}"/>
              </a:ext>
            </a:extLst>
          </p:cNvPr>
          <p:cNvSpPr/>
          <p:nvPr/>
        </p:nvSpPr>
        <p:spPr>
          <a:xfrm rot="21401576">
            <a:off x="4249325" y="1337646"/>
            <a:ext cx="514350" cy="1617875"/>
          </a:xfrm>
          <a:custGeom>
            <a:avLst/>
            <a:gdLst>
              <a:gd name="connsiteX0" fmla="*/ 514350 w 514350"/>
              <a:gd name="connsiteY0" fmla="*/ 56669 h 1218719"/>
              <a:gd name="connsiteX1" fmla="*/ 182880 w 514350"/>
              <a:gd name="connsiteY1" fmla="*/ 132869 h 1218719"/>
              <a:gd name="connsiteX2" fmla="*/ 0 w 514350"/>
              <a:gd name="connsiteY2" fmla="*/ 1218719 h 1218719"/>
              <a:gd name="connsiteX3" fmla="*/ 0 w 514350"/>
              <a:gd name="connsiteY3" fmla="*/ 1218719 h 1218719"/>
            </a:gdLst>
            <a:ahLst/>
            <a:cxnLst>
              <a:cxn ang="0">
                <a:pos x="connsiteX0" y="connsiteY0"/>
              </a:cxn>
              <a:cxn ang="0">
                <a:pos x="connsiteX1" y="connsiteY1"/>
              </a:cxn>
              <a:cxn ang="0">
                <a:pos x="connsiteX2" y="connsiteY2"/>
              </a:cxn>
              <a:cxn ang="0">
                <a:pos x="connsiteX3" y="connsiteY3"/>
              </a:cxn>
            </a:cxnLst>
            <a:rect l="l" t="t" r="r" b="b"/>
            <a:pathLst>
              <a:path w="514350" h="1218719">
                <a:moveTo>
                  <a:pt x="514350" y="56669"/>
                </a:moveTo>
                <a:cubicBezTo>
                  <a:pt x="391477" y="-2069"/>
                  <a:pt x="268605" y="-60806"/>
                  <a:pt x="182880" y="132869"/>
                </a:cubicBezTo>
                <a:cubicBezTo>
                  <a:pt x="97155" y="326544"/>
                  <a:pt x="0" y="1218719"/>
                  <a:pt x="0" y="1218719"/>
                </a:cubicBezTo>
                <a:lnTo>
                  <a:pt x="0" y="1218719"/>
                </a:lnTo>
              </a:path>
            </a:pathLst>
          </a:custGeom>
          <a:noFill/>
          <a:ln w="19050">
            <a:solidFill>
              <a:schemeClr val="tx1"/>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81FF06F9-8F1A-4269-AB0F-6A9D1D8BF770}"/>
              </a:ext>
            </a:extLst>
          </p:cNvPr>
          <p:cNvSpPr txBox="1"/>
          <p:nvPr/>
        </p:nvSpPr>
        <p:spPr>
          <a:xfrm>
            <a:off x="3405813" y="2490605"/>
            <a:ext cx="575799" cy="307777"/>
          </a:xfrm>
          <a:prstGeom prst="rect">
            <a:avLst/>
          </a:prstGeom>
          <a:noFill/>
        </p:spPr>
        <p:txBody>
          <a:bodyPr wrap="none" rtlCol="0">
            <a:spAutoFit/>
          </a:bodyPr>
          <a:lstStyle/>
          <a:p>
            <a:pPr algn="ctr"/>
            <a:r>
              <a:rPr lang="en-US" sz="1400" b="1" dirty="0"/>
              <a:t>CD36</a:t>
            </a:r>
          </a:p>
        </p:txBody>
      </p:sp>
      <p:sp>
        <p:nvSpPr>
          <p:cNvPr id="147" name="TextBox 146">
            <a:extLst>
              <a:ext uri="{FF2B5EF4-FFF2-40B4-BE49-F238E27FC236}">
                <a16:creationId xmlns:a16="http://schemas.microsoft.com/office/drawing/2014/main" id="{F0F7B4AD-38DA-4C1D-B5C7-1709A0CCED54}"/>
              </a:ext>
            </a:extLst>
          </p:cNvPr>
          <p:cNvSpPr txBox="1"/>
          <p:nvPr/>
        </p:nvSpPr>
        <p:spPr>
          <a:xfrm>
            <a:off x="6603736" y="2478393"/>
            <a:ext cx="587020" cy="307777"/>
          </a:xfrm>
          <a:prstGeom prst="rect">
            <a:avLst/>
          </a:prstGeom>
          <a:noFill/>
        </p:spPr>
        <p:txBody>
          <a:bodyPr wrap="none" rtlCol="0">
            <a:spAutoFit/>
          </a:bodyPr>
          <a:lstStyle/>
          <a:p>
            <a:pPr algn="ctr"/>
            <a:r>
              <a:rPr lang="en-US" sz="1400" b="1" dirty="0" err="1"/>
              <a:t>ApoR</a:t>
            </a:r>
            <a:endParaRPr lang="en-US" sz="1400" b="1" dirty="0"/>
          </a:p>
        </p:txBody>
      </p:sp>
      <p:cxnSp>
        <p:nvCxnSpPr>
          <p:cNvPr id="3" name="Straight Arrow Connector 2">
            <a:extLst>
              <a:ext uri="{FF2B5EF4-FFF2-40B4-BE49-F238E27FC236}">
                <a16:creationId xmlns:a16="http://schemas.microsoft.com/office/drawing/2014/main" id="{1C6E91DC-2E04-4074-A59C-FEE3200C56BF}"/>
              </a:ext>
            </a:extLst>
          </p:cNvPr>
          <p:cNvCxnSpPr/>
          <p:nvPr/>
        </p:nvCxnSpPr>
        <p:spPr>
          <a:xfrm flipH="1">
            <a:off x="3068871" y="3309233"/>
            <a:ext cx="77273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8" name="TextBox 147">
            <a:extLst>
              <a:ext uri="{FF2B5EF4-FFF2-40B4-BE49-F238E27FC236}">
                <a16:creationId xmlns:a16="http://schemas.microsoft.com/office/drawing/2014/main" id="{4C7940B9-1475-448C-9028-F3E3DA99F5CE}"/>
              </a:ext>
            </a:extLst>
          </p:cNvPr>
          <p:cNvSpPr txBox="1"/>
          <p:nvPr/>
        </p:nvSpPr>
        <p:spPr>
          <a:xfrm>
            <a:off x="2994766" y="3357385"/>
            <a:ext cx="946093" cy="461665"/>
          </a:xfrm>
          <a:prstGeom prst="rect">
            <a:avLst/>
          </a:prstGeom>
          <a:noFill/>
        </p:spPr>
        <p:txBody>
          <a:bodyPr wrap="none" rtlCol="0">
            <a:spAutoFit/>
          </a:bodyPr>
          <a:lstStyle/>
          <a:p>
            <a:pPr algn="ctr"/>
            <a:r>
              <a:rPr lang="en-US" sz="1200" b="1" i="1" dirty="0">
                <a:solidFill>
                  <a:schemeClr val="accent6">
                    <a:lumMod val="75000"/>
                  </a:schemeClr>
                </a:solidFill>
              </a:rPr>
              <a:t>Acyl-CoA</a:t>
            </a:r>
          </a:p>
          <a:p>
            <a:pPr algn="ctr"/>
            <a:r>
              <a:rPr lang="en-US" sz="1200" b="1" i="1" dirty="0">
                <a:solidFill>
                  <a:schemeClr val="accent6">
                    <a:lumMod val="75000"/>
                  </a:schemeClr>
                </a:solidFill>
              </a:rPr>
              <a:t>Synthetases</a:t>
            </a:r>
          </a:p>
        </p:txBody>
      </p:sp>
      <p:sp>
        <p:nvSpPr>
          <p:cNvPr id="149" name="Arc 148">
            <a:extLst>
              <a:ext uri="{FF2B5EF4-FFF2-40B4-BE49-F238E27FC236}">
                <a16:creationId xmlns:a16="http://schemas.microsoft.com/office/drawing/2014/main" id="{217770A5-E215-4FEE-8DC5-2EFCF0BAA647}"/>
              </a:ext>
            </a:extLst>
          </p:cNvPr>
          <p:cNvSpPr/>
          <p:nvPr/>
        </p:nvSpPr>
        <p:spPr>
          <a:xfrm rot="18721266" flipH="1" flipV="1">
            <a:off x="2991255" y="2363058"/>
            <a:ext cx="851079" cy="931169"/>
          </a:xfrm>
          <a:prstGeom prst="arc">
            <a:avLst/>
          </a:prstGeom>
          <a:ln w="190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 name="TextBox 149">
            <a:extLst>
              <a:ext uri="{FF2B5EF4-FFF2-40B4-BE49-F238E27FC236}">
                <a16:creationId xmlns:a16="http://schemas.microsoft.com/office/drawing/2014/main" id="{049E2CDC-7A6B-4044-BF59-2E57EC4732E7}"/>
              </a:ext>
            </a:extLst>
          </p:cNvPr>
          <p:cNvSpPr txBox="1"/>
          <p:nvPr/>
        </p:nvSpPr>
        <p:spPr>
          <a:xfrm>
            <a:off x="3612603" y="2879559"/>
            <a:ext cx="417871" cy="276999"/>
          </a:xfrm>
          <a:prstGeom prst="rect">
            <a:avLst/>
          </a:prstGeom>
          <a:noFill/>
        </p:spPr>
        <p:txBody>
          <a:bodyPr wrap="none" rtlCol="0">
            <a:spAutoFit/>
          </a:bodyPr>
          <a:lstStyle/>
          <a:p>
            <a:pPr algn="ctr"/>
            <a:r>
              <a:rPr lang="en-US" sz="1200" dirty="0"/>
              <a:t>ATP</a:t>
            </a:r>
          </a:p>
        </p:txBody>
      </p:sp>
      <p:sp>
        <p:nvSpPr>
          <p:cNvPr id="151" name="TextBox 150">
            <a:extLst>
              <a:ext uri="{FF2B5EF4-FFF2-40B4-BE49-F238E27FC236}">
                <a16:creationId xmlns:a16="http://schemas.microsoft.com/office/drawing/2014/main" id="{197C6BAA-B875-4E3A-8759-DB31FA62E14F}"/>
              </a:ext>
            </a:extLst>
          </p:cNvPr>
          <p:cNvSpPr txBox="1"/>
          <p:nvPr/>
        </p:nvSpPr>
        <p:spPr>
          <a:xfrm>
            <a:off x="2716000" y="2886034"/>
            <a:ext cx="829073" cy="276999"/>
          </a:xfrm>
          <a:prstGeom prst="rect">
            <a:avLst/>
          </a:prstGeom>
          <a:noFill/>
        </p:spPr>
        <p:txBody>
          <a:bodyPr wrap="none" rtlCol="0">
            <a:spAutoFit/>
          </a:bodyPr>
          <a:lstStyle/>
          <a:p>
            <a:pPr algn="ctr"/>
            <a:r>
              <a:rPr lang="en-US" sz="1200" dirty="0"/>
              <a:t>AMP + </a:t>
            </a:r>
            <a:r>
              <a:rPr lang="en-US" sz="1200" dirty="0" err="1"/>
              <a:t>PPi</a:t>
            </a:r>
            <a:endParaRPr lang="en-US" sz="1200" dirty="0"/>
          </a:p>
        </p:txBody>
      </p:sp>
      <p:sp>
        <p:nvSpPr>
          <p:cNvPr id="152" name="TextBox 151">
            <a:extLst>
              <a:ext uri="{FF2B5EF4-FFF2-40B4-BE49-F238E27FC236}">
                <a16:creationId xmlns:a16="http://schemas.microsoft.com/office/drawing/2014/main" id="{23A533A8-3D66-45CA-B47C-D7198F08B86E}"/>
              </a:ext>
            </a:extLst>
          </p:cNvPr>
          <p:cNvSpPr txBox="1"/>
          <p:nvPr/>
        </p:nvSpPr>
        <p:spPr>
          <a:xfrm>
            <a:off x="3859409" y="3671645"/>
            <a:ext cx="813044" cy="307777"/>
          </a:xfrm>
          <a:prstGeom prst="rect">
            <a:avLst/>
          </a:prstGeom>
          <a:noFill/>
        </p:spPr>
        <p:txBody>
          <a:bodyPr wrap="none" rtlCol="0">
            <a:spAutoFit/>
          </a:bodyPr>
          <a:lstStyle/>
          <a:p>
            <a:pPr algn="ctr"/>
            <a:r>
              <a:rPr lang="en-US" sz="1400" b="1" dirty="0"/>
              <a:t>+ </a:t>
            </a:r>
            <a:r>
              <a:rPr lang="en-US" sz="1400" b="1" dirty="0" err="1"/>
              <a:t>CoASH</a:t>
            </a:r>
            <a:endParaRPr lang="en-US" sz="1400" b="1" dirty="0"/>
          </a:p>
        </p:txBody>
      </p:sp>
      <p:graphicFrame>
        <p:nvGraphicFramePr>
          <p:cNvPr id="153" name="Object 152">
            <a:extLst>
              <a:ext uri="{FF2B5EF4-FFF2-40B4-BE49-F238E27FC236}">
                <a16:creationId xmlns:a16="http://schemas.microsoft.com/office/drawing/2014/main" id="{48D64158-B6CA-4C4D-ABC8-17C78FF9B5F3}"/>
              </a:ext>
            </a:extLst>
          </p:cNvPr>
          <p:cNvGraphicFramePr>
            <a:graphicFrameLocks noChangeAspect="1"/>
          </p:cNvGraphicFramePr>
          <p:nvPr/>
        </p:nvGraphicFramePr>
        <p:xfrm>
          <a:off x="4065462" y="3314130"/>
          <a:ext cx="1594848" cy="267323"/>
        </p:xfrm>
        <a:graphic>
          <a:graphicData uri="http://schemas.openxmlformats.org/presentationml/2006/ole">
            <mc:AlternateContent xmlns:mc="http://schemas.openxmlformats.org/markup-compatibility/2006">
              <mc:Choice xmlns:v="urn:schemas-microsoft-com:vml" Requires="v">
                <p:oleObj spid="_x0000_s22641" name="CS ChemDraw Drawing" r:id="rId18" imgW="2784880" imgH="467051" progId="ChemDraw.Document.6.0">
                  <p:embed/>
                </p:oleObj>
              </mc:Choice>
              <mc:Fallback>
                <p:oleObj name="CS ChemDraw Drawing" r:id="rId18" imgW="2784880" imgH="467051" progId="ChemDraw.Document.6.0">
                  <p:embed/>
                  <p:pic>
                    <p:nvPicPr>
                      <p:cNvPr id="153" name="Object 152">
                        <a:extLst>
                          <a:ext uri="{FF2B5EF4-FFF2-40B4-BE49-F238E27FC236}">
                            <a16:creationId xmlns:a16="http://schemas.microsoft.com/office/drawing/2014/main" id="{48D64158-B6CA-4C4D-ABC8-17C78FF9B5F3}"/>
                          </a:ext>
                        </a:extLst>
                      </p:cNvPr>
                      <p:cNvPicPr/>
                      <p:nvPr/>
                    </p:nvPicPr>
                    <p:blipFill>
                      <a:blip r:embed="rId19"/>
                      <a:stretch>
                        <a:fillRect/>
                      </a:stretch>
                    </p:blipFill>
                    <p:spPr>
                      <a:xfrm>
                        <a:off x="4065462" y="3314130"/>
                        <a:ext cx="1594848" cy="267323"/>
                      </a:xfrm>
                      <a:prstGeom prst="rect">
                        <a:avLst/>
                      </a:prstGeom>
                    </p:spPr>
                  </p:pic>
                </p:oleObj>
              </mc:Fallback>
            </mc:AlternateContent>
          </a:graphicData>
        </a:graphic>
      </p:graphicFrame>
      <p:graphicFrame>
        <p:nvGraphicFramePr>
          <p:cNvPr id="154" name="Object 153">
            <a:extLst>
              <a:ext uri="{FF2B5EF4-FFF2-40B4-BE49-F238E27FC236}">
                <a16:creationId xmlns:a16="http://schemas.microsoft.com/office/drawing/2014/main" id="{1E7DD40A-EE01-4417-A775-9D7F8647D225}"/>
              </a:ext>
            </a:extLst>
          </p:cNvPr>
          <p:cNvGraphicFramePr>
            <a:graphicFrameLocks noChangeAspect="1"/>
          </p:cNvGraphicFramePr>
          <p:nvPr/>
        </p:nvGraphicFramePr>
        <p:xfrm>
          <a:off x="1332306" y="3399463"/>
          <a:ext cx="1427163" cy="584200"/>
        </p:xfrm>
        <a:graphic>
          <a:graphicData uri="http://schemas.openxmlformats.org/presentationml/2006/ole">
            <mc:AlternateContent xmlns:mc="http://schemas.openxmlformats.org/markup-compatibility/2006">
              <mc:Choice xmlns:v="urn:schemas-microsoft-com:vml" Requires="v">
                <p:oleObj spid="_x0000_s22642" name="CS ChemDraw Drawing" r:id="rId22" imgW="2678129" imgH="1096573" progId="ChemDraw.Document.6.0">
                  <p:embed/>
                </p:oleObj>
              </mc:Choice>
              <mc:Fallback>
                <p:oleObj name="CS ChemDraw Drawing" r:id="rId22" imgW="2678129" imgH="1096573" progId="ChemDraw.Document.6.0">
                  <p:embed/>
                  <p:pic>
                    <p:nvPicPr>
                      <p:cNvPr id="154" name="Object 153">
                        <a:extLst>
                          <a:ext uri="{FF2B5EF4-FFF2-40B4-BE49-F238E27FC236}">
                            <a16:creationId xmlns:a16="http://schemas.microsoft.com/office/drawing/2014/main" id="{1E7DD40A-EE01-4417-A775-9D7F8647D225}"/>
                          </a:ext>
                        </a:extLst>
                      </p:cNvPr>
                      <p:cNvPicPr/>
                      <p:nvPr/>
                    </p:nvPicPr>
                    <p:blipFill>
                      <a:blip r:embed="rId23"/>
                      <a:stretch>
                        <a:fillRect/>
                      </a:stretch>
                    </p:blipFill>
                    <p:spPr>
                      <a:xfrm>
                        <a:off x="1332306" y="3399463"/>
                        <a:ext cx="1427163" cy="584200"/>
                      </a:xfrm>
                      <a:prstGeom prst="rect">
                        <a:avLst/>
                      </a:prstGeom>
                    </p:spPr>
                  </p:pic>
                </p:oleObj>
              </mc:Fallback>
            </mc:AlternateContent>
          </a:graphicData>
        </a:graphic>
      </p:graphicFrame>
      <p:pic>
        <p:nvPicPr>
          <p:cNvPr id="22530" name="Picture 2">
            <a:extLst>
              <a:ext uri="{FF2B5EF4-FFF2-40B4-BE49-F238E27FC236}">
                <a16:creationId xmlns:a16="http://schemas.microsoft.com/office/drawing/2014/main" id="{24EB1B05-49A8-459F-9B90-5306A8DFA90D}"/>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4740643">
            <a:off x="4485788" y="3710351"/>
            <a:ext cx="1064797" cy="2343524"/>
          </a:xfrm>
          <a:prstGeom prst="rect">
            <a:avLst/>
          </a:prstGeom>
          <a:noFill/>
          <a:extLst>
            <a:ext uri="{909E8E84-426E-40DD-AFC4-6F175D3DCCD1}">
              <a14:hiddenFill xmlns:a14="http://schemas.microsoft.com/office/drawing/2010/main">
                <a:solidFill>
                  <a:srgbClr val="FFFFFF"/>
                </a:solidFill>
              </a14:hiddenFill>
            </a:ext>
          </a:extLst>
        </p:spPr>
      </p:pic>
      <p:cxnSp>
        <p:nvCxnSpPr>
          <p:cNvPr id="70" name="Straight Arrow Connector 69">
            <a:extLst>
              <a:ext uri="{FF2B5EF4-FFF2-40B4-BE49-F238E27FC236}">
                <a16:creationId xmlns:a16="http://schemas.microsoft.com/office/drawing/2014/main" id="{617A0BE4-EDDE-4270-914F-3F326699B23C}"/>
              </a:ext>
            </a:extLst>
          </p:cNvPr>
          <p:cNvCxnSpPr>
            <a:cxnSpLocks/>
          </p:cNvCxnSpPr>
          <p:nvPr/>
        </p:nvCxnSpPr>
        <p:spPr>
          <a:xfrm>
            <a:off x="3125352" y="4322614"/>
            <a:ext cx="517631" cy="3084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8AF352A0-5F89-4A37-B5A2-7B3B166263A7}"/>
              </a:ext>
            </a:extLst>
          </p:cNvPr>
          <p:cNvCxnSpPr>
            <a:cxnSpLocks/>
          </p:cNvCxnSpPr>
          <p:nvPr/>
        </p:nvCxnSpPr>
        <p:spPr>
          <a:xfrm>
            <a:off x="2516301" y="3971563"/>
            <a:ext cx="485612" cy="28790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514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AB955-ECBA-4A58-809E-CC4391B0CA81}"/>
              </a:ext>
            </a:extLst>
          </p:cNvPr>
          <p:cNvSpPr>
            <a:spLocks noGrp="1"/>
          </p:cNvSpPr>
          <p:nvPr>
            <p:ph type="title"/>
          </p:nvPr>
        </p:nvSpPr>
        <p:spPr>
          <a:xfrm>
            <a:off x="356328" y="1700629"/>
            <a:ext cx="3346992" cy="779462"/>
          </a:xfrm>
        </p:spPr>
        <p:txBody>
          <a:bodyPr>
            <a:normAutofit fontScale="90000"/>
          </a:bodyPr>
          <a:lstStyle/>
          <a:p>
            <a:r>
              <a:rPr lang="en-US" dirty="0"/>
              <a:t>Overview of Mitochondrial Pathways</a:t>
            </a:r>
          </a:p>
        </p:txBody>
      </p:sp>
      <p:pic>
        <p:nvPicPr>
          <p:cNvPr id="4" name="Google Shape;91;p2">
            <a:hlinkClick r:id="rId3"/>
            <a:extLst>
              <a:ext uri="{FF2B5EF4-FFF2-40B4-BE49-F238E27FC236}">
                <a16:creationId xmlns:a16="http://schemas.microsoft.com/office/drawing/2014/main" id="{C54655F3-11D7-4110-9912-E9E5183748AC}"/>
              </a:ext>
            </a:extLst>
          </p:cNvPr>
          <p:cNvPicPr preferRelativeResize="0">
            <a:picLocks/>
          </p:cNvPicPr>
          <p:nvPr/>
        </p:nvPicPr>
        <p:blipFill rotWithShape="1">
          <a:blip r:embed="rId4">
            <a:alphaModFix/>
          </a:blip>
          <a:srcRect l="34768" t="18834" r="26452" b="7379"/>
          <a:stretch/>
        </p:blipFill>
        <p:spPr>
          <a:xfrm>
            <a:off x="3554731" y="190500"/>
            <a:ext cx="5490210" cy="5567406"/>
          </a:xfrm>
          <a:prstGeom prst="rect">
            <a:avLst/>
          </a:prstGeom>
          <a:noFill/>
          <a:ln>
            <a:noFill/>
          </a:ln>
        </p:spPr>
      </p:pic>
      <p:sp>
        <p:nvSpPr>
          <p:cNvPr id="5" name="TextBox 4">
            <a:extLst>
              <a:ext uri="{FF2B5EF4-FFF2-40B4-BE49-F238E27FC236}">
                <a16:creationId xmlns:a16="http://schemas.microsoft.com/office/drawing/2014/main" id="{844A4D11-AFF3-4A04-AB23-C877AD565D8D}"/>
              </a:ext>
            </a:extLst>
          </p:cNvPr>
          <p:cNvSpPr txBox="1"/>
          <p:nvPr/>
        </p:nvSpPr>
        <p:spPr>
          <a:xfrm>
            <a:off x="3388339" y="5729639"/>
            <a:ext cx="5544082" cy="307777"/>
          </a:xfrm>
          <a:prstGeom prst="rect">
            <a:avLst/>
          </a:prstGeom>
          <a:noFill/>
        </p:spPr>
        <p:txBody>
          <a:bodyPr wrap="none" rtlCol="0">
            <a:spAutoFit/>
          </a:bodyPr>
          <a:lstStyle/>
          <a:p>
            <a:r>
              <a:rPr lang="en-US" sz="1400" dirty="0"/>
              <a:t>Figure from: </a:t>
            </a:r>
            <a:r>
              <a:rPr lang="en-US" sz="1400" dirty="0">
                <a:hlinkClick r:id="rId5"/>
              </a:rPr>
              <a:t>Sharpe, A.J., and McKenzie, M. (2018) Cells 7(46)doi:10.3990</a:t>
            </a:r>
            <a:endParaRPr lang="en-US" sz="1400" dirty="0"/>
          </a:p>
        </p:txBody>
      </p:sp>
    </p:spTree>
    <p:extLst>
      <p:ext uri="{BB962C8B-B14F-4D97-AF65-F5344CB8AC3E}">
        <p14:creationId xmlns:p14="http://schemas.microsoft.com/office/powerpoint/2010/main" val="3369531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E19D5-C255-4C85-A78A-5DE234A923D5}"/>
              </a:ext>
            </a:extLst>
          </p:cNvPr>
          <p:cNvSpPr>
            <a:spLocks noGrp="1"/>
          </p:cNvSpPr>
          <p:nvPr>
            <p:ph type="title"/>
          </p:nvPr>
        </p:nvSpPr>
        <p:spPr>
          <a:xfrm>
            <a:off x="146778" y="2234248"/>
            <a:ext cx="4387122" cy="779462"/>
          </a:xfrm>
        </p:spPr>
        <p:txBody>
          <a:bodyPr>
            <a:noAutofit/>
          </a:bodyPr>
          <a:lstStyle/>
          <a:p>
            <a:r>
              <a:rPr lang="en-US" sz="3600" dirty="0"/>
              <a:t>Carnitine Palmitoyl Transferases 1 and 2</a:t>
            </a:r>
          </a:p>
        </p:txBody>
      </p:sp>
      <p:pic>
        <p:nvPicPr>
          <p:cNvPr id="25602" name="Picture 2">
            <a:extLst>
              <a:ext uri="{FF2B5EF4-FFF2-40B4-BE49-F238E27FC236}">
                <a16:creationId xmlns:a16="http://schemas.microsoft.com/office/drawing/2014/main" id="{BFDDAA1B-D0C4-4D3F-AC44-08DD8FF16D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0030" y="156210"/>
            <a:ext cx="4572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72A49C3-0F5E-4F25-8141-A7F64D792797}"/>
              </a:ext>
            </a:extLst>
          </p:cNvPr>
          <p:cNvSpPr txBox="1"/>
          <p:nvPr/>
        </p:nvSpPr>
        <p:spPr>
          <a:xfrm>
            <a:off x="180319" y="5607719"/>
            <a:ext cx="1771832" cy="307777"/>
          </a:xfrm>
          <a:prstGeom prst="rect">
            <a:avLst/>
          </a:prstGeom>
          <a:noFill/>
        </p:spPr>
        <p:txBody>
          <a:bodyPr wrap="none" rtlCol="0">
            <a:spAutoFit/>
          </a:bodyPr>
          <a:lstStyle/>
          <a:p>
            <a:r>
              <a:rPr lang="en-US" sz="1400" dirty="0"/>
              <a:t>Figure from: </a:t>
            </a:r>
            <a:r>
              <a:rPr lang="en-US" sz="1400" dirty="0" err="1">
                <a:hlinkClick r:id="rId4"/>
              </a:rPr>
              <a:t>Yikrazuul</a:t>
            </a:r>
            <a:endParaRPr lang="en-US" sz="1400" dirty="0"/>
          </a:p>
        </p:txBody>
      </p:sp>
    </p:spTree>
    <p:extLst>
      <p:ext uri="{BB962C8B-B14F-4D97-AF65-F5344CB8AC3E}">
        <p14:creationId xmlns:p14="http://schemas.microsoft.com/office/powerpoint/2010/main" val="405496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DA3C0-DC67-4E7D-9C30-19A0B2C293A2}"/>
              </a:ext>
            </a:extLst>
          </p:cNvPr>
          <p:cNvSpPr>
            <a:spLocks noGrp="1"/>
          </p:cNvSpPr>
          <p:nvPr>
            <p:ph type="title"/>
          </p:nvPr>
        </p:nvSpPr>
        <p:spPr>
          <a:xfrm>
            <a:off x="1305018" y="222349"/>
            <a:ext cx="7838982" cy="779462"/>
          </a:xfrm>
        </p:spPr>
        <p:txBody>
          <a:bodyPr>
            <a:normAutofit fontScale="90000"/>
          </a:bodyPr>
          <a:lstStyle/>
          <a:p>
            <a:r>
              <a:rPr lang="en-US" dirty="0"/>
              <a:t>Carnitine Palmitoyl Transferases I &amp; II</a:t>
            </a:r>
          </a:p>
        </p:txBody>
      </p:sp>
      <p:pic>
        <p:nvPicPr>
          <p:cNvPr id="23554" name="Picture 2">
            <a:extLst>
              <a:ext uri="{FF2B5EF4-FFF2-40B4-BE49-F238E27FC236}">
                <a16:creationId xmlns:a16="http://schemas.microsoft.com/office/drawing/2014/main" id="{8AC1995B-3BFA-488E-9E8D-36C93750AA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5018" y="1043698"/>
            <a:ext cx="6907530" cy="46038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3F92E8A-AE6A-49F0-9018-D3A02DD11738}"/>
              </a:ext>
            </a:extLst>
          </p:cNvPr>
          <p:cNvSpPr txBox="1"/>
          <p:nvPr/>
        </p:nvSpPr>
        <p:spPr>
          <a:xfrm>
            <a:off x="180319" y="5607719"/>
            <a:ext cx="2457724" cy="307777"/>
          </a:xfrm>
          <a:prstGeom prst="rect">
            <a:avLst/>
          </a:prstGeom>
          <a:noFill/>
        </p:spPr>
        <p:txBody>
          <a:bodyPr wrap="none" rtlCol="0">
            <a:spAutoFit/>
          </a:bodyPr>
          <a:lstStyle/>
          <a:p>
            <a:r>
              <a:rPr lang="en-US" sz="1400" dirty="0"/>
              <a:t>Figure from: </a:t>
            </a:r>
            <a:r>
              <a:rPr lang="en-US" sz="1400" dirty="0" err="1">
                <a:hlinkClick r:id="rId4"/>
              </a:rPr>
              <a:t>Slagt</a:t>
            </a:r>
            <a:r>
              <a:rPr lang="en-US" sz="1400" dirty="0">
                <a:hlinkClick r:id="rId4"/>
              </a:rPr>
              <a:t> vectorization</a:t>
            </a:r>
            <a:endParaRPr lang="en-US" sz="1400" dirty="0"/>
          </a:p>
        </p:txBody>
      </p:sp>
    </p:spTree>
    <p:extLst>
      <p:ext uri="{BB962C8B-B14F-4D97-AF65-F5344CB8AC3E}">
        <p14:creationId xmlns:p14="http://schemas.microsoft.com/office/powerpoint/2010/main" val="410009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E3C1060C-7078-4BE8-9F89-D3C2C2DBC0AC}"/>
              </a:ext>
            </a:extLst>
          </p:cNvPr>
          <p:cNvCxnSpPr>
            <a:cxnSpLocks/>
          </p:cNvCxnSpPr>
          <p:nvPr/>
        </p:nvCxnSpPr>
        <p:spPr>
          <a:xfrm flipH="1">
            <a:off x="2381251" y="1479482"/>
            <a:ext cx="50002" cy="12081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A2E19D5-C255-4C85-A78A-5DE234A923D5}"/>
              </a:ext>
            </a:extLst>
          </p:cNvPr>
          <p:cNvSpPr>
            <a:spLocks noGrp="1"/>
          </p:cNvSpPr>
          <p:nvPr>
            <p:ph type="title"/>
          </p:nvPr>
        </p:nvSpPr>
        <p:spPr>
          <a:xfrm>
            <a:off x="1952151" y="218539"/>
            <a:ext cx="6078762" cy="779462"/>
          </a:xfrm>
        </p:spPr>
        <p:txBody>
          <a:bodyPr>
            <a:normAutofit fontScale="90000"/>
          </a:bodyPr>
          <a:lstStyle/>
          <a:p>
            <a:pPr algn="ctr"/>
            <a:r>
              <a:rPr lang="en-US" dirty="0"/>
              <a:t>CPT-1 is the Rate Limiting Step in LCFA Oxidation</a:t>
            </a:r>
          </a:p>
        </p:txBody>
      </p:sp>
      <p:pic>
        <p:nvPicPr>
          <p:cNvPr id="25602" name="Picture 2">
            <a:extLst>
              <a:ext uri="{FF2B5EF4-FFF2-40B4-BE49-F238E27FC236}">
                <a16:creationId xmlns:a16="http://schemas.microsoft.com/office/drawing/2014/main" id="{BFDDAA1B-D0C4-4D3F-AC44-08DD8FF16D3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5933"/>
          <a:stretch/>
        </p:blipFill>
        <p:spPr bwMode="auto">
          <a:xfrm>
            <a:off x="4099560" y="2404110"/>
            <a:ext cx="4572000" cy="251841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72A49C3-0F5E-4F25-8141-A7F64D792797}"/>
              </a:ext>
            </a:extLst>
          </p:cNvPr>
          <p:cNvSpPr txBox="1"/>
          <p:nvPr/>
        </p:nvSpPr>
        <p:spPr>
          <a:xfrm>
            <a:off x="180319" y="5607719"/>
            <a:ext cx="1771832" cy="307777"/>
          </a:xfrm>
          <a:prstGeom prst="rect">
            <a:avLst/>
          </a:prstGeom>
          <a:noFill/>
        </p:spPr>
        <p:txBody>
          <a:bodyPr wrap="none" rtlCol="0">
            <a:spAutoFit/>
          </a:bodyPr>
          <a:lstStyle/>
          <a:p>
            <a:r>
              <a:rPr lang="en-US" sz="1400" dirty="0"/>
              <a:t>Figure from: </a:t>
            </a:r>
            <a:r>
              <a:rPr lang="en-US" sz="1400" dirty="0" err="1">
                <a:hlinkClick r:id="rId4"/>
              </a:rPr>
              <a:t>Yikrazuul</a:t>
            </a:r>
            <a:endParaRPr lang="en-US" sz="1400" dirty="0"/>
          </a:p>
        </p:txBody>
      </p:sp>
      <p:grpSp>
        <p:nvGrpSpPr>
          <p:cNvPr id="6" name="Group 5">
            <a:extLst>
              <a:ext uri="{FF2B5EF4-FFF2-40B4-BE49-F238E27FC236}">
                <a16:creationId xmlns:a16="http://schemas.microsoft.com/office/drawing/2014/main" id="{805723A2-CE2E-4284-8D48-C9A6819C1C65}"/>
              </a:ext>
            </a:extLst>
          </p:cNvPr>
          <p:cNvGrpSpPr/>
          <p:nvPr/>
        </p:nvGrpSpPr>
        <p:grpSpPr>
          <a:xfrm>
            <a:off x="5535930" y="1268730"/>
            <a:ext cx="1905000" cy="1196103"/>
            <a:chOff x="784860" y="2011680"/>
            <a:chExt cx="1905000" cy="1196103"/>
          </a:xfrm>
        </p:grpSpPr>
        <p:sp>
          <p:nvSpPr>
            <p:cNvPr id="3" name="Oval 2">
              <a:extLst>
                <a:ext uri="{FF2B5EF4-FFF2-40B4-BE49-F238E27FC236}">
                  <a16:creationId xmlns:a16="http://schemas.microsoft.com/office/drawing/2014/main" id="{9E6822D5-12A2-464F-8DDE-4AD24993CEDE}"/>
                </a:ext>
              </a:extLst>
            </p:cNvPr>
            <p:cNvSpPr/>
            <p:nvPr/>
          </p:nvSpPr>
          <p:spPr>
            <a:xfrm>
              <a:off x="784860" y="2011680"/>
              <a:ext cx="1905000" cy="815340"/>
            </a:xfrm>
            <a:prstGeom prst="ellipse">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626" name="Picture 2">
              <a:extLst>
                <a:ext uri="{FF2B5EF4-FFF2-40B4-BE49-F238E27FC236}">
                  <a16:creationId xmlns:a16="http://schemas.microsoft.com/office/drawing/2014/main" id="{63C55EC8-8C30-471B-8C7E-CAEE102155D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9085" y="2089150"/>
              <a:ext cx="1551235" cy="5081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C3AEB2B-9E06-47DE-AA82-F6728713D31B}"/>
                </a:ext>
              </a:extLst>
            </p:cNvPr>
            <p:cNvSpPr txBox="1"/>
            <p:nvPr/>
          </p:nvSpPr>
          <p:spPr>
            <a:xfrm flipH="1">
              <a:off x="979170" y="2838451"/>
              <a:ext cx="1413510" cy="369332"/>
            </a:xfrm>
            <a:prstGeom prst="rect">
              <a:avLst/>
            </a:prstGeom>
            <a:noFill/>
          </p:spPr>
          <p:txBody>
            <a:bodyPr wrap="square" rtlCol="0">
              <a:spAutoFit/>
            </a:bodyPr>
            <a:lstStyle/>
            <a:p>
              <a:r>
                <a:rPr lang="en-US" b="1" dirty="0">
                  <a:solidFill>
                    <a:srgbClr val="C00000"/>
                  </a:solidFill>
                </a:rPr>
                <a:t>Malonyl-CoA</a:t>
              </a:r>
            </a:p>
          </p:txBody>
        </p:sp>
      </p:grpSp>
      <p:cxnSp>
        <p:nvCxnSpPr>
          <p:cNvPr id="8" name="Straight Connector 7">
            <a:extLst>
              <a:ext uri="{FF2B5EF4-FFF2-40B4-BE49-F238E27FC236}">
                <a16:creationId xmlns:a16="http://schemas.microsoft.com/office/drawing/2014/main" id="{43D03B83-4542-45DF-8C49-3322E61E3127}"/>
              </a:ext>
            </a:extLst>
          </p:cNvPr>
          <p:cNvCxnSpPr>
            <a:cxnSpLocks/>
          </p:cNvCxnSpPr>
          <p:nvPr/>
        </p:nvCxnSpPr>
        <p:spPr>
          <a:xfrm flipH="1">
            <a:off x="6337935" y="2647658"/>
            <a:ext cx="180975" cy="98324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C08EE80-513E-4F50-A629-5854C8870BB5}"/>
              </a:ext>
            </a:extLst>
          </p:cNvPr>
          <p:cNvCxnSpPr>
            <a:cxnSpLocks/>
          </p:cNvCxnSpPr>
          <p:nvPr/>
        </p:nvCxnSpPr>
        <p:spPr>
          <a:xfrm>
            <a:off x="6176010" y="3588965"/>
            <a:ext cx="320040" cy="7435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D40968B-D440-49D0-B8B1-DF2CD7698159}"/>
              </a:ext>
            </a:extLst>
          </p:cNvPr>
          <p:cNvCxnSpPr>
            <a:cxnSpLocks/>
            <a:endCxn id="17" idx="3"/>
          </p:cNvCxnSpPr>
          <p:nvPr/>
        </p:nvCxnSpPr>
        <p:spPr>
          <a:xfrm>
            <a:off x="1348740" y="3528062"/>
            <a:ext cx="119958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68F2E4A-C1C2-4145-9DF7-C12DAD0C7EE9}"/>
              </a:ext>
            </a:extLst>
          </p:cNvPr>
          <p:cNvSpPr txBox="1"/>
          <p:nvPr/>
        </p:nvSpPr>
        <p:spPr>
          <a:xfrm flipH="1">
            <a:off x="2548325" y="3343396"/>
            <a:ext cx="1413510" cy="369332"/>
          </a:xfrm>
          <a:prstGeom prst="rect">
            <a:avLst/>
          </a:prstGeom>
          <a:noFill/>
        </p:spPr>
        <p:txBody>
          <a:bodyPr wrap="square" rtlCol="0">
            <a:spAutoFit/>
          </a:bodyPr>
          <a:lstStyle/>
          <a:p>
            <a:r>
              <a:rPr lang="en-US" b="1" dirty="0">
                <a:solidFill>
                  <a:srgbClr val="C00000"/>
                </a:solidFill>
              </a:rPr>
              <a:t>Malonyl-CoA</a:t>
            </a:r>
          </a:p>
        </p:txBody>
      </p:sp>
      <p:sp>
        <p:nvSpPr>
          <p:cNvPr id="18" name="TextBox 17">
            <a:extLst>
              <a:ext uri="{FF2B5EF4-FFF2-40B4-BE49-F238E27FC236}">
                <a16:creationId xmlns:a16="http://schemas.microsoft.com/office/drawing/2014/main" id="{E689F539-5022-4EE8-81D7-0E7323B174C5}"/>
              </a:ext>
            </a:extLst>
          </p:cNvPr>
          <p:cNvSpPr txBox="1"/>
          <p:nvPr/>
        </p:nvSpPr>
        <p:spPr>
          <a:xfrm flipH="1">
            <a:off x="103394" y="3343396"/>
            <a:ext cx="1413510" cy="369332"/>
          </a:xfrm>
          <a:prstGeom prst="rect">
            <a:avLst/>
          </a:prstGeom>
          <a:noFill/>
        </p:spPr>
        <p:txBody>
          <a:bodyPr wrap="square" rtlCol="0">
            <a:spAutoFit/>
          </a:bodyPr>
          <a:lstStyle/>
          <a:p>
            <a:r>
              <a:rPr lang="en-US" b="1" dirty="0">
                <a:solidFill>
                  <a:srgbClr val="C00000"/>
                </a:solidFill>
              </a:rPr>
              <a:t>Acetyl-CoA</a:t>
            </a:r>
          </a:p>
        </p:txBody>
      </p:sp>
      <p:cxnSp>
        <p:nvCxnSpPr>
          <p:cNvPr id="19" name="Straight Arrow Connector 18">
            <a:extLst>
              <a:ext uri="{FF2B5EF4-FFF2-40B4-BE49-F238E27FC236}">
                <a16:creationId xmlns:a16="http://schemas.microsoft.com/office/drawing/2014/main" id="{FDC4C0D2-42C4-441B-89C0-87FA77128655}"/>
              </a:ext>
            </a:extLst>
          </p:cNvPr>
          <p:cNvCxnSpPr>
            <a:cxnSpLocks/>
          </p:cNvCxnSpPr>
          <p:nvPr/>
        </p:nvCxnSpPr>
        <p:spPr>
          <a:xfrm>
            <a:off x="3214733" y="3699511"/>
            <a:ext cx="0" cy="28194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E4AD6B5-5AEA-4B68-9705-F588931FA4D4}"/>
              </a:ext>
            </a:extLst>
          </p:cNvPr>
          <p:cNvCxnSpPr>
            <a:cxnSpLocks/>
          </p:cNvCxnSpPr>
          <p:nvPr/>
        </p:nvCxnSpPr>
        <p:spPr>
          <a:xfrm>
            <a:off x="3214733" y="4068843"/>
            <a:ext cx="0" cy="28194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E1FA233-0C43-48EA-A27B-04338E487A6D}"/>
              </a:ext>
            </a:extLst>
          </p:cNvPr>
          <p:cNvSpPr txBox="1"/>
          <p:nvPr/>
        </p:nvSpPr>
        <p:spPr>
          <a:xfrm flipH="1">
            <a:off x="2507978" y="4352569"/>
            <a:ext cx="1413510" cy="646331"/>
          </a:xfrm>
          <a:prstGeom prst="rect">
            <a:avLst/>
          </a:prstGeom>
          <a:noFill/>
        </p:spPr>
        <p:txBody>
          <a:bodyPr wrap="square" rtlCol="0">
            <a:spAutoFit/>
          </a:bodyPr>
          <a:lstStyle/>
          <a:p>
            <a:pPr algn="ctr"/>
            <a:r>
              <a:rPr lang="en-US" b="1" dirty="0">
                <a:solidFill>
                  <a:srgbClr val="C00000"/>
                </a:solidFill>
              </a:rPr>
              <a:t>Fatty Acid Biosynthesis</a:t>
            </a:r>
          </a:p>
        </p:txBody>
      </p:sp>
      <p:pic>
        <p:nvPicPr>
          <p:cNvPr id="23" name="Picture 2">
            <a:extLst>
              <a:ext uri="{FF2B5EF4-FFF2-40B4-BE49-F238E27FC236}">
                <a16:creationId xmlns:a16="http://schemas.microsoft.com/office/drawing/2014/main" id="{A408402E-E3F7-4AD1-A688-5FAF301E67D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48325" y="2759167"/>
            <a:ext cx="1551235" cy="50819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a:extLst>
              <a:ext uri="{FF2B5EF4-FFF2-40B4-BE49-F238E27FC236}">
                <a16:creationId xmlns:a16="http://schemas.microsoft.com/office/drawing/2014/main" id="{CB45F2D4-D9AE-4FD7-873D-505B06A680C1}"/>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0130"/>
          <a:stretch/>
        </p:blipFill>
        <p:spPr bwMode="auto">
          <a:xfrm>
            <a:off x="345782" y="2806349"/>
            <a:ext cx="928733" cy="508191"/>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9B109424-C608-4740-B974-8A0042BDDE44}"/>
              </a:ext>
            </a:extLst>
          </p:cNvPr>
          <p:cNvSpPr txBox="1"/>
          <p:nvPr/>
        </p:nvSpPr>
        <p:spPr>
          <a:xfrm flipH="1">
            <a:off x="586740" y="2224520"/>
            <a:ext cx="1413510" cy="523220"/>
          </a:xfrm>
          <a:prstGeom prst="rect">
            <a:avLst/>
          </a:prstGeom>
          <a:noFill/>
        </p:spPr>
        <p:txBody>
          <a:bodyPr wrap="square" rtlCol="0">
            <a:spAutoFit/>
          </a:bodyPr>
          <a:lstStyle/>
          <a:p>
            <a:pPr algn="ctr"/>
            <a:r>
              <a:rPr lang="en-US" sz="1400" b="1" i="1" dirty="0">
                <a:solidFill>
                  <a:schemeClr val="accent6">
                    <a:lumMod val="75000"/>
                  </a:schemeClr>
                </a:solidFill>
              </a:rPr>
              <a:t>AMP-Activated</a:t>
            </a:r>
          </a:p>
          <a:p>
            <a:pPr algn="ctr"/>
            <a:r>
              <a:rPr lang="en-US" sz="1400" b="1" i="1" dirty="0">
                <a:solidFill>
                  <a:schemeClr val="accent6">
                    <a:lumMod val="75000"/>
                  </a:schemeClr>
                </a:solidFill>
              </a:rPr>
              <a:t>Kinase</a:t>
            </a:r>
          </a:p>
        </p:txBody>
      </p:sp>
      <p:grpSp>
        <p:nvGrpSpPr>
          <p:cNvPr id="28" name="Group 27">
            <a:extLst>
              <a:ext uri="{FF2B5EF4-FFF2-40B4-BE49-F238E27FC236}">
                <a16:creationId xmlns:a16="http://schemas.microsoft.com/office/drawing/2014/main" id="{57F73674-C1B9-48CA-826C-081FEE947F60}"/>
              </a:ext>
            </a:extLst>
          </p:cNvPr>
          <p:cNvGrpSpPr/>
          <p:nvPr/>
        </p:nvGrpSpPr>
        <p:grpSpPr>
          <a:xfrm>
            <a:off x="2356334" y="1201424"/>
            <a:ext cx="303288" cy="369332"/>
            <a:chOff x="7371006" y="2725628"/>
            <a:chExt cx="303288" cy="369332"/>
          </a:xfrm>
        </p:grpSpPr>
        <p:sp>
          <p:nvSpPr>
            <p:cNvPr id="29" name="Oval 28">
              <a:extLst>
                <a:ext uri="{FF2B5EF4-FFF2-40B4-BE49-F238E27FC236}">
                  <a16:creationId xmlns:a16="http://schemas.microsoft.com/office/drawing/2014/main" id="{05EAE467-37D7-4FE0-8859-B3E7782A69FE}"/>
                </a:ext>
              </a:extLst>
            </p:cNvPr>
            <p:cNvSpPr/>
            <p:nvPr/>
          </p:nvSpPr>
          <p:spPr>
            <a:xfrm>
              <a:off x="7405578" y="2773382"/>
              <a:ext cx="242136" cy="284366"/>
            </a:xfrm>
            <a:prstGeom prst="ellipse">
              <a:avLst/>
            </a:prstGeom>
            <a:ln>
              <a:solidFill>
                <a:schemeClr val="accent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D1780F32-857C-4451-98EC-A583C97F6C80}"/>
                </a:ext>
              </a:extLst>
            </p:cNvPr>
            <p:cNvSpPr txBox="1"/>
            <p:nvPr/>
          </p:nvSpPr>
          <p:spPr>
            <a:xfrm>
              <a:off x="7371006" y="2725628"/>
              <a:ext cx="303288" cy="369332"/>
            </a:xfrm>
            <a:prstGeom prst="rect">
              <a:avLst/>
            </a:prstGeom>
            <a:noFill/>
          </p:spPr>
          <p:txBody>
            <a:bodyPr wrap="none" rtlCol="0">
              <a:spAutoFit/>
            </a:bodyPr>
            <a:lstStyle/>
            <a:p>
              <a:r>
                <a:rPr lang="en-US" dirty="0"/>
                <a:t>P</a:t>
              </a:r>
            </a:p>
          </p:txBody>
        </p:sp>
      </p:grpSp>
      <p:sp>
        <p:nvSpPr>
          <p:cNvPr id="31" name="TextBox 30">
            <a:extLst>
              <a:ext uri="{FF2B5EF4-FFF2-40B4-BE49-F238E27FC236}">
                <a16:creationId xmlns:a16="http://schemas.microsoft.com/office/drawing/2014/main" id="{D208E50D-81C9-45EE-82B5-BC4A860B2D18}"/>
              </a:ext>
            </a:extLst>
          </p:cNvPr>
          <p:cNvSpPr txBox="1"/>
          <p:nvPr/>
        </p:nvSpPr>
        <p:spPr>
          <a:xfrm flipH="1">
            <a:off x="1274515" y="1539888"/>
            <a:ext cx="1413510" cy="523220"/>
          </a:xfrm>
          <a:prstGeom prst="rect">
            <a:avLst/>
          </a:prstGeom>
          <a:noFill/>
        </p:spPr>
        <p:txBody>
          <a:bodyPr wrap="square" rtlCol="0">
            <a:spAutoFit/>
          </a:bodyPr>
          <a:lstStyle/>
          <a:p>
            <a:pPr algn="ctr"/>
            <a:r>
              <a:rPr lang="en-US" sz="1400" b="1" i="1" dirty="0"/>
              <a:t>Acetyl-CoA</a:t>
            </a:r>
          </a:p>
          <a:p>
            <a:pPr algn="ctr"/>
            <a:r>
              <a:rPr lang="en-US" sz="1400" b="1" i="1" dirty="0"/>
              <a:t>Carboxylase</a:t>
            </a:r>
          </a:p>
        </p:txBody>
      </p:sp>
      <p:cxnSp>
        <p:nvCxnSpPr>
          <p:cNvPr id="37" name="Straight Arrow Connector 36">
            <a:extLst>
              <a:ext uri="{FF2B5EF4-FFF2-40B4-BE49-F238E27FC236}">
                <a16:creationId xmlns:a16="http://schemas.microsoft.com/office/drawing/2014/main" id="{D81EC54E-BE28-4A49-9A28-2B034E921339}"/>
              </a:ext>
            </a:extLst>
          </p:cNvPr>
          <p:cNvCxnSpPr>
            <a:cxnSpLocks/>
          </p:cNvCxnSpPr>
          <p:nvPr/>
        </p:nvCxnSpPr>
        <p:spPr>
          <a:xfrm flipV="1">
            <a:off x="1946345" y="2113056"/>
            <a:ext cx="0" cy="72257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600BF893-DD8A-4E54-8791-C0A17ADA64E9}"/>
              </a:ext>
            </a:extLst>
          </p:cNvPr>
          <p:cNvSpPr txBox="1"/>
          <p:nvPr/>
        </p:nvSpPr>
        <p:spPr>
          <a:xfrm flipH="1">
            <a:off x="1239590" y="2905315"/>
            <a:ext cx="1413510" cy="523220"/>
          </a:xfrm>
          <a:prstGeom prst="rect">
            <a:avLst/>
          </a:prstGeom>
          <a:noFill/>
        </p:spPr>
        <p:txBody>
          <a:bodyPr wrap="square" rtlCol="0">
            <a:spAutoFit/>
          </a:bodyPr>
          <a:lstStyle/>
          <a:p>
            <a:pPr algn="ctr"/>
            <a:r>
              <a:rPr lang="en-US" sz="1400" b="1" i="1" dirty="0"/>
              <a:t>Acetyl-CoA</a:t>
            </a:r>
          </a:p>
          <a:p>
            <a:pPr algn="ctr"/>
            <a:r>
              <a:rPr lang="en-US" sz="1400" b="1" i="1" dirty="0"/>
              <a:t>Carboxylase</a:t>
            </a:r>
          </a:p>
        </p:txBody>
      </p:sp>
    </p:spTree>
    <p:extLst>
      <p:ext uri="{BB962C8B-B14F-4D97-AF65-F5344CB8AC3E}">
        <p14:creationId xmlns:p14="http://schemas.microsoft.com/office/powerpoint/2010/main" val="823373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360A9-83E3-4206-A5A6-FC24431E63C0}"/>
              </a:ext>
            </a:extLst>
          </p:cNvPr>
          <p:cNvSpPr>
            <a:spLocks noGrp="1"/>
          </p:cNvSpPr>
          <p:nvPr>
            <p:ph type="title"/>
          </p:nvPr>
        </p:nvSpPr>
        <p:spPr>
          <a:xfrm>
            <a:off x="1567908" y="31849"/>
            <a:ext cx="7210332" cy="779462"/>
          </a:xfrm>
        </p:spPr>
        <p:txBody>
          <a:bodyPr/>
          <a:lstStyle/>
          <a:p>
            <a:r>
              <a:rPr lang="en-US" dirty="0"/>
              <a:t>Overview of </a:t>
            </a:r>
            <a:r>
              <a:rPr lang="en-US" dirty="0">
                <a:latin typeface="Symbol" panose="05050102010706020507" pitchFamily="18" charset="2"/>
              </a:rPr>
              <a:t>b</a:t>
            </a:r>
            <a:r>
              <a:rPr lang="en-US" dirty="0"/>
              <a:t>-Oxidation</a:t>
            </a:r>
          </a:p>
        </p:txBody>
      </p:sp>
      <p:pic>
        <p:nvPicPr>
          <p:cNvPr id="4" name="Google Shape;117;g6e73d36678_0_0">
            <a:extLst>
              <a:ext uri="{FF2B5EF4-FFF2-40B4-BE49-F238E27FC236}">
                <a16:creationId xmlns:a16="http://schemas.microsoft.com/office/drawing/2014/main" id="{C785E77E-DD82-448B-B905-998880AFDA72}"/>
              </a:ext>
            </a:extLst>
          </p:cNvPr>
          <p:cNvPicPr preferRelativeResize="0">
            <a:picLocks noGrp="1"/>
          </p:cNvPicPr>
          <p:nvPr>
            <p:ph idx="1"/>
          </p:nvPr>
        </p:nvPicPr>
        <p:blipFill>
          <a:blip r:embed="rId3">
            <a:alphaModFix/>
          </a:blip>
          <a:stretch>
            <a:fillRect/>
          </a:stretch>
        </p:blipFill>
        <p:spPr>
          <a:xfrm>
            <a:off x="1871536" y="851218"/>
            <a:ext cx="5646039" cy="4511675"/>
          </a:xfrm>
          <a:prstGeom prst="rect">
            <a:avLst/>
          </a:prstGeom>
          <a:noFill/>
          <a:ln>
            <a:noFill/>
          </a:ln>
        </p:spPr>
      </p:pic>
    </p:spTree>
    <p:extLst>
      <p:ext uri="{BB962C8B-B14F-4D97-AF65-F5344CB8AC3E}">
        <p14:creationId xmlns:p14="http://schemas.microsoft.com/office/powerpoint/2010/main" val="4228562051"/>
      </p:ext>
    </p:extLst>
  </p:cSld>
  <p:clrMapOvr>
    <a:masterClrMapping/>
  </p:clrMapOvr>
</p:sld>
</file>

<file path=ppt/theme/theme1.xml><?xml version="1.0" encoding="utf-8"?>
<a:theme xmlns:a="http://schemas.openxmlformats.org/drawingml/2006/main" name="Biochemistry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ochemistry" id="{5E58785F-E02B-492D-8FD4-47CBF078E2C5}" vid="{A455487B-C78E-41D4-8232-334E6B94BB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6665</TotalTime>
  <Words>2181</Words>
  <Application>Microsoft Office PowerPoint</Application>
  <PresentationFormat>On-screen Show (4:3)</PresentationFormat>
  <Paragraphs>148</Paragraphs>
  <Slides>17</Slides>
  <Notes>17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3" baseType="lpstr">
      <vt:lpstr>Arial</vt:lpstr>
      <vt:lpstr>Calibri</vt:lpstr>
      <vt:lpstr>Calibri Light</vt:lpstr>
      <vt:lpstr>Symbol</vt:lpstr>
      <vt:lpstr>Biochemistry Theme</vt:lpstr>
      <vt:lpstr>CS ChemDraw Drawing</vt:lpstr>
      <vt:lpstr>Lipids</vt:lpstr>
      <vt:lpstr>Lipid Utilization in Skeletal Muscle</vt:lpstr>
      <vt:lpstr>Fatty Acyl-CoA Synthetases</vt:lpstr>
      <vt:lpstr>Lipid Utilization in Skeletal Muscle</vt:lpstr>
      <vt:lpstr>Overview of Mitochondrial Pathways</vt:lpstr>
      <vt:lpstr>Carnitine Palmitoyl Transferases 1 and 2</vt:lpstr>
      <vt:lpstr>Carnitine Palmitoyl Transferases I &amp; II</vt:lpstr>
      <vt:lpstr>CPT-1 is the Rate Limiting Step in LCFA Oxidation</vt:lpstr>
      <vt:lpstr>Overview of b-Oxidation</vt:lpstr>
      <vt:lpstr>STEP 1: Acyl-CoA Dehydrogenase</vt:lpstr>
      <vt:lpstr>STEP 2: Enoyl-CoA Hydratase</vt:lpstr>
      <vt:lpstr>STEP 3: Hydroxyacyl-CoA Dehydrogenase</vt:lpstr>
      <vt:lpstr>STEP 4: b-Ketothiolase</vt:lpstr>
      <vt:lpstr>Overview of Mitochondrial Pathways</vt:lpstr>
      <vt:lpstr>Overview of Mitochondrial Pathways</vt:lpstr>
      <vt:lpstr>Overview of Mitochondrial Pathways</vt:lpstr>
      <vt:lpstr>Overview of Mitochondrial Pathways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Lipids</dc:title>
  <dc:creator>Patricia Flatt</dc:creator>
  <cp:lastModifiedBy>Patricia Flatt</cp:lastModifiedBy>
  <cp:revision>130</cp:revision>
  <dcterms:created xsi:type="dcterms:W3CDTF">2020-03-05T19:43:26Z</dcterms:created>
  <dcterms:modified xsi:type="dcterms:W3CDTF">2020-03-10T17:30:29Z</dcterms:modified>
</cp:coreProperties>
</file>