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800" r:id="rId2"/>
    <p:sldId id="801" r:id="rId3"/>
    <p:sldId id="802" r:id="rId4"/>
    <p:sldId id="803" r:id="rId5"/>
    <p:sldId id="805" r:id="rId6"/>
    <p:sldId id="804" r:id="rId7"/>
    <p:sldId id="806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C2"/>
    <a:srgbClr val="9954CC"/>
    <a:srgbClr val="6600CC"/>
    <a:srgbClr val="FFFF99"/>
    <a:srgbClr val="7DD1EB"/>
    <a:srgbClr val="B36D9C"/>
    <a:srgbClr val="54C2DC"/>
    <a:srgbClr val="E6B0CE"/>
    <a:srgbClr val="D3561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0" autoAdjust="0"/>
    <p:restoredTop sz="77137" autoAdjust="0"/>
  </p:normalViewPr>
  <p:slideViewPr>
    <p:cSldViewPr snapToGrid="0" showGuides="1">
      <p:cViewPr varScale="1">
        <p:scale>
          <a:sx n="96" d="100"/>
          <a:sy n="96" d="100"/>
        </p:scale>
        <p:origin x="1963" y="36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B9FD24-5F17-4DC0-8DB8-BA44608A6F7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13A92-1542-4DD8-9582-4F65BF32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our lecture series on Lipids.  Here we will learn about the total amount of ATP generating energy held within fatty acids.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one round of beta-oxidation, energy potential is gained with the formation of 1 molecule of FADH2, 1 molecule of NADH, and 1 Acetyl-CoA. The FADH2 and NADH can be used directly in the electron transport chain to generate ATP. Acetyl-CoA is oxidized to carbon dioxide in the </a:t>
            </a:r>
            <a:r>
              <a:rPr lang="en-US" dirty="0" err="1"/>
              <a:t>Kreb</a:t>
            </a:r>
            <a:r>
              <a:rPr lang="en-US" dirty="0"/>
              <a:t> Cycle, generating 1 GTP, 3 NADH, and 1 FADH2. The electron carriers will then also feed into the electron transport 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calculate how much energy can be generated by a full length fatty acid, it is useful to calculate how many molecules of Acetyl-CoA can be generated and how many rounds of beta-oxidation are required to generate them. For all even fatty acids, the following equation can be used to calculate the number of acetyl-CoA molecules formed: the number of carbons in the fatty acid divided by 2. So for the 16 carbon fatty acid above, 8 acetyl-CoA molecules can be 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rounds of beta-oxidation needed to liberate all the acetyl-CoA molecules is found by dividing the total number of carbons by 2 and then subtracting 1.  Thus, for a 16 carbon fatty acid, dividing by two gives you 8 and then subtract 1 to yield a total of 7 rounds of beta-oxidation required.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bit of information needed is the conversion rates for the electron carriers FADH2 and NADH.  When they drop off their electrons in the electron transport chain, 1 molecule of FADH2 can generate enough proton potential to make 1.5 ATP, while 1 NADH can generate 2.5 ATP. Note that these conversion factors take into account the energy required to transport ATP out of the mitochondrial matrix once it is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energy load to consider during fatty acid oxidation included the energy input to convert the fatty acid to fatty acyl-CoA.  This </a:t>
            </a:r>
            <a:r>
              <a:rPr lang="en-US" dirty="0" err="1"/>
              <a:t>breaksdown</a:t>
            </a:r>
            <a:r>
              <a:rPr lang="en-US" dirty="0"/>
              <a:t> ATP into AMP (losing two phosphate groups). This is equivalent to a cost of 2 ATP molecules. </a:t>
            </a:r>
          </a:p>
          <a:p>
            <a:endParaRPr lang="en-US" dirty="0"/>
          </a:p>
          <a:p>
            <a:r>
              <a:rPr lang="en-US" dirty="0"/>
              <a:t>If we use our conversion factors for FADH2 and NADH listed on the previous slide, we can evaluate how many ATP should be produced with 1 round of beta-oxidation, and one round of Acetyl-CoA oxidation in the </a:t>
            </a:r>
            <a:r>
              <a:rPr lang="en-US" dirty="0" err="1"/>
              <a:t>Kreb</a:t>
            </a:r>
            <a:r>
              <a:rPr lang="en-US" dirty="0"/>
              <a:t> cycle. </a:t>
            </a:r>
          </a:p>
          <a:p>
            <a:endParaRPr lang="en-US" dirty="0"/>
          </a:p>
          <a:p>
            <a:r>
              <a:rPr lang="en-US" dirty="0"/>
              <a:t>For beta-oxidation, one round will generate 4 ATP molecules</a:t>
            </a:r>
          </a:p>
          <a:p>
            <a:endParaRPr lang="en-US" dirty="0"/>
          </a:p>
          <a:p>
            <a:r>
              <a:rPr lang="en-US" dirty="0"/>
              <a:t>For one Acetyl-CoA being oxidized in the </a:t>
            </a:r>
            <a:r>
              <a:rPr lang="en-US" dirty="0" err="1"/>
              <a:t>Kreb</a:t>
            </a:r>
            <a:r>
              <a:rPr lang="en-US" dirty="0"/>
              <a:t> Cycle, 10 ATP will be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if we go back and evaluate the entire fatty acid, we can calculate how much ATP will be generated. For a 16 carbon fatty acid, the 8 acetyl-CoA molecules will generate 80 ATP, and the 7 rounds of beta-oxidation required to generate them will yield an additional 28 ATP. Subtracting off the 2 ATP equivalents required for the formation of the fatty acyl-CoA at the beginning, brings the total ATP potential to 106 ATP!  Quite a bit more than a single molecule of glucose (rated at about 32 ATP)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13A92-1542-4DD8-9582-4F65BF329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ochemistr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16" y="1431922"/>
            <a:ext cx="7772400" cy="1849437"/>
          </a:xfrm>
          <a:solidFill>
            <a:schemeClr val="accent6">
              <a:lumMod val="60000"/>
              <a:lumOff val="40000"/>
              <a:alpha val="68000"/>
            </a:schemeClr>
          </a:solidFill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4" y="3891270"/>
            <a:ext cx="6858000" cy="999293"/>
          </a:xfrm>
          <a:solidFill>
            <a:schemeClr val="accent6">
              <a:lumMod val="60000"/>
              <a:lumOff val="40000"/>
              <a:alpha val="68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chem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18" y="222349"/>
            <a:ext cx="7210332" cy="77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278384"/>
            <a:ext cx="8460420" cy="4511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6382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oche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63" y="193064"/>
            <a:ext cx="7307987" cy="8380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452" y="1203159"/>
            <a:ext cx="4257398" cy="46802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03159"/>
            <a:ext cx="4230765" cy="46802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876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oche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7" y="98796"/>
            <a:ext cx="7661430" cy="85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0973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iochem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37476"/>
          <a:stretch/>
        </p:blipFill>
        <p:spPr>
          <a:xfrm>
            <a:off x="-97654" y="-64655"/>
            <a:ext cx="9352490" cy="10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4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oche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5134"/>
            <a:ext cx="2949178" cy="104226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37476"/>
          <a:stretch/>
        </p:blipFill>
        <p:spPr>
          <a:xfrm>
            <a:off x="-97654" y="-64655"/>
            <a:ext cx="9352490" cy="10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CD00-9995-4470-B1CF-DB9B98189CB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B677-C75E-4884-8358-F53262AC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F54E7-DD40-49F8-9248-2F3252A89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66" y="2140062"/>
            <a:ext cx="7772400" cy="1217307"/>
          </a:xfrm>
        </p:spPr>
        <p:txBody>
          <a:bodyPr>
            <a:normAutofit/>
          </a:bodyPr>
          <a:lstStyle/>
          <a:p>
            <a:r>
              <a:rPr lang="en-US" dirty="0"/>
              <a:t>Lipids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DE68B7-E00F-4C9D-928B-A533FAD87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357369"/>
            <a:ext cx="6858000" cy="999293"/>
          </a:xfrm>
        </p:spPr>
        <p:txBody>
          <a:bodyPr>
            <a:normAutofit/>
          </a:bodyPr>
          <a:lstStyle/>
          <a:p>
            <a:r>
              <a:rPr lang="en-US" dirty="0"/>
              <a:t>Calculating Energy Yield </a:t>
            </a:r>
          </a:p>
        </p:txBody>
      </p:sp>
    </p:spTree>
    <p:extLst>
      <p:ext uri="{BB962C8B-B14F-4D97-AF65-F5344CB8AC3E}">
        <p14:creationId xmlns:p14="http://schemas.microsoft.com/office/powerpoint/2010/main" val="17100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6A96-6043-4FDA-91FA-D9AB356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013" y="247197"/>
            <a:ext cx="7525899" cy="779462"/>
          </a:xfrm>
        </p:spPr>
        <p:txBody>
          <a:bodyPr>
            <a:noAutofit/>
          </a:bodyPr>
          <a:lstStyle/>
          <a:p>
            <a:r>
              <a:rPr lang="en-US" sz="3600" dirty="0"/>
              <a:t>Summary of One Round of </a:t>
            </a:r>
            <a:r>
              <a:rPr lang="en-US" sz="3600" dirty="0">
                <a:latin typeface="Symbol" panose="05050102010706020507" pitchFamily="18" charset="2"/>
              </a:rPr>
              <a:t>b</a:t>
            </a:r>
            <a:r>
              <a:rPr lang="en-US" sz="3600" dirty="0"/>
              <a:t>-Oxidation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40D4-0244-4AE0-859C-F9E26BD4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42" y="2972205"/>
            <a:ext cx="6526149" cy="194189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Net Gains:</a:t>
            </a:r>
          </a:p>
          <a:p>
            <a:pPr lvl="1"/>
            <a:r>
              <a:rPr lang="en-US" sz="2800" b="1" dirty="0"/>
              <a:t>1 molecule FADH</a:t>
            </a:r>
            <a:r>
              <a:rPr lang="en-US" sz="2800" b="1" baseline="-25000" dirty="0"/>
              <a:t>2</a:t>
            </a:r>
          </a:p>
          <a:p>
            <a:pPr lvl="1"/>
            <a:r>
              <a:rPr lang="en-US" sz="2800" b="1" dirty="0"/>
              <a:t>1 molecule NADH + H</a:t>
            </a:r>
            <a:r>
              <a:rPr lang="en-US" sz="2800" b="1" baseline="30000" dirty="0"/>
              <a:t>+</a:t>
            </a:r>
          </a:p>
          <a:p>
            <a:pPr lvl="1"/>
            <a:r>
              <a:rPr lang="en-US" sz="2800" b="1" dirty="0"/>
              <a:t>1 molecule of Acetyl-CoA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A8481-1300-4AB7-8523-5053181AE6C4}"/>
              </a:ext>
            </a:extLst>
          </p:cNvPr>
          <p:cNvSpPr txBox="1"/>
          <p:nvPr/>
        </p:nvSpPr>
        <p:spPr>
          <a:xfrm>
            <a:off x="101965" y="1386509"/>
            <a:ext cx="9003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Fatty Acyl-CoA + </a:t>
            </a:r>
            <a:r>
              <a:rPr lang="en-US" sz="2400" b="1" dirty="0" err="1">
                <a:solidFill>
                  <a:srgbClr val="C00000"/>
                </a:solidFill>
              </a:rPr>
              <a:t>CoASH</a:t>
            </a:r>
            <a:r>
              <a:rPr lang="en-US" sz="2400" b="1" dirty="0">
                <a:solidFill>
                  <a:srgbClr val="C00000"/>
                </a:solidFill>
              </a:rPr>
              <a:t> + NAD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+ FAD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           Fatty Acyl-CoA (-2 Carbons) + Acetyl-CoA + NADH + H</a:t>
            </a:r>
            <a:r>
              <a:rPr lang="en-US" sz="2400" b="1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+ FADH</a:t>
            </a:r>
            <a:r>
              <a:rPr lang="en-US" sz="2400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8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D03D-82D6-4423-928E-CF742B5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70" y="212409"/>
            <a:ext cx="7210332" cy="779462"/>
          </a:xfrm>
        </p:spPr>
        <p:txBody>
          <a:bodyPr/>
          <a:lstStyle/>
          <a:p>
            <a:r>
              <a:rPr lang="en-US" dirty="0"/>
              <a:t>Total Acetyl-CoA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2F91-8502-4D7B-90F0-D69A4C2C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03" y="1198691"/>
            <a:ext cx="7522379" cy="17331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# of Acetyl-CoA molecules from a fatty acid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# Acetyl-CoA = # Carbons/2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02A9BF3-A2C0-4F44-BEBA-34884D837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57607"/>
              </p:ext>
            </p:extLst>
          </p:nvPr>
        </p:nvGraphicFramePr>
        <p:xfrm>
          <a:off x="1188643" y="3612141"/>
          <a:ext cx="6257457" cy="96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CS ChemDraw Drawing" r:id="rId4" imgW="3106408" imgH="476384" progId="ChemDraw.Document.6.0">
                  <p:embed/>
                </p:oleObj>
              </mc:Choice>
              <mc:Fallback>
                <p:oleObj name="CS ChemDraw Drawing" r:id="rId4" imgW="3106408" imgH="476384" progId="ChemDraw.Document.6.0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00FFADF4-87AC-4D62-A646-6AF71FA0E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643" y="3612141"/>
                        <a:ext cx="6257457" cy="96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384157-9565-4F92-BFCB-C03E7CE3A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99071"/>
              </p:ext>
            </p:extLst>
          </p:nvPr>
        </p:nvGraphicFramePr>
        <p:xfrm>
          <a:off x="2882478" y="3545315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7AAB7C-9A08-4DC9-A12B-F9562C898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2478" y="3545315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584960E-5770-4BC5-A517-D43D7092D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94342"/>
              </p:ext>
            </p:extLst>
          </p:nvPr>
        </p:nvGraphicFramePr>
        <p:xfrm>
          <a:off x="3512989" y="3535007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384157-9565-4F92-BFCB-C03E7CE3A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2989" y="3535007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5F8110-0410-4A05-B76E-B79380EA6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5565"/>
              </p:ext>
            </p:extLst>
          </p:nvPr>
        </p:nvGraphicFramePr>
        <p:xfrm>
          <a:off x="4143501" y="3545313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584960E-5770-4BC5-A517-D43D7092D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501" y="3545313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E09D8CD-3EB4-4838-8161-D9FA95531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66077"/>
              </p:ext>
            </p:extLst>
          </p:nvPr>
        </p:nvGraphicFramePr>
        <p:xfrm>
          <a:off x="4774012" y="3535006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5F8110-0410-4A05-B76E-B79380EA6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4012" y="3535006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26BFE7-CC89-4813-A30B-95BF7C57E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273432"/>
              </p:ext>
            </p:extLst>
          </p:nvPr>
        </p:nvGraphicFramePr>
        <p:xfrm>
          <a:off x="5430905" y="3535006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5F8110-0410-4A05-B76E-B79380EA6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0905" y="3535006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2DE7A95-6B3A-4495-8FAB-E6EE83B80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80668"/>
              </p:ext>
            </p:extLst>
          </p:nvPr>
        </p:nvGraphicFramePr>
        <p:xfrm>
          <a:off x="6087798" y="3535005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5F8110-0410-4A05-B76E-B79380EA6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7798" y="3535005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6D85AA6-BAC4-406F-92E1-6E8A01EFC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36098"/>
              </p:ext>
            </p:extLst>
          </p:nvPr>
        </p:nvGraphicFramePr>
        <p:xfrm>
          <a:off x="6749660" y="3529669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5F8110-0410-4A05-B76E-B79380EA6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660" y="3529669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D749AF-7328-4386-87E7-18931EE6E514}"/>
              </a:ext>
            </a:extLst>
          </p:cNvPr>
          <p:cNvSpPr txBox="1"/>
          <p:nvPr/>
        </p:nvSpPr>
        <p:spPr>
          <a:xfrm>
            <a:off x="7322114" y="3612141"/>
            <a:ext cx="46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DE04E-1611-430B-8152-A4707731F37D}"/>
              </a:ext>
            </a:extLst>
          </p:cNvPr>
          <p:cNvSpPr txBox="1"/>
          <p:nvPr/>
        </p:nvSpPr>
        <p:spPr>
          <a:xfrm>
            <a:off x="2569789" y="3242730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31C36-030A-43C4-B69E-07185734E34A}"/>
              </a:ext>
            </a:extLst>
          </p:cNvPr>
          <p:cNvSpPr txBox="1"/>
          <p:nvPr/>
        </p:nvSpPr>
        <p:spPr>
          <a:xfrm>
            <a:off x="3221641" y="3244394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74550-D1A8-43A9-86AA-13E46A63E015}"/>
              </a:ext>
            </a:extLst>
          </p:cNvPr>
          <p:cNvSpPr txBox="1"/>
          <p:nvPr/>
        </p:nvSpPr>
        <p:spPr>
          <a:xfrm>
            <a:off x="3870436" y="3242730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2BDD6-5532-4784-B1CD-AF5139ECCF5F}"/>
              </a:ext>
            </a:extLst>
          </p:cNvPr>
          <p:cNvSpPr txBox="1"/>
          <p:nvPr/>
        </p:nvSpPr>
        <p:spPr>
          <a:xfrm>
            <a:off x="4500493" y="3246437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B2CE8-4963-460C-BAEF-484C8E0F7D6B}"/>
              </a:ext>
            </a:extLst>
          </p:cNvPr>
          <p:cNvSpPr txBox="1"/>
          <p:nvPr/>
        </p:nvSpPr>
        <p:spPr>
          <a:xfrm>
            <a:off x="5180644" y="324272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23DF0-3C5F-42D7-B0C5-0201B420AD93}"/>
              </a:ext>
            </a:extLst>
          </p:cNvPr>
          <p:cNvSpPr txBox="1"/>
          <p:nvPr/>
        </p:nvSpPr>
        <p:spPr>
          <a:xfrm>
            <a:off x="5855420" y="3242728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67D3C-7E0C-4FCC-91BB-CF7211B2EE1F}"/>
              </a:ext>
            </a:extLst>
          </p:cNvPr>
          <p:cNvSpPr txBox="1"/>
          <p:nvPr/>
        </p:nvSpPr>
        <p:spPr>
          <a:xfrm>
            <a:off x="6481291" y="322251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77D2B8-DFF4-4F7A-B007-57697DE01736}"/>
              </a:ext>
            </a:extLst>
          </p:cNvPr>
          <p:cNvSpPr txBox="1"/>
          <p:nvPr/>
        </p:nvSpPr>
        <p:spPr>
          <a:xfrm>
            <a:off x="7054231" y="322251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41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D03D-82D6-4423-928E-CF742B5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70" y="212409"/>
            <a:ext cx="7210332" cy="779462"/>
          </a:xfrm>
        </p:spPr>
        <p:txBody>
          <a:bodyPr/>
          <a:lstStyle/>
          <a:p>
            <a:r>
              <a:rPr lang="en-US" dirty="0"/>
              <a:t>Total Rounds of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-Oxidation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2F91-8502-4D7B-90F0-D69A4C2C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278384"/>
            <a:ext cx="8460420" cy="17331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# of Rounds of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-Oxidation from a fatty acid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# Rounds = (# Carbons/2) - 1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A9D40D-7FD9-44CA-BAC3-956B7D0F1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26503"/>
              </p:ext>
            </p:extLst>
          </p:nvPr>
        </p:nvGraphicFramePr>
        <p:xfrm>
          <a:off x="1188643" y="3612141"/>
          <a:ext cx="6257457" cy="96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CS ChemDraw Drawing" r:id="rId4" imgW="3106408" imgH="476384" progId="ChemDraw.Document.6.0">
                  <p:embed/>
                </p:oleObj>
              </mc:Choice>
              <mc:Fallback>
                <p:oleObj name="CS ChemDraw Drawing" r:id="rId4" imgW="3106408" imgH="476384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02A9BF3-A2C0-4F44-BEBA-34884D837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643" y="3612141"/>
                        <a:ext cx="6257457" cy="96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059B8D-4B29-43D5-BAFE-6C939EC22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27846"/>
              </p:ext>
            </p:extLst>
          </p:nvPr>
        </p:nvGraphicFramePr>
        <p:xfrm>
          <a:off x="2882478" y="3545315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384157-9565-4F92-BFCB-C03E7CE3A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2478" y="3545315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5663C44-3CCB-4478-B900-8C2E44F56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120492"/>
              </p:ext>
            </p:extLst>
          </p:nvPr>
        </p:nvGraphicFramePr>
        <p:xfrm>
          <a:off x="3512989" y="3535007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584960E-5770-4BC5-A517-D43D7092D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2989" y="3535007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90EB83-BD01-4360-A646-4A6484C47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18736"/>
              </p:ext>
            </p:extLst>
          </p:nvPr>
        </p:nvGraphicFramePr>
        <p:xfrm>
          <a:off x="4143501" y="3545313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5F8110-0410-4A05-B76E-B79380EA6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501" y="3545313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76D9663-F9A1-4124-A4C8-87691DDBB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97202"/>
              </p:ext>
            </p:extLst>
          </p:nvPr>
        </p:nvGraphicFramePr>
        <p:xfrm>
          <a:off x="4774012" y="3535006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09D8CD-3EB4-4838-8161-D9FA95531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4012" y="3535006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22F5A7-8B08-476D-83F2-94B05BDB8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90132"/>
              </p:ext>
            </p:extLst>
          </p:nvPr>
        </p:nvGraphicFramePr>
        <p:xfrm>
          <a:off x="5430905" y="3535006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C26BFE7-CC89-4813-A30B-95BF7C57E3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0905" y="3535006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3E29C65-A4DA-4995-B8B2-23388A280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4523"/>
              </p:ext>
            </p:extLst>
          </p:nvPr>
        </p:nvGraphicFramePr>
        <p:xfrm>
          <a:off x="6087798" y="3535005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2DE7A95-6B3A-4495-8FAB-E6EE83B80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7798" y="3535005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692271F-C6E8-4299-BE6F-51D19B412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27474"/>
              </p:ext>
            </p:extLst>
          </p:nvPr>
        </p:nvGraphicFramePr>
        <p:xfrm>
          <a:off x="6749660" y="3529669"/>
          <a:ext cx="347740" cy="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" name="CS ChemDraw Drawing" r:id="rId6" imgW="182029" imgH="429297" progId="ChemDraw.Document.6.0">
                  <p:embed/>
                </p:oleObj>
              </mc:Choice>
              <mc:Fallback>
                <p:oleObj name="CS ChemDraw Drawing" r:id="rId6" imgW="182029" imgH="429297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6D85AA6-BAC4-406F-92E1-6E8A01EFC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660" y="3529669"/>
                        <a:ext cx="347740" cy="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D577D1B-9E8A-43AF-BD2B-EA40C097C993}"/>
              </a:ext>
            </a:extLst>
          </p:cNvPr>
          <p:cNvSpPr txBox="1"/>
          <p:nvPr/>
        </p:nvSpPr>
        <p:spPr>
          <a:xfrm>
            <a:off x="7322114" y="3612141"/>
            <a:ext cx="46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246E4-9FD7-4757-AD3E-F9C20BEC6F75}"/>
              </a:ext>
            </a:extLst>
          </p:cNvPr>
          <p:cNvSpPr txBox="1"/>
          <p:nvPr/>
        </p:nvSpPr>
        <p:spPr>
          <a:xfrm>
            <a:off x="2826058" y="419243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84709-A514-4407-8D30-0BF55A04FE31}"/>
              </a:ext>
            </a:extLst>
          </p:cNvPr>
          <p:cNvSpPr txBox="1"/>
          <p:nvPr/>
        </p:nvSpPr>
        <p:spPr>
          <a:xfrm>
            <a:off x="3480479" y="4182131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0302B7-B396-4DDD-8A8C-5D721D5D1787}"/>
              </a:ext>
            </a:extLst>
          </p:cNvPr>
          <p:cNvSpPr txBox="1"/>
          <p:nvPr/>
        </p:nvSpPr>
        <p:spPr>
          <a:xfrm>
            <a:off x="4093107" y="4184702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6B206-0194-4274-B9EA-07DEC7681971}"/>
              </a:ext>
            </a:extLst>
          </p:cNvPr>
          <p:cNvSpPr txBox="1"/>
          <p:nvPr/>
        </p:nvSpPr>
        <p:spPr>
          <a:xfrm>
            <a:off x="4720064" y="416619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2EA9BB-F272-4039-8A63-885D7FCC854E}"/>
              </a:ext>
            </a:extLst>
          </p:cNvPr>
          <p:cNvSpPr txBox="1"/>
          <p:nvPr/>
        </p:nvSpPr>
        <p:spPr>
          <a:xfrm>
            <a:off x="5394840" y="416122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758EB-3B14-4C70-B20A-756FD4297FB9}"/>
              </a:ext>
            </a:extLst>
          </p:cNvPr>
          <p:cNvSpPr txBox="1"/>
          <p:nvPr/>
        </p:nvSpPr>
        <p:spPr>
          <a:xfrm>
            <a:off x="6036618" y="416188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6FD08-F235-4A3E-825E-1004497C1892}"/>
              </a:ext>
            </a:extLst>
          </p:cNvPr>
          <p:cNvSpPr txBox="1"/>
          <p:nvPr/>
        </p:nvSpPr>
        <p:spPr>
          <a:xfrm>
            <a:off x="6693240" y="4168229"/>
            <a:ext cx="46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61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548C-05F9-4DDD-B214-334F7F2B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 Conversion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BA97-2886-4F16-A21B-F24988E8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1" y="1367838"/>
            <a:ext cx="8460420" cy="2607816"/>
          </a:xfrm>
        </p:spPr>
        <p:txBody>
          <a:bodyPr/>
          <a:lstStyle/>
          <a:p>
            <a:pPr algn="ctr"/>
            <a:r>
              <a:rPr lang="en-US" dirty="0"/>
              <a:t>In Oxidative Phosphorylation (ETC and ATP Synthase)</a:t>
            </a:r>
          </a:p>
          <a:p>
            <a:pPr algn="ctr"/>
            <a:endParaRPr lang="en-US" sz="3600" dirty="0"/>
          </a:p>
          <a:p>
            <a:pPr lvl="1"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1 FADH</a:t>
            </a:r>
            <a:r>
              <a:rPr lang="en-US" sz="36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= 1.5 ATP</a:t>
            </a:r>
          </a:p>
          <a:p>
            <a:pPr lvl="1"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1 NADH = 2.5 ATP </a:t>
            </a:r>
          </a:p>
        </p:txBody>
      </p:sp>
    </p:spTree>
    <p:extLst>
      <p:ext uri="{BB962C8B-B14F-4D97-AF65-F5344CB8AC3E}">
        <p14:creationId xmlns:p14="http://schemas.microsoft.com/office/powerpoint/2010/main" val="189565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673B-27A5-4D5B-A94D-694484F4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Load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1549-C30F-418E-B7EA-A62E1F78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70" y="1235599"/>
            <a:ext cx="8460420" cy="1126886"/>
          </a:xfrm>
        </p:spPr>
        <p:txBody>
          <a:bodyPr/>
          <a:lstStyle/>
          <a:p>
            <a:r>
              <a:rPr lang="en-US" dirty="0"/>
              <a:t>Activation of the Fatty Acid </a:t>
            </a:r>
            <a:r>
              <a:rPr lang="en-US" b="1" i="1" dirty="0">
                <a:solidFill>
                  <a:srgbClr val="C00000"/>
                </a:solidFill>
              </a:rPr>
              <a:t>(Cost = 2 ATP)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Converts ATP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AMP (equivalent of 2 ATP)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7A63BF-B05A-4E6C-8C9C-A975F4077481}"/>
              </a:ext>
            </a:extLst>
          </p:cNvPr>
          <p:cNvSpPr txBox="1">
            <a:spLocks/>
          </p:cNvSpPr>
          <p:nvPr/>
        </p:nvSpPr>
        <p:spPr>
          <a:xfrm>
            <a:off x="427270" y="2373799"/>
            <a:ext cx="8460420" cy="200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Round of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-Oxidation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(Gain = 4 ATP)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 FADH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 1.5 ATP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 NADH = 2.5 ATP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 Acetyl-CoA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9C0BBB-913F-469A-B447-03EACFCCB97A}"/>
              </a:ext>
            </a:extLst>
          </p:cNvPr>
          <p:cNvSpPr txBox="1">
            <a:spLocks/>
          </p:cNvSpPr>
          <p:nvPr/>
        </p:nvSpPr>
        <p:spPr>
          <a:xfrm>
            <a:off x="341790" y="4111491"/>
            <a:ext cx="8802210" cy="200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Round of </a:t>
            </a:r>
            <a:r>
              <a:rPr lang="en-US" dirty="0" err="1"/>
              <a:t>Kreb</a:t>
            </a:r>
            <a:r>
              <a:rPr lang="en-US" dirty="0"/>
              <a:t> Cycle or 1 Acetyl-CoA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(Gain = 10 ATP)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 FADH2   =  1.5 ATP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3 NADH2  = 3 (2.5 ATP) = 7.5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 GTP = 1 ATP equivalent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AA8116A-15FE-423D-B1BE-6139795315F6}"/>
              </a:ext>
            </a:extLst>
          </p:cNvPr>
          <p:cNvSpPr/>
          <p:nvPr/>
        </p:nvSpPr>
        <p:spPr>
          <a:xfrm>
            <a:off x="4875143" y="4586909"/>
            <a:ext cx="198783" cy="1113182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3AA73-D882-4A3B-AC9D-560E9C52DAEF}"/>
              </a:ext>
            </a:extLst>
          </p:cNvPr>
          <p:cNvSpPr txBox="1"/>
          <p:nvPr/>
        </p:nvSpPr>
        <p:spPr>
          <a:xfrm>
            <a:off x="3967868" y="2915910"/>
            <a:ext cx="292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1 Round = 4 ATP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0140DDB-222D-4DEC-8B54-09C17CB28A3F}"/>
              </a:ext>
            </a:extLst>
          </p:cNvPr>
          <p:cNvSpPr/>
          <p:nvPr/>
        </p:nvSpPr>
        <p:spPr>
          <a:xfrm>
            <a:off x="3675821" y="2884829"/>
            <a:ext cx="76201" cy="715631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B7525-79B9-4FB6-8D63-917D4BFD95B2}"/>
              </a:ext>
            </a:extLst>
          </p:cNvPr>
          <p:cNvSpPr txBox="1"/>
          <p:nvPr/>
        </p:nvSpPr>
        <p:spPr>
          <a:xfrm>
            <a:off x="5146813" y="4814670"/>
            <a:ext cx="389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1 Acetyl-CoA = 10 ATP</a:t>
            </a:r>
          </a:p>
        </p:txBody>
      </p:sp>
    </p:spTree>
    <p:extLst>
      <p:ext uri="{BB962C8B-B14F-4D97-AF65-F5344CB8AC3E}">
        <p14:creationId xmlns:p14="http://schemas.microsoft.com/office/powerpoint/2010/main" val="11042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D03D-82D6-4423-928E-CF742B5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70" y="212409"/>
            <a:ext cx="7210332" cy="779462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ATP with Complete 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2F91-8502-4D7B-90F0-D69A4C2C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24" y="3128078"/>
            <a:ext cx="8346746" cy="265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 Acetyl-CoA X 10 ATP/Acetyl-CoA 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 80 ATP</a:t>
            </a:r>
          </a:p>
          <a:p>
            <a:pPr marL="0" indent="0">
              <a:buNone/>
            </a:pPr>
            <a:r>
              <a:rPr lang="en-US" dirty="0"/>
              <a:t>7 Rounds X 4 ATP/Round 	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 28 ATP</a:t>
            </a:r>
          </a:p>
          <a:p>
            <a:pPr marL="0" indent="0">
              <a:buNone/>
            </a:pPr>
            <a:r>
              <a:rPr lang="en-US" dirty="0"/>
              <a:t>Activation Fee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	</a:t>
            </a:r>
            <a:r>
              <a:rPr lang="en-US" b="1" dirty="0">
                <a:solidFill>
                  <a:srgbClr val="C00000"/>
                </a:solidFill>
              </a:rPr>
              <a:t>= - 2 ATP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/>
              <a:t>	Sum</a:t>
            </a:r>
            <a:r>
              <a:rPr lang="en-US" b="1" dirty="0">
                <a:solidFill>
                  <a:srgbClr val="C00000"/>
                </a:solidFill>
              </a:rPr>
              <a:t>			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 106 ATP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61FE36-92DC-4CBA-9952-4664FAB31A4D}"/>
              </a:ext>
            </a:extLst>
          </p:cNvPr>
          <p:cNvGrpSpPr/>
          <p:nvPr/>
        </p:nvGrpSpPr>
        <p:grpSpPr>
          <a:xfrm>
            <a:off x="1163795" y="1339272"/>
            <a:ext cx="6595640" cy="1431586"/>
            <a:chOff x="741382" y="1721710"/>
            <a:chExt cx="6595640" cy="14315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D50E6B-3839-4F6B-9E53-551536DC195C}"/>
                </a:ext>
              </a:extLst>
            </p:cNvPr>
            <p:cNvGrpSpPr/>
            <p:nvPr/>
          </p:nvGrpSpPr>
          <p:grpSpPr>
            <a:xfrm>
              <a:off x="741382" y="1721711"/>
              <a:ext cx="6595640" cy="1431585"/>
              <a:chOff x="1188643" y="3222519"/>
              <a:chExt cx="6595640" cy="1431585"/>
            </a:xfrm>
          </p:grpSpPr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9A9D40D-7FD9-44CA-BAC3-956B7D0F12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7029065"/>
                  </p:ext>
                </p:extLst>
              </p:nvPr>
            </p:nvGraphicFramePr>
            <p:xfrm>
              <a:off x="1188643" y="3612141"/>
              <a:ext cx="6257457" cy="9648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2" name="CS ChemDraw Drawing" r:id="rId4" imgW="3106408" imgH="476384" progId="ChemDraw.Document.6.0">
                      <p:embed/>
                    </p:oleObj>
                  </mc:Choice>
                  <mc:Fallback>
                    <p:oleObj name="CS ChemDraw Drawing" r:id="rId4" imgW="3106408" imgH="476384" progId="ChemDraw.Document.6.0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09A9D40D-7FD9-44CA-BAC3-956B7D0F12A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88643" y="3612141"/>
                            <a:ext cx="6257457" cy="96482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9D059B8D-4B29-43D5-BAFE-6C939EC224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5310552"/>
                  </p:ext>
                </p:extLst>
              </p:nvPr>
            </p:nvGraphicFramePr>
            <p:xfrm>
              <a:off x="2882478" y="3545315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3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9D059B8D-4B29-43D5-BAFE-6C939EC224D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882478" y="3545315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25663C44-3CCB-4478-B900-8C2E44F56F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6604221"/>
                  </p:ext>
                </p:extLst>
              </p:nvPr>
            </p:nvGraphicFramePr>
            <p:xfrm>
              <a:off x="3512989" y="3535007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4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7" name="Object 6">
                            <a:extLst>
                              <a:ext uri="{FF2B5EF4-FFF2-40B4-BE49-F238E27FC236}">
                                <a16:creationId xmlns:a16="http://schemas.microsoft.com/office/drawing/2014/main" id="{25663C44-3CCB-4478-B900-8C2E44F56F1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512989" y="3535007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3390EB83-BD01-4360-A646-4A6484C47F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270187"/>
                  </p:ext>
                </p:extLst>
              </p:nvPr>
            </p:nvGraphicFramePr>
            <p:xfrm>
              <a:off x="4143501" y="3545313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5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8" name="Object 7">
                            <a:extLst>
                              <a:ext uri="{FF2B5EF4-FFF2-40B4-BE49-F238E27FC236}">
                                <a16:creationId xmlns:a16="http://schemas.microsoft.com/office/drawing/2014/main" id="{3390EB83-BD01-4360-A646-4A6484C47F2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143501" y="3545313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C76D9663-F9A1-4124-A4C8-87691DDBBD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856890"/>
                  </p:ext>
                </p:extLst>
              </p:nvPr>
            </p:nvGraphicFramePr>
            <p:xfrm>
              <a:off x="4774012" y="3535006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6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9" name="Object 8">
                            <a:extLst>
                              <a:ext uri="{FF2B5EF4-FFF2-40B4-BE49-F238E27FC236}">
                                <a16:creationId xmlns:a16="http://schemas.microsoft.com/office/drawing/2014/main" id="{C76D9663-F9A1-4124-A4C8-87691DDBBD4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774012" y="3535006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CB22F5A7-8B08-476D-83F2-94B05BDB85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3376150"/>
                  </p:ext>
                </p:extLst>
              </p:nvPr>
            </p:nvGraphicFramePr>
            <p:xfrm>
              <a:off x="5430905" y="3535006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7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10" name="Object 9">
                            <a:extLst>
                              <a:ext uri="{FF2B5EF4-FFF2-40B4-BE49-F238E27FC236}">
                                <a16:creationId xmlns:a16="http://schemas.microsoft.com/office/drawing/2014/main" id="{CB22F5A7-8B08-476D-83F2-94B05BDB859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430905" y="3535006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F3E29C65-A4DA-4995-B8B2-23388A2805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1789218"/>
                  </p:ext>
                </p:extLst>
              </p:nvPr>
            </p:nvGraphicFramePr>
            <p:xfrm>
              <a:off x="6087798" y="3535005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8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id="{F3E29C65-A4DA-4995-B8B2-23388A28052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087798" y="3535005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2692271F-C6E8-4299-BE6F-51D19B4125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1507669"/>
                  </p:ext>
                </p:extLst>
              </p:nvPr>
            </p:nvGraphicFramePr>
            <p:xfrm>
              <a:off x="6749660" y="3529669"/>
              <a:ext cx="347740" cy="816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9" name="CS ChemDraw Drawing" r:id="rId6" imgW="182029" imgH="429297" progId="ChemDraw.Document.6.0">
                      <p:embed/>
                    </p:oleObj>
                  </mc:Choice>
                  <mc:Fallback>
                    <p:oleObj name="CS ChemDraw Drawing" r:id="rId6" imgW="182029" imgH="429297" progId="ChemDraw.Document.6.0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2692271F-C6E8-4299-BE6F-51D19B41258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49660" y="3529669"/>
                            <a:ext cx="347740" cy="816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577D1B-9E8A-43AF-BD2B-EA40C097C993}"/>
                  </a:ext>
                </a:extLst>
              </p:cNvPr>
              <p:cNvSpPr txBox="1"/>
              <p:nvPr/>
            </p:nvSpPr>
            <p:spPr>
              <a:xfrm>
                <a:off x="7322114" y="3612141"/>
                <a:ext cx="462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0246E4-9FD7-4757-AD3E-F9C20BEC6F75}"/>
                  </a:ext>
                </a:extLst>
              </p:cNvPr>
              <p:cNvSpPr txBox="1"/>
              <p:nvPr/>
            </p:nvSpPr>
            <p:spPr>
              <a:xfrm>
                <a:off x="2826058" y="419243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484709-A514-4407-8D30-0BF55A04FE31}"/>
                  </a:ext>
                </a:extLst>
              </p:cNvPr>
              <p:cNvSpPr txBox="1"/>
              <p:nvPr/>
            </p:nvSpPr>
            <p:spPr>
              <a:xfrm>
                <a:off x="3480479" y="4182131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302B7-B396-4DDD-8A8C-5D721D5D1787}"/>
                  </a:ext>
                </a:extLst>
              </p:cNvPr>
              <p:cNvSpPr txBox="1"/>
              <p:nvPr/>
            </p:nvSpPr>
            <p:spPr>
              <a:xfrm>
                <a:off x="4093107" y="4184702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D6B206-0194-4274-B9EA-07DEC7681971}"/>
                  </a:ext>
                </a:extLst>
              </p:cNvPr>
              <p:cNvSpPr txBox="1"/>
              <p:nvPr/>
            </p:nvSpPr>
            <p:spPr>
              <a:xfrm>
                <a:off x="4720064" y="416619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2EA9BB-F272-4039-8A63-885D7FCC854E}"/>
                  </a:ext>
                </a:extLst>
              </p:cNvPr>
              <p:cNvSpPr txBox="1"/>
              <p:nvPr/>
            </p:nvSpPr>
            <p:spPr>
              <a:xfrm>
                <a:off x="5394840" y="416122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D758EB-3B14-4C70-B20A-756FD4297FB9}"/>
                  </a:ext>
                </a:extLst>
              </p:cNvPr>
              <p:cNvSpPr txBox="1"/>
              <p:nvPr/>
            </p:nvSpPr>
            <p:spPr>
              <a:xfrm>
                <a:off x="6036618" y="416188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06FD08-F235-4A3E-825E-1004497C1892}"/>
                  </a:ext>
                </a:extLst>
              </p:cNvPr>
              <p:cNvSpPr txBox="1"/>
              <p:nvPr/>
            </p:nvSpPr>
            <p:spPr>
              <a:xfrm>
                <a:off x="6693240" y="416822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7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2F0AFE-E980-428E-8353-E8DC13A20555}"/>
                  </a:ext>
                </a:extLst>
              </p:cNvPr>
              <p:cNvSpPr txBox="1"/>
              <p:nvPr/>
            </p:nvSpPr>
            <p:spPr>
              <a:xfrm>
                <a:off x="2569789" y="3242730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23FF7A-9927-432E-8BF5-3A307AC01C9F}"/>
                  </a:ext>
                </a:extLst>
              </p:cNvPr>
              <p:cNvSpPr txBox="1"/>
              <p:nvPr/>
            </p:nvSpPr>
            <p:spPr>
              <a:xfrm>
                <a:off x="3221641" y="3244394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DE75FF-9205-4E3B-821C-83BEBC3C9B84}"/>
                  </a:ext>
                </a:extLst>
              </p:cNvPr>
              <p:cNvSpPr txBox="1"/>
              <p:nvPr/>
            </p:nvSpPr>
            <p:spPr>
              <a:xfrm>
                <a:off x="3870436" y="3242730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306AFD-9978-4816-9E57-2923C5946900}"/>
                  </a:ext>
                </a:extLst>
              </p:cNvPr>
              <p:cNvSpPr txBox="1"/>
              <p:nvPr/>
            </p:nvSpPr>
            <p:spPr>
              <a:xfrm>
                <a:off x="5180644" y="324272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6B9DF4-5653-4B9F-92B0-4167776BDEB9}"/>
                  </a:ext>
                </a:extLst>
              </p:cNvPr>
              <p:cNvSpPr txBox="1"/>
              <p:nvPr/>
            </p:nvSpPr>
            <p:spPr>
              <a:xfrm>
                <a:off x="5855420" y="3242728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A6DB03-C3C0-48DF-AFCD-B4912D2C5DF9}"/>
                  </a:ext>
                </a:extLst>
              </p:cNvPr>
              <p:cNvSpPr txBox="1"/>
              <p:nvPr/>
            </p:nvSpPr>
            <p:spPr>
              <a:xfrm>
                <a:off x="6481291" y="322251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7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734393-C3B5-4981-8990-B35289762A6B}"/>
                  </a:ext>
                </a:extLst>
              </p:cNvPr>
              <p:cNvSpPr txBox="1"/>
              <p:nvPr/>
            </p:nvSpPr>
            <p:spPr>
              <a:xfrm>
                <a:off x="7054231" y="3222519"/>
                <a:ext cx="46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F31A3C-39AC-4B9A-9A20-1864584CE5B1}"/>
                </a:ext>
              </a:extLst>
            </p:cNvPr>
            <p:cNvSpPr txBox="1"/>
            <p:nvPr/>
          </p:nvSpPr>
          <p:spPr>
            <a:xfrm>
              <a:off x="4058607" y="1721710"/>
              <a:ext cx="46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F7999A-C378-4BEC-80E9-8A92FD89A832}"/>
              </a:ext>
            </a:extLst>
          </p:cNvPr>
          <p:cNvCxnSpPr>
            <a:cxnSpLocks/>
          </p:cNvCxnSpPr>
          <p:nvPr/>
        </p:nvCxnSpPr>
        <p:spPr>
          <a:xfrm>
            <a:off x="685804" y="4870174"/>
            <a:ext cx="72384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80112"/>
      </p:ext>
    </p:extLst>
  </p:cSld>
  <p:clrMapOvr>
    <a:masterClrMapping/>
  </p:clrMapOvr>
</p:sld>
</file>

<file path=ppt/theme/theme1.xml><?xml version="1.0" encoding="utf-8"?>
<a:theme xmlns:a="http://schemas.openxmlformats.org/drawingml/2006/main" name="Biochemistry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chemistry" id="{5E58785F-E02B-492D-8FD4-47CBF078E2C5}" vid="{A455487B-C78E-41D4-8232-334E6B94B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840</Words>
  <Application>Microsoft Office PowerPoint</Application>
  <PresentationFormat>On-screen Show (4:3)</PresentationFormat>
  <Paragraphs>94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Biochemistry Theme</vt:lpstr>
      <vt:lpstr>CS ChemDraw Drawing</vt:lpstr>
      <vt:lpstr>Lipids</vt:lpstr>
      <vt:lpstr>Summary of One Round of b-Oxidation</vt:lpstr>
      <vt:lpstr>Total Acetyl-CoA </vt:lpstr>
      <vt:lpstr>Total Rounds of b-Oxidation </vt:lpstr>
      <vt:lpstr>ATP Conversion Rate</vt:lpstr>
      <vt:lpstr>Energy Load to Consider</vt:lpstr>
      <vt:lpstr>Total ATP with Complete Oxidation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Patricia Flatt</dc:creator>
  <cp:lastModifiedBy>Patricia Flatt</cp:lastModifiedBy>
  <cp:revision>142</cp:revision>
  <cp:lastPrinted>2020-03-12T13:34:16Z</cp:lastPrinted>
  <dcterms:created xsi:type="dcterms:W3CDTF">2020-03-05T19:43:26Z</dcterms:created>
  <dcterms:modified xsi:type="dcterms:W3CDTF">2020-03-12T13:35:24Z</dcterms:modified>
</cp:coreProperties>
</file>