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3.xml" ContentType="application/inkml+xml"/>
  <Override PartName="/ppt/notesSlides/notesSlide2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45" r:id="rId2"/>
    <p:sldId id="451" r:id="rId3"/>
    <p:sldId id="450" r:id="rId4"/>
    <p:sldId id="452" r:id="rId5"/>
    <p:sldId id="453" r:id="rId6"/>
    <p:sldId id="454" r:id="rId7"/>
    <p:sldId id="455" r:id="rId8"/>
    <p:sldId id="471" r:id="rId9"/>
    <p:sldId id="472" r:id="rId10"/>
    <p:sldId id="476" r:id="rId11"/>
    <p:sldId id="477" r:id="rId12"/>
    <p:sldId id="456" r:id="rId13"/>
    <p:sldId id="457" r:id="rId14"/>
    <p:sldId id="458" r:id="rId15"/>
    <p:sldId id="459" r:id="rId16"/>
    <p:sldId id="463" r:id="rId17"/>
    <p:sldId id="460" r:id="rId18"/>
    <p:sldId id="461" r:id="rId19"/>
    <p:sldId id="462" r:id="rId20"/>
    <p:sldId id="467" r:id="rId21"/>
    <p:sldId id="464" r:id="rId22"/>
    <p:sldId id="466" r:id="rId23"/>
    <p:sldId id="468" r:id="rId24"/>
    <p:sldId id="470" r:id="rId25"/>
    <p:sldId id="478"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0121" autoAdjust="0"/>
  </p:normalViewPr>
  <p:slideViewPr>
    <p:cSldViewPr snapToGrid="0" showGuides="1">
      <p:cViewPr>
        <p:scale>
          <a:sx n="66" d="100"/>
          <a:sy n="66" d="100"/>
        </p:scale>
        <p:origin x="2934" y="11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39.617"/>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8:43.079"/>
    </inkml:context>
    <inkml:brush xml:id="br0">
      <inkml:brushProperty name="width" value="0.2" units="cm"/>
      <inkml:brushProperty name="height" value="0.2" units="cm"/>
      <inkml:brushProperty name="color" value="#FFFFFF"/>
      <inkml:brushProperty name="ignorePressure" value="1"/>
    </inkml:brush>
  </inkml:definitions>
  <inkml:trace contextRef="#ctx0" brushRef="#br0">22 217,'0'8,"1"-1,0 0,0 1,0-1,1 1,2 5,4 6,8 14,0 3,-3 1,-5-9,5 8,71 194,-42-128,17 23,-29-59,-3 1,6 31,-19-58,30 117,-34-121,-7-15,0-1,-1 1,0 0,-2 0,-1 7,0 3,0 42,1 45,-7-189,-7-17,4 23,-2-52,12 83,0 23,1 0,-2 0,0 0,0 0,-1 1,-2-6,-1-8,0 0,1 0,2-1,0-8,-1-7,1 15,0 2,0 0,-3-3,-2-18,1-3,0-4,2 10,2-1,3-38,0 18,-2 54,0-1,0 1,-1 0,0 0,0-1,-1 1,-2-3,-8-28,6 17,-1 0,-1 1,-1 0,-1 1,-4-6,-6-12,-12-19,-5-1,4 6,10 13,-71-106,81 126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8:54.295"/>
    </inkml:context>
    <inkml:brush xml:id="br0">
      <inkml:brushProperty name="width" value="0.2" units="cm"/>
      <inkml:brushProperty name="height" value="0.2" units="cm"/>
      <inkml:brushProperty name="color" value="#FFFFFF"/>
      <inkml:brushProperty name="ignorePressure" value="1"/>
    </inkml:brush>
  </inkml:definitions>
  <inkml:trace contextRef="#ctx0" brushRef="#br0">193 0,'0'14,"-1"1,0-1,-1 0,-2 8,-3 15,2-1,2 1,0 13,1-7,-1 187,3-156,0-65,0-1,1 1,0-1,1 1,0 1,-1-5,1-1,0 1,0-1,0 0,0 1,1-1,-1 0,1-1,0 1,2 2,4 2,1 0,-1 0,2-1,-1 0,0-1,1-1,0 1,9 1,-2 0,0-1,1-1,-1-1,1-1,7 0,-21-3,1 1,0 0,0-1,-1 0,5-1,-8 1,-1 0,0-1,0 1,1 0,-1-1,0 1,0-1,0 1,1-1,-1 1,0-1,0 0,0 0,0 0,0 1,0-1,-1 0,1 0,0 0,0 0,-1-1,1 1,0 0,1-4,-1-1,1 1,-1-1,0 1,0-1,-1 0,0 1,0-1,0 0,-1-2,-2-14,-1 1,-2-3,0-2,-10-42,-4 1,-10-22,20 62,-1 1,-1 0,-1 0,-1 2,-2-1,15 23,-1-1,0 1,0 0,0 0,0 0,-1 0,1 0,-1 0,1 0,-1 1,1-1,-1 1,1 0,0 1,0-1,0 1,0 0,1 0,-1 0,0 0,0 0,0 0,0 0,0 0,0 1,0-1,0 1,1-1,-1 1,0 0,0 0,0 0,-8 6,-1 0,1 1,0 0,1 1,0 0,0 1,0 1,-16 17,-19 15,6-6,-10 16,44-48,0 0,0 1,-2 4,5-9,1 0,-1 0,0 1,1-1,-1 0,1 0,0 1,-1-1,1 0,0 1,0-1,0 0,0 1,0-1,0 0,0 1,0-1,1 0,-1 1,1 0,-1-2,1 1,-1-1,0 1,1-1,-1 0,1 1,-1-1,1 0,-1 1,1-1,0 0,-1 0,1 0,-1 1,1-1,-1 0,1 0,0 0,-1 0,1 0,-1 0,1 0,16-1,-13 0,26-4,0-2,0-1,-1-2,9-4,33-11,-55 21,1 1,0 0,0 1,0 1,8 1,-5 0,1-1,-1-2,7-1,-8 0,-8 1,0 0,0 1,1 1,-1 0,1 0,-1 1,12 1,-2 3,0 1,0 1,15 6,59 29,-13-6,-68-30,0-1,1 0,-1-1,1-1,0 0,2 0,27-1,18-3,-30 0,108-8,478 7,-347 4,-144 0,141-2,-97-9,-158 9,1-1,-1 0,0-1,0 0,0-1,5-3,14-2,-20 5,0 1,9-6,-20 9,-1 0,1 0,-1-1,1 1,-1 0,1-1,-1 1,1-1,-1 1,1-1,-1 1,1-1,-1 1,0-1,1 1,-1-1,0 1,1-1,-1 0,0 1,0-1,0 0,0 1,1-1,-1 1,0-1,0 0,0 1,0-1,-1 0,1 1,0-1,0 0,0 1,-1-1,0-3,0 1,-1 0,0-1,0 1,0 0,0-1,-8-9,-1 1,0-1,0 2,-3-2,-53-42,66 55,0-1,0 0,1 1,-1-1,0 1,0-1,0 1,0-1,0 1,0-1,0 1,0 0,0 0,0 0,0-1,0 1,0 0,0 0,1 1,-1-1,1 0,-1 1,1-1,-1 1,1-1,0 1,-1-1,1 1,0-1,-1 1,1-1,0 1,0-1,0 1,-1 0,1-1,0 1,0-1,0 1,0-1,0 1,0 0,0-1,0 1,0-1,0 1,1 0,-1-1,0 1,3 10,0 0,0 0,1 0,0-1,1 1,6 8,10 26,-20-42,0 1,0-1,1 0,0 1,-1-1,1 0,0 0,0 0,1-1,-1 1,0 0,1-1,0 0,-1 1,1-1,0 0,0 0,0-1,1 1,2 0,12 6,-5-4,-1 1,0 1,-1 0,9 5,-1 3,15 13,-33-26,-1-1,0 0,1 0,-1 1,0-1,0 0,1 0,-1 1,0-1,0 0,0 0,1 1,-1-1,0 0,0 1,0-1,0 0,0 1,1-1,-1 1,0-1,0 0,0 1,0-1,0 0,0 1,0-1,0 0,0 1,-1-1,1 1,0-1,0 0,0 1,0-1,0 0,-1 1,1-1,0 0,0 0,-1 1,1-1,0 0,0 0,-1 1,1-1,0 0,-1 0,1 0,-3 2,0 0,-1 0,1-1,-1 0,0 1,2-1,-91 30,-93 18,157-45,0-2,-1 0,1-2,-10-2,-14 1,44 1,-1-1,0 0,1-1,-1 0,1 0,-1-1,1 0,0-1,-1 0,5 1,0 1,0-1,0 0,1 0,-1-1,1 1,0-1,0 0,0 0,1-1,0 1,-1-1,1 1,1-1,-1 0,-1-4,0-6,0-1,1 0,-1-10,2 6,-2 0,-1-2,-14-51,4-2,12 58,-1 1,-3-5,7 20,-1-1,1 1,-1-1,0 1,0-1,0 1,0 0,0-1,0 1,0 0,0 0,0 0,0 0,-1 0,1 0,-1 0,1 0,0 0,-1 1,-1-1,-4-1,1 0,-1 1,0 0,1 1,-2 0,8 0,-198-2,125 3,-942 4,996-4,0 1,-1 0,1 2,0 0,1 1,-5 3,-39 15,-8 7,54-23,-41 17,-9 4,1 2,-29 21,92-49,-3 0,1 1,-1 1,1-1,-2 2,5-4,1 0,-1-1,0 1,1-1,-1 1,1 0,-1 0,1-1,-1 1,1 0,0 0,-1-1,1 1,0 0,0 0,0 0,0 0,-1 0,1-1,0 1,0 0,1 0,-1 0,0 0,0 0,0-1,0 1,1 1,0-1,0 1,0-1,0 1,1-1,-1 1,0-1,1 0,-1 1,1-1,0 0,-1 0,1 0,1 0,25 10,5-2,1-3,-1 0,31 0,-34-4,-9 2,1 0,14 5,13 2,-3-2,1-2,38 0,8-6,36-7,91-15,-203 19,42-2,1 2,31 4,116 16,-109-9,-55-6,-11-1,30 6,-60-8,0 1,0-1,0 1,0 0,1-1,-1 1,0 0,-1 0,2 1,-3-2,1 1,-1-1,1 1,-1-1,0 0,1 1,-1-1,0 1,0-1,1 1,-1-1,0 1,0-1,0 1,1-1,-1 1,0 0,0-1,0 1,0-1,0 1,0-1,0 1,0-1,-1 1,1 0,0-1,0 1,0-1,-1 1,1-1,0 1,0-1,-1 1,1-1,0 0,-1 1,-2 3,0-1,0 1,0-1,-1 0,1 0,-1 0,-3 2,-30 16,22-13,-6 4,0-2,-1 0,0-2,-16 5,27-11,0-1,0 0,0 0,0-1,0-1,-10-1,0 1,-12-1,17 2,-1-1,1 0,0-1,-13-4,29 6,0 0,0 0,0 0,0 0,0 0,0 0,0 0,0 0,0 0,0 0,0-1,0 1,0 0,0 0,0 0,0 0,0 0,1 0,-1 0,0 0,0 0,0 0,0 0,0 0,0 0,0 0,0 0,0 0,0 0,0 0,0 0,0 0,0-1,0 1,0 0,0 0,0 0,0 0,0 0,0 0,0 0,0 0,0 0,-1 0,1 0,0 0,0 0,0 0,0 0,0 0,0 0,0 0,10-2,13-1,41-5,-19 1,21 2,409 2,-293 4,-130-2,-49 1,0 0,-1-1,1 1,0-1,0 1,1-2,-4 2,0 0,0 0,0 0,0 0,1 0,-1 0,0 0,0 0,0 0,0-1,0 1,1 0,-1 0,0 0,0 0,0 0,0-1,0 1,0 0,0 0,0 0,1 0,-1-1,0 1,0 0,0 0,0 0,0-1,0 1,0 0,0 0,0-1,-1 1,1-1,0 1,-1-1,1 0,-1 1,1-1,-1 1,1-1,-1 1,0-1,1 1,-1-1,0 1,1-1,-9-4,0 1,0 0,0 0,-8-2,-49-12,49 14,-402-88,-10 14,412 75,-126-21,-36-4,173 27,-15-2,0 0,1 1,-1 1,0 0,-14 3,-96 16,-16 2,-39 6,145-20,-6 3,-35 13,19-5,55-15,1 0,-1 0,1 1,-1 0,1 1,-6 4,11-8,0 1,1 1,-1-1,1 0,0 0,-1 0,1 1,0-1,0 1,0-1,0 1,0-1,0 1,0 0,0-1,1 1,-1 0,1 0,-1 0,1-1,0 1,0 0,0 0,0 0,0 0,0-1,0 1,0 0,1 0,-1 0,1-1,0 1,1 3,0-1,0 0,0 1,1-1,0-1,0 1,0 0,0-1,1 1,-1-1,1 0,0 0,0 0,0-1,0 1,3 0,9 4,0-1,0 0,16 2,-24-6,169 39,-130-33,0-3,39 0,-77-5,0 0,-1-1,1 0,0 0,0-1,-1 0,1-1,-1 0,1 0,-1-1,7-4,-7 4,-1 0,1 1,0 0,0 1,0-1,0 2,0-1,2 1,18-2,21 1,-29 2,422 1,-402 2,-29-1,1-1,0-1,10 0,-16-1,1 0,0-1,-1 1,1-1,1-1,11-4,40-11,363-120,-325 96,-12 9,107-45,-172 67,-20 11,0 0,0 0,1-1,-1 1,0 0,0 0,0 0,0 0,0 0,0 0,0-1,1 1,-1 0,0 0,0 0,0 0,0-1,0 1,0 0,0 0,0 0,0 0,0-1,0 1,0 0,0 0,0 0,0 0,0-1,0 1,0 0,0 0,0 0,0 0,-1-1,1 1,0 0,0 0,0 0,0 0,0 0,0 0,0-1,-1 1,1 0,0 0,0 0,0 0,0 0,0 0,-1 0,1 0,0 0,0 0,0 0,0 0,-6-3,1 1,-1 0,0 1,1 0,-1 0,0 0,-3 0,-6-1,-109-13,-1 5,-60 5,115 3,-33-6,30 1,-24 3,75 6,-1 0,0 1,1 1,-9 4,-2-1,-47 14,-24 4,92-23,0-1,-12 1,12-2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9:11.396"/>
    </inkml:context>
    <inkml:brush xml:id="br0">
      <inkml:brushProperty name="width" value="0.2" units="cm"/>
      <inkml:brushProperty name="height" value="0.2" units="cm"/>
      <inkml:brushProperty name="color" value="#FFFFFF"/>
      <inkml:brushProperty name="ignorePressure" value="1"/>
    </inkml:brush>
  </inkml:definitions>
  <inkml:trace contextRef="#ctx0" brushRef="#br0">2474 3288,'-1'1,"-1"-1,1 1,-1 0,1-1,-1 1,1 0,0 0,0 0,-1 0,1 0,0 1,0-1,0 0,0 0,0 1,-3 3,-19 21,-9 15,21-28,10-11,-1 0,1 0,-1 0,0-1,0 1,0 0,0-1,0 0,0 1,0-1,-1 0,1 0,-1 0,2-1,0 0,0 1,0-1,0 0,0 0,1 0,-1 0,0 0,0-1,0 1,0 0,0 0,0-1,0 1,0 0,0-1,1 1,-1-1,0 1,0-1,1 1,-1-1,0 0,1 1,-1-1,0 0,1 0,-1 1,1-1,-1 0,1 0,-1 0,1 0,0 1,-1-2,-5-15,3 8,0 1,-1-1,-2-2,3 5,-1 0,1 0,0 0,1 0,0-1,0 1,0-1,1 0,-1-1,2 4,-1-1,0 1,0 0,0 0,0 0,-1 0,1 0,-1 0,0 0,0 1,-1-1,1 0,-1 1,0 0,-2-2,1 0,-1 0,1-1,1 1,-1-1,0-1,1 2,0 0,0 0,0 1,-1-1,0 1,0-1,-1 0,-17-13,2-2,0 0,1-1,-13-20,-8-9,-21-18,-11-13,33 33,38 48,1-1,-1 1,1-1,-1 1,1-1,0 1,-1-1,1 1,0-1,-1 0,1 1,0-1,0 1,0-1,0 0,0 1,0 0,0 0,0 0,0-1,0 1,0 0,0 0,0 0,0 0,1 0,-1 0,0-1,0 1,0 0,0 0,0 0,0 0,1 0,-1 0,0 0,0 0,0 0,0 0,1 0,-1 0,0 0,0 0,0 0,0 0,0 0,1 0,-1 0,0 0,0 0,2 0,1 1,-1-1,0 1,0-1,0 1,0 0,2 1,9 6,0 1,0 0,1 3,19 14,-11-10,9 10,4 3,-21-16,0 0,-1 1,8 10,-8-8,-8-12,-1 0,1-1,-1 1,1-1,0 0,0 0,0-1,1 0,-1 0,2 1,-1-1,1 1,0 0,-1 0,0 0,0 1,1 1,-4-3,9 8,0 0,0 1,4 6,-13-13,0 0,-1 0,1 0,-1 0,1 0,-1 0,0 1,-1-1,1 1,-1 0,0-1,0 1,0 2,-1-6,0 0,0-1,0 1,0 0,0 0,0-1,0 1,0 0,0 0,0-1,0 1,-1 0,1-1,0 1,0 0,-1-1,1 1,0 0,-1-1,1 1,-1-1,0 1,1 0,-1-1,1 0,-1 0,1 0,-1 0,0 0,1 1,-1-1,1 0,-1 0,0 0,1-1,-1 1,1 0,-1 0,0 0,1 0,-1 0,1-1,-1 1,1 0,-5-3,0 1,1-1,0 0,0-1,-3-1,-24-25,-13-18,-3-2,-72-66,103 100,1-2,1 0,-7-11,1 1,-6-4,-15-22,36 49,-29-34,-22-30,34 34,-13-27,-7-12,-30-35,10 27,34 46,12 16,0 0,-6-14,7 8,-13-15,21 31,0 2,-1-1,0 1,0 0,-1 1,0-1,-8-6,-6-4,8 7,-1-2,2 1,0-2,-11-12,10 10,-109-109,118 119,1 0,0 0,-3-6,4 5,-1 0,0 1,-3-4,-3-2,1 0,1-2,0 1,-1-5,0 2,-30-51,13 20,-2 2,-16-17,23 34,-25-31,-7-1,-24-31,70 81,-14-20,16 21,0 0,-1 1,0-1,-1 2,-5-6,4 5,0-1,1 1,1-1,-6-8,7 8,0 1,-1 0,0 1,-1-1,1 1,-4-1,4 1,-1 1,1-1,1-1,-1 1,1-1,1 0,-1 0,-3-9,1 3,-1 0,-9-11,4 7,1-2,0 1,2-2,-7-17,7 16,0 1,-1 0,-1 0,-7-7,10 17,-1 1,0-1,-1 1,-16-14,2 0,-12-8,37 31,1 1,0 0,0 0,0 0,0 0,-1-1,1 1,0 0,0 0,0 0,-1 0,1 0,0 0,0 0,0 0,-1 0,1 0,0-1,0 1,-1 0,1 0,0 0,0 1,0-1,-1 0,1 0,0 0,0 0,-1 0,1 0,0 0,0 0,0 0,-1 0,1 1,0-1,0 0,-4 10,4 18,0-24,0-1,0-1,0 1,0-1,0 0,0 1,0-1,0 0,-1 1,1-1,-1 0,1 0,-1 0,0 1,0-1,-1 1,3-9,6-5,20-14,1 2,1 0,14-6,15-13,-42 29,12-13,11-9,-6 7,-2-2,27-32,-32 32,-11 14,-9 8,1 0,0 1,0 0,0 1,1-1,4-1,97-62,-77 49,-32 21,0 0,1 0,-1-1,0 1,0 0,1 0,-1 0,0 0,1 0,-1-1,0 1,1 0,-1 0,0 0,1 0,-1 0,0 0,1 0,-1 0,0 0,0 1,1-1,-1 0,0 0,1 0,-1 0,0 0,1 0,-1 1,0-1,0 0,1 0,-1 0,0 1,0-1,1 0,-1 0,0 1,0-1,0 0,0 1,1-1,-1 0,0 0,0 1,0-1,0 0,0 1,0-1,2 21,-2-17,5 61,5 14,3 41,-13-114,1-1,1 1,-1 0,1 0,0 0,0 0,-26-56,-12-41,15 36,10 25,9 20,-1 1,-1 0,0 0,0 0,-1 1,0-1,-3-2,7 9,-1 1,0-1,-1 0,1 1,0 0,0-1,-1 1,1 0,0 0,-1 1,1-1,-1 0,1 1,-1 0,0-1,1 1,-1 0,0 0,-4 0,-1 1,1 0,0 0,0 0,-7 3,11-3,0 1,0-1,1 1,-1-1,0 1,1 0,-1 0,1 1,-1-1,1 0,0 1,0 0,-7 8,2 1,-3 3,2-2,-20 31,2 0,2 2,-10 30,31-67,0 1,0 0,0 5,3-11,-1 1,1 0,0-1,0 1,0 0,0-1,1 1,0 2,0-6,-1 0,0 0,1 0,-1 0,1 0,-1 0,1 0,0 0,-1 0,1-1,0 1,0 0,-1 0,1-1,0 1,0-1,0 1,1 0,0 0,0 0,1-1,-1 1,0 0,1-1,-1 1,1-1,1 0,1 0,0 0,1-1,-1 1,1-1,-1 0,0-1,4-1,-3 1,-1-1,1-1,-1 1,0-1,0 0,0 0,-1 0,0 0,1-1,-1 0,-1 0,1 0,-1-1,0 1,0-1,0 0,2-5,-1-1,0 0,0-1,-1 1,-1 0,0-1,0-5,-2 16,1 1,-1-1,0 0,0 0,0 0,0 0,-1 1,1-1,0 0,-1 0,1 0,-1 1,0-1,1 0,-1 1,0-1,0 1,0-1,0 1,-1-1,1 1,0 0,0-1,-1 1,1 0,-1 0,1 0,-1 0,0 0,1 0,-1 1,0-1,1 0,-1 1,0 0,0-1,-47-10,-1 2,0 2,-37-1,86 8,0 0,-1 0,1 0,0 0,-1 0,1-1,0 1,0-1,-1 1,1-1,0 1,0-1,0 0,0 1,0-1,0 0,0 0,0 0,0 0,0 0,-1-1,2 0,-1 0,0 0,0 0,1 0,-1 0,1-1,-1 1,1 0,0 0,0 0,0-1,0-4,0 1,1-1,0 0,0 1,0-1,1 1,0-1,0 1,0 0,0 3,-1 0,1 0,0 0,-1 0,1 1,0-1,1 1,-1-1,0 1,1 0,-1 0,1 0,0 0,-1 1,1-1,0 1,0-1,0 1,2 0,2-1,1 0,-1 1,6 0,-10 1,0 0,0 0,0 0,0 0,-1 0,1 1,0 0,0-1,0 1,2 1,-5-2,1 1,-1-1,0 0,1 1,-1-1,0 0,1 0,-1 1,0-1,0 1,1-1,-1 0,0 1,0-1,0 0,0 1,1-1,-1 1,0-1,0 1,0-1,0 0,0 1,0-1,0 1,0-1,0 1,0-1,0 0,-1 1,-1 8,-1-1,0 1,-1-1,1 0,-2 0,1 0,-1-1,-1 1,-48 66,-52 55,29-37,57-68,12-16,1 1,0 0,0 0,1 1,-5 9,10-18,1 1,0-1,-1 0,1 0,0 0,0 0,0 0,0 1,0-1,0 0,0 0,0 0,1 0,-1 0,0 0,1 1,-1-1,0 0,1 0,0 0,-1 0,1 0,-1 0,2 0,2 4,0-1,0 0,1 0,2 2,4 3,31 36,-3 0,-1 3,5 13,1-2,-14-18,95 121,-118-153,-3-4,-1-1,1 0,0 0,0 0,0 0,3 1,-6-4,1 0,-1 0,0-1,0 1,1-1,-1 1,0-1,1 0,-1 0,0 1,1-1,-1 0,1 0,-1 0,1 0,-1 0,0-1,1 1,-1 0,0-1,1 1,-1-1,0 1,1-1,-1 0,0 0,0 1,1-1,7-7,0 1,-1-1,0-1,0 0,3-4,35-52,-44 63,17-29,-5 10,12-15,-20 29,0 1,0-1,1 1,-1 1,1-1,1 1,-1 0,15-7,0 1,0 1,1 0,17-3,-31 10,-1-1,1-1,0 0,-1 0,0 0,7-7,-6 5,1 0,-1 1,1 0,9-4,-13 8,0 0,0 1,-1 0,1 0,0 0,0 1,0 0,1 0,0 1,13 1,21 5,-24-4,-1 1,1 1,-1 1,1 0,-2 2,3 0,-6 0,-1 0,8 7,-9-7,-8-6,1 1,-1-1,0 1,0-1,-1 1,1 0,0 0,-1 0,0 0,1 0,-1 0,-1 0,1 0,0 0,-1 0,1 1,0 10,0 0,-1 0,-1 1,1-12,0 2,0-1,-1 0,0 1,1-1,-1 0,-1 0,1 0,-1 1,1-2,-1 1,-1 0,1 0,0-1,-1 1,0-1,1 0,-1 0,0-1,0 1,0-1,-1 0,1 0,0 0,-1-1,1 1,-1-1,0 0,1 0,-1 0,-3 0,-14 1,0 0,0-2,-10-1,-6-1,28 2,-5 1,0-2,0 0,1 0,-1-1,-2-2,11 3,1-1,-1 1,1-1,-1 0,1-1,0 1,0-1,0 0,0 0,1 0,-1 0,1-1,0 0,0 1,0-1,0 0,0-2,-4-7,1 0,0 0,1-1,0 0,1 0,-1-11,-3-23,1-20,-1-11,7 77,1 0,0-1,0 0,-1 0,0 0,1 0,-1 0,0 0,0 1,-1-1,1 0,0 1,-1-1,1 3,1-1,0 1,-1 0,1 0,0 0,0 0,-1 0,1 0,0 0,-1 0,1 0,0 0,-1 0,1 0,0 0,-1 0,1 0,0 0,0 0,-1 0,1 0,0 0,-1 0,1 0,0 1,0-1,-1 0,1 0,0 0,0 0,-1 1,1-1,0 0,0 0,0 1,-1-1,1 0,0 0,0 1,0-1,0 0,0 1,0-1,-1 0,1 1,-6 15,5-13,-6 20,1 0,0 1,2 0,1 0,1 0,2 0,0 0,2 9,7 58,-2-37,-3 7,-3-38,1 0,-2 0,-1 7,7-59,1 1,5-10,-4 13,1-4,2 0,10-20,-12 33,-1 0,2 1,0 0,1 1,5-4,-11 12,2 1,-1 0,1 0,0 1,3-3,4-1,-3 1,0 1,1 0,0 0,0 1,0 1,1 0,0 1,-1 0,3 0,15-4,-26 5,0 1,1 0,0 0,-1 0,5 0,-7 1,0 1,0-1,0 0,0 1,1-1,-1 1,0-1,0 1,0 0,0 0,0 0,0 0,-1 0,1 1,0-1,15 15,0 0,-1 1,-1 1,-1 0,5 10,-5-9,-1-1,-1 0,4 9,-15-26,0 1,-1-1,1 1,0-1,-1 1,1 0,-1-1,1 1,-1 0,0-1,0 1,0 0,0 0,0-1,0 1,0 0,-1-1,1 0,-1 0,1-1,-1 1,0 0,1 0,-1 0,0-1,0 1,1 0,-1-1,0 1,0-1,0 1,0-1,0 1,0-1,0 0,0 1,0-1,0 0,0 0,0 0,0 0,0 0,0 0,0 0,-12 0,0 0,0-1,1-1,-1 0,1 0,0-2,-1 1,-13-6,-1-1,-15-10,9 3,-20-16,-17-9,65 39,-1 0,0 1,0 0,0 0,0 0,0 1,0-1,0 1,-1 1,1-1,0 1,-1 1,1-1,0 1,-1 0,1 0,0 1,0-1,0 2,0-1,0 0,0 2,-101 56,24-11,74-45,-1 1,1-2,-1 1,0-2,0 1,0-1,0-1,0 1,-9-2,-12 0,0-2,-16-3,29 2,-134-18,-98-10,242 30,2 0,0 1,0 0,0 0,0 0,-4 1,8 0,1-1,0 0,0 0,0 1,0-1,0 1,0-1,0 1,0-1,0 1,0-1,0 1,0 0,1 0,-1 0,0-1,0 1,1 0,-1 0,0 0,1 0,-1 0,1 0,-1 0,1 0,0 0,-1 1,1-1,0 0,0 0,0 0,0 4,0 0,0 0,1 0,-1 0,1 0,0 0,1 0,-1-1,2 3,5 10,8 15,6 12,-16-29,-1 0,-1 0,0 0,-1 1,-1-1,0 1,-1 0,-1 2,1 32,-1 0,-3 22,3-70,0 0,0 0,0 0,-1 0,1 0,-1 0,1 0,-1 0,0 0,0-1,0 1,0 0,0-1,0 1,0 0,0-1,-1 1,1-1,-1 0,0 1,-7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39.617"/>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09.151"/>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12.00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1254 124,'-2'0,"-1"1,1-1,0 1,0-1,0 1,0 0,0 0,1 0,-1 0,0 0,0 0,1 1,-1-1,0 0,1 1,0-1,-1 1,0 1,-2 2,-52 55,16-15,-2-2,-37 29,-36 13,-1 1,-108 112,122-106,84-75,1 0,0 1,-5 8,17-20,0 1,0 0,1 1,0-1,1 1,-1-1,1 1,1 0,0 0,0 1,0 2,2-9,-1 1,1-1,0 0,0 1,0-1,1 0,-1 0,1 1,-1-1,1 0,0 0,0 1,-1-2,1 0,-1 0,1 0,0-1,0 1,0 0,-1 0,1 0,0 0,0-1,0 1,0 0,0-1,0 1,0-1,1 0,-1 1,0-1,0 0,0 1,0-1,0 0,1 0,5 0,0 0,0 0,0-1,-1 0,1-1,0 1,-1-1,1-1,25-8,-1-1,17-10,60-36,42-34,62-54,-195 134,233-172,214-208,-441 371,14-18,-35 36,0 0,1 0,-1 0,0 0,-1 0,1 0,0-1,0-2,-2 6,0-1,0 1,0-1,0 1,0-1,0 0,0 1,0-1,0 1,0-1,0 1,0-1,0 1,0-1,-1 1,1-1,0 1,0-1,-1 1,1 0,0-1,0 1,-1-1,0 0,0 1,0-1,0 1,0-1,0 1,0 0,0-1,0 1,0 0,0 0,0 0,0-1,0 1,0 0,-6 0,-1 1,1-1,0 1,0 1,0-1,-4 2,-46 17,-37 21,-54 35,-29 13,95-56,52-22,1 1,0 2,-26 15,13 1,2 1,0 2,-21 24,-101 118,137-145,2 0,1 2,1 0,1 2,2 0,-12 33,6-3,3 1,3 1,3 0,2 4,3-19,5-31,1-1,1 1,0 10,3-29,0 0,0 1,0-1,0 1,0-1,0 1,0-1,1 1,-1-1,0 0,1 1,-1-1,1 1,0-1,-1 0,1 0,0 1,0-1,0 0,0 0,0 0,0 0,0 0,0 0,0 0,1 0,0 0,0-1,1 1,-1-1,0 0,0 1,0-1,0 0,0 0,0-1,1 1,-1 0,0-1,0 1,0-1,0 0,0 0,0 1,0-2,9-3,0-2,0 1,-1-1,0-1,0 0,4-5,16-17,6-11,-30 35,44-57,-2-2,38-69,43-83,-104 179,-15 25,-1-1,-1 0,-8 13,-4 6,-79 96,-33 57,28-35,70-102,13-18,4-6,6-11,37-63,-7 11,4-15,110-317,-143 380,0 4,-2 0,0 0,0-1,-2 1,1-1,-2 0,-1 14,0 0,0-1,0 1,0 0,0 0,0 0,0 0,-1 0,1 0,0 0,-1 0,1 0,-1 0,1 0,-1 0,1 0,-1 0,0 0,0 0,1 0,-1 1,0-1,-1-1,-1 1,1 0,0 0,0 0,-1 1,1-1,0 0,-1 1,1 0,-3-1,-23 1,0 0,0 2,-25 5,40-5,-440 68,315-41,101-19,1 1,-22 10,55-20,-26 13,26-12,1-1,0 0,0 1,0-1,-1 1,2 0,-1 0,0 0,-1 2,2-4,1 0,0 0,0 0,0 1,0-1,-1 0,1 0,0 0,0 0,0 1,0-1,0 0,0 0,0 1,-1-1,1 0,0 0,0 0,0 1,0-1,0 0,0 0,0 1,0-1,0 0,0 0,0 1,0-1,1 0,-1 0,0 0,0 1,0-1,0 0,0 0,0 0,0 1,1-1,-1 0,0 0,0 0,0 0,0 1,1-1,-1 0,0 0,0 0,0 0,1 0,-1 0,0 0,0 0,1 1,-1-1,0 0,0 0,0 0,1 0,-1 0,0 0,0 0,1 0,-1 0,0-1,0 1,1 0,-1 0,0 0,0 0,25-6,12-8,0-2,21-13,70-45,-112 65,133-84,110-62,-217 135,-41 19,1 1,-1-1,0 1,1-1,-1 1,1 0,-1 0,1 0,-1 0,1 0,-1 0,-1 0,0 0,0 0,0 0,1 0,-1 0,0 0,0 0,0 0,0 1,1-1,-1 0,0 0,0 0,0 0,0 0,0 1,1-1,-1 0,0 0,0 0,0 0,0 1,0-1,0 0,0 0,0 0,0 1,0-1,0 0,0 0,0 0,0 1,0-1,0 0,0 0,0 1,-1 1,0 1,0 0,0-1,0 1,-1-1,1 1,-2 1,-23 38,-7 17,-22 36,-119 142,162-222,5-7,-11 17,-5 7,19-26,0 1,1 0,-1 0,1 0,1 0,-1 1,0 2,3-9,0 1,0-1,-1 1,1-1,0 1,0-1,0 1,0-1,1 0,-1 1,0-1,1 1,-1-1,0 0,1 1,0-1,-1 0,1 1,0-1,0 1,1-1,-1 1,1-1,-1 0,1 0,-1 0,1 0,0 0,-1-1,1 1,0 0,0-1,0 1,0-1,0 0,6 1,0 0,0-1,-1-1,1 1,0-1,7-2,6-2,-9 2,0 1,1 0,9-1,-20 3,-1 0,1 0,-1 0,1 0,-1 1,1-1,-1 0,1 1,-1-1,1 1,-1-1,1 1,-1 0,0-1,1 1,-1 0,0 0,1 0,-1 1,0-1,-1 0,1 0,0 0,-1 1,1-1,0 0,-1 1,0-1,1 0,-1 1,0-1,0 1,0-1,0 1,0-1,0 7,-1 0,-1 0,0 0,0-1,0 1,-2 2,3-8,-27 66,-27 48,50-106,0 1,1-1,0 1,1 0,0 1,4-11,1-3,4-8,7-19,-2 0,-1 0,0-8,-8 30,0-3,-4 6,1 5,0-1,1 1,-1-1,0 0,0 1,1 0,-1-1,0 1,1-1,-1 1,0 0,1-1,-1 1,1 0,-1 0,1 0,-8 12,2 0,0 1,-3 9,1-3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25.052"/>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0 267,'6'0,"-1"-1,0 0,0 0,0 0,0-1,2 0,10-3,21-3,0 2,25 0,-11 1,428-21,-223 18,-96-1,363-8,-519 17,1-1,-1 1,1-1,-1 0,0 0,1-1,-1 0,0 1,0-2,0 1,0-1,-1 1,5-4,14-8,0 1,1 2,1 0,0 1,17-3,40-11,53-23,-269 104,-84 44,183-86,0-1,-1-2,-33 6,-113 16,116-23,48-8,-425 87,344-67,-7 1,102-22,0-1,0 1,0 0,0 0,0 1,1-1,-1 1,-1 1,2-1,-1 0,0-1,0 1,-1-1,1 1,0-1,-4 1,-10 1,-1 0,0-1,0-1,-16-1,-6 1,-99 13,20-1,111-13,7-1,0 1,0-1,-1 0,1 0,0 0,0 0,0 0,0-1,0 1,-1 0,1-1,2 1,0 0,0 0,0 0,0 0,0-1,0 1,0 0,0 0,-1 0,1 0,0 0,0 0,0 0,0 0,0 0,0 0,0-1,0 1,0 0,0 0,0 0,0 0,0 0,0 0,0 0,0 0,0-1,0 1,0 0,0 0,0 0,0 0,0 0,1 0,-1 0,0 0,0 0,0-1,0 1,0 0,0 0,0 0,0 0,0 0,0 0,0 0,0 0,1 0,-1 0,0 0,0 0,0 0,0 0,0 0,0 0,0 0,0 0,1 0,-1 0,0 0,0 0,0 0,0 0,8-3,15-1,0 1,1 1,-1 1,24 2,20-1,36-7,29 0,417 6,-262 2,-278-1,0 1,0 0,-1 0,1 1,0 1,-1-1,0 1,1 1,15 7,23 14,-22-10,88 43,-97-50,-8-4,-16-9,3 2,0 0,0 0,1 0,-2 1,1 0,0 0,0 1,-1-1,1 1,-1 0,1 1,-1-1,1 1,-4 0,-14 3,0 2,-16 4,-9 3,-6-3,0-2,-33-1,-109-6,189 0,0 0,-1 0,1 0,0 1,0 0,0 1,0-1,0 1,0 1,-6 2,2 0,0 0,-1-1,1 0,-1-1,0-1,-8 1,-19 1,-16-1,43-3,-284 1,367-11,-16 6,44 2,-76 3,1 1,-1 1,0 1,0 1,13 6,165 49,-138-42,-55-16,7 3,-1-1,1 0,0-1,0-1,0-1,12 0,-23-1,0-1,0 0,0 0,-1 0,1-1,0 1,0-1,-1 0,1 0,-1-1,3-1,6-6,1-1,3-4,-3 2,-7 7,-1 0,0 0,-1-1,4-5,-5 7,1 0,-1 0,1 0,0 0,0 0,1 1,-1 0,4-3,7-2,-1 1,5-1,-4 2,0-1,3-3,-11 6,1 0,0 1,1 0,-1 1,1 0,-1 0,1 1,0 0,5 0,15-1,0 1,11 2,-15 0,173 1,68-2,-4-10,-250 9,29-1,12-4,-40 4,0 0,0-1,0 0,0-1,10-6,-18 9,-1-1,0 0,1 1,-1-2,-1 1,1 0,0-1,-1 0,0 0,1 0,-2 0,1 0,0-1,-1 1,0-1,0 1,0-1,-1 0,1 0,-1-4,1-4,-2 10,1 0,-1 0,0 0,1 0,0 0,0 0,0 0,0 0,0 0,0 0,1 1,-1-1,1 0,0 1,0 0,0-1,0 1,4-3,0 1,1 1,-1-1,1 1,0 0,-1 0,1 1,0 0,1 0,21-4,20-1,-48 7,93-9,42 4,98 6,-142 1,305-1,-391-1,-3 1,1-1,-1 0,1-1,-1 1,1 0,-1-1,1 0,-1 0,1 0,1-1,-5 2,0 0,0 0,0 0,0 0,0 0,1 0,-1 0,0 0,0-1,0 1,0 0,0 0,0 0,1 0,-1 0,0-1,0 1,0 0,0 0,0 0,0 0,0-1,0 1,0 0,0 0,0 0,0-1,0 1,0 0,0 0,0 0,0 0,0-1,0 1,0 0,0 0,0 0,0 0,0-1,-1 1,1 0,0 0,0 0,0 0,0 0,0-1,0 1,-1 0,1 0,0 0,0 0,0 0,0 0,-6-4,0 0,0 1,0 0,0 1,0-1,0 1,-1 0,-3 0,-8-3,-95-27,-56-7,87 25,0 4,-45 1,-144 10,108 1,-942-2,1094 0,0 0,0 1,0 0,0 1,-3 1,10-2,1 0,-1 0,1 0,0 1,-1 0,1 0,0 0,0 0,0 0,0 0,1 1,-1-1,1 1,-1 0,1 0,0 0,-1 2,1-1,0 0,0 0,0 0,1 0,-1 1,1 0,0-3,1-1,0 0,0 1,0-1,0 0,0 0,0 1,0-1,0 0,0 1,1-1,-1 0,0 0,1 1,-1-1,1 0,0 0,-1 0,1 0,0 0,0 0,-1 0,1 0,0 0,2 1,0 0,-1 0,1-1,0 1,0-1,0 1,0-1,0 0,1-1,0 1,4 1,0-1,1 0,6-1,8-1,1-1,-1-1,0-1,0-1,2-1,117-40,-76 22,21-4,1 4,1 4,57-5,56 5,533-2,-543 23,-54 6,-113-5,0 2,12 4,-30-7,-1 1,1 1,-1-1,1 1,-1 0,-4-2,-1 0,0 0,1-1,-1 1,0 0,0 1,1-1,-1 0,0 0,0 1,0-1,0 0,-1 1,1-1,0 1,0-1,-1 1,1-1,-1 2,1-1,-1-1,0 1,0 0,-1-1,1 1,0-1,0 1,-1-1,1 1,-1-1,1 1,-1-1,0 0,1 1,-1-1,0 0,0 1,0-1,0 0,0 0,-1 1,-4 3,1-1,-1 0,0 0,-2 1,2-2,-31 18,-1-2,-1-2,-1-1,-1-2,0-2,0-2,-1-2,-10 0,-34 3,-24-4,-87-2,-635-5,319-2,451 2,342-7,-94 1,271 4,-267 8,76 18,-214-16,-27-4,0 0,0-2,0-1,1-1,5-1,-22-1,0 1,0-1,0-1,0 0,-1 0,1-1,-1 0,5-4,-11 7,-1 0,1 0,-1 0,0 0,1 0,-1-1,0 1,0-1,0 1,0-1,0 1,0-1,-1 1,0 1,0-1,0 0,0 1,0-1,0 0,0 1,0-1,0 1,0-1,0 0,0 1,0-1,-1 0,1 1,0-1,0 1,-1-1,1 1,0-1,-1 0,1 1,-1-1,1 1,0 0,-1-1,1 1,-1-1,0 1,1 0,-1-1,1 1,-1 0,1 0,-1-1,0 1,1 0,-1 0,-11-3,1 0,0 0,-1 2,1-1,-1 1,-8 1,0-1,-147-5,-1 7,-65 13,190-9,1 1,-26 9,49-10,1 1,0 0,0 2,1 0,0 1,0 1,1 0,11-6,1-1,0 1,0 0,0 0,0 0,1 1,0-1,0 1,0-1,0 1,1 0,0 0,0 1,0-1,0 2,0 2,0 0,1 0,0 0,1 0,0 1,0-1,1 0,1 6,-2-12,1-1,0 1,0 0,0 0,0-1,1 1,-1-1,1 1,-1-1,1 0,0 1,0-1,0 0,0 0,0 0,0-1,1 1,-1 0,1-1,-1 1,4 0,5 3,1-1,0-1,0 1,9 0,36 5,-1-2,12-2,119 0,-161-5,551 0,-334-1,-236 1,99-1,101-12,-189 10,1-1,-1 0,0-1,15-6,-52 19,-11 8,7-3,-217 107,175-92,-1-2,-61 14,49-22,-1-3,-18-3,-160 10,-188-8,426-16,42-1,211-28,8-5,-217 32,0 1,25-1,-40 4,-1 1,0 0,0 0,1 0,-1 1,0 1,0-1,0 1,5 4,-9-4,1 0,-1 1,0 0,2 2,4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32.606"/>
    </inkml:context>
    <inkml:brush xml:id="br0">
      <inkml:brushProperty name="width" value="0.35" units="cm"/>
      <inkml:brushProperty name="height" value="0.35" units="cm"/>
      <inkml:brushProperty name="color" value="#FFFFFF"/>
      <inkml:brushProperty name="ignorePressure" value="1"/>
    </inkml:brush>
  </inkml:definitions>
  <inkml:trace contextRef="#ctx0" brushRef="#br0">828 460,'1'23,"1"1,2-1,2 9,0 1,0 8,1 63,7 58,36 223,15 9,-4-29,-27-80,-15 0,-20-22,0-136,2-201,-3-126,-1 156,-2 0,-2 0,-7-24,-3 11,-2 1,-3 1,-23-42,-96-152,118 214,-1 0,-27-27,-62-58,4 5,-32-57,-45-79,154 205,3-2,-18-38,32 55,2-1,1 0,2 0,1-1,1-4,6 28,1 0,0 0,1 0,0 0,0 0,1-1,0 1,1 0,0 0,0 0,0 4,-1 0,1 0,0 1,1-1,-1 1,1 0,0 0,0 0,0 0,1 0,-1 0,1 1,0 0,0 0,0 0,0 0,0 1,4-2,-7 3,0 1,0-1,0 1,0-1,0 1,0 0,0-1,0 1,0 0,0 0,0 0,0 0,0 0,1 0,-1 0,0 0,0 0,0 0,0 1,0-1,0 0,0 1,0-1,0 1,0-1,0 1,0-1,0 1,0 0,0 0,-1-1,1 1,0 0,0 0,-1 0,1 0,-1 0,1 0,-1 0,1 1,2 4,-1 1,-1 0,1-1,-1 1,0 0,0 4,3 76,-5 21,1 7,7 64,20 100,-5-132,7-1,9 11,-32-132,2 0,1 0,1 0,0-1,12 18,-5-11,-1 1,-2 1,-1 0,4 19,0-3,53 146,35 53,-81-194,-7-17,1 0,1-1,7 7,-23-38,1 0,0 0,0-1,0 1,0-1,2 1,-5-4,0 0,0 0,1 0,-1 0,1-1,-1 1,0 0,1-1,-1 1,1-1,-1 0,1 1,0-1,-1 0,1 0,-1 0,1 0,-1 0,1 0,-1 0,1-1,0 1,-1-1,1 1,-1-1,3-1,-1 0,1 0,-1-1,1 1,-1-1,0 0,0 0,0 0,-1-1,1 1,1-3,4-8,0-1,2-5,-7 12,33-77,1-12,-25 64,1-6,-2-1,-2 1,-2-2,3-37,-5-11,-5-65,-7 59,-4 1,-12-39,6 31,-16-56,19 97,14 60,-1-4,0 0,-1 0,1 0,-2-2,3 7,-1-1,1 0,0 1,-1-1,1 1,0-1,-1 1,1-1,-1 1,1-1,-1 1,1-1,-1 1,1 0,-1-1,0 1,1 0,-1 0,1 0,-1 0,1 0,-1 0,1 0,0 0,-1 0,1 0,-1 0,1 1,-1-1,1 0,0 0,-1 0,1 1,0-1,-1 0,1 0,0 1,-1-1,1 0,0 1,-1-1,1 1,0-1,0 1,-4 5,0 1,0 0,1 1,1-1,-1 1,1 1,-4 8,-44 126,6-18,-12 64,29-61,5 2,-1 78,13-7,10 71,2-239,-2-33,0 1,0-1,0 0,0 1,0-1,1 1,-1-1,0 1,0-1,0 1,1-1,-1 0,0 1,0-1,1 1,-1-1,0 0,1 1,-1-1,1 0,-1 1,0-1,1 0,-1 0,0 0,1 0,-1 0,0-1,1 1,-1 0,0 0,1 0,-1 0,0 0,0 0,1 0,-1-1,0 1,1 0,-1 0,0 0,0-1,1 1,-1 0,0 0,3-4,0 1,-1-1,1 0,0-2,31-56,6-22,26-72,-51 121,27-70,-4-2,-5-1,-5-2,2-34,-4-47,-9-1,-8 0,-11-87,-22-66,11 249,-4 1,-17-50,0 32,-4 1,-34-64,-3 11,72 158,0 0,0 1,-1-1,0 1,-1-1,-3-3,8 10,0 0,0-1,0 1,0 0,-1 0,1-1,0 1,0 0,0 0,0 0,-1-1,1 1,0 0,0 0,0 0,-1 0,1 0,0-1,0 1,-1 0,1 0,0 0,0 0,-1 0,1 0,0 0,0 0,-1 0,1 0,0 0,-1 0,1 0,0 0,0 0,-1 0,1 0,0 0,0 1,-1-1,1 0,0 0,0 0,0 0,-1 0,1 1,0-1,0 0,0 0,-1 0,1 1,0-1,0 0,0 0,0 1,-4 16,3 6,0 0,2 0,1 0,0-1,4 11,7 30,10 21,81 222,16-1,-60-154,259 568,-313-707,128 277,-130-280,0 1,-1-1,0 1,-1 0,0 0,-1 0,1 2,-2 14,0-1,-1 3,0-9,-2 13,1-3,2-28,1-4,4-19,37-220,-10 60,-17 77,-4 1,-5-2,-4-11,-5 50,-2 0,-3 1,-3-1,-3 0,-75-256,81 294,-18-56,-17-33,37 104,0 0,-7-9,12 22,0-1,0 1,0-1,0 1,0 0,0 0,0 0,0-1,-1 1,1 0,0 0,-1 1,1-1,-2-1,2 2,1 0,-1 0,0 0,1 0,-1 0,0 0,1 0,-1 0,0 0,1 0,-1 1,0-1,1 0,-1 0,1 1,-1-1,0 0,1 1,-1-1,1 0,-1 1,1-1,-1 1,1 0,-3 3,0 0,0 0,1 1,-1-1,1 1,0 0,1-1,-1 4,-31 115,-1 33,14-57,-54 302,54-232,3 71,16 365,2-586,-1-15,0-7,16-254,0-11,-15 182,-4-1,-4 0,-11-47,-8 1,-6 1,-6 1,-6 3,-5 1,-21-31,59 140,11 18,0-1,0 1,0 0,0 0,0 0,0 0,0 0,0-1,-1 1,1 0,0 0,0 0,0 0,0 0,0 0,0 0,-1 0,1-1,0 1,0 0,0 0,0 0,-1 0,1 0,0 0,0 0,0 0,0 0,-1 0,1 0,0 0,0 0,0 10,5 14,1 0,9 23,-10-32,53 143,7-2,24 30,170 297,-181-344,-29-50,94 168,-106-198,-35-55,1 0,0 0,0 0,0-1,1 0,0 1,-4-3,0-1,1 0,-1 0,0 0,0 0,1 1,-1-1,0 0,0 0,1 0,-1 0,0 0,0 0,1 0,-1 0,0 1,1-1,-1 0,0 0,0 0,1-1,-1 1,0 0,1 0,-1 0,0 0,0 0,1 0,-1 0,0 0,0 0,1-1,-1 1,0 0,0 0,1 0,-1-1,0 1,0 0,0 0,1 0,-1-1,0 1,0 0,0 0,0-1,0 1,0 0,0-1,1 1,0-4,0-1,0 1,0 0,-1-1,1 1,-1-1,0 0,-2-38,2 32,-12-101,-23-91,14 86,1 2,-23-148,16 31,15 110,6 58,4 55,2 9,0 0,0 0,0 0,0 0,0 0,0 0,0 0,0 0,0 0,0 0,0 0,0 0,0 0,0 0,0 0,0-1,0 1,0 0,0 0,0 0,0 0,-1 0,1 0,0 0,0 0,0 0,0 0,0 0,0 0,0 0,0 0,0 0,0 0,0 0,0 0,0 0,-1 0,1 0,0 0,0 0,0 1,0-1,0 0,0 0,0 0,0 0,0 0,0 0,0 0,0 0,0 0,0 0,0 0,-8 17,-10 49,2 1,3 1,3 0,3 1,2 34,5 29,6 0,12 51,19 80,-23-171,-11-73,-3-15,-1-9,-38-198,-53-151,53 236,-5 2,-10-10,45 104,1 1,2-1,-5-23,-7-67,9 48,5 34,4 30,1 1,-1-1,0 0,0 0,0 0,0 0,0 0,0 1,0-1,1 0,-1 0,0 0,0 0,0 0,0 0,0 0,1 0,-1 0,0 0,0 0,0 0,0 0,1 0,-1 0,0 0,0 0,0 0,0 0,1 0,-1 0,0 0,0 0,0 0,0 0,1 0,-1 0,0 0,0 0,0 0,0-1,0 1,1 0,-1 0,0 0,0 0,0 0,0 0,0-1,0 1,0 0,0 0,0 0,0 0,1 0,-1-1,0 1,0 0,0 0,0 0,0 0,0-1,0 1,0 0,0 0,0 0,-1 0,1-1,7 9,0 0,-1 1,0-1,-1 1,0 0,3 8,6 11,242 406,-4-19,-14-15,-228-380,-8-15,1 0,-1-1,1 1,0 0,0-1,1 0,-1 0,1 0,3 3,-6-6,-1-1,0 0,0 0,0 0,1 0,-1 0,0 0,0 0,0 0,1 0,-1 0,0 0,0 0,0 0,1 0,-1 0,0 0,0 0,1 0,-1 0,0 0,0 0,0 0,1 0,-1 0,0 0,0 0,0 0,1-1,-1 1,0 0,0 0,0 0,0 0,0 0,1-1,-1 1,0 0,0 0,0 0,0-1,0 1,0 0,0 0,0 0,0-1,0 1,1 0,-1 0,0 0,0-1,1-6,0 0,-1 0,1 0,-1 0,-1 0,1-1,-1 0,-2-25,-2 0,-1 1,-7-19,-2-9,-69-311,67 285,3 15,-6-11,-10-35,5 0,-9-114,32 198,1 17,-1-1,0-2,1 14,0 1,-1-1,1 0,-1 1,0 0,0-1,0 1,-1 0,-1-2,4 5,-1 0,0 0,1 0,-1 0,0 0,1 1,-1-1,0 0,0 1,0-1,1 1,-1-1,0 0,0 1,0 0,0-1,0 1,0 0,0-1,0 1,0 0,0 0,0 0,0 0,0 0,0 0,-1 0,1 0,0 1,0-1,0 0,0 0,0 1,0-1,1 1,-1-1,0 1,0-1,0 1,0 0,0-1,1 1,-1 0,0 0,0 0,-4 5,1-1,-1 1,1 1,0-1,-2 6,-2 6,1-1,1 1,1 0,1 1,1-8,-4 19,2 1,1-1,0 27,4 93,1-91,-1-28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39.617"/>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39.617"/>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7T06:28:39.617"/>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7:54.916"/>
    </inkml:context>
    <inkml:brush xml:id="br0">
      <inkml:brushProperty name="width" value="0.2" units="cm"/>
      <inkml:brushProperty name="height" value="0.2" units="cm"/>
      <inkml:brushProperty name="color" value="#FFFFFF"/>
      <inkml:brushProperty name="ignorePressure" value="1"/>
    </inkml:brush>
  </inkml:definitions>
  <inkml:trace contextRef="#ctx0" brushRef="#br0">426 773,'0'888,"0"-881,0 10,0-1,-1 1,0 0,-2 0,-1 4,4-19,-1-1,1 1,-1-1,1 0,-1 1,0-1,0 0,1 0,-1 1,0-1,-1 1,1-2,1 0,0 1,-1-1,1 0,-1 0,1 1,0-1,-1 0,1 0,-1 0,1 0,-1 0,1 0,-1 0,1 0,-1 0,1 0,-1 0,1 0,-1 0,1 0,0 0,-1 0,1 0,-3-2,0 0,0 0,1 0,-1 0,1-1,-1 1,1 0,0-1,0 0,0 0,-15-21,-9-18,-148-270,120 211,42 78,-6-8,1-1,2-1,1-1,-1-9,8 12,7 30,0-1,0 1,0-1,0 1,0 0,0-1,0 1,1-1,-1 1,1-1,-1 1,1 0,-1-1,1 1,0 0,0-2,-1 3,1-1,-1 1,1 0,-1-1,1 1,0 0,-1-1,1 1,-1 0,1 0,0-1,-1 1,1 0,-1 0,1 0,0 0,-1 0,1 0,0 0,-1 0,1 0,0 0,-1 0,1 1,0-1,-1 0,18 8,-14-6,4 3,1 1,-1-1,0 2,0-1,-1 1,1 0,-2 1,1-1,-1 1,3 5,9 17,-1 0,5 16,-12-24,265 477,-194-360,-77-133,4 10,1-1,1 0,0 0,1-1,13 12,-22-24,0 0,0 0,0 0,0-1,1 1,-1-1,1 0,-1 0,2 1,-2-2,-1 1,0-1,0 0,1 0,-1 0,0 0,0 0,0-1,1 1,-1 0,0 0,0-1,0 1,0-1,1 1,-1-1,0 1,0-1,0 0,0 0,0 1,0-2,5-4,-1 1,1-1,-1-1,-1 1,2-3,22-40,-25 43,15-28,-2 0,-1-2,9-32,-2-17,-4 0,-2-12,1-37,-6-7,-8 40,-4 89,1 12,0 0,0 0,0 0,0 0,-1 0,1 0,0 0,0 0,0 0,0 0,0 0,0 0,0-1,0 1,0 0,0 0,0 0,0 0,-1 0,1 0,0 0,0 0,0 0,0 0,0 0,0 0,0 0,0 0,0 0,0 0,-1 0,1 0,0 0,0 0,0 1,0-1,0 0,0 0,0 0,0 0,0 0,0 0,0 0,0 0,0 0,-1 0,1 0,0 0,0 0,0 0,0 1,0-1,0 0,-7 16,4-6,-1 1,-1-1,1 0,-1 0,-1 0,0-1,-7 9,5-8,-18 23,2 1,-14 25,-7 33,26-50,-16 24,27-54,7-12,1 1,0-1,0 0,0 0,0 0,0 0,0 0,0 0,0 0,-1 1,1-1,0 0,0 0,0 0,0 0,0 0,0 0,-1 0,1 0,0 0,0 0,0 0,0 0,-1 0,1 0,0 0,0 0,0 0,0 0,0 0,-1 0,1 0,0 0,0-1,-1 0,1-1,0 1,-1 0,1-1,0 1,0 0,0-1,0 1,0 0,0-1,1 1,2-27,1 0,4-13,1 0,5-22,15-37,5-20,-27 91,-2 0,-1 0,-1-7,0 15,1-1,0 1,2 0,0 0,2-2,2-7,9-29,-17 56,-2 7,-2 9,-1-1,0 0,0 0,-4 8,-5 16,-92 321,69-224,7 1,5 2,3 34,6 85,14 128,1-365,1-13,0-8,-1 0,1 0,-1 0,0 0,0 0,0-1,0 1,127-456,-87 269,-26 107,-1-25,-3-126,-14 0,1 72,3 112,4 0,5-27,1-6,-4 21,3-30,8-24,-13 99,0 14,-5 3,1 0,-1 0,1 0,-1 1,0-1,1 0,-1 0,0 1,1-1,-1 0,0 0,1 1,-1-1,0 0,1 1,-1-1,0 1,0-1,3 4,-1 0,0 0,0 1,0-1,0 0,-1 1,0 1,8 38,-7-28,23 192,-10-58,51 280,-17-124,-44-277,2 25,11 34,-16-81,0 0,0 0,1-1,2 6,2-6,-7-6,0 0,0 0,0 0,0 0,1 0,-1 0,0 0,0 0,0 0,1 0,-1 0,0 0,0 0,0 0,0 0,1 0,-1 0,0 0,0 0,0 0,0 0,1-1,-1 1,0 0,0 0,0 0,0 0,0 0,0 0,1-1,-1 1,0 0,1-3,1 0,-1 0,0-1,0 1,0 0,0-1,0 1,-1 0,1-3,1-38,-2 36,-8-259,1 115,4 62,-11-226,14 311,-29-436,18 1,11 422,0 16,1 4,-1 27,5 45,3 0,9 34,0 0,5 36,11 91,-30-206,32 240,6-61,-10-56,1-15,11 20,-37-138,-5-14,12 36,-12-37,1-1,0 1,-1 0,1-1,0 1,1-1,-1 0,1 1,-2-3,-1-1,0 0,0 0,1 0,-1 1,0-1,0 0,1 0,-1 0,0 0,0 1,1-1,-1 0,0 0,1 0,-1 0,0 0,1 0,-1 0,0 0,1 0,-1 0,0 0,1 0,-1 0,0 0,1 0,-1 0,0-1,0 1,1 0,-1 0,0 0,1 0,-1-1,0 1,0 0,1 0,-1 0,0-1,0 1,0 0,1 0,-1-1,0 1,0 0,0-1,0 1,0 0,3-5,-1-1,0 1,-1 0,1-1,-1-1,13-64,4-62,-2-78,-9 112,16-701,-23 775,-1 24,1 7,0 48,-1 96,3 259,-1-371,1-1,2 0,2 0,8 26,-14-61,1-1,-1 1,1 0,0 0,-1-1,1 1,0-1,1 2,-2-3,0 0,0 0,0 0,0 0,0 0,0 0,0 0,0 0,0 0,0 0,0 0,0 0,0 0,0 0,1 0,-1 0,0 0,0 0,0 0,0 0,0 0,0 0,0 0,0 0,0 0,0 0,0 0,0 0,0 0,0-1,0 1,0 0,0 0,0 0,0 0,1 0,-1 0,0 0,0 0,0 0,0 0,0 0,0 0,0 0,0 0,0 0,0 0,0 0,0-1,0 1,0 0,0 0,0 0,0 0,0 0,0 0,0 0,0-11,-4-21,-1 0,-2-2,-18-62,-5 2,-28-59,-9-22,-13-31,75 194,4 7,-1 0,0 0,0 0,-1 1,1-1,-1 1,0-1,0 1,-1 0,1 0,2 4,1-1,0 1,0 0,0 0,0 0,-1 0,1 0,0 0,0 0,0 0,-1-1,1 1,0 0,0 0,-1 0,1 0,0 0,0 0,0 0,-1 0,1 0,0 0,0 0,-1 1,1-1,0 0,0 0,0 0,-1 0,1 0,0 0,0 0,0 0,0 1,-1-1,1 0,0 0,0 0,0 0,0 1,0-1,-1 0,1 0,0 0,0 1,0-1,0 0,0 0,0 1,0-1,0 0,0 0,-2 9,0 0,1 1,0-1,0 0,1 0,0 1,2 6,-2-11,9 100,15 64,-9-78,27 220,-17-126,8-1,45 137,-64-271,19 65,15 25,-44-130,17 40,-19-45,1 0,0 0,0-1,0 1,1-1,-1 0,4 3,-6-6,-1 0,1-1,0 1,0-1,0 1,0 0,0-1,0 0,0 1,0-1,0 1,0-1,0 0,0 0,0 0,0 0,0 0,0 0,0 0,1 0,-1 0,0 0,0 0,0-1,0 1,0 0,0-1,0 1,2-2,-1 0,1 0,-1 0,1 0,-1 0,0 0,1-1,-1 1,1-2,11-19,-1-1,-1 0,-1 0,3-15,22-66,-4-2,3-43,-10 20,-6 0,-5-2,-6-10,-6-397,-3 462,0-146,1 351,0-20,8 458,45 190,-49-691,-4-50,0-15,0 0,0 0,0 0,0 0,0 0,0 0,0 0,0 0,0 0,0 0,0 0,0-1,0 1,0 0,0 0,-1 0,1 0,0 0,0 0,0 0,0 0,0 0,0 0,0 0,0 0,0 0,0 0,0 0,0 0,0 0,0 0,0 0,0 0,0 0,-1-1,1 1,0 0,0 0,0 0,0 0,0 0,0 0,0 0,0 0,0 1,0-1,0 0,0 0,0 0,0 0,-1 0,1 0,0 0,0 0,0 0,0 0,0 0,0 0,0 0,0 0,0 0,0 0,0 0,0 0,0 0,0 0,0 0,0 0,0 1,0-1,-8-22,7 19,-50-180,5-15,-28-190,62 324,8 39,-107-551,92 489,-4 1,-5-1,15 57,13 29,0 0,-1 1,1-1,0 0,-1 1,1-1,-1 0,1 1,-1-1,1 1,-1-1,0 1,1-1,-1 1,1-1,-1 1,0-1,0 1,0 0,1 0,-1 1,1-1,-1 0,1 1,-1-1,1 1,-1-1,1 0,0 1,-1-1,1 1,-1-1,1 1,0-1,0 1,-1-1,1 1,0 0,0-1,0 1,0-1,0 1,0 0,-1-1,2 1,-5 21,2-1,0 1,2 11,0-22,-1 239,10 170,-3-149,-1-24,-2-31,0-48,-2-58,1-54,-2-56,0 0,0 1,0-1,0 1,0-1,0 0,0 1,0-1,0 0,0 1,0-1,0 1,1-1,-1 0,0 1,0-1,0 0,1 0,-1 1,0-1,1 0,-1 0,1 0,-1 0,0-1,1 1,-1 0,0-1,1 1,-1 0,0-1,0 1,1-1,-1 1,0-1,0 1,1 0,-1-1,0 1,0-1,0 0,6-18,-1 0,1-13,15-108,46-514,-52 430,1 27,-1 36,11-108,-25 264,1-15,-2 18,1 3,-1 11,0 92,0 47,7 21,25 279,89 428,-92-726,-18-110,7 19,-16-56,0 1,1-1,0 0,0 0,0 0,0 0,4 3,-7-9,0 1,1-1,-1 1,1-1,-1 1,0-1,1 0,-1 1,1-1,-1 0,1 0,-1 1,1-1,0 0,-1 0,1 0,-1 0,1 1,-1-1,1 0,0 0,-1 0,1 0,-1 0,1-1,-1 1,1 0,0 0,-1 0,1 0,-1-1,1 1,-1 0,1 0,-1-1,1 1,-1 0,1-1,-1 1,0-1,1 1,0-1,1-2,0-1,0 1,0 0,0-1,-1 0,0 1,1-1,-1 0,0 0,0-1,6-40,-1 0,-2-15,-1 22,5-65,22-364,-22-484,-9 621,3 500,16 102,74 345,36-2,-113-555,-9-46,-6-14,0 0,0 0,0 0,0 1,0-1,0 0,0 0,0 0,1 0,-1 0,0 0,0 0,0 0,0 1,0-1,0 0,1 0,-1 0,0 0,0 0,0 0,0 0,0 0,1 0,-1 0,0 0,0 0,0 0,0 0,1 0,-1 0,0 0,0 0,0 0,0 0,0 0,1 0,-1 0,1-2,0 0,0 1,0-1,0 0,0 0,0 1,-1-1,1 0,0-2,4-17,0-1,-1 1,-2-1,1-17,-2 21,5-115,2-411,-8 425,-2-436,-11 281,0-19,13 284,0 7,1 7,0 86,33 237,-13-149,4 93,9 79,-28-305,12 120,-13-104,-4 36,-1-90,-1-9,1-15,0-3,-2-41,-7-53,-11 0,-16-36,17 71,-2-15,-24-93,22 106,-12-23,15 56,-12-19,-9-19,30 61,1 0,-1 0,-6-9,3 15,13 17,0 0,1 1,-1-1,0 1,1-1,-1 1,0-1,1 1,-1 0,0-1,0 1,0 0,1 0,-1-1,0 1,0 0,0 0,0 0,1 0,-1 1,1-1,-1 0,1 0,-1 0,1 1,-1-1,1 0,-1 1,1-1,-1 0,1 1,-1-1,1 1,0-1,-1 1,1-1,0 1,-1-1,1 1,0-1,-2 3,1 1,0-1,0 0,0 1,0-1,1 3,-3 22,1 18,4 68,49 392,-10-206,17 21,-35-224,-19-83,0 0,6 13,-10-26,0-1,1 1,-1-1,0 1,0 0,1-1,-1 1,1-1,-1 1,0-1,1 0,-1 1,1-1,-1 1,1-1,0 0,-1 0,0 0,0 0,0 0,1 0,-1 0,0 0,0 0,1 0,-1 0,0 0,0-1,0 1,1 0,-1 0,0 0,0 0,0 0,1-1,-1 1,0 0,0 0,0 0,0-1,0 1,0 0,1 0,-1 0,0-1,0 1,0 0,0-1,2-6,0 0,-1-1,0 0,0 1,-1-3,4-89,-6-48,-18-103,-33-141,14 172,-1 33,5 44,31 125,-1-3,-1 0,0 0,-2 0,0 1,-6-10,5 18,9 11,0 0,0 0,-1 0,1 0,0-1,0 1,0 0,-1 0,1 0,0 0,0 0,-1 0,1 0,0 0,0-1,-1 1,1 0,0 0,0 0,-1 0,1 0,0 0,0 0,-1 1,1-1,0 0,0 0,-1 0,1 0,0 1,-1-1,1 0,-1 1,1-1,0 1,0-1,-1 1,1-1,0 1,0-1,-1 1,1-1,0 1,0 0,0-1,-2 20,9 74,10 67,30 132,49 147,-31-199,-8-43,-9-55,-41-127,0 0,1 0,1 0,2 1,-9-14,0 1,1-1,-1 0,1-1,0 1,0 0,0-1,3 2,-6-3,1-1,0 1,0-1,-1 0,1 1,0-1,0 0,0 0,0 0,-1 0,1 1,0-1,0 0,0 0,0-1,0 1,0 0,-1 0,1 0,0-1,0 1,0 0,-1-1,1 1,0 0,0-1,-1 1,1-1,0 0,-1 1,1-1,0 1,-1-1,1 0,2-3,-1 0,0 0,0 0,0 0,0 0,-1 0,0 0,1-1,-1-3,6-46,-6 33,9-136,-8-101,-3 149,0-468,1 562,0 1,-1-1,-1 1,0-1,-2-1,4 13,-1 1,0-1,0 1,0-1,-1 1,1-1,-2-1,3 4,0 0,0 0,0 0,0 0,0-1,0 1,0 0,0 0,0 0,-1-1,1 1,0 0,0 0,0 0,0 0,-1 0,1 0,0-1,0 1,0 0,0 0,-1 0,1 0,0 0,0 0,0 0,-1 0,1 0,0 0,0 0,0 0,-1 0,1 0,0 0,0 0,0 0,-1 0,1 0,0 0,0 0,0 0,-1 0,1 1,0-1,0 0,0 0,0 0,-1 0,1 0,0 1,0-1,0 0,0 0,0 0,0 0,-1 1,1-1,0 0,-1 3,0 0,1 0,-1 0,0 0,1 1,0-1,0 0,0 0,0 0,0 1,7 42,-5-33,24 116,5-1,29 70,111 245,-53-174,-43-101,-63-139,2 3,0 0,13 16,-26-46,0 0,0 0,1 1,-1-1,1-1,0 1,-1 0,1 0,0-1,2 2,-4-3,1 0,-1 1,0-1,0 0,1 0,-1 0,0 0,1 0,-1 0,0 0,1 0,-1 0,0 0,1 0,-1 0,0-1,1 1,-1 0,0 0,0 0,1 0,-1 0,0-1,0 1,1 0,-1 0,0-1,1 0,0 0,0 0,0-1,0 1,-1 0,1-1,0 1,-1-1,1 0,2-11,-1 0,0-1,-1 1,-1 0,0-1,0 1,-3-8,-32-242,27 215,-18-107,-30-228,38 232,-8-11,8 69,-21-100,35 177,0 1,-2-2,0 6,5 11,1-1,0 1,0 0,0 0,0 0,0 0,0 0,0 0,0 0,-1 0,1 0,0 0,0 0,0 0,0 0,0 0,0 0,0 0,-1 0,1 0,0 0,0 0,0 0,0 0,0 0,0 0,-1 0,1 0,0 0,0 0,0 0,0 0,0 0,0 0,0 0,-1 0,1 0,0 0,0 0,0 1,0-1,0 0,0 0,0 0,-1 2,0 0,0 0,1 1,-1-1,1 0,-1 0,1 1,0-1,0 1,0 61,2 0,7 33,-7-82,2 30,3 0,1 0,3-1,2 4,6 9,1-2,3 0,2-2,10 12,-28-53,1-1,0 0,0-1,1 0,1-1,0 1,0-2,1 1,-3-3,0-1,1 0,0 0,0-1,0 0,1 0,-1-1,1 0,0-1,0 0,1-1,9 0,0 0,1-2,-8 0,-1 1,1 0,0 1,0 0,-1 1,10 3,-5 1,0 1,-1 1,7 5,22 10,-43-22,-1 0,1 0,0-1,0 1,-1-1,1 1,0-1,0 0,0 1,0-1,0 0,0 0,-1-1,1 1,0 0,0-1,0 1,-1-1,0 1,0-1,0 0,0 1,0-1,0 0,0 0,-1 0,1 0,0 0,-1 0,1 0,-1 0,1 0,-1 0,1 0,-1 0,1 0,-1 0,0 0,0-1,0 1,0 0,0 0,0 0,0 0,0-1,0 1,-12-123,12 123,-1-4,1 0,-1 1,0-1,-1 1,1-1,-2-1,3 5,0 0,-1 1,1-1,0 0,-1 1,1-1,-1 0,1 1,-1-1,1 1,-1-1,1 1,-1-1,0 1,1-1,-1 1,1-1,-1 1,0 0,0-1,1 1,-1 0,0 0,0 0,1 0,-1-1,0 1,0 0,1 0,-1 0,0 1,0-1,1 0,-1 0,0 0,0 0,1 1,-1-1,0 0,1 1,-1-1,0 1,1-1,-1 1,-3 2,1 0,-1 0,1 0,0 1,0-1,0 1,0 0,1 0,0 0,0 0,0 0,0 0,0 1,-3 9,1 0,1 0,-2 9,0 19,2 1,2-1,3 20,-1-35,-1-20,0-1,0 1,-1 0,0-1,0 1,0-1,-1 1,0 0,-8 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7:40.844"/>
    </inkml:context>
    <inkml:brush xml:id="br0">
      <inkml:brushProperty name="width" value="0.2" units="cm"/>
      <inkml:brushProperty name="height" value="0.2" units="cm"/>
      <inkml:brushProperty name="color" value="#FFFFFF"/>
      <inkml:brushProperty name="ignorePressure" value="1"/>
    </inkml:brush>
  </inkml:definitions>
  <inkml:trace contextRef="#ctx0" brushRef="#br0">291 1,'0'37,"5"271,0-183,7 168,-3-158,18 80,-23-182,25 130,-29-159,0-1,1 0,-1 0,-1 1,1-1,-1 3,1-5,0-1,0 1,0-1,0 0,0 1,0-1,-1 1,1-1,0 1,0-1,0 0,-1 1,1-1,0 0,-1 1,1-1,0 0,-1 1,1-1,0 0,-1 1,1-1,-1 0,1 0,0 0,-1 1,1-1,-1 0,1 0,-1 0,1 0,-1 0,1 0,-1 0,1 0,0 0,-1 0,1 0,-1 0,1 0,-1 0,1-1,-1 1,1 0,0 0,-1 0,1-1,-1 1,1 0,-4-3,0 0,1 0,-1 0,1 0,0 0,0-1,0 1,0-1,1 0,-1-1,-8-10,-22-29,-86-107,25 27,50 52,29 49,2 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7:41.346"/>
    </inkml:context>
    <inkml:brush xml:id="br0">
      <inkml:brushProperty name="width" value="0.2" units="cm"/>
      <inkml:brushProperty name="height" value="0.2" units="cm"/>
      <inkml:brushProperty name="color" value="#FFFFFF"/>
      <inkml:brushProperty name="ignorePressure" value="1"/>
    </inkml:brush>
  </inkml:definitions>
  <inkml:trace contextRef="#ctx0" brushRef="#br0">0 0,'0'4,"0"6,0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8:24.192"/>
    </inkml:context>
    <inkml:brush xml:id="br0">
      <inkml:brushProperty name="width" value="0.2" units="cm"/>
      <inkml:brushProperty name="height" value="0.2" units="cm"/>
      <inkml:brushProperty name="color" value="#FFFFFF"/>
      <inkml:brushProperty name="ignorePressure" value="1"/>
    </inkml:brush>
  </inkml:definitions>
  <inkml:trace contextRef="#ctx0" brushRef="#br0">1020 0,'0'1040,"1"-1030,-1-10,0 0,0 0,0 0,0 0,0 0,0 0,0 0,0 0,0 0,0 0,0-1,0 1,0 0,0 0,0 0,0 0,0 0,0 0,0 0,0 0,0 0,0 0,0 0,0 0,0 0,0 0,0 0,0 0,0 0,0 0,0 0,0 0,0 0,0 0,0 0,0 0,0 0,0 0,1 0,-1 0,0 0,0 0,0 0,0 0,0 0,0 0,0 0,0 0,0 0,0 0,0 0,0 0,0 0,0 0,0 0,0 0,0 0,6-23,-5 17,38-213,-9-1,-9-1,-11-11,-9 177,-9 182,3-39,-17 268,9-246,3-32,7-52,-7 23,4-20,-12 58,-6 35,-5 41,-55 406,17-102,86-542,-2 10,17-75,53-227,-61 263,7-7,-28 96,9-28,5-9,-13 39,1-1,0 1,1 0,0 0,7-6,-12 14,0 0,-1 0,1 1,-1-2,0 1,0 0,0 0,-1-1,0 1,0-1,0 1,-1-1,0-1,1-1,0 0,0 0,1 0,0 1,2-8,4-6,-2 1,-1-1,2-13,-2 14,-4 16,0 1,0 0,0 0,1 0,0 0,-1 0,1 0,0 0,0 0,1 1,-1-1,30-25,-27 24,-4 3,3-3,0 1,0 0,0 0,0 1,1-1,2 0,-6 2,0 1,1-1,-1 1,0 0,0 0,1 0,-1 0,0 0,0 0,1 0,-1 0,0 0,0 0,0 1,1-1,-1 0,0 1,0-1,0 1,0 0,0-1,0 1,0 0,0-1,0 1,0 0,0 0,0 0,0 0,2 4,0-1,0 0,-1 1,1 0,-1 0,0 0,0 0,-1 0,1 0,-1 0,0 0,-1 1,1 0,0 15,-1 1,-2 15,1-5,1-27,-1 8,1-11,0-8,0-793,-1 792,0 1,0-1,-1 0,1 1,-2-1,1 1,-1 0,0 0,0 0,-3-4,1 2,1-1,-1 0,1-1,0-1,2 2,0 0,0 0,1 1,0-1,1 0,0 0,0 0,1 0,0 0,1-6,0 12,-1 0,0 1,0 0,1-1,-1 1,1 0,0 0,-1 0,1 0,0 0,0 0,1 0,-1 1,0-1,0 1,1 0,-1 0,1-1,-1 1,1 1,0-1,-1 0,3 0,-1 0,1 1,-1-1,1 1,-1 0,1 0,-1 0,0 0,1 1,-1 0,1 0,-1 0,1 1,1 1,1 0,-1 1,1 0,-1 0,-1 0,5 4,32 33,-30-27,-6-7,0 0,0 1,-1 0,0 0,-1 0,0 0,0 1,-1 0,0 0,0 0,-1 2,14 32,-12-33,-1-1,1 1,-2 0,1 0,-1 1,0 4,-1-5,0 29,-1-35,0-1,0 1,-1 0,0 0,1 0,-1-1,-1 1,0 1,2-4,0 0,-1-1,1 1,0 0,-1-1,1 1,-1 0,1-1,-1 1,1-1,-1 1,0-1,1 1,-1-1,0 1,1-1,-1 0,0 1,0-1,1 0,-1 0,0 0,0 1,0-1,-1 0,1 0,0-1,-1 1,1 0,-1 0,1-1,0 1,0-1,-1 1,1-1,-1 0,-4-3,0 0,1 0,0-1,-5-4,9 7,-26-28,19 20,-2-1,1 2,-4-3,-6-6,-5-8,9 10,-1 1,-16-13,26 24,0 0,0 0,0 1,0-1,-1 2,1-1,-1 1,0-1,0 2,0-1,-1 1,-5 0,1 1,0 0,0 0,-9 3,-50 10,-1 0,62-12,-1 0,1-1,-1 0,0-1,1 0,-1-1,1 0,0 0,0-1,0-1,0 0,0 0,0 0,1-2,-2 0,-42-26,-108-61,146 85,-9-5,-1 0,-6 0,23 10,0 0,0 0,-1 1,1 1,-1-1,1 2,-1-1,0 1,-1 0,-182 5,190-5,1 0,0 0,-1 0,1 0,0 1,-1-1,1 0,0 1,-1-1,1 1,0-1,-1 1,1-1,0 1,0 0,0 0,0 0,0 0,0 0,0 0,0 0,-1 0,1 2,0-1,0 0,0 0,1 0,-1 0,1 1,-1-1,1 0,-1 1,1-1,0 0,0 1,1 0,1 14,1 0,1 0,0 0,1-1,1 0,6 12,-1 0,5 19,-7-16,-2 1,-2 0,0 1,-3-1,0 29,-2-59,0 16,-1 0,-1 0,0 0,-2 4,-7 17,-14 29,16-43,6-15,0 0,1 1,0-1,1 1,0 0,1-1,1 7,-1-3,0 1,-1-1,-1 0,-1 6,-6 12,-1 0,-2 0,-8 16,-50 91,61-121,-60 105,-9 17,77-137,-2 3,0 0,0-1,1 1,-1 6,2-11,1 1,0-1,0 1,0 0,0-1,0 1,0-1,0 1,0 0,0-1,1 1,-1-1,1 1,-1-1,1 1,0-1,-1 1,1-1,0 0,0 1,1 0,1 0,0 0,0 1,0-1,0 0,0 0,0-1,1 1,-1-1,1 0,0 0,3 1,22 4,0-1,1-1,14-1,95 0,-102-3,322-7,-284 1,19-6,1 1,-18 5,-40 4,0-1,0-2,0-1,11-5,-32 5,-1 0,-1-1,1-1,1-1,4-3,18-6,210-96,-236 108,0-2,-1 0,2-2,-7 5,1 0,0 0,0 0,0 1,0 0,1 0,0 1,0 0,6-1,3 1,-7 2,-1-1,1 0,-1 0,0-1,0 0,0-1,0 0,0 0,4-4,-9 4,0 0,0 0,-1-1,1 0,-1 1,0-1,0 0,0-1,0-2,6-8,-4 4,-3 8,1-1,-1 0,1 1,0-1,1 0,-3 4,-1 0,1 0,0 1,-1-1,1 0,0 1,0-1,0 1,-1-1,1 1,0-1,0 1,0 0,0-1,0 1,0 0,0 0,0-1,0 1,0 0,0 0,0 0,0 0,0 1,0-1,0 0,0 0,1 1,1 0,1 1,-1 0,1 0,-1 0,0 0,0 1,0-1,0 1,0 1,23 28,-14-17,-8-10,0 1,0-1,0 0,-1 1,0 0,0 0,0 0,-1 0,0 0,0 0,-1 1,1-1,-1 1,-1-1,1 1,-1-1,0 1,-1 1,1-6,-1 0,1 0,-1 0,1 0,-1 0,0-1,0 1,0 0,0 0,0 0,0-1,-1 1,1 0,0-1,-1 1,1-1,-1 0,0 0,1 1,-1-1,0 0,0 0,0 0,0-1,0 1,-7 2,1-1,-1 0,0-1,1 0,-5 0,-5 0,-22 3,0-1,-1-3,-11-2,43 0,1 0,0 0,0 0,0-1,0-1,0 1,1-1,-6-4,1 2,-90-56,65 37,-2 2,-1 2,-7-2,38 20,0 0,0 0,0 1,0 0,0 1,-7 0,-7 0,0 2,-2 1,24-2,0 0,0 0,0 0,0 0,0 0,0 1,0-1,0 0,0 0,0 1,0-1,0 1,1-1,-1 1,0-1,0 1,0 0,1-1,-1 1,0 0,1 0,-1 0,0-1,1 1,-1 0,1 0,-1 0,1 0,0 0,-1 0,1 0,0 0,0 0,0 0,0 0,-1 0,2 0,-1 0,0 0,0 0,0 0,0 0,2 6,-1 0,1-1,1 1,-1-1,1 0,0 1,16 27,0-1,3-1,5 4,-1 1,265 379,-283-405,5 7,0-1,7 8,-19-25,-1 1,1 0,0-1,-1 1,1-1,0 1,-1-1,1 1,0-1,0 1,-1-1,1 0,0 1,0-1,0 0,0 0,-1 0,0 0,1 0,-1 0,1 0,-1 0,0 0,1-1,-1 1,0 0,1 0,-1 0,0-1,1 1,-1 0,0 0,1-1,-1 1,0 0,0-1,0 1,1 0,-1 0,0-1,2-2,-1-1,0 0,0 1,0-1,0 0,0-2,1-3,14-62,21-53,-28 98,2 1,1 0,0 0,2 1,1 1,8-10,83-95,-99 119,-2 3,0-1,0 0,0 0,-1-1,0 1,0-1,0-3,8-22,-6 17,-1 0,3-13,0-8,-1 8,-2-1,0-15,-5 42,0 1,0-1,0 1,-1-1,1 1,-1-1,0 1,1 0,-1-1,0 1,-1 0,1-1,0 1,-1 0,1 0,-1 0,-1-1,-4-4,0 1,0-1,-1 2,-1-1,-6-5,-6-6,0 0,1-2,-4-5,22 21,-1-1,1 0,-1 1,1-1,0 0,1 0,-1-1,1 1,0 0,0 0,0-1,0 1,1-1,-1 1,1 0,1-1,-1 1,0-1,1 1,1-3,-2 6,1 0,0-1,0 1,0 0,0-1,0 1,0 0,0 0,0 0,0 0,0 0,1 0,-1 0,0 0,1 1,-1-1,1 1,-1-1,1 1,-1-1,1 1,-1 0,1-1,-1 1,1 0,1 0,6 0,0 0,0 1,0-1,0 2,10 2,0 0,0 2,-1 0,13 7,-3-2,12 2,-29-10,0-1,0-1,1 0,-1-1,5 0,-6 0,0 0,0 0,0 1,-1 1,1-1,9 4,-18-5,0 1,1-1,-1 1,1 0,-1 0,0-1,0 1,0 0,1 0,-1 0,0 0,-1 0,0-1,1 0,-1 1,0-1,0 1,0-1,1 1,-1-1,0 1,0 0,0-1,0 1,0-1,0 1,0-1,0 1,0-1,0 1,0-1,0 1,-1-1,1 1,0-1,0 1,-1-1,1 1,0-1,0 1,-1-1,1 1,-1-1,-10 13,0-1,-1-1,0 0,-11 6,-7 7,17-13,1 1,0 0,0 1,1 0,-8 13,17-22,-7 9,1 0,-10 10,15-20,1-1,-1 1,1 0,-1-1,0 0,0 0,0 0,-1 0,1 0,0 0,-1-1,1 0,-1 1,-1-1,2-1,-1 0,1 0,-1 0,1-1,0 1,-1-1,1 0,0 0,0 0,0 0,0 0,0-1,0 1,0-1,0 0,-10-7,1 0,-8-8,12 10,-2-1,-5-5,0 1,1-2,1 0,0 0,-6-10,18 22,0 0,1 1,-1-1,0 1,0 0,-1-1,1 1,0 0,0 0,0-1,-1 1,1 0,-1 0,2 1,0 0,0 0,0 0,0 0,-1 0,1 0,0 0,0 0,0 0,0 0,0 0,0 0,0 0,0 0,-1 0,1 0,0 0,0 0,0 0,0 0,0 0,0 1,0-1,0 0,0 0,0 0,-1 0,1 0,0 0,0 0,0 0,0 0,0 0,0 0,0 0,0 1,0-1,0 0,0 0,0 0,0 0,0 0,0 0,0 0,0 0,0 1,0-1,0 0,0 0,0 0,0 0,0 0,0 0,0 0,1 4,-1-1,1 1,0-1,0 0,1 0,-1 1,1-1,4 10,85 223,-87-223,0 1,-1-1,0 1,-2 0,1 10,-1 18,-2 10,-1-6,2-17,0 17,-2 0,-2-1,-7 37,-4-24,-13 32,20-65,-1 14,4-16,-8 22,-15 28,28-73,0 0,0 0,0 0,0 0,0 0,0 0,0 0,0 1,0-1,0 0,0 0,0 0,0 0,0 0,0 0,0 0,0 0,-1 0,1 1,0-1,0 0,0 0,0 0,0 0,0 0,0 0,0 0,0 0,0 0,0 0,0 0,-1 0,1 0,0 0,0 0,0 0,0 0,0 0,0 0,0 0,0 0,0 0,-1 0,1 0,0 0,0 0,0 0,0 0,0 0,0 0,0 0,0 0,-2-7,2-16,4-6,1 1,1-1,7-16,34-86,91-185,-130 301,1 1,2-2,-4 4,0 1,0-1,1-3,-4 5,1 1,1 0,1-2,5-8,5-5,-14 20,0 0,0 0,0-1,0 1,-1 0,0-1,0 0,0 1,-1-1,1 0,-1-2,1-12,-2-1,0-12,0-16,0 46,0 1,0-1,0 0,1 1,-1-1,1 0,-1 1,1-1,-1 0,1 1,0-1,0 1,0-1,0 1,1-1,-1 1,-1 1,1-1,-1 1,1-1,0 1,0 0,-1 0,1-1,0 1,-1 0,1 0,0 0,0 0,0 0,-1 0,1 0,0 0,0 0,-1 0,1 0,0 0,0 0,-1 1,1-1,0 0,-1 1,1-1,0 0,-1 1,1-1,0 1,-1-1,1 1,-1-1,1 1,4 5,0-1,0 1,0 0,-1 1,0-1,-1 0,1 1,0 2,16 28,2-4,82 129,-101-154,0-1,0 1,-1 0,0 0,-1 0,0 0,0 1,-1-1,0 3,2 14,-1-17,1 14,4 16,-4-30,0 0,0 0,1 0,0 0,1-1,2 4,-5-8,15 24,1 0,1-2,4 4,-14-18,0 0,0 1,-1 0,-1 1,1 0,3 9,-19-49,2 0,0-3,4 13,1 0,1 0,1 0,0 0,2-16,0 27,-1 0,1 1,0-1,0 0,1 1,0-2,0 1,0-1,0 1,-1 0,0-3,1-1,-2 9,-1 16,0-6,0-3,-1 2,1 1,1-1,-1 1,1-1,1 1,-1-1,2 4,1 1,-1 0,0 1,-1 0,-1-1,0 3,1-6,0 0,0 0,1 0,1-1,-1 1,3 2,2 7,-2-4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6T21:08:28.062"/>
    </inkml:context>
    <inkml:brush xml:id="br0">
      <inkml:brushProperty name="width" value="0.2" units="cm"/>
      <inkml:brushProperty name="height" value="0.2" units="cm"/>
      <inkml:brushProperty name="color" value="#FFFFFF"/>
      <inkml:brushProperty name="ignorePressure" value="1"/>
    </inkml:brush>
  </inkml:definitions>
  <inkml:trace contextRef="#ctx0" brushRef="#br0">24 982,'0'-7,"-1"-1,-1 0,1 1,-1 0,-2-6,1 4,1 0,0 0,-1-8,0-50,4-29,0 18,-2 31,0 9,4-29,5 6,-2 29,-2-7,-2-50,-2 9,6 24,-3 22,-1-5,-2-13,0 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two of our lecture series on the </a:t>
            </a:r>
            <a:r>
              <a:rPr lang="en-US" dirty="0" err="1"/>
              <a:t>Kreb</a:t>
            </a:r>
            <a:r>
              <a:rPr lang="en-US" dirty="0"/>
              <a:t> Cycle. This tutorial will go through the metabolic reactions of the </a:t>
            </a:r>
            <a:r>
              <a:rPr lang="en-US" dirty="0" err="1"/>
              <a:t>Kreb</a:t>
            </a:r>
            <a:r>
              <a:rPr lang="en-US" dirty="0"/>
              <a:t> Cycle in more detail.</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step 2, the decarboxylation occurs. In this reaction mechanism, the Mg2+ cofactor stabilizes the carbonyl function group and the C1 carboxylic acid functional group. An acidic base within the active site drives the decarboxylation which forms an alkene intermediate. Again, the carbonyl oxygen is charge stabilized by interaction with the metal cofactor.</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413191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carbonyl electrons fall back into the molecule forming the ketone functional group, </a:t>
            </a:r>
            <a:r>
              <a:rPr lang="en-US" dirty="0" err="1"/>
              <a:t>tthe</a:t>
            </a:r>
            <a:r>
              <a:rPr lang="en-US" dirty="0"/>
              <a:t> pi-bond between the C2 and C3 positions, abstracts a proton from an acidic residue in the active site to form alpha-ketoglutarate. Take a moment to compare this mechanism with that found in the Pyruvate Dehydrogenase Complex, and that of the Glyceraldehyde 3-Phosphate Dehydrogenase from the Glycolytic pathway. This exemplifies the many different ways dehydrogenase enzymes can work to oxidize biological molecules.</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947874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alpha-ketoglutarate dehydrogenase (KGDH) has a reaction mechanism that is very similar with pyruvate dehydrogenase (PDH) complex.  It also liberates CO2 and a molecule of NADH and a proton, in the process of forming Succinyl-CoA.</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17090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the pyruvate dehydrogenase (PDH), the alpha-ketoglutarate dehydrogenase (KGDH) also uses </a:t>
            </a:r>
            <a:r>
              <a:rPr lang="en-US" dirty="0" err="1"/>
              <a:t>CoASH</a:t>
            </a:r>
            <a:r>
              <a:rPr lang="en-US" dirty="0"/>
              <a:t> as a substate, and TPP, Lipoamide, FAD, and NAD+ as cofactors.  In this case TPP attacks the alpha ketoglutarate C2 carbonyl carbon, mediating the release of the CO2 that was originally from the acetate molecule. The remaining succinyl group is then transferred to the lipoamide cofactor. Partial reduction of the lipoamide from the alpha-ketoglutarate has also occurred at this step. On the E2 complex, the succinyl group is transferred to Coenzyme-A as a thioester and released from the enzyme. The lipoamide cofactor is fully reduced in the process. The lipoamide cofactor releases the electrons the bound FAD housed on the E3 subunit. This restores the oxidized state of lipoamide for a second round of enzymatic function. Finally, the electrons are moved from the FADH2 to the labile NAD+ cofactor where they can be transported to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4143415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Succinyl-CoA synthetase is an enzyme that creates a molecule of GTP (ATP equivalent) through the phosphorylation of GDP.  This process releases the Coenzyme A and forms a molecule of succinate.</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80637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Succinate dehydrogenase then mediates the oxidation of succinate to form fumarate through another novel dehydrogenase mechanism.</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80968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is performed by a protein complex that is bound in the membrane of the mitochondrion. It links this citric acid cycle task directly to the electron transport chain (ETC) and makes the transfer of electrons harvested from the food molecules streamlined. It first extracts hydrogen atoms from succinate, transferring them to the carrier FAD.  The resulting product is fumarate. Interestingly, this protein is also Complex II in the electron transport chain, where it can directly transfer the electrons harvested from the succinate into the ETC. We will come back to this complex in the next section covering the ETC. </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3171905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reaction 7, the lyase, known as fumarase, converts fumarate to malate. This enzyme is also a hydrolase, as water is incorporated into the final structure (shown in pink, here).</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988997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reaction is one that we visited in the gluconeogenic pathway leading to the oxidation of malate to form oxaloacetate.  One final energy carrier, NADH &amp; H+, is formed. </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116808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total energy yielded in one turn of the citric acid cycle are 3 molecules of NADH &amp; H+, 1 FADH2, and 1 GTP. This is doubled for the energy potential in 1 glucose molecule as two molecules of acetyl-CoA will enter the </a:t>
            </a:r>
            <a:r>
              <a:rPr lang="en-US" dirty="0" err="1"/>
              <a:t>Kreb</a:t>
            </a:r>
            <a:r>
              <a:rPr lang="en-US" dirty="0"/>
              <a:t> cycle.</a:t>
            </a:r>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21127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Kreb</a:t>
            </a:r>
            <a:r>
              <a:rPr lang="en-US" dirty="0"/>
              <a:t> Cycle has a total of 8 metabolic reactions involved in the full oxidation of our food molecules into carbon dioxide.</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82039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of this pathways is mediated primarily by three of the major dehydrogenase enzymes in the pathway.  These include: Pyruvate dehydrogenase which serves as a gatekeeper prior to the beginning of the </a:t>
            </a:r>
            <a:r>
              <a:rPr lang="en-US" dirty="0" err="1"/>
              <a:t>Kreb</a:t>
            </a:r>
            <a:r>
              <a:rPr lang="en-US" dirty="0"/>
              <a:t> Cycle, followed by the next two dehydrogenase/carboxylase steps in the pathway, mediated by isocitrate dehydrogenase and alpha-ketoglutarate dehydrogenase.  Essentially all of the steps were CO2 is released. All of these enzymes are highly regulated by the energy load of the cell.</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240645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PDH is inactivated when high energy load is present in the cell.  For example, if NADH or ATP levels are high, the enzyme will have low activity. Similarly it undergoes negative feedback inhibition with the acetyl-CoA product of the reaction. Phosphorylation also plays a role in PDH regulation. Energy-</a:t>
            </a:r>
            <a:r>
              <a:rPr lang="en-US" dirty="0" err="1"/>
              <a:t>sentitive</a:t>
            </a:r>
            <a:r>
              <a:rPr lang="en-US" dirty="0"/>
              <a:t> PDH kinases are active when the cell has high energy. This causes the phosphorylation and inactivation of the E1 subunit, blocking all activity of the enzyme.  Alternatively, dephosphorylation activates PDH.</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407314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Isocitrate Dehydrogenase is activated by low energy level states (</a:t>
            </a:r>
            <a:r>
              <a:rPr lang="en-US" dirty="0" err="1"/>
              <a:t>ie</a:t>
            </a:r>
            <a:r>
              <a:rPr lang="en-US" dirty="0"/>
              <a:t> high ADP levels) and inhibited when energy is plentiful (high ATP or high NADH).</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284934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suit, the alpha-ketoglutarate enzyme undergoes negative feedback inhibition by an accumulation of the succinyl-CoA product levels. High levels of ATP and NADH are also inhibitory. </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97173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vitamin deficiencies can cause disease states, such as Beriberi. A lack of vitamin B1 will lead to inefficient production of the TPP cofactor required for the PDH and KGDH complexes. Thus, these enzymatic systems to not function well to produce ATP. Patients will experience weight loss, emotional </a:t>
            </a:r>
            <a:r>
              <a:rPr lang="en-US" dirty="0" err="1"/>
              <a:t>distubances</a:t>
            </a:r>
            <a:r>
              <a:rPr lang="en-US" dirty="0"/>
              <a:t>, and other neurological and muscular symptoms. </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185653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lecture, we will learn how the electrons harvested in the </a:t>
            </a:r>
            <a:r>
              <a:rPr lang="en-US" dirty="0" err="1"/>
              <a:t>Kreb</a:t>
            </a:r>
            <a:r>
              <a:rPr lang="en-US" dirty="0"/>
              <a:t> cycle are used to generate ATP through the electron transport chain. </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3255993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eight reactions of the citric acid cycle use a small molecule--oxaloacetate--as the starting place for the reaction cycle. The cycle starts by addition of an acetyl group to oxaloacetate, then, in eight steps, the acetyl group is completely broken apart, restoring the oxaloacetate molecule for another round. In a typically biological twist, it's not quite this simple. You might imagine that the enzymes could just pop off the two carbon atoms of the acetyl group, using the oxaloacetate as a convenient carrier. However, by carefully labeling particular carbon atoms in these molecules, scientists have found that things get shuffled around a bit, and two carbon atoms in the original oxaloacetate are the parts that are actually released as carbon dioxide. Then, at the end of the cycle, the original acetate atoms are shuffled around to recreate the oxaloacetate.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55119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citric acid cycle, also known as the Krebs cycle or the tricarboxylic acid cycle, is at the center of cellular metabolism, playing a starring role in both the process of energy production and biosynthesis. It finishes the sugar-breaking job started in glycolysis and fuels the production of ATP in the process. It is also a central hub in biosynthetic reactions, providing intermediates that are used to build amino acids and other molecules. The citric acid cycle enzymes, shown here, are found in all cells that use oxygen, and even in some cells that don’t. In addition, all of these enzymatic reactions take place in the matrix of the mitochondria, where they are tethered closely to the </a:t>
            </a:r>
            <a:r>
              <a:rPr lang="en-US" sz="1200" b="0" i="0" u="none" strike="noStrike" kern="1200" dirty="0" err="1">
                <a:solidFill>
                  <a:schemeClr val="tx1"/>
                </a:solidFill>
                <a:effectLst/>
                <a:latin typeface="+mn-lt"/>
                <a:ea typeface="+mn-ea"/>
                <a:cs typeface="+mn-cs"/>
              </a:rPr>
              <a:t>innermembrane</a:t>
            </a:r>
            <a:r>
              <a:rPr lang="en-US" sz="1200" b="0" i="0" u="none" strike="noStrike" kern="1200" dirty="0">
                <a:solidFill>
                  <a:schemeClr val="tx1"/>
                </a:solidFill>
                <a:effectLst/>
                <a:latin typeface="+mn-lt"/>
                <a:ea typeface="+mn-ea"/>
                <a:cs typeface="+mn-cs"/>
              </a:rPr>
              <a:t>, and in fact, the succinate dehydrogenase is actually a membrane bound protein and participates in the next stage of the process, the electron transport chain.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11308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reaction in the citric acid cycle is the formation of citric acid (or citrate) from acetal-</a:t>
            </a:r>
            <a:r>
              <a:rPr lang="en-US" dirty="0" err="1"/>
              <a:t>coA</a:t>
            </a:r>
            <a:r>
              <a:rPr lang="en-US" dirty="0"/>
              <a:t> and oxaloacetate. </a:t>
            </a:r>
            <a:r>
              <a:rPr lang="en-US" dirty="0" err="1"/>
              <a:t>CoASH</a:t>
            </a:r>
            <a:r>
              <a:rPr lang="en-US" dirty="0"/>
              <a:t> is released in the process. Note that the two carboxylic acid groups shown in blue originate from oxaloacetate, while the acetate-derived carboxylic acid group and methyl carbon are shown in red. This will allow you to visualize what happens to these positions throughout the </a:t>
            </a:r>
            <a:r>
              <a:rPr lang="en-US" dirty="0" err="1"/>
              <a:t>Kreb</a:t>
            </a:r>
            <a:r>
              <a:rPr lang="en-US" dirty="0"/>
              <a:t> cycle reactions.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45128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 2, is the isomerization of citrate to isocitrate, and it is mediated by an enzyme named Aconitase. This is named for the cis-aconitate intermediate that forms during the reaction. In fact, on many </a:t>
            </a:r>
            <a:r>
              <a:rPr lang="en-US" dirty="0" err="1"/>
              <a:t>Kreb</a:t>
            </a:r>
            <a:r>
              <a:rPr lang="en-US" dirty="0"/>
              <a:t> Cycle diagrams, the cis-aconitate is also shown on the diagram.  Thus, you must be careful when you are labeling a </a:t>
            </a:r>
            <a:r>
              <a:rPr lang="en-US" dirty="0" err="1"/>
              <a:t>Kreb</a:t>
            </a:r>
            <a:r>
              <a:rPr lang="en-US" dirty="0"/>
              <a:t> cycle diagram that this intermediate may be shown or it may not be shown.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44424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the citric acid cycle, isocitrate, produced from the isomerization of citrate, undergoes both oxidation and decarboxylation to form </a:t>
            </a:r>
            <a:r>
              <a:rPr lang="en-US" sz="1200" dirty="0">
                <a:latin typeface="Symbol" panose="05050102010706020507" pitchFamily="18" charset="2"/>
              </a:rPr>
              <a:t>alpha</a:t>
            </a:r>
            <a:r>
              <a:rPr lang="en-US" sz="1200" dirty="0"/>
              <a:t>-Ketoglutarate. CO2 is released and a molecule of NADH is formed in the process.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78164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accomplished by the isocitrate dehydrogenase enzyme.  Note that the enzyme is named for its oxidation role, not the decarboxylation step. Isocitrate dehydrogenase uses NAD+ and Mg2+ as cofactors within the reaction mechanism that is shown on the next few slides.</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26071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details the dehydrogenase activity of the enzyme. First, an acidic residue in the active site deprotonates the alcohol position of isocitrate.  The electrons flow into the molecule generating the carbonyl functional group. This enables the extraction of the electrons and hydrogen from the C2 carbon position by the NAD+ cofactor. The proton is released into the environment by the acidic residue in the active site when NADH exits the active site. </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774044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Isocitrate_dehydrogenase#/media/File:IDHcatalyticmechanism.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Isocitrate_dehydrogenase#/media/File:IDHcatalyticmechanism.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0.png"/><Relationship Id="rId18" Type="http://schemas.openxmlformats.org/officeDocument/2006/relationships/customXml" Target="../ink/ink11.xml"/><Relationship Id="rId3" Type="http://schemas.openxmlformats.org/officeDocument/2006/relationships/notesSlide" Target="../notesSlides/notesSlide13.xml"/><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customXml" Target="../ink/ink8.xml"/><Relationship Id="rId17"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customXml" Target="../ink/ink10.xml"/><Relationship Id="rId20" Type="http://schemas.openxmlformats.org/officeDocument/2006/relationships/customXml" Target="../ink/ink12.xml"/><Relationship Id="rId1" Type="http://schemas.openxmlformats.org/officeDocument/2006/relationships/vmlDrawing" Target="../drawings/vmlDrawing5.vml"/><Relationship Id="rId6" Type="http://schemas.openxmlformats.org/officeDocument/2006/relationships/customXml" Target="../ink/ink5.xml"/><Relationship Id="rId11" Type="http://schemas.openxmlformats.org/officeDocument/2006/relationships/image" Target="../media/image19.png"/><Relationship Id="rId5" Type="http://schemas.openxmlformats.org/officeDocument/2006/relationships/hyperlink" Target="https://www.researchgate.net/publication/260681251_A_strategically_designed_small_molecule_attacks_alpha-ketoglutarate_dehydrogenase_in_tumor_cells_through_a_redox_process" TargetMode="External"/><Relationship Id="rId15" Type="http://schemas.openxmlformats.org/officeDocument/2006/relationships/image" Target="../media/image21.png"/><Relationship Id="rId23" Type="http://schemas.openxmlformats.org/officeDocument/2006/relationships/image" Target="../media/image15.emf"/><Relationship Id="rId10" Type="http://schemas.openxmlformats.org/officeDocument/2006/relationships/customXml" Target="../ink/ink7.xml"/><Relationship Id="rId19"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18.png"/><Relationship Id="rId14" Type="http://schemas.openxmlformats.org/officeDocument/2006/relationships/customXml" Target="../ink/ink9.xml"/><Relationship Id="rId22"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db101.rcsb.org/motm/154"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8.e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9.emf"/><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File:Citric_acid_cycle_with_aconitate_2.sv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db101.rcsb.org/motm/15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13.xml"/><Relationship Id="rId4" Type="http://schemas.openxmlformats.org/officeDocument/2006/relationships/hyperlink" Target="https://pdb101.rcsb.org/motm/154" TargetMode="External"/></Relationships>
</file>

<file path=ppt/slides/_rels/slide23.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image" Target="../media/image7.jpg"/><Relationship Id="rId7" Type="http://schemas.openxmlformats.org/officeDocument/2006/relationships/image" Target="../media/image31.png"/><Relationship Id="rId12" Type="http://schemas.openxmlformats.org/officeDocument/2006/relationships/hyperlink" Target="https://pdb101.rcsb.org/motm/15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ustomXml" Target="../ink/ink15.xml"/><Relationship Id="rId11" Type="http://schemas.openxmlformats.org/officeDocument/2006/relationships/image" Target="../media/image33.png"/><Relationship Id="rId5" Type="http://schemas.openxmlformats.org/officeDocument/2006/relationships/image" Target="../media/image12.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n.wikipedia.org/wiki/File:Beriberi_USNLM.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researchgate.net/publication/233737352_Cellular_and_molecular_mechanisms_of_mitochondrial_fun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db101.rcsb.org/motm/154"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hyperlink" Target="https://commons.wikimedia.org/wiki/File:Krebs_cycle_1_OxAc_and_AcCoA_to_citrate.sv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1.xml"/><Relationship Id="rId4" Type="http://schemas.openxmlformats.org/officeDocument/2006/relationships/hyperlink" Target="https://pdb101.rcsb.org/motm/15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Isocitrate_dehydrogenase#/media/File:IDHcatalyticmechanism.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The </a:t>
            </a:r>
            <a:r>
              <a:rPr lang="en-US" dirty="0" err="1"/>
              <a:t>Kreb</a:t>
            </a:r>
            <a:r>
              <a:rPr lang="en-US" dirty="0"/>
              <a:t> Cycle</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Part 2: The </a:t>
            </a:r>
            <a:r>
              <a:rPr lang="en-US" dirty="0" err="1"/>
              <a:t>Kreb</a:t>
            </a:r>
            <a:r>
              <a:rPr lang="en-US" dirty="0"/>
              <a:t> Cycle Reactions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F4F7-928E-4125-8B1E-49522AA525CF}"/>
              </a:ext>
            </a:extLst>
          </p:cNvPr>
          <p:cNvSpPr>
            <a:spLocks noGrp="1"/>
          </p:cNvSpPr>
          <p:nvPr>
            <p:ph type="title"/>
          </p:nvPr>
        </p:nvSpPr>
        <p:spPr/>
        <p:txBody>
          <a:bodyPr/>
          <a:lstStyle/>
          <a:p>
            <a:r>
              <a:rPr lang="en-US" dirty="0"/>
              <a:t>Isocitrate Dehydrogenase</a:t>
            </a:r>
          </a:p>
        </p:txBody>
      </p:sp>
      <p:sp>
        <p:nvSpPr>
          <p:cNvPr id="4" name="TextBox 3">
            <a:extLst>
              <a:ext uri="{FF2B5EF4-FFF2-40B4-BE49-F238E27FC236}">
                <a16:creationId xmlns:a16="http://schemas.microsoft.com/office/drawing/2014/main" id="{826FF36F-BE7D-4A21-852A-DE22E8DE2780}"/>
              </a:ext>
            </a:extLst>
          </p:cNvPr>
          <p:cNvSpPr txBox="1"/>
          <p:nvPr/>
        </p:nvSpPr>
        <p:spPr>
          <a:xfrm>
            <a:off x="90223" y="5614391"/>
            <a:ext cx="6395244" cy="307777"/>
          </a:xfrm>
          <a:prstGeom prst="rect">
            <a:avLst/>
          </a:prstGeom>
          <a:noFill/>
        </p:spPr>
        <p:txBody>
          <a:bodyPr wrap="square" rtlCol="0">
            <a:spAutoFit/>
          </a:bodyPr>
          <a:lstStyle/>
          <a:p>
            <a:r>
              <a:rPr lang="en-US" sz="1400" dirty="0"/>
              <a:t>Image from : </a:t>
            </a:r>
            <a:r>
              <a:rPr lang="en-US" sz="1400" dirty="0" err="1">
                <a:hlinkClick r:id="rId3"/>
              </a:rPr>
              <a:t>Haynathart</a:t>
            </a:r>
            <a:endParaRPr lang="en-US" sz="1400" i="1" dirty="0"/>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1C4F4464-5C22-406F-922D-3EB76AC70EA3}"/>
                  </a:ext>
                </a:extLst>
              </p14:cNvPr>
              <p14:cNvContentPartPr/>
              <p14:nvPr/>
            </p14:nvContentPartPr>
            <p14:xfrm>
              <a:off x="1452194" y="2013302"/>
              <a:ext cx="360" cy="360"/>
            </p14:xfrm>
          </p:contentPart>
        </mc:Choice>
        <mc:Fallback>
          <p:pic>
            <p:nvPicPr>
              <p:cNvPr id="8" name="Ink 7">
                <a:extLst>
                  <a:ext uri="{FF2B5EF4-FFF2-40B4-BE49-F238E27FC236}">
                    <a16:creationId xmlns:a16="http://schemas.microsoft.com/office/drawing/2014/main" id="{1C4F4464-5C22-406F-922D-3EB76AC70EA3}"/>
                  </a:ext>
                </a:extLst>
              </p:cNvPr>
              <p:cNvPicPr/>
              <p:nvPr/>
            </p:nvPicPr>
            <p:blipFill>
              <a:blip r:embed="rId5"/>
              <a:stretch>
                <a:fillRect/>
              </a:stretch>
            </p:blipFill>
            <p:spPr>
              <a:xfrm>
                <a:off x="1389194" y="1950662"/>
                <a:ext cx="126000" cy="126000"/>
              </a:xfrm>
              <a:prstGeom prst="rect">
                <a:avLst/>
              </a:prstGeom>
            </p:spPr>
          </p:pic>
        </mc:Fallback>
      </mc:AlternateContent>
      <p:sp>
        <p:nvSpPr>
          <p:cNvPr id="7" name="TextBox 6">
            <a:extLst>
              <a:ext uri="{FF2B5EF4-FFF2-40B4-BE49-F238E27FC236}">
                <a16:creationId xmlns:a16="http://schemas.microsoft.com/office/drawing/2014/main" id="{3DAC5E52-7C92-4E9D-AF15-3FB0D926651B}"/>
              </a:ext>
            </a:extLst>
          </p:cNvPr>
          <p:cNvSpPr txBox="1"/>
          <p:nvPr/>
        </p:nvSpPr>
        <p:spPr>
          <a:xfrm>
            <a:off x="1960769" y="4810938"/>
            <a:ext cx="4978255" cy="461665"/>
          </a:xfrm>
          <a:prstGeom prst="rect">
            <a:avLst/>
          </a:prstGeom>
          <a:noFill/>
        </p:spPr>
        <p:txBody>
          <a:bodyPr wrap="square" rtlCol="0">
            <a:spAutoFit/>
          </a:bodyPr>
          <a:lstStyle/>
          <a:p>
            <a:r>
              <a:rPr lang="en-US" sz="2400" dirty="0"/>
              <a:t>Step 2: Decarboxylase &amp; Lyase Activity</a:t>
            </a:r>
            <a:endParaRPr lang="en-US" sz="2400" b="1" dirty="0">
              <a:solidFill>
                <a:srgbClr val="C00000"/>
              </a:solidFill>
            </a:endParaRPr>
          </a:p>
        </p:txBody>
      </p:sp>
      <p:pic>
        <p:nvPicPr>
          <p:cNvPr id="10" name="Content Placeholder 9" descr="A close up of a map&#10;&#10;Description automatically generated">
            <a:extLst>
              <a:ext uri="{FF2B5EF4-FFF2-40B4-BE49-F238E27FC236}">
                <a16:creationId xmlns:a16="http://schemas.microsoft.com/office/drawing/2014/main" id="{DDC52728-3D99-466E-877A-4626430526A6}"/>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1581" t="53814" r="1581" b="17818"/>
          <a:stretch/>
        </p:blipFill>
        <p:spPr>
          <a:xfrm>
            <a:off x="717630" y="1781098"/>
            <a:ext cx="7375683" cy="2691522"/>
          </a:xfrm>
        </p:spPr>
      </p:pic>
      <p:sp>
        <p:nvSpPr>
          <p:cNvPr id="12" name="Rectangle 11">
            <a:extLst>
              <a:ext uri="{FF2B5EF4-FFF2-40B4-BE49-F238E27FC236}">
                <a16:creationId xmlns:a16="http://schemas.microsoft.com/office/drawing/2014/main" id="{98C6DA12-48A7-4699-931D-51B2FC3C58FD}"/>
              </a:ext>
            </a:extLst>
          </p:cNvPr>
          <p:cNvSpPr/>
          <p:nvPr/>
        </p:nvSpPr>
        <p:spPr>
          <a:xfrm>
            <a:off x="717630" y="4583575"/>
            <a:ext cx="809508" cy="34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02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F4F7-928E-4125-8B1E-49522AA525CF}"/>
              </a:ext>
            </a:extLst>
          </p:cNvPr>
          <p:cNvSpPr>
            <a:spLocks noGrp="1"/>
          </p:cNvSpPr>
          <p:nvPr>
            <p:ph type="title"/>
          </p:nvPr>
        </p:nvSpPr>
        <p:spPr/>
        <p:txBody>
          <a:bodyPr/>
          <a:lstStyle/>
          <a:p>
            <a:r>
              <a:rPr lang="en-US" dirty="0"/>
              <a:t>Isocitrate Dehydrogenase</a:t>
            </a:r>
          </a:p>
        </p:txBody>
      </p:sp>
      <p:sp>
        <p:nvSpPr>
          <p:cNvPr id="4" name="TextBox 3">
            <a:extLst>
              <a:ext uri="{FF2B5EF4-FFF2-40B4-BE49-F238E27FC236}">
                <a16:creationId xmlns:a16="http://schemas.microsoft.com/office/drawing/2014/main" id="{826FF36F-BE7D-4A21-852A-DE22E8DE2780}"/>
              </a:ext>
            </a:extLst>
          </p:cNvPr>
          <p:cNvSpPr txBox="1"/>
          <p:nvPr/>
        </p:nvSpPr>
        <p:spPr>
          <a:xfrm>
            <a:off x="90223" y="5614391"/>
            <a:ext cx="6395244" cy="307777"/>
          </a:xfrm>
          <a:prstGeom prst="rect">
            <a:avLst/>
          </a:prstGeom>
          <a:noFill/>
        </p:spPr>
        <p:txBody>
          <a:bodyPr wrap="square" rtlCol="0">
            <a:spAutoFit/>
          </a:bodyPr>
          <a:lstStyle/>
          <a:p>
            <a:r>
              <a:rPr lang="en-US" sz="1400" dirty="0"/>
              <a:t>Image from : </a:t>
            </a:r>
            <a:r>
              <a:rPr lang="en-US" sz="1400" dirty="0" err="1">
                <a:hlinkClick r:id="rId3"/>
              </a:rPr>
              <a:t>Haynathart</a:t>
            </a:r>
            <a:endParaRPr lang="en-US" sz="1400" i="1" dirty="0"/>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1C4F4464-5C22-406F-922D-3EB76AC70EA3}"/>
                  </a:ext>
                </a:extLst>
              </p14:cNvPr>
              <p14:cNvContentPartPr/>
              <p14:nvPr/>
            </p14:nvContentPartPr>
            <p14:xfrm>
              <a:off x="1452194" y="2013302"/>
              <a:ext cx="360" cy="360"/>
            </p14:xfrm>
          </p:contentPart>
        </mc:Choice>
        <mc:Fallback>
          <p:pic>
            <p:nvPicPr>
              <p:cNvPr id="8" name="Ink 7">
                <a:extLst>
                  <a:ext uri="{FF2B5EF4-FFF2-40B4-BE49-F238E27FC236}">
                    <a16:creationId xmlns:a16="http://schemas.microsoft.com/office/drawing/2014/main" id="{1C4F4464-5C22-406F-922D-3EB76AC70EA3}"/>
                  </a:ext>
                </a:extLst>
              </p:cNvPr>
              <p:cNvPicPr/>
              <p:nvPr/>
            </p:nvPicPr>
            <p:blipFill>
              <a:blip r:embed="rId5"/>
              <a:stretch>
                <a:fillRect/>
              </a:stretch>
            </p:blipFill>
            <p:spPr>
              <a:xfrm>
                <a:off x="1389194" y="1950662"/>
                <a:ext cx="126000" cy="126000"/>
              </a:xfrm>
              <a:prstGeom prst="rect">
                <a:avLst/>
              </a:prstGeom>
            </p:spPr>
          </p:pic>
        </mc:Fallback>
      </mc:AlternateContent>
      <p:sp>
        <p:nvSpPr>
          <p:cNvPr id="7" name="TextBox 6">
            <a:extLst>
              <a:ext uri="{FF2B5EF4-FFF2-40B4-BE49-F238E27FC236}">
                <a16:creationId xmlns:a16="http://schemas.microsoft.com/office/drawing/2014/main" id="{3DAC5E52-7C92-4E9D-AF15-3FB0D926651B}"/>
              </a:ext>
            </a:extLst>
          </p:cNvPr>
          <p:cNvSpPr txBox="1"/>
          <p:nvPr/>
        </p:nvSpPr>
        <p:spPr>
          <a:xfrm>
            <a:off x="2788358" y="5041771"/>
            <a:ext cx="4243651" cy="461665"/>
          </a:xfrm>
          <a:prstGeom prst="rect">
            <a:avLst/>
          </a:prstGeom>
          <a:noFill/>
        </p:spPr>
        <p:txBody>
          <a:bodyPr wrap="square" rtlCol="0">
            <a:spAutoFit/>
          </a:bodyPr>
          <a:lstStyle/>
          <a:p>
            <a:r>
              <a:rPr lang="en-US" sz="2400" dirty="0"/>
              <a:t>Step 3: Ketone Formation</a:t>
            </a:r>
            <a:endParaRPr lang="en-US" sz="2400" b="1" dirty="0">
              <a:solidFill>
                <a:srgbClr val="C00000"/>
              </a:solidFill>
            </a:endParaRPr>
          </a:p>
        </p:txBody>
      </p:sp>
      <p:pic>
        <p:nvPicPr>
          <p:cNvPr id="10" name="Content Placeholder 9" descr="A close up of a map&#10;&#10;Description automatically generated">
            <a:extLst>
              <a:ext uri="{FF2B5EF4-FFF2-40B4-BE49-F238E27FC236}">
                <a16:creationId xmlns:a16="http://schemas.microsoft.com/office/drawing/2014/main" id="{DDC52728-3D99-466E-877A-4626430526A6}"/>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1581" t="81124" r="1581" b="-1376"/>
          <a:stretch/>
        </p:blipFill>
        <p:spPr>
          <a:xfrm>
            <a:off x="509286" y="1863524"/>
            <a:ext cx="7595269" cy="1978601"/>
          </a:xfrm>
        </p:spPr>
      </p:pic>
      <p:sp>
        <p:nvSpPr>
          <p:cNvPr id="12" name="Rectangle 11">
            <a:extLst>
              <a:ext uri="{FF2B5EF4-FFF2-40B4-BE49-F238E27FC236}">
                <a16:creationId xmlns:a16="http://schemas.microsoft.com/office/drawing/2014/main" id="{98C6DA12-48A7-4699-931D-51B2FC3C58FD}"/>
              </a:ext>
            </a:extLst>
          </p:cNvPr>
          <p:cNvSpPr/>
          <p:nvPr/>
        </p:nvSpPr>
        <p:spPr>
          <a:xfrm>
            <a:off x="717630" y="4583575"/>
            <a:ext cx="809508" cy="34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39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2DFE0-279B-4353-95FB-232D3E8A5957}"/>
              </a:ext>
            </a:extLst>
          </p:cNvPr>
          <p:cNvSpPr>
            <a:spLocks noGrp="1"/>
          </p:cNvSpPr>
          <p:nvPr>
            <p:ph type="title"/>
          </p:nvPr>
        </p:nvSpPr>
        <p:spPr>
          <a:xfrm>
            <a:off x="1406617" y="196949"/>
            <a:ext cx="9464583" cy="779462"/>
          </a:xfrm>
        </p:spPr>
        <p:txBody>
          <a:bodyPr>
            <a:normAutofit/>
          </a:bodyPr>
          <a:lstStyle/>
          <a:p>
            <a:r>
              <a:rPr lang="en-US" sz="3600" dirty="0"/>
              <a:t>React 4: </a:t>
            </a:r>
            <a:r>
              <a:rPr lang="en-US" sz="3600" dirty="0">
                <a:latin typeface="Symbol" panose="05050102010706020507" pitchFamily="18" charset="2"/>
              </a:rPr>
              <a:t>a</a:t>
            </a:r>
            <a:r>
              <a:rPr lang="en-US" sz="3600" dirty="0"/>
              <a:t>-Ketoglutarate Dehydrogenase </a:t>
            </a:r>
          </a:p>
        </p:txBody>
      </p:sp>
      <p:sp>
        <p:nvSpPr>
          <p:cNvPr id="3" name="Content Placeholder 2">
            <a:extLst>
              <a:ext uri="{FF2B5EF4-FFF2-40B4-BE49-F238E27FC236}">
                <a16:creationId xmlns:a16="http://schemas.microsoft.com/office/drawing/2014/main" id="{4837F808-FECB-40A2-9B0E-D8BDA51B7322}"/>
              </a:ext>
            </a:extLst>
          </p:cNvPr>
          <p:cNvSpPr>
            <a:spLocks noGrp="1"/>
          </p:cNvSpPr>
          <p:nvPr>
            <p:ph idx="1"/>
          </p:nvPr>
        </p:nvSpPr>
        <p:spPr>
          <a:xfrm>
            <a:off x="597957" y="4990868"/>
            <a:ext cx="8460420" cy="668866"/>
          </a:xfrm>
        </p:spPr>
        <p:txBody>
          <a:bodyPr/>
          <a:lstStyle/>
          <a:p>
            <a:r>
              <a:rPr lang="en-US" dirty="0"/>
              <a:t>Has a very similar mechanism to the PDH Complex</a:t>
            </a:r>
          </a:p>
        </p:txBody>
      </p:sp>
      <p:graphicFrame>
        <p:nvGraphicFramePr>
          <p:cNvPr id="4" name="Object 3">
            <a:extLst>
              <a:ext uri="{FF2B5EF4-FFF2-40B4-BE49-F238E27FC236}">
                <a16:creationId xmlns:a16="http://schemas.microsoft.com/office/drawing/2014/main" id="{41B0072C-93A2-49F5-A8B1-F06A7B972888}"/>
              </a:ext>
            </a:extLst>
          </p:cNvPr>
          <p:cNvGraphicFramePr>
            <a:graphicFrameLocks noChangeAspect="1"/>
          </p:cNvGraphicFramePr>
          <p:nvPr>
            <p:extLst>
              <p:ext uri="{D42A27DB-BD31-4B8C-83A1-F6EECF244321}">
                <p14:modId xmlns:p14="http://schemas.microsoft.com/office/powerpoint/2010/main" val="836647943"/>
              </p:ext>
            </p:extLst>
          </p:nvPr>
        </p:nvGraphicFramePr>
        <p:xfrm>
          <a:off x="597957" y="1316038"/>
          <a:ext cx="7741155" cy="2714095"/>
        </p:xfrm>
        <a:graphic>
          <a:graphicData uri="http://schemas.openxmlformats.org/presentationml/2006/ole">
            <mc:AlternateContent xmlns:mc="http://schemas.openxmlformats.org/markup-compatibility/2006">
              <mc:Choice xmlns:v="urn:schemas-microsoft-com:vml" Requires="v">
                <p:oleObj spid="_x0000_s11290" name="CS ChemDraw Drawing" r:id="rId4" imgW="5238874" imgH="1837237" progId="ChemDraw.Document.6.0">
                  <p:embed/>
                </p:oleObj>
              </mc:Choice>
              <mc:Fallback>
                <p:oleObj name="CS ChemDraw Drawing" r:id="rId4" imgW="5238874" imgH="1837237" progId="ChemDraw.Document.6.0">
                  <p:embed/>
                  <p:pic>
                    <p:nvPicPr>
                      <p:cNvPr id="0" name=""/>
                      <p:cNvPicPr/>
                      <p:nvPr/>
                    </p:nvPicPr>
                    <p:blipFill>
                      <a:blip r:embed="rId5"/>
                      <a:stretch>
                        <a:fillRect/>
                      </a:stretch>
                    </p:blipFill>
                    <p:spPr>
                      <a:xfrm>
                        <a:off x="597957" y="1316038"/>
                        <a:ext cx="7741155" cy="271409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4269D79-BB40-4513-A1FE-50B8381A110A}"/>
              </a:ext>
            </a:extLst>
          </p:cNvPr>
          <p:cNvSpPr txBox="1"/>
          <p:nvPr/>
        </p:nvSpPr>
        <p:spPr>
          <a:xfrm>
            <a:off x="2140337" y="3621493"/>
            <a:ext cx="4289572" cy="461665"/>
          </a:xfrm>
          <a:prstGeom prst="rect">
            <a:avLst/>
          </a:prstGeom>
          <a:noFill/>
        </p:spPr>
        <p:txBody>
          <a:bodyPr wrap="none" rtlCol="0">
            <a:spAutoFit/>
          </a:bodyPr>
          <a:lstStyle/>
          <a:p>
            <a:r>
              <a:rPr lang="en-US" sz="2400" b="1" i="1" dirty="0">
                <a:solidFill>
                  <a:schemeClr val="accent6">
                    <a:lumMod val="75000"/>
                  </a:schemeClr>
                </a:solidFill>
                <a:latin typeface="Symbol" panose="05050102010706020507" pitchFamily="18" charset="2"/>
              </a:rPr>
              <a:t>a</a:t>
            </a:r>
            <a:r>
              <a:rPr lang="en-US" sz="2400" b="1" i="1" dirty="0">
                <a:solidFill>
                  <a:schemeClr val="accent6">
                    <a:lumMod val="75000"/>
                  </a:schemeClr>
                </a:solidFill>
              </a:rPr>
              <a:t>-Ketoglutarate Dehydrogenase</a:t>
            </a:r>
          </a:p>
        </p:txBody>
      </p:sp>
      <p:sp>
        <p:nvSpPr>
          <p:cNvPr id="7" name="TextBox 6">
            <a:extLst>
              <a:ext uri="{FF2B5EF4-FFF2-40B4-BE49-F238E27FC236}">
                <a16:creationId xmlns:a16="http://schemas.microsoft.com/office/drawing/2014/main" id="{09546998-75DB-4891-B5CA-A4B928E67B4E}"/>
              </a:ext>
            </a:extLst>
          </p:cNvPr>
          <p:cNvSpPr txBox="1"/>
          <p:nvPr/>
        </p:nvSpPr>
        <p:spPr>
          <a:xfrm>
            <a:off x="6326642" y="4138189"/>
            <a:ext cx="2050305" cy="523220"/>
          </a:xfrm>
          <a:prstGeom prst="rect">
            <a:avLst/>
          </a:prstGeom>
          <a:noFill/>
        </p:spPr>
        <p:txBody>
          <a:bodyPr wrap="none" rtlCol="0">
            <a:spAutoFit/>
          </a:bodyPr>
          <a:lstStyle/>
          <a:p>
            <a:r>
              <a:rPr lang="en-US" sz="2800" dirty="0"/>
              <a:t>Succinyl-CoA</a:t>
            </a:r>
          </a:p>
        </p:txBody>
      </p:sp>
      <p:sp>
        <p:nvSpPr>
          <p:cNvPr id="8" name="TextBox 7">
            <a:extLst>
              <a:ext uri="{FF2B5EF4-FFF2-40B4-BE49-F238E27FC236}">
                <a16:creationId xmlns:a16="http://schemas.microsoft.com/office/drawing/2014/main" id="{DDC80FC1-9BB7-48AF-993C-7927D6218991}"/>
              </a:ext>
            </a:extLst>
          </p:cNvPr>
          <p:cNvSpPr txBox="1"/>
          <p:nvPr/>
        </p:nvSpPr>
        <p:spPr>
          <a:xfrm>
            <a:off x="345592" y="4138189"/>
            <a:ext cx="2471767" cy="523220"/>
          </a:xfrm>
          <a:prstGeom prst="rect">
            <a:avLst/>
          </a:prstGeom>
          <a:noFill/>
        </p:spPr>
        <p:txBody>
          <a:bodyPr wrap="none" rtlCol="0">
            <a:spAutoFit/>
          </a:bodyPr>
          <a:lstStyle/>
          <a:p>
            <a:r>
              <a:rPr lang="en-US" sz="2800" dirty="0">
                <a:latin typeface="Symbol" panose="05050102010706020507" pitchFamily="18" charset="2"/>
              </a:rPr>
              <a:t>a</a:t>
            </a:r>
            <a:r>
              <a:rPr lang="en-US" sz="2800" dirty="0"/>
              <a:t>-Ketoglutarate</a:t>
            </a:r>
          </a:p>
        </p:txBody>
      </p:sp>
    </p:spTree>
    <p:extLst>
      <p:ext uri="{BB962C8B-B14F-4D97-AF65-F5344CB8AC3E}">
        <p14:creationId xmlns:p14="http://schemas.microsoft.com/office/powerpoint/2010/main" val="1852596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2764-848A-4690-A25D-36C8D0213DEB}"/>
              </a:ext>
            </a:extLst>
          </p:cNvPr>
          <p:cNvSpPr>
            <a:spLocks noGrp="1"/>
          </p:cNvSpPr>
          <p:nvPr>
            <p:ph type="title"/>
          </p:nvPr>
        </p:nvSpPr>
        <p:spPr>
          <a:xfrm>
            <a:off x="1542085" y="138462"/>
            <a:ext cx="7210332" cy="779462"/>
          </a:xfrm>
        </p:spPr>
        <p:txBody>
          <a:bodyPr>
            <a:normAutofit fontScale="90000"/>
          </a:bodyPr>
          <a:lstStyle/>
          <a:p>
            <a:r>
              <a:rPr lang="en-US" dirty="0">
                <a:latin typeface="Symbol" panose="05050102010706020507" pitchFamily="18" charset="2"/>
              </a:rPr>
              <a:t>a</a:t>
            </a:r>
            <a:r>
              <a:rPr lang="en-US" dirty="0"/>
              <a:t>-Ketoglutarate Dehydrogenase</a:t>
            </a:r>
          </a:p>
        </p:txBody>
      </p:sp>
      <p:pic>
        <p:nvPicPr>
          <p:cNvPr id="5" name="Content Placeholder 4" descr="A close up of a map&#10;&#10;Description automatically generated">
            <a:extLst>
              <a:ext uri="{FF2B5EF4-FFF2-40B4-BE49-F238E27FC236}">
                <a16:creationId xmlns:a16="http://schemas.microsoft.com/office/drawing/2014/main" id="{06B86F89-69BC-4623-B7C9-84F829B1FE2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49656"/>
          <a:stretch/>
        </p:blipFill>
        <p:spPr>
          <a:xfrm>
            <a:off x="1033750" y="1143000"/>
            <a:ext cx="7481600" cy="4588933"/>
          </a:xfrm>
        </p:spPr>
      </p:pic>
      <p:sp>
        <p:nvSpPr>
          <p:cNvPr id="9" name="TextBox 8">
            <a:extLst>
              <a:ext uri="{FF2B5EF4-FFF2-40B4-BE49-F238E27FC236}">
                <a16:creationId xmlns:a16="http://schemas.microsoft.com/office/drawing/2014/main" id="{DBFF4DA5-E42B-4E01-ADFC-F6F98732E906}"/>
              </a:ext>
            </a:extLst>
          </p:cNvPr>
          <p:cNvSpPr txBox="1"/>
          <p:nvPr/>
        </p:nvSpPr>
        <p:spPr>
          <a:xfrm>
            <a:off x="3860882" y="5585016"/>
            <a:ext cx="5220147" cy="307777"/>
          </a:xfrm>
          <a:prstGeom prst="rect">
            <a:avLst/>
          </a:prstGeom>
          <a:noFill/>
        </p:spPr>
        <p:txBody>
          <a:bodyPr wrap="none" rtlCol="0">
            <a:spAutoFit/>
          </a:bodyPr>
          <a:lstStyle/>
          <a:p>
            <a:r>
              <a:rPr lang="en-US" sz="1400" dirty="0"/>
              <a:t>Figure Modified from </a:t>
            </a:r>
            <a:r>
              <a:rPr lang="en-US" sz="1400" dirty="0">
                <a:hlinkClick r:id="rId5"/>
              </a:rPr>
              <a:t>Stuart, et al (2014) </a:t>
            </a:r>
            <a:r>
              <a:rPr lang="en-US" sz="1400" i="1" dirty="0">
                <a:hlinkClick r:id="rId5"/>
              </a:rPr>
              <a:t>Cancer and Metabolism </a:t>
            </a:r>
            <a:r>
              <a:rPr lang="en-US" sz="1400" dirty="0">
                <a:hlinkClick r:id="rId5"/>
              </a:rPr>
              <a:t>2:4 </a:t>
            </a:r>
            <a:endParaRPr lang="en-US" sz="1400" dirty="0"/>
          </a:p>
        </p:txBody>
      </p:sp>
      <p:grpSp>
        <p:nvGrpSpPr>
          <p:cNvPr id="48" name="Group 47">
            <a:extLst>
              <a:ext uri="{FF2B5EF4-FFF2-40B4-BE49-F238E27FC236}">
                <a16:creationId xmlns:a16="http://schemas.microsoft.com/office/drawing/2014/main" id="{D7C452C5-C366-47A1-ABC8-2B001D24FB03}"/>
              </a:ext>
            </a:extLst>
          </p:cNvPr>
          <p:cNvGrpSpPr/>
          <p:nvPr/>
        </p:nvGrpSpPr>
        <p:grpSpPr>
          <a:xfrm>
            <a:off x="3655938" y="1063150"/>
            <a:ext cx="5185337" cy="3982930"/>
            <a:chOff x="3655938" y="1063150"/>
            <a:chExt cx="5185337" cy="3982930"/>
          </a:xfrm>
        </p:grpSpPr>
        <p:sp>
          <p:nvSpPr>
            <p:cNvPr id="6" name="Oval 5">
              <a:extLst>
                <a:ext uri="{FF2B5EF4-FFF2-40B4-BE49-F238E27FC236}">
                  <a16:creationId xmlns:a16="http://schemas.microsoft.com/office/drawing/2014/main" id="{98CD8411-DA74-44A1-91FF-D6954C3CB156}"/>
                </a:ext>
              </a:extLst>
            </p:cNvPr>
            <p:cNvSpPr/>
            <p:nvPr/>
          </p:nvSpPr>
          <p:spPr>
            <a:xfrm>
              <a:off x="6468199" y="3640665"/>
              <a:ext cx="754137" cy="734757"/>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E1</a:t>
              </a:r>
            </a:p>
          </p:txBody>
        </p:sp>
        <p:sp>
          <p:nvSpPr>
            <p:cNvPr id="7" name="Oval 6">
              <a:extLst>
                <a:ext uri="{FF2B5EF4-FFF2-40B4-BE49-F238E27FC236}">
                  <a16:creationId xmlns:a16="http://schemas.microsoft.com/office/drawing/2014/main" id="{E2987BE2-6725-4E41-9D45-A4861A9C1CF3}"/>
                </a:ext>
              </a:extLst>
            </p:cNvPr>
            <p:cNvSpPr/>
            <p:nvPr/>
          </p:nvSpPr>
          <p:spPr>
            <a:xfrm>
              <a:off x="5909403" y="2651904"/>
              <a:ext cx="754137" cy="73475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E3</a:t>
              </a:r>
            </a:p>
          </p:txBody>
        </p:sp>
        <p:sp>
          <p:nvSpPr>
            <p:cNvPr id="10" name="TextBox 9">
              <a:extLst>
                <a:ext uri="{FF2B5EF4-FFF2-40B4-BE49-F238E27FC236}">
                  <a16:creationId xmlns:a16="http://schemas.microsoft.com/office/drawing/2014/main" id="{AD9EF6BF-5C38-4AA4-B1A8-0C7A00A87989}"/>
                </a:ext>
              </a:extLst>
            </p:cNvPr>
            <p:cNvSpPr txBox="1"/>
            <p:nvPr/>
          </p:nvSpPr>
          <p:spPr>
            <a:xfrm>
              <a:off x="6845267" y="1406553"/>
              <a:ext cx="1199367" cy="400110"/>
            </a:xfrm>
            <a:prstGeom prst="rect">
              <a:avLst/>
            </a:prstGeom>
            <a:solidFill>
              <a:schemeClr val="bg1"/>
            </a:solidFill>
          </p:spPr>
          <p:txBody>
            <a:bodyPr wrap="none" rtlCol="0">
              <a:spAutoFit/>
            </a:bodyPr>
            <a:lstStyle/>
            <a:p>
              <a:r>
                <a:rPr lang="en-US" sz="2000" b="1" dirty="0">
                  <a:solidFill>
                    <a:schemeClr val="bg1">
                      <a:lumMod val="50000"/>
                    </a:schemeClr>
                  </a:solidFill>
                  <a:latin typeface="Arial Narrow" panose="020B0606020202030204" pitchFamily="34" charset="0"/>
                </a:rPr>
                <a:t>H</a:t>
              </a:r>
              <a:r>
                <a:rPr lang="en-US" sz="2000" b="1" baseline="-25000" dirty="0">
                  <a:solidFill>
                    <a:schemeClr val="bg1">
                      <a:lumMod val="50000"/>
                    </a:schemeClr>
                  </a:solidFill>
                  <a:latin typeface="Arial Narrow" panose="020B0606020202030204" pitchFamily="34" charset="0"/>
                </a:rPr>
                <a:t>2</a:t>
              </a:r>
              <a:r>
                <a:rPr lang="en-US" sz="2000" b="1" dirty="0">
                  <a:solidFill>
                    <a:schemeClr val="bg1">
                      <a:lumMod val="50000"/>
                    </a:schemeClr>
                  </a:solidFill>
                  <a:latin typeface="Arial Narrow" panose="020B0606020202030204" pitchFamily="34" charset="0"/>
                </a:rPr>
                <a:t>O (ETC)</a:t>
              </a:r>
            </a:p>
          </p:txBody>
        </p:sp>
        <p:sp>
          <p:nvSpPr>
            <p:cNvPr id="11" name="Rectangle 10">
              <a:extLst>
                <a:ext uri="{FF2B5EF4-FFF2-40B4-BE49-F238E27FC236}">
                  <a16:creationId xmlns:a16="http://schemas.microsoft.com/office/drawing/2014/main" id="{58D4ECDF-3F88-4AE5-9483-CF8AD241CE95}"/>
                </a:ext>
              </a:extLst>
            </p:cNvPr>
            <p:cNvSpPr/>
            <p:nvPr/>
          </p:nvSpPr>
          <p:spPr>
            <a:xfrm>
              <a:off x="7069936" y="1781259"/>
              <a:ext cx="338667" cy="110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D5E641-0E8E-45BD-BEEF-E9A1AE3CB8EA}"/>
                </a:ext>
              </a:extLst>
            </p:cNvPr>
            <p:cNvSpPr/>
            <p:nvPr/>
          </p:nvSpPr>
          <p:spPr>
            <a:xfrm>
              <a:off x="4064000" y="1063150"/>
              <a:ext cx="787400" cy="718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579B65-826F-49DD-A943-697BB1219F2A}"/>
                </a:ext>
              </a:extLst>
            </p:cNvPr>
            <p:cNvSpPr txBox="1"/>
            <p:nvPr/>
          </p:nvSpPr>
          <p:spPr>
            <a:xfrm>
              <a:off x="3664405" y="1918015"/>
              <a:ext cx="1178528" cy="400110"/>
            </a:xfrm>
            <a:prstGeom prst="rect">
              <a:avLst/>
            </a:prstGeom>
            <a:solidFill>
              <a:schemeClr val="bg1"/>
            </a:solidFill>
          </p:spPr>
          <p:txBody>
            <a:bodyPr wrap="none" rtlCol="0">
              <a:spAutoFit/>
            </a:bodyPr>
            <a:lstStyle/>
            <a:p>
              <a:r>
                <a:rPr lang="en-US" sz="2000" b="1" dirty="0">
                  <a:solidFill>
                    <a:schemeClr val="bg1">
                      <a:lumMod val="50000"/>
                    </a:schemeClr>
                  </a:solidFill>
                  <a:latin typeface="Arial Narrow" panose="020B0606020202030204" pitchFamily="34" charset="0"/>
                </a:rPr>
                <a:t>glutamate</a:t>
              </a:r>
            </a:p>
          </p:txBody>
        </p:sp>
        <p:sp>
          <p:nvSpPr>
            <p:cNvPr id="14" name="Rectangle 13">
              <a:extLst>
                <a:ext uri="{FF2B5EF4-FFF2-40B4-BE49-F238E27FC236}">
                  <a16:creationId xmlns:a16="http://schemas.microsoft.com/office/drawing/2014/main" id="{654ACFE0-1808-48FB-8376-DE3434D798B9}"/>
                </a:ext>
              </a:extLst>
            </p:cNvPr>
            <p:cNvSpPr/>
            <p:nvPr/>
          </p:nvSpPr>
          <p:spPr>
            <a:xfrm>
              <a:off x="3655938" y="2218267"/>
              <a:ext cx="111728" cy="1797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D6E5393-0B16-4007-8F50-64AC075B5C5F}"/>
                </a:ext>
              </a:extLst>
            </p:cNvPr>
            <p:cNvSpPr txBox="1"/>
            <p:nvPr/>
          </p:nvSpPr>
          <p:spPr>
            <a:xfrm>
              <a:off x="7309125" y="3804963"/>
              <a:ext cx="595035" cy="400110"/>
            </a:xfrm>
            <a:prstGeom prst="rect">
              <a:avLst/>
            </a:prstGeom>
            <a:noFill/>
            <a:ln>
              <a:noFill/>
            </a:ln>
          </p:spPr>
          <p:txBody>
            <a:bodyPr wrap="none" rtlCol="0">
              <a:spAutoFit/>
            </a:bodyPr>
            <a:lstStyle/>
            <a:p>
              <a:r>
                <a:rPr lang="en-US" sz="2000" b="1" dirty="0">
                  <a:solidFill>
                    <a:schemeClr val="bg1">
                      <a:lumMod val="50000"/>
                    </a:schemeClr>
                  </a:solidFill>
                  <a:latin typeface="Arial Narrow" panose="020B0606020202030204" pitchFamily="34" charset="0"/>
                </a:rPr>
                <a:t>TPP</a:t>
              </a:r>
            </a:p>
          </p:txBody>
        </p:sp>
        <p:sp>
          <p:nvSpPr>
            <p:cNvPr id="16" name="TextBox 15">
              <a:extLst>
                <a:ext uri="{FF2B5EF4-FFF2-40B4-BE49-F238E27FC236}">
                  <a16:creationId xmlns:a16="http://schemas.microsoft.com/office/drawing/2014/main" id="{B000A4D0-F6A7-43BB-9C78-EBD41E816DC7}"/>
                </a:ext>
              </a:extLst>
            </p:cNvPr>
            <p:cNvSpPr txBox="1"/>
            <p:nvPr/>
          </p:nvSpPr>
          <p:spPr>
            <a:xfrm>
              <a:off x="7606642" y="2118070"/>
              <a:ext cx="1234633" cy="400110"/>
            </a:xfrm>
            <a:prstGeom prst="rect">
              <a:avLst/>
            </a:prstGeom>
            <a:noFill/>
            <a:ln>
              <a:noFill/>
            </a:ln>
          </p:spPr>
          <p:txBody>
            <a:bodyPr wrap="none" rtlCol="0">
              <a:spAutoFit/>
            </a:bodyPr>
            <a:lstStyle/>
            <a:p>
              <a:r>
                <a:rPr lang="en-US" sz="2000" b="1" dirty="0">
                  <a:solidFill>
                    <a:schemeClr val="bg1">
                      <a:lumMod val="50000"/>
                    </a:schemeClr>
                  </a:solidFill>
                  <a:latin typeface="Arial Narrow" panose="020B0606020202030204" pitchFamily="34" charset="0"/>
                </a:rPr>
                <a:t>Lipoamide</a:t>
              </a:r>
            </a:p>
          </p:txBody>
        </p:sp>
        <mc:AlternateContent xmlns:mc="http://schemas.openxmlformats.org/markup-compatibility/2006">
          <mc:Choice xmlns:p14="http://schemas.microsoft.com/office/powerpoint/2010/main" Requires="p14">
            <p:contentPart p14:bwMode="auto" r:id="rId6">
              <p14:nvContentPartPr>
                <p14:cNvPr id="19" name="Ink 18">
                  <a:extLst>
                    <a:ext uri="{FF2B5EF4-FFF2-40B4-BE49-F238E27FC236}">
                      <a16:creationId xmlns:a16="http://schemas.microsoft.com/office/drawing/2014/main" id="{51717729-9645-48A9-8756-C6829A5779B7}"/>
                    </a:ext>
                  </a:extLst>
                </p14:cNvPr>
                <p14:cNvContentPartPr/>
                <p14:nvPr/>
              </p14:nvContentPartPr>
              <p14:xfrm>
                <a:off x="4325120" y="2853853"/>
                <a:ext cx="1259640" cy="883800"/>
              </p14:xfrm>
            </p:contentPart>
          </mc:Choice>
          <mc:Fallback>
            <p:pic>
              <p:nvPicPr>
                <p:cNvPr id="19" name="Ink 18">
                  <a:extLst>
                    <a:ext uri="{FF2B5EF4-FFF2-40B4-BE49-F238E27FC236}">
                      <a16:creationId xmlns:a16="http://schemas.microsoft.com/office/drawing/2014/main" id="{51717729-9645-48A9-8756-C6829A5779B7}"/>
                    </a:ext>
                  </a:extLst>
                </p:cNvPr>
                <p:cNvPicPr/>
                <p:nvPr/>
              </p:nvPicPr>
              <p:blipFill>
                <a:blip r:embed="rId7"/>
                <a:stretch>
                  <a:fillRect/>
                </a:stretch>
              </p:blipFill>
              <p:spPr>
                <a:xfrm>
                  <a:off x="4289480" y="2817853"/>
                  <a:ext cx="1331280" cy="955440"/>
                </a:xfrm>
                <a:prstGeom prst="rect">
                  <a:avLst/>
                </a:prstGeom>
              </p:spPr>
            </p:pic>
          </mc:Fallback>
        </mc:AlternateContent>
        <p:grpSp>
          <p:nvGrpSpPr>
            <p:cNvPr id="22" name="Group 21">
              <a:extLst>
                <a:ext uri="{FF2B5EF4-FFF2-40B4-BE49-F238E27FC236}">
                  <a16:creationId xmlns:a16="http://schemas.microsoft.com/office/drawing/2014/main" id="{1F8C607B-FEF6-4B6E-B3AC-52E52448CE86}"/>
                </a:ext>
              </a:extLst>
            </p:cNvPr>
            <p:cNvGrpSpPr/>
            <p:nvPr/>
          </p:nvGrpSpPr>
          <p:grpSpPr>
            <a:xfrm>
              <a:off x="4436000" y="2960160"/>
              <a:ext cx="1429120" cy="844200"/>
              <a:chOff x="4436000" y="2960160"/>
              <a:chExt cx="1429120" cy="844200"/>
            </a:xfrm>
          </p:grpSpPr>
          <mc:AlternateContent xmlns:mc="http://schemas.openxmlformats.org/markup-compatibility/2006">
            <mc:Choice xmlns:p14="http://schemas.microsoft.com/office/powerpoint/2010/main" Requires="p14">
              <p:contentPart p14:bwMode="auto" r:id="rId8">
                <p14:nvContentPartPr>
                  <p14:cNvPr id="17" name="Ink 16">
                    <a:extLst>
                      <a:ext uri="{FF2B5EF4-FFF2-40B4-BE49-F238E27FC236}">
                        <a16:creationId xmlns:a16="http://schemas.microsoft.com/office/drawing/2014/main" id="{A6F23E62-53CE-4B60-A25E-67FDD02FAF8F}"/>
                      </a:ext>
                    </a:extLst>
                  </p14:cNvPr>
                  <p14:cNvContentPartPr/>
                  <p14:nvPr/>
                </p14:nvContentPartPr>
                <p14:xfrm>
                  <a:off x="4475240" y="2970853"/>
                  <a:ext cx="137880" cy="484560"/>
                </p14:xfrm>
              </p:contentPart>
            </mc:Choice>
            <mc:Fallback>
              <p:pic>
                <p:nvPicPr>
                  <p:cNvPr id="17" name="Ink 16">
                    <a:extLst>
                      <a:ext uri="{FF2B5EF4-FFF2-40B4-BE49-F238E27FC236}">
                        <a16:creationId xmlns:a16="http://schemas.microsoft.com/office/drawing/2014/main" id="{A6F23E62-53CE-4B60-A25E-67FDD02FAF8F}"/>
                      </a:ext>
                    </a:extLst>
                  </p:cNvPr>
                  <p:cNvPicPr/>
                  <p:nvPr/>
                </p:nvPicPr>
                <p:blipFill>
                  <a:blip r:embed="rId9"/>
                  <a:stretch>
                    <a:fillRect/>
                  </a:stretch>
                </p:blipFill>
                <p:spPr>
                  <a:xfrm>
                    <a:off x="4439240" y="2935213"/>
                    <a:ext cx="209520" cy="55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7639C8A9-9772-46E2-AAB7-B242FF66C028}"/>
                      </a:ext>
                    </a:extLst>
                  </p14:cNvPr>
                  <p14:cNvContentPartPr/>
                  <p14:nvPr/>
                </p14:nvContentPartPr>
                <p14:xfrm>
                  <a:off x="4436000" y="3242293"/>
                  <a:ext cx="360" cy="9000"/>
                </p14:xfrm>
              </p:contentPart>
            </mc:Choice>
            <mc:Fallback>
              <p:pic>
                <p:nvPicPr>
                  <p:cNvPr id="18" name="Ink 17">
                    <a:extLst>
                      <a:ext uri="{FF2B5EF4-FFF2-40B4-BE49-F238E27FC236}">
                        <a16:creationId xmlns:a16="http://schemas.microsoft.com/office/drawing/2014/main" id="{7639C8A9-9772-46E2-AAB7-B242FF66C028}"/>
                      </a:ext>
                    </a:extLst>
                  </p:cNvPr>
                  <p:cNvPicPr/>
                  <p:nvPr/>
                </p:nvPicPr>
                <p:blipFill>
                  <a:blip r:embed="rId11"/>
                  <a:stretch>
                    <a:fillRect/>
                  </a:stretch>
                </p:blipFill>
                <p:spPr>
                  <a:xfrm>
                    <a:off x="4400000" y="3206293"/>
                    <a:ext cx="72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Ink 20">
                    <a:extLst>
                      <a:ext uri="{FF2B5EF4-FFF2-40B4-BE49-F238E27FC236}">
                        <a16:creationId xmlns:a16="http://schemas.microsoft.com/office/drawing/2014/main" id="{BDBA4655-D384-4DEB-A4D5-FCC0E6E82EFA}"/>
                      </a:ext>
                    </a:extLst>
                  </p14:cNvPr>
                  <p14:cNvContentPartPr/>
                  <p14:nvPr/>
                </p14:nvContentPartPr>
                <p14:xfrm>
                  <a:off x="4894200" y="2960160"/>
                  <a:ext cx="970920" cy="844200"/>
                </p14:xfrm>
              </p:contentPart>
            </mc:Choice>
            <mc:Fallback>
              <p:pic>
                <p:nvPicPr>
                  <p:cNvPr id="21" name="Ink 20">
                    <a:extLst>
                      <a:ext uri="{FF2B5EF4-FFF2-40B4-BE49-F238E27FC236}">
                        <a16:creationId xmlns:a16="http://schemas.microsoft.com/office/drawing/2014/main" id="{BDBA4655-D384-4DEB-A4D5-FCC0E6E82EFA}"/>
                      </a:ext>
                    </a:extLst>
                  </p:cNvPr>
                  <p:cNvPicPr/>
                  <p:nvPr/>
                </p:nvPicPr>
                <p:blipFill>
                  <a:blip r:embed="rId13"/>
                  <a:stretch>
                    <a:fillRect/>
                  </a:stretch>
                </p:blipFill>
                <p:spPr>
                  <a:xfrm>
                    <a:off x="4858560" y="2924160"/>
                    <a:ext cx="1042560" cy="91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EDDF9651-911D-4C59-8492-E575DCA69F8F}"/>
                    </a:ext>
                  </a:extLst>
                </p14:cNvPr>
                <p14:cNvContentPartPr/>
                <p14:nvPr/>
              </p14:nvContentPartPr>
              <p14:xfrm>
                <a:off x="6026040" y="4065720"/>
                <a:ext cx="12960" cy="353880"/>
              </p14:xfrm>
            </p:contentPart>
          </mc:Choice>
          <mc:Fallback>
            <p:pic>
              <p:nvPicPr>
                <p:cNvPr id="23" name="Ink 22">
                  <a:extLst>
                    <a:ext uri="{FF2B5EF4-FFF2-40B4-BE49-F238E27FC236}">
                      <a16:creationId xmlns:a16="http://schemas.microsoft.com/office/drawing/2014/main" id="{EDDF9651-911D-4C59-8492-E575DCA69F8F}"/>
                    </a:ext>
                  </a:extLst>
                </p:cNvPr>
                <p:cNvPicPr/>
                <p:nvPr/>
              </p:nvPicPr>
              <p:blipFill>
                <a:blip r:embed="rId15"/>
                <a:stretch>
                  <a:fillRect/>
                </a:stretch>
              </p:blipFill>
              <p:spPr>
                <a:xfrm>
                  <a:off x="5990400" y="4029720"/>
                  <a:ext cx="8460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7E2D6CC7-A6E9-4B14-A4A6-F2402C8B1B4A}"/>
                    </a:ext>
                  </a:extLst>
                </p14:cNvPr>
                <p14:cNvContentPartPr/>
                <p14:nvPr/>
              </p14:nvContentPartPr>
              <p14:xfrm>
                <a:off x="5866920" y="3537240"/>
                <a:ext cx="165240" cy="626040"/>
              </p14:xfrm>
            </p:contentPart>
          </mc:Choice>
          <mc:Fallback>
            <p:pic>
              <p:nvPicPr>
                <p:cNvPr id="24" name="Ink 23">
                  <a:extLst>
                    <a:ext uri="{FF2B5EF4-FFF2-40B4-BE49-F238E27FC236}">
                      <a16:creationId xmlns:a16="http://schemas.microsoft.com/office/drawing/2014/main" id="{7E2D6CC7-A6E9-4B14-A4A6-F2402C8B1B4A}"/>
                    </a:ext>
                  </a:extLst>
                </p:cNvPr>
                <p:cNvPicPr/>
                <p:nvPr/>
              </p:nvPicPr>
              <p:blipFill>
                <a:blip r:embed="rId17"/>
                <a:stretch>
                  <a:fillRect/>
                </a:stretch>
              </p:blipFill>
              <p:spPr>
                <a:xfrm>
                  <a:off x="5831280" y="3501600"/>
                  <a:ext cx="23688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9C6D8B47-A23B-440F-8152-1F422152674B}"/>
                    </a:ext>
                  </a:extLst>
                </p14:cNvPr>
                <p14:cNvContentPartPr/>
                <p14:nvPr/>
              </p14:nvContentPartPr>
              <p14:xfrm>
                <a:off x="5005080" y="4419240"/>
                <a:ext cx="1068120" cy="280800"/>
              </p14:xfrm>
            </p:contentPart>
          </mc:Choice>
          <mc:Fallback>
            <p:pic>
              <p:nvPicPr>
                <p:cNvPr id="25" name="Ink 24">
                  <a:extLst>
                    <a:ext uri="{FF2B5EF4-FFF2-40B4-BE49-F238E27FC236}">
                      <a16:creationId xmlns:a16="http://schemas.microsoft.com/office/drawing/2014/main" id="{9C6D8B47-A23B-440F-8152-1F422152674B}"/>
                    </a:ext>
                  </a:extLst>
                </p:cNvPr>
                <p:cNvPicPr/>
                <p:nvPr/>
              </p:nvPicPr>
              <p:blipFill>
                <a:blip r:embed="rId19"/>
                <a:stretch>
                  <a:fillRect/>
                </a:stretch>
              </p:blipFill>
              <p:spPr>
                <a:xfrm>
                  <a:off x="4969440" y="4383240"/>
                  <a:ext cx="113976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65153387-1C76-453F-9062-331A2496A092}"/>
                    </a:ext>
                  </a:extLst>
                </p14:cNvPr>
                <p14:cNvContentPartPr/>
                <p14:nvPr/>
              </p14:nvContentPartPr>
              <p14:xfrm>
                <a:off x="5125320" y="2176440"/>
                <a:ext cx="890640" cy="1227960"/>
              </p14:xfrm>
            </p:contentPart>
          </mc:Choice>
          <mc:Fallback>
            <p:pic>
              <p:nvPicPr>
                <p:cNvPr id="26" name="Ink 25">
                  <a:extLst>
                    <a:ext uri="{FF2B5EF4-FFF2-40B4-BE49-F238E27FC236}">
                      <a16:creationId xmlns:a16="http://schemas.microsoft.com/office/drawing/2014/main" id="{65153387-1C76-453F-9062-331A2496A092}"/>
                    </a:ext>
                  </a:extLst>
                </p:cNvPr>
                <p:cNvPicPr/>
                <p:nvPr/>
              </p:nvPicPr>
              <p:blipFill>
                <a:blip r:embed="rId21"/>
                <a:stretch>
                  <a:fillRect/>
                </a:stretch>
              </p:blipFill>
              <p:spPr>
                <a:xfrm>
                  <a:off x="5089680" y="2140800"/>
                  <a:ext cx="962280" cy="1299600"/>
                </a:xfrm>
                <a:prstGeom prst="rect">
                  <a:avLst/>
                </a:prstGeom>
              </p:spPr>
            </p:pic>
          </mc:Fallback>
        </mc:AlternateContent>
        <p:sp>
          <p:nvSpPr>
            <p:cNvPr id="8" name="Oval 7">
              <a:extLst>
                <a:ext uri="{FF2B5EF4-FFF2-40B4-BE49-F238E27FC236}">
                  <a16:creationId xmlns:a16="http://schemas.microsoft.com/office/drawing/2014/main" id="{AE9FF880-C007-4C2B-B9D4-CD4A964B0221}"/>
                </a:ext>
              </a:extLst>
            </p:cNvPr>
            <p:cNvSpPr/>
            <p:nvPr/>
          </p:nvSpPr>
          <p:spPr>
            <a:xfrm>
              <a:off x="5937931" y="3258656"/>
              <a:ext cx="754137" cy="73475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E2</a:t>
              </a:r>
            </a:p>
          </p:txBody>
        </p:sp>
        <p:sp>
          <p:nvSpPr>
            <p:cNvPr id="27" name="Arc 26">
              <a:extLst>
                <a:ext uri="{FF2B5EF4-FFF2-40B4-BE49-F238E27FC236}">
                  <a16:creationId xmlns:a16="http://schemas.microsoft.com/office/drawing/2014/main" id="{C5A7E245-3597-4FD6-8ECB-C319E2843DBE}"/>
                </a:ext>
              </a:extLst>
            </p:cNvPr>
            <p:cNvSpPr/>
            <p:nvPr/>
          </p:nvSpPr>
          <p:spPr>
            <a:xfrm>
              <a:off x="3664405" y="3537323"/>
              <a:ext cx="2484988" cy="1508757"/>
            </a:xfrm>
            <a:prstGeom prst="arc">
              <a:avLst>
                <a:gd name="adj1" fmla="val 16737608"/>
                <a:gd name="adj2" fmla="val 0"/>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EFA748B6-C32F-48AA-ABF5-9615E72A5018}"/>
                </a:ext>
              </a:extLst>
            </p:cNvPr>
            <p:cNvSpPr txBox="1"/>
            <p:nvPr/>
          </p:nvSpPr>
          <p:spPr>
            <a:xfrm>
              <a:off x="5429659" y="4259200"/>
              <a:ext cx="910827" cy="400110"/>
            </a:xfrm>
            <a:prstGeom prst="rect">
              <a:avLst/>
            </a:prstGeom>
            <a:noFill/>
            <a:ln>
              <a:noFill/>
            </a:ln>
          </p:spPr>
          <p:txBody>
            <a:bodyPr wrap="none" rtlCol="0">
              <a:spAutoFit/>
            </a:bodyPr>
            <a:lstStyle/>
            <a:p>
              <a:r>
                <a:rPr lang="en-US" sz="2000" b="1" dirty="0" err="1">
                  <a:solidFill>
                    <a:schemeClr val="bg1">
                      <a:lumMod val="50000"/>
                    </a:schemeClr>
                  </a:solidFill>
                  <a:latin typeface="Arial Narrow" panose="020B0606020202030204" pitchFamily="34" charset="0"/>
                </a:rPr>
                <a:t>CoASH</a:t>
              </a:r>
              <a:endParaRPr lang="en-US" sz="2000" b="1" dirty="0">
                <a:solidFill>
                  <a:schemeClr val="bg1">
                    <a:lumMod val="50000"/>
                  </a:schemeClr>
                </a:solidFill>
                <a:latin typeface="Arial Narrow" panose="020B0606020202030204" pitchFamily="34" charset="0"/>
              </a:endParaRPr>
            </a:p>
          </p:txBody>
        </p:sp>
        <p:sp>
          <p:nvSpPr>
            <p:cNvPr id="29" name="TextBox 28">
              <a:extLst>
                <a:ext uri="{FF2B5EF4-FFF2-40B4-BE49-F238E27FC236}">
                  <a16:creationId xmlns:a16="http://schemas.microsoft.com/office/drawing/2014/main" id="{C2647439-C974-4E0E-A59A-844D61BCC4A5}"/>
                </a:ext>
              </a:extLst>
            </p:cNvPr>
            <p:cNvSpPr txBox="1"/>
            <p:nvPr/>
          </p:nvSpPr>
          <p:spPr>
            <a:xfrm>
              <a:off x="4208113" y="3154952"/>
              <a:ext cx="1552028" cy="400110"/>
            </a:xfrm>
            <a:prstGeom prst="rect">
              <a:avLst/>
            </a:prstGeom>
            <a:noFill/>
            <a:ln>
              <a:noFill/>
            </a:ln>
          </p:spPr>
          <p:txBody>
            <a:bodyPr wrap="none" rtlCol="0">
              <a:spAutoFit/>
            </a:bodyPr>
            <a:lstStyle/>
            <a:p>
              <a:r>
                <a:rPr lang="en-US" sz="2000" b="1" dirty="0">
                  <a:solidFill>
                    <a:schemeClr val="bg1">
                      <a:lumMod val="50000"/>
                    </a:schemeClr>
                  </a:solidFill>
                  <a:latin typeface="Arial Narrow" panose="020B0606020202030204" pitchFamily="34" charset="0"/>
                </a:rPr>
                <a:t>Succinyl-CoA</a:t>
              </a:r>
            </a:p>
          </p:txBody>
        </p:sp>
        <p:grpSp>
          <p:nvGrpSpPr>
            <p:cNvPr id="37" name="Group 36">
              <a:extLst>
                <a:ext uri="{FF2B5EF4-FFF2-40B4-BE49-F238E27FC236}">
                  <a16:creationId xmlns:a16="http://schemas.microsoft.com/office/drawing/2014/main" id="{4D3C64B8-C8BD-4A5C-A0CC-10659852D863}"/>
                </a:ext>
              </a:extLst>
            </p:cNvPr>
            <p:cNvGrpSpPr/>
            <p:nvPr/>
          </p:nvGrpSpPr>
          <p:grpSpPr>
            <a:xfrm rot="21080677">
              <a:off x="4985767" y="2522888"/>
              <a:ext cx="955309" cy="1008338"/>
              <a:chOff x="9249735" y="4073200"/>
              <a:chExt cx="534345" cy="599805"/>
            </a:xfrm>
          </p:grpSpPr>
          <p:cxnSp>
            <p:nvCxnSpPr>
              <p:cNvPr id="31" name="Straight Connector 30">
                <a:extLst>
                  <a:ext uri="{FF2B5EF4-FFF2-40B4-BE49-F238E27FC236}">
                    <a16:creationId xmlns:a16="http://schemas.microsoft.com/office/drawing/2014/main" id="{B9C4555D-CDC8-4D8C-A096-649651961821}"/>
                  </a:ext>
                </a:extLst>
              </p:cNvPr>
              <p:cNvCxnSpPr/>
              <p:nvPr/>
            </p:nvCxnSpPr>
            <p:spPr>
              <a:xfrm flipH="1" flipV="1">
                <a:off x="9294195" y="4073200"/>
                <a:ext cx="489885" cy="599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9A09DFC-402D-4190-9DF0-F4E7FE5EBB30}"/>
                  </a:ext>
                </a:extLst>
              </p:cNvPr>
              <p:cNvCxnSpPr>
                <a:cxnSpLocks/>
              </p:cNvCxnSpPr>
              <p:nvPr/>
            </p:nvCxnSpPr>
            <p:spPr>
              <a:xfrm rot="519323" flipH="1">
                <a:off x="9249735" y="4074742"/>
                <a:ext cx="47738" cy="57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72CF13F-79B0-46D2-B854-F420F99646A8}"/>
                  </a:ext>
                </a:extLst>
              </p:cNvPr>
              <p:cNvCxnSpPr>
                <a:cxnSpLocks/>
              </p:cNvCxnSpPr>
              <p:nvPr/>
            </p:nvCxnSpPr>
            <p:spPr>
              <a:xfrm rot="519323" flipH="1">
                <a:off x="9344620" y="4198936"/>
                <a:ext cx="40698" cy="508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CF666204-D6B2-4669-8A9E-F2513A1A955D}"/>
                </a:ext>
              </a:extLst>
            </p:cNvPr>
            <p:cNvSpPr txBox="1"/>
            <p:nvPr/>
          </p:nvSpPr>
          <p:spPr>
            <a:xfrm>
              <a:off x="4955871" y="2811957"/>
              <a:ext cx="388248" cy="307777"/>
            </a:xfrm>
            <a:prstGeom prst="rect">
              <a:avLst/>
            </a:prstGeom>
            <a:noFill/>
            <a:ln>
              <a:noFill/>
            </a:ln>
          </p:spPr>
          <p:txBody>
            <a:bodyPr wrap="none" rtlCol="0">
              <a:spAutoFit/>
            </a:bodyPr>
            <a:lstStyle/>
            <a:p>
              <a:r>
                <a:rPr lang="en-US" sz="1400" b="1" dirty="0">
                  <a:latin typeface="Arial Narrow" panose="020B0606020202030204" pitchFamily="34" charset="0"/>
                </a:rPr>
                <a:t>SH</a:t>
              </a:r>
            </a:p>
          </p:txBody>
        </p:sp>
        <p:sp>
          <p:nvSpPr>
            <p:cNvPr id="43" name="TextBox 42">
              <a:extLst>
                <a:ext uri="{FF2B5EF4-FFF2-40B4-BE49-F238E27FC236}">
                  <a16:creationId xmlns:a16="http://schemas.microsoft.com/office/drawing/2014/main" id="{D99915C6-A82E-4CC6-983D-B1F99444B7B3}"/>
                </a:ext>
              </a:extLst>
            </p:cNvPr>
            <p:cNvSpPr txBox="1"/>
            <p:nvPr/>
          </p:nvSpPr>
          <p:spPr>
            <a:xfrm>
              <a:off x="4646387" y="2614120"/>
              <a:ext cx="388248" cy="307777"/>
            </a:xfrm>
            <a:prstGeom prst="rect">
              <a:avLst/>
            </a:prstGeom>
            <a:noFill/>
            <a:ln>
              <a:noFill/>
            </a:ln>
          </p:spPr>
          <p:txBody>
            <a:bodyPr wrap="none" rtlCol="0">
              <a:spAutoFit/>
            </a:bodyPr>
            <a:lstStyle/>
            <a:p>
              <a:r>
                <a:rPr lang="en-US" sz="1400" b="1" dirty="0">
                  <a:latin typeface="Arial Narrow" panose="020B0606020202030204" pitchFamily="34" charset="0"/>
                </a:rPr>
                <a:t>HS</a:t>
              </a:r>
            </a:p>
          </p:txBody>
        </p:sp>
        <p:sp>
          <p:nvSpPr>
            <p:cNvPr id="45" name="Freeform: Shape 44">
              <a:extLst>
                <a:ext uri="{FF2B5EF4-FFF2-40B4-BE49-F238E27FC236}">
                  <a16:creationId xmlns:a16="http://schemas.microsoft.com/office/drawing/2014/main" id="{85AA5168-89FF-44E7-B145-363AA9940288}"/>
                </a:ext>
              </a:extLst>
            </p:cNvPr>
            <p:cNvSpPr/>
            <p:nvPr/>
          </p:nvSpPr>
          <p:spPr>
            <a:xfrm>
              <a:off x="5204460" y="2541270"/>
              <a:ext cx="476250" cy="398103"/>
            </a:xfrm>
            <a:custGeom>
              <a:avLst/>
              <a:gdLst>
                <a:gd name="connsiteX0" fmla="*/ 476250 w 476250"/>
                <a:gd name="connsiteY0" fmla="*/ 316230 h 398103"/>
                <a:gd name="connsiteX1" fmla="*/ 209550 w 476250"/>
                <a:gd name="connsiteY1" fmla="*/ 377190 h 398103"/>
                <a:gd name="connsiteX2" fmla="*/ 0 w 476250"/>
                <a:gd name="connsiteY2" fmla="*/ 0 h 398103"/>
                <a:gd name="connsiteX3" fmla="*/ 0 w 476250"/>
                <a:gd name="connsiteY3" fmla="*/ 0 h 398103"/>
              </a:gdLst>
              <a:ahLst/>
              <a:cxnLst>
                <a:cxn ang="0">
                  <a:pos x="connsiteX0" y="connsiteY0"/>
                </a:cxn>
                <a:cxn ang="0">
                  <a:pos x="connsiteX1" y="connsiteY1"/>
                </a:cxn>
                <a:cxn ang="0">
                  <a:pos x="connsiteX2" y="connsiteY2"/>
                </a:cxn>
                <a:cxn ang="0">
                  <a:pos x="connsiteX3" y="connsiteY3"/>
                </a:cxn>
              </a:cxnLst>
              <a:rect l="l" t="t" r="r" b="b"/>
              <a:pathLst>
                <a:path w="476250" h="398103">
                  <a:moveTo>
                    <a:pt x="476250" y="316230"/>
                  </a:moveTo>
                  <a:cubicBezTo>
                    <a:pt x="382587" y="373062"/>
                    <a:pt x="288925" y="429895"/>
                    <a:pt x="209550" y="377190"/>
                  </a:cubicBezTo>
                  <a:cubicBezTo>
                    <a:pt x="130175" y="324485"/>
                    <a:pt x="0" y="0"/>
                    <a:pt x="0" y="0"/>
                  </a:cubicBezTo>
                  <a:lnTo>
                    <a:pt x="0" y="0"/>
                  </a:ln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D706486-FEA1-4CD3-86D8-42AD9572E23E}"/>
                </a:ext>
              </a:extLst>
            </p:cNvPr>
            <p:cNvSpPr txBox="1"/>
            <p:nvPr/>
          </p:nvSpPr>
          <p:spPr>
            <a:xfrm>
              <a:off x="5496442" y="2542512"/>
              <a:ext cx="562205" cy="369332"/>
            </a:xfrm>
            <a:prstGeom prst="rect">
              <a:avLst/>
            </a:prstGeom>
            <a:noFill/>
            <a:ln>
              <a:noFill/>
            </a:ln>
          </p:spPr>
          <p:txBody>
            <a:bodyPr wrap="none" rtlCol="0">
              <a:spAutoFit/>
            </a:bodyPr>
            <a:lstStyle/>
            <a:p>
              <a:r>
                <a:rPr lang="en-US" b="1" dirty="0">
                  <a:solidFill>
                    <a:schemeClr val="bg1">
                      <a:lumMod val="50000"/>
                    </a:schemeClr>
                  </a:solidFill>
                  <a:latin typeface="Arial Narrow" panose="020B0606020202030204" pitchFamily="34" charset="0"/>
                </a:rPr>
                <a:t>FAD</a:t>
              </a:r>
            </a:p>
          </p:txBody>
        </p:sp>
        <p:sp>
          <p:nvSpPr>
            <p:cNvPr id="47" name="TextBox 46">
              <a:extLst>
                <a:ext uri="{FF2B5EF4-FFF2-40B4-BE49-F238E27FC236}">
                  <a16:creationId xmlns:a16="http://schemas.microsoft.com/office/drawing/2014/main" id="{4FCA2B9E-E785-493D-8830-A5285F63830C}"/>
                </a:ext>
              </a:extLst>
            </p:cNvPr>
            <p:cNvSpPr txBox="1"/>
            <p:nvPr/>
          </p:nvSpPr>
          <p:spPr>
            <a:xfrm>
              <a:off x="4916826" y="2204356"/>
              <a:ext cx="768993" cy="369332"/>
            </a:xfrm>
            <a:prstGeom prst="rect">
              <a:avLst/>
            </a:prstGeom>
            <a:noFill/>
            <a:ln>
              <a:noFill/>
            </a:ln>
          </p:spPr>
          <p:txBody>
            <a:bodyPr wrap="none" rtlCol="0">
              <a:spAutoFit/>
            </a:bodyPr>
            <a:lstStyle/>
            <a:p>
              <a:r>
                <a:rPr lang="en-US" b="1" dirty="0">
                  <a:solidFill>
                    <a:schemeClr val="bg1">
                      <a:lumMod val="50000"/>
                    </a:schemeClr>
                  </a:solidFill>
                  <a:latin typeface="Arial Narrow" panose="020B0606020202030204" pitchFamily="34" charset="0"/>
                </a:rPr>
                <a:t>FADH</a:t>
              </a:r>
              <a:r>
                <a:rPr lang="en-US" b="1" baseline="-25000" dirty="0">
                  <a:solidFill>
                    <a:schemeClr val="bg1">
                      <a:lumMod val="50000"/>
                    </a:schemeClr>
                  </a:solidFill>
                  <a:latin typeface="Arial Narrow" panose="020B0606020202030204" pitchFamily="34" charset="0"/>
                </a:rPr>
                <a:t>2</a:t>
              </a:r>
            </a:p>
          </p:txBody>
        </p:sp>
      </p:grpSp>
      <p:graphicFrame>
        <p:nvGraphicFramePr>
          <p:cNvPr id="49" name="Object 48">
            <a:extLst>
              <a:ext uri="{FF2B5EF4-FFF2-40B4-BE49-F238E27FC236}">
                <a16:creationId xmlns:a16="http://schemas.microsoft.com/office/drawing/2014/main" id="{559BCFCB-D7CF-4116-A49A-22D979FB3BA0}"/>
              </a:ext>
            </a:extLst>
          </p:cNvPr>
          <p:cNvGraphicFramePr>
            <a:graphicFrameLocks noChangeAspect="1"/>
          </p:cNvGraphicFramePr>
          <p:nvPr>
            <p:extLst>
              <p:ext uri="{D42A27DB-BD31-4B8C-83A1-F6EECF244321}">
                <p14:modId xmlns:p14="http://schemas.microsoft.com/office/powerpoint/2010/main" val="1187013617"/>
              </p:ext>
            </p:extLst>
          </p:nvPr>
        </p:nvGraphicFramePr>
        <p:xfrm>
          <a:off x="8167169" y="3258656"/>
          <a:ext cx="831214" cy="1508757"/>
        </p:xfrm>
        <a:graphic>
          <a:graphicData uri="http://schemas.openxmlformats.org/presentationml/2006/ole">
            <mc:AlternateContent xmlns:mc="http://schemas.openxmlformats.org/markup-compatibility/2006">
              <mc:Choice xmlns:v="urn:schemas-microsoft-com:vml" Requires="v">
                <p:oleObj spid="_x0000_s16399" name="CS ChemDraw Drawing" r:id="rId22" imgW="944171" imgH="1715066" progId="ChemDraw.Document.6.0">
                  <p:embed/>
                </p:oleObj>
              </mc:Choice>
              <mc:Fallback>
                <p:oleObj name="CS ChemDraw Drawing" r:id="rId22" imgW="944171" imgH="1715066" progId="ChemDraw.Document.6.0">
                  <p:embed/>
                  <p:pic>
                    <p:nvPicPr>
                      <p:cNvPr id="0" name=""/>
                      <p:cNvPicPr/>
                      <p:nvPr/>
                    </p:nvPicPr>
                    <p:blipFill>
                      <a:blip r:embed="rId23"/>
                      <a:stretch>
                        <a:fillRect/>
                      </a:stretch>
                    </p:blipFill>
                    <p:spPr>
                      <a:xfrm>
                        <a:off x="8167169" y="3258656"/>
                        <a:ext cx="831214" cy="1508757"/>
                      </a:xfrm>
                      <a:prstGeom prst="rect">
                        <a:avLst/>
                      </a:prstGeom>
                    </p:spPr>
                  </p:pic>
                </p:oleObj>
              </mc:Fallback>
            </mc:AlternateContent>
          </a:graphicData>
        </a:graphic>
      </p:graphicFrame>
    </p:spTree>
    <p:extLst>
      <p:ext uri="{BB962C8B-B14F-4D97-AF65-F5344CB8AC3E}">
        <p14:creationId xmlns:p14="http://schemas.microsoft.com/office/powerpoint/2010/main" val="6880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EE95-D2EB-49EE-B47D-2A306EDB4BFC}"/>
              </a:ext>
            </a:extLst>
          </p:cNvPr>
          <p:cNvSpPr>
            <a:spLocks noGrp="1"/>
          </p:cNvSpPr>
          <p:nvPr>
            <p:ph type="title"/>
          </p:nvPr>
        </p:nvSpPr>
        <p:spPr>
          <a:xfrm>
            <a:off x="1305018" y="222349"/>
            <a:ext cx="7838982" cy="779462"/>
          </a:xfrm>
        </p:spPr>
        <p:txBody>
          <a:bodyPr>
            <a:normAutofit fontScale="90000"/>
          </a:bodyPr>
          <a:lstStyle/>
          <a:p>
            <a:r>
              <a:rPr lang="en-US" dirty="0"/>
              <a:t>Reaction 5: Succinyl-CoA Synthetase</a:t>
            </a:r>
          </a:p>
        </p:txBody>
      </p:sp>
      <p:sp>
        <p:nvSpPr>
          <p:cNvPr id="3" name="Content Placeholder 2">
            <a:extLst>
              <a:ext uri="{FF2B5EF4-FFF2-40B4-BE49-F238E27FC236}">
                <a16:creationId xmlns:a16="http://schemas.microsoft.com/office/drawing/2014/main" id="{6DA55F19-4E73-4B18-94CE-04085DC8D9EA}"/>
              </a:ext>
            </a:extLst>
          </p:cNvPr>
          <p:cNvSpPr>
            <a:spLocks noGrp="1"/>
          </p:cNvSpPr>
          <p:nvPr>
            <p:ph idx="1"/>
          </p:nvPr>
        </p:nvSpPr>
        <p:spPr>
          <a:xfrm>
            <a:off x="1725062" y="4967942"/>
            <a:ext cx="5234537" cy="526925"/>
          </a:xfrm>
        </p:spPr>
        <p:txBody>
          <a:bodyPr/>
          <a:lstStyle/>
          <a:p>
            <a:r>
              <a:rPr lang="en-US" dirty="0"/>
              <a:t>Substrate-Level Phosphorylation</a:t>
            </a:r>
          </a:p>
        </p:txBody>
      </p:sp>
      <p:graphicFrame>
        <p:nvGraphicFramePr>
          <p:cNvPr id="4" name="Object 3">
            <a:extLst>
              <a:ext uri="{FF2B5EF4-FFF2-40B4-BE49-F238E27FC236}">
                <a16:creationId xmlns:a16="http://schemas.microsoft.com/office/drawing/2014/main" id="{46909DF5-495B-45E2-8763-5E32AE216EFC}"/>
              </a:ext>
            </a:extLst>
          </p:cNvPr>
          <p:cNvGraphicFramePr>
            <a:graphicFrameLocks noChangeAspect="1"/>
          </p:cNvGraphicFramePr>
          <p:nvPr>
            <p:extLst>
              <p:ext uri="{D42A27DB-BD31-4B8C-83A1-F6EECF244321}">
                <p14:modId xmlns:p14="http://schemas.microsoft.com/office/powerpoint/2010/main" val="3785935599"/>
              </p:ext>
            </p:extLst>
          </p:nvPr>
        </p:nvGraphicFramePr>
        <p:xfrm>
          <a:off x="708158" y="1517504"/>
          <a:ext cx="7592997" cy="2536444"/>
        </p:xfrm>
        <a:graphic>
          <a:graphicData uri="http://schemas.openxmlformats.org/presentationml/2006/ole">
            <mc:AlternateContent xmlns:mc="http://schemas.openxmlformats.org/markup-compatibility/2006">
              <mc:Choice xmlns:v="urn:schemas-microsoft-com:vml" Requires="v">
                <p:oleObj spid="_x0000_s12308" name="CS ChemDraw Drawing" r:id="rId4" imgW="5165722" imgH="1726095" progId="ChemDraw.Document.6.0">
                  <p:embed/>
                </p:oleObj>
              </mc:Choice>
              <mc:Fallback>
                <p:oleObj name="CS ChemDraw Drawing" r:id="rId4" imgW="5165722" imgH="1726095" progId="ChemDraw.Document.6.0">
                  <p:embed/>
                  <p:pic>
                    <p:nvPicPr>
                      <p:cNvPr id="0" name=""/>
                      <p:cNvPicPr/>
                      <p:nvPr/>
                    </p:nvPicPr>
                    <p:blipFill>
                      <a:blip r:embed="rId5"/>
                      <a:stretch>
                        <a:fillRect/>
                      </a:stretch>
                    </p:blipFill>
                    <p:spPr>
                      <a:xfrm>
                        <a:off x="708158" y="1517504"/>
                        <a:ext cx="7592997" cy="253644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128C7C7-1484-438B-92CD-5EBAFF83DB29}"/>
              </a:ext>
            </a:extLst>
          </p:cNvPr>
          <p:cNvSpPr txBox="1"/>
          <p:nvPr/>
        </p:nvSpPr>
        <p:spPr>
          <a:xfrm>
            <a:off x="2941778" y="3818447"/>
            <a:ext cx="3260444" cy="461665"/>
          </a:xfrm>
          <a:prstGeom prst="rect">
            <a:avLst/>
          </a:prstGeom>
          <a:noFill/>
        </p:spPr>
        <p:txBody>
          <a:bodyPr wrap="none" rtlCol="0">
            <a:spAutoFit/>
          </a:bodyPr>
          <a:lstStyle/>
          <a:p>
            <a:r>
              <a:rPr lang="en-US" sz="2400" b="1" i="1" dirty="0">
                <a:solidFill>
                  <a:schemeClr val="accent6">
                    <a:lumMod val="75000"/>
                  </a:schemeClr>
                </a:solidFill>
              </a:rPr>
              <a:t>Succinyl-CoA Synthetase</a:t>
            </a:r>
          </a:p>
        </p:txBody>
      </p:sp>
      <p:sp>
        <p:nvSpPr>
          <p:cNvPr id="6" name="TextBox 5">
            <a:extLst>
              <a:ext uri="{FF2B5EF4-FFF2-40B4-BE49-F238E27FC236}">
                <a16:creationId xmlns:a16="http://schemas.microsoft.com/office/drawing/2014/main" id="{48A55ADD-8C79-4C88-A716-F949F030F2FE}"/>
              </a:ext>
            </a:extLst>
          </p:cNvPr>
          <p:cNvSpPr txBox="1"/>
          <p:nvPr/>
        </p:nvSpPr>
        <p:spPr>
          <a:xfrm>
            <a:off x="429341" y="4121067"/>
            <a:ext cx="2050305" cy="523220"/>
          </a:xfrm>
          <a:prstGeom prst="rect">
            <a:avLst/>
          </a:prstGeom>
          <a:noFill/>
        </p:spPr>
        <p:txBody>
          <a:bodyPr wrap="none" rtlCol="0">
            <a:spAutoFit/>
          </a:bodyPr>
          <a:lstStyle/>
          <a:p>
            <a:r>
              <a:rPr lang="en-US" sz="2800" dirty="0"/>
              <a:t>Succinyl-CoA</a:t>
            </a:r>
          </a:p>
        </p:txBody>
      </p:sp>
      <p:sp>
        <p:nvSpPr>
          <p:cNvPr id="7" name="TextBox 6">
            <a:extLst>
              <a:ext uri="{FF2B5EF4-FFF2-40B4-BE49-F238E27FC236}">
                <a16:creationId xmlns:a16="http://schemas.microsoft.com/office/drawing/2014/main" id="{99A588E0-AC2F-4B82-BF2C-D08DA956ED48}"/>
              </a:ext>
            </a:extLst>
          </p:cNvPr>
          <p:cNvSpPr txBox="1"/>
          <p:nvPr/>
        </p:nvSpPr>
        <p:spPr>
          <a:xfrm>
            <a:off x="6851696" y="4121067"/>
            <a:ext cx="1576907" cy="523220"/>
          </a:xfrm>
          <a:prstGeom prst="rect">
            <a:avLst/>
          </a:prstGeom>
          <a:noFill/>
        </p:spPr>
        <p:txBody>
          <a:bodyPr wrap="none" rtlCol="0">
            <a:spAutoFit/>
          </a:bodyPr>
          <a:lstStyle/>
          <a:p>
            <a:r>
              <a:rPr lang="en-US" sz="2800" dirty="0"/>
              <a:t>Succinate</a:t>
            </a:r>
          </a:p>
        </p:txBody>
      </p:sp>
    </p:spTree>
    <p:extLst>
      <p:ext uri="{BB962C8B-B14F-4D97-AF65-F5344CB8AC3E}">
        <p14:creationId xmlns:p14="http://schemas.microsoft.com/office/powerpoint/2010/main" val="9689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8BA5-B4FB-49AC-9A60-D39B54A7004F}"/>
              </a:ext>
            </a:extLst>
          </p:cNvPr>
          <p:cNvSpPr>
            <a:spLocks noGrp="1"/>
          </p:cNvSpPr>
          <p:nvPr>
            <p:ph type="title"/>
          </p:nvPr>
        </p:nvSpPr>
        <p:spPr>
          <a:xfrm>
            <a:off x="1420765" y="210775"/>
            <a:ext cx="7838982" cy="779462"/>
          </a:xfrm>
        </p:spPr>
        <p:txBody>
          <a:bodyPr>
            <a:normAutofit/>
          </a:bodyPr>
          <a:lstStyle/>
          <a:p>
            <a:r>
              <a:rPr lang="en-US" sz="3600" dirty="0"/>
              <a:t>Reaction 6: Succinate Dehydrogenase</a:t>
            </a:r>
          </a:p>
        </p:txBody>
      </p:sp>
      <p:sp>
        <p:nvSpPr>
          <p:cNvPr id="3" name="Content Placeholder 2">
            <a:extLst>
              <a:ext uri="{FF2B5EF4-FFF2-40B4-BE49-F238E27FC236}">
                <a16:creationId xmlns:a16="http://schemas.microsoft.com/office/drawing/2014/main" id="{34B4D16B-4355-46BE-867A-CC5300220D3F}"/>
              </a:ext>
            </a:extLst>
          </p:cNvPr>
          <p:cNvSpPr>
            <a:spLocks noGrp="1"/>
          </p:cNvSpPr>
          <p:nvPr>
            <p:ph idx="1"/>
          </p:nvPr>
        </p:nvSpPr>
        <p:spPr>
          <a:xfrm>
            <a:off x="319596" y="4902200"/>
            <a:ext cx="8460420" cy="887537"/>
          </a:xfrm>
        </p:spPr>
        <p:txBody>
          <a:bodyPr>
            <a:normAutofit fontScale="92500" lnSpcReduction="10000"/>
          </a:bodyPr>
          <a:lstStyle/>
          <a:p>
            <a:r>
              <a:rPr lang="en-US" dirty="0"/>
              <a:t>Oxidoreductase and Lyase</a:t>
            </a:r>
          </a:p>
          <a:p>
            <a:r>
              <a:rPr lang="en-US" dirty="0"/>
              <a:t>Electron Transport Chain Protein</a:t>
            </a:r>
          </a:p>
        </p:txBody>
      </p:sp>
      <p:graphicFrame>
        <p:nvGraphicFramePr>
          <p:cNvPr id="4" name="Object 3">
            <a:extLst>
              <a:ext uri="{FF2B5EF4-FFF2-40B4-BE49-F238E27FC236}">
                <a16:creationId xmlns:a16="http://schemas.microsoft.com/office/drawing/2014/main" id="{2D8CF5F3-3990-438A-8D36-747B97C3A7AE}"/>
              </a:ext>
            </a:extLst>
          </p:cNvPr>
          <p:cNvGraphicFramePr>
            <a:graphicFrameLocks noChangeAspect="1"/>
          </p:cNvGraphicFramePr>
          <p:nvPr>
            <p:extLst>
              <p:ext uri="{D42A27DB-BD31-4B8C-83A1-F6EECF244321}">
                <p14:modId xmlns:p14="http://schemas.microsoft.com/office/powerpoint/2010/main" val="3585645892"/>
              </p:ext>
            </p:extLst>
          </p:nvPr>
        </p:nvGraphicFramePr>
        <p:xfrm>
          <a:off x="593725" y="1524000"/>
          <a:ext cx="7808513" cy="2673350"/>
        </p:xfrm>
        <a:graphic>
          <a:graphicData uri="http://schemas.openxmlformats.org/presentationml/2006/ole">
            <mc:AlternateContent xmlns:mc="http://schemas.openxmlformats.org/markup-compatibility/2006">
              <mc:Choice xmlns:v="urn:schemas-microsoft-com:vml" Requires="v">
                <p:oleObj spid="_x0000_s13329" name="CS ChemDraw Drawing" r:id="rId4" imgW="4043775" imgH="1384609" progId="ChemDraw.Document.6.0">
                  <p:embed/>
                </p:oleObj>
              </mc:Choice>
              <mc:Fallback>
                <p:oleObj name="CS ChemDraw Drawing" r:id="rId4" imgW="4043775" imgH="1384609" progId="ChemDraw.Document.6.0">
                  <p:embed/>
                  <p:pic>
                    <p:nvPicPr>
                      <p:cNvPr id="0" name=""/>
                      <p:cNvPicPr/>
                      <p:nvPr/>
                    </p:nvPicPr>
                    <p:blipFill>
                      <a:blip r:embed="rId5"/>
                      <a:stretch>
                        <a:fillRect/>
                      </a:stretch>
                    </p:blipFill>
                    <p:spPr>
                      <a:xfrm>
                        <a:off x="593725" y="1524000"/>
                        <a:ext cx="7808513" cy="26733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12BBB7E4-2488-4344-84D8-430A66B29463}"/>
              </a:ext>
            </a:extLst>
          </p:cNvPr>
          <p:cNvSpPr txBox="1"/>
          <p:nvPr/>
        </p:nvSpPr>
        <p:spPr>
          <a:xfrm>
            <a:off x="2772861" y="2012797"/>
            <a:ext cx="3450240" cy="461665"/>
          </a:xfrm>
          <a:prstGeom prst="rect">
            <a:avLst/>
          </a:prstGeom>
          <a:noFill/>
        </p:spPr>
        <p:txBody>
          <a:bodyPr wrap="none" rtlCol="0">
            <a:spAutoFit/>
          </a:bodyPr>
          <a:lstStyle/>
          <a:p>
            <a:r>
              <a:rPr lang="en-US" sz="2400" b="1" i="1" dirty="0">
                <a:solidFill>
                  <a:schemeClr val="accent6">
                    <a:lumMod val="75000"/>
                  </a:schemeClr>
                </a:solidFill>
              </a:rPr>
              <a:t>Succinate Dehydrogenase</a:t>
            </a:r>
          </a:p>
        </p:txBody>
      </p:sp>
      <p:sp>
        <p:nvSpPr>
          <p:cNvPr id="6" name="TextBox 5">
            <a:extLst>
              <a:ext uri="{FF2B5EF4-FFF2-40B4-BE49-F238E27FC236}">
                <a16:creationId xmlns:a16="http://schemas.microsoft.com/office/drawing/2014/main" id="{0F2DB865-E47F-4194-AEFF-1737CE396928}"/>
              </a:ext>
            </a:extLst>
          </p:cNvPr>
          <p:cNvSpPr txBox="1"/>
          <p:nvPr/>
        </p:nvSpPr>
        <p:spPr>
          <a:xfrm>
            <a:off x="6928526" y="4166553"/>
            <a:ext cx="1577548" cy="523220"/>
          </a:xfrm>
          <a:prstGeom prst="rect">
            <a:avLst/>
          </a:prstGeom>
          <a:noFill/>
        </p:spPr>
        <p:txBody>
          <a:bodyPr wrap="none" rtlCol="0">
            <a:spAutoFit/>
          </a:bodyPr>
          <a:lstStyle/>
          <a:p>
            <a:r>
              <a:rPr lang="en-US" sz="2800" dirty="0"/>
              <a:t>Fumarate</a:t>
            </a:r>
          </a:p>
        </p:txBody>
      </p:sp>
      <p:sp>
        <p:nvSpPr>
          <p:cNvPr id="7" name="TextBox 6">
            <a:extLst>
              <a:ext uri="{FF2B5EF4-FFF2-40B4-BE49-F238E27FC236}">
                <a16:creationId xmlns:a16="http://schemas.microsoft.com/office/drawing/2014/main" id="{0FA4104F-0597-4151-888A-18987E061AAC}"/>
              </a:ext>
            </a:extLst>
          </p:cNvPr>
          <p:cNvSpPr txBox="1"/>
          <p:nvPr/>
        </p:nvSpPr>
        <p:spPr>
          <a:xfrm>
            <a:off x="699752" y="4207893"/>
            <a:ext cx="1576907" cy="523220"/>
          </a:xfrm>
          <a:prstGeom prst="rect">
            <a:avLst/>
          </a:prstGeom>
          <a:noFill/>
        </p:spPr>
        <p:txBody>
          <a:bodyPr wrap="none" rtlCol="0">
            <a:spAutoFit/>
          </a:bodyPr>
          <a:lstStyle/>
          <a:p>
            <a:r>
              <a:rPr lang="en-US" sz="2800" dirty="0"/>
              <a:t>Succinate</a:t>
            </a:r>
          </a:p>
        </p:txBody>
      </p:sp>
    </p:spTree>
    <p:extLst>
      <p:ext uri="{BB962C8B-B14F-4D97-AF65-F5344CB8AC3E}">
        <p14:creationId xmlns:p14="http://schemas.microsoft.com/office/powerpoint/2010/main" val="227468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DE4A-DAF8-4C03-808C-4D95CEBCD2C0}"/>
              </a:ext>
            </a:extLst>
          </p:cNvPr>
          <p:cNvSpPr>
            <a:spLocks noGrp="1"/>
          </p:cNvSpPr>
          <p:nvPr>
            <p:ph type="title"/>
          </p:nvPr>
        </p:nvSpPr>
        <p:spPr/>
        <p:txBody>
          <a:bodyPr/>
          <a:lstStyle/>
          <a:p>
            <a:r>
              <a:rPr lang="en-US" dirty="0"/>
              <a:t>Succinate Dehydrogenase</a:t>
            </a:r>
          </a:p>
        </p:txBody>
      </p:sp>
      <p:pic>
        <p:nvPicPr>
          <p:cNvPr id="5" name="Content Placeholder 4" descr="A close up of text on a white background&#10;&#10;Description automatically generated">
            <a:extLst>
              <a:ext uri="{FF2B5EF4-FFF2-40B4-BE49-F238E27FC236}">
                <a16:creationId xmlns:a16="http://schemas.microsoft.com/office/drawing/2014/main" id="{E9C3F542-9BC3-407B-95BD-B85167B360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2087769" y="1071562"/>
            <a:ext cx="4454404" cy="4511675"/>
          </a:xfrm>
        </p:spPr>
      </p:pic>
      <p:sp>
        <p:nvSpPr>
          <p:cNvPr id="7" name="TextBox 6">
            <a:extLst>
              <a:ext uri="{FF2B5EF4-FFF2-40B4-BE49-F238E27FC236}">
                <a16:creationId xmlns:a16="http://schemas.microsoft.com/office/drawing/2014/main" id="{1094429C-7BC9-4877-90DE-1AE5FC73980B}"/>
              </a:ext>
            </a:extLst>
          </p:cNvPr>
          <p:cNvSpPr txBox="1"/>
          <p:nvPr/>
        </p:nvSpPr>
        <p:spPr>
          <a:xfrm>
            <a:off x="2596142" y="5656202"/>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8" name="TextBox 7">
            <a:extLst>
              <a:ext uri="{FF2B5EF4-FFF2-40B4-BE49-F238E27FC236}">
                <a16:creationId xmlns:a16="http://schemas.microsoft.com/office/drawing/2014/main" id="{A78ACA85-6B39-4530-86C3-8919C635F6A3}"/>
              </a:ext>
            </a:extLst>
          </p:cNvPr>
          <p:cNvSpPr txBox="1"/>
          <p:nvPr/>
        </p:nvSpPr>
        <p:spPr>
          <a:xfrm>
            <a:off x="3848234" y="917139"/>
            <a:ext cx="799706" cy="369332"/>
          </a:xfrm>
          <a:prstGeom prst="rect">
            <a:avLst/>
          </a:prstGeom>
          <a:noFill/>
        </p:spPr>
        <p:txBody>
          <a:bodyPr wrap="none" rtlCol="0">
            <a:spAutoFit/>
          </a:bodyPr>
          <a:lstStyle/>
          <a:p>
            <a:r>
              <a:rPr lang="en-US" dirty="0"/>
              <a:t>Matrix</a:t>
            </a:r>
          </a:p>
        </p:txBody>
      </p:sp>
      <p:sp>
        <p:nvSpPr>
          <p:cNvPr id="9" name="TextBox 8">
            <a:extLst>
              <a:ext uri="{FF2B5EF4-FFF2-40B4-BE49-F238E27FC236}">
                <a16:creationId xmlns:a16="http://schemas.microsoft.com/office/drawing/2014/main" id="{8768E072-3F25-4401-8FE7-57A8B6667CF9}"/>
              </a:ext>
            </a:extLst>
          </p:cNvPr>
          <p:cNvSpPr txBox="1"/>
          <p:nvPr/>
        </p:nvSpPr>
        <p:spPr>
          <a:xfrm>
            <a:off x="6111117" y="894021"/>
            <a:ext cx="1661289" cy="646331"/>
          </a:xfrm>
          <a:prstGeom prst="rect">
            <a:avLst/>
          </a:prstGeom>
          <a:noFill/>
        </p:spPr>
        <p:txBody>
          <a:bodyPr wrap="none" rtlCol="0">
            <a:spAutoFit/>
          </a:bodyPr>
          <a:lstStyle/>
          <a:p>
            <a:r>
              <a:rPr lang="en-US" dirty="0"/>
              <a:t>Intermembrane</a:t>
            </a:r>
          </a:p>
          <a:p>
            <a:r>
              <a:rPr lang="en-US" dirty="0"/>
              <a:t>Space</a:t>
            </a:r>
          </a:p>
        </p:txBody>
      </p:sp>
    </p:spTree>
    <p:extLst>
      <p:ext uri="{BB962C8B-B14F-4D97-AF65-F5344CB8AC3E}">
        <p14:creationId xmlns:p14="http://schemas.microsoft.com/office/powerpoint/2010/main" val="424704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8BA5-B4FB-49AC-9A60-D39B54A7004F}"/>
              </a:ext>
            </a:extLst>
          </p:cNvPr>
          <p:cNvSpPr>
            <a:spLocks noGrp="1"/>
          </p:cNvSpPr>
          <p:nvPr>
            <p:ph type="title"/>
          </p:nvPr>
        </p:nvSpPr>
        <p:spPr>
          <a:xfrm>
            <a:off x="1420765" y="210775"/>
            <a:ext cx="7838982" cy="779462"/>
          </a:xfrm>
        </p:spPr>
        <p:txBody>
          <a:bodyPr>
            <a:normAutofit/>
          </a:bodyPr>
          <a:lstStyle/>
          <a:p>
            <a:r>
              <a:rPr lang="en-US" sz="3600" dirty="0"/>
              <a:t>Reaction 7: Fumarase</a:t>
            </a:r>
          </a:p>
        </p:txBody>
      </p:sp>
      <p:sp>
        <p:nvSpPr>
          <p:cNvPr id="3" name="Content Placeholder 2">
            <a:extLst>
              <a:ext uri="{FF2B5EF4-FFF2-40B4-BE49-F238E27FC236}">
                <a16:creationId xmlns:a16="http://schemas.microsoft.com/office/drawing/2014/main" id="{34B4D16B-4355-46BE-867A-CC5300220D3F}"/>
              </a:ext>
            </a:extLst>
          </p:cNvPr>
          <p:cNvSpPr>
            <a:spLocks noGrp="1"/>
          </p:cNvSpPr>
          <p:nvPr>
            <p:ph idx="1"/>
          </p:nvPr>
        </p:nvSpPr>
        <p:spPr>
          <a:xfrm>
            <a:off x="319596" y="4902200"/>
            <a:ext cx="8460420" cy="887537"/>
          </a:xfrm>
        </p:spPr>
        <p:txBody>
          <a:bodyPr>
            <a:normAutofit/>
          </a:bodyPr>
          <a:lstStyle/>
          <a:p>
            <a:r>
              <a:rPr lang="en-US" dirty="0"/>
              <a:t>Hydrolase</a:t>
            </a:r>
          </a:p>
        </p:txBody>
      </p:sp>
      <p:sp>
        <p:nvSpPr>
          <p:cNvPr id="5" name="TextBox 4">
            <a:extLst>
              <a:ext uri="{FF2B5EF4-FFF2-40B4-BE49-F238E27FC236}">
                <a16:creationId xmlns:a16="http://schemas.microsoft.com/office/drawing/2014/main" id="{12BBB7E4-2488-4344-84D8-430A66B29463}"/>
              </a:ext>
            </a:extLst>
          </p:cNvPr>
          <p:cNvSpPr txBox="1"/>
          <p:nvPr/>
        </p:nvSpPr>
        <p:spPr>
          <a:xfrm>
            <a:off x="3664113" y="2799871"/>
            <a:ext cx="1436804" cy="461665"/>
          </a:xfrm>
          <a:prstGeom prst="rect">
            <a:avLst/>
          </a:prstGeom>
          <a:noFill/>
        </p:spPr>
        <p:txBody>
          <a:bodyPr wrap="none" rtlCol="0">
            <a:spAutoFit/>
          </a:bodyPr>
          <a:lstStyle/>
          <a:p>
            <a:r>
              <a:rPr lang="en-US" sz="2400" b="1" i="1" dirty="0">
                <a:solidFill>
                  <a:schemeClr val="accent6">
                    <a:lumMod val="75000"/>
                  </a:schemeClr>
                </a:solidFill>
              </a:rPr>
              <a:t>Fumarase</a:t>
            </a:r>
          </a:p>
        </p:txBody>
      </p:sp>
      <p:sp>
        <p:nvSpPr>
          <p:cNvPr id="6" name="TextBox 5">
            <a:extLst>
              <a:ext uri="{FF2B5EF4-FFF2-40B4-BE49-F238E27FC236}">
                <a16:creationId xmlns:a16="http://schemas.microsoft.com/office/drawing/2014/main" id="{0F2DB865-E47F-4194-AEFF-1737CE396928}"/>
              </a:ext>
            </a:extLst>
          </p:cNvPr>
          <p:cNvSpPr txBox="1"/>
          <p:nvPr/>
        </p:nvSpPr>
        <p:spPr>
          <a:xfrm>
            <a:off x="1147065" y="3931416"/>
            <a:ext cx="1577548" cy="523220"/>
          </a:xfrm>
          <a:prstGeom prst="rect">
            <a:avLst/>
          </a:prstGeom>
          <a:noFill/>
        </p:spPr>
        <p:txBody>
          <a:bodyPr wrap="none" rtlCol="0">
            <a:spAutoFit/>
          </a:bodyPr>
          <a:lstStyle/>
          <a:p>
            <a:r>
              <a:rPr lang="en-US" sz="2800" dirty="0"/>
              <a:t>Fumarate</a:t>
            </a:r>
          </a:p>
        </p:txBody>
      </p:sp>
      <p:sp>
        <p:nvSpPr>
          <p:cNvPr id="7" name="TextBox 6">
            <a:extLst>
              <a:ext uri="{FF2B5EF4-FFF2-40B4-BE49-F238E27FC236}">
                <a16:creationId xmlns:a16="http://schemas.microsoft.com/office/drawing/2014/main" id="{0FA4104F-0597-4151-888A-18987E061AAC}"/>
              </a:ext>
            </a:extLst>
          </p:cNvPr>
          <p:cNvSpPr txBox="1"/>
          <p:nvPr/>
        </p:nvSpPr>
        <p:spPr>
          <a:xfrm>
            <a:off x="6336623" y="3931416"/>
            <a:ext cx="1208216" cy="523220"/>
          </a:xfrm>
          <a:prstGeom prst="rect">
            <a:avLst/>
          </a:prstGeom>
          <a:noFill/>
        </p:spPr>
        <p:txBody>
          <a:bodyPr wrap="none" rtlCol="0">
            <a:spAutoFit/>
          </a:bodyPr>
          <a:lstStyle/>
          <a:p>
            <a:r>
              <a:rPr lang="en-US" sz="2800" dirty="0"/>
              <a:t>Malate</a:t>
            </a:r>
          </a:p>
        </p:txBody>
      </p:sp>
      <p:graphicFrame>
        <p:nvGraphicFramePr>
          <p:cNvPr id="8" name="Object 7">
            <a:extLst>
              <a:ext uri="{FF2B5EF4-FFF2-40B4-BE49-F238E27FC236}">
                <a16:creationId xmlns:a16="http://schemas.microsoft.com/office/drawing/2014/main" id="{6F4EE0D7-7BA6-4924-82FC-F2C5F4D849BF}"/>
              </a:ext>
            </a:extLst>
          </p:cNvPr>
          <p:cNvGraphicFramePr>
            <a:graphicFrameLocks noChangeAspect="1"/>
          </p:cNvGraphicFramePr>
          <p:nvPr>
            <p:extLst>
              <p:ext uri="{D42A27DB-BD31-4B8C-83A1-F6EECF244321}">
                <p14:modId xmlns:p14="http://schemas.microsoft.com/office/powerpoint/2010/main" val="2157667461"/>
              </p:ext>
            </p:extLst>
          </p:nvPr>
        </p:nvGraphicFramePr>
        <p:xfrm>
          <a:off x="1009650" y="1660525"/>
          <a:ext cx="6815138" cy="2233613"/>
        </p:xfrm>
        <a:graphic>
          <a:graphicData uri="http://schemas.openxmlformats.org/presentationml/2006/ole">
            <mc:AlternateContent xmlns:mc="http://schemas.openxmlformats.org/markup-compatibility/2006">
              <mc:Choice xmlns:v="urn:schemas-microsoft-com:vml" Requires="v">
                <p:oleObj spid="_x0000_s14354" name="CS ChemDraw Drawing" r:id="rId4" imgW="4116927" imgH="1349400" progId="ChemDraw.Document.6.0">
                  <p:embed/>
                </p:oleObj>
              </mc:Choice>
              <mc:Fallback>
                <p:oleObj name="CS ChemDraw Drawing" r:id="rId4" imgW="4116927" imgH="1349400" progId="ChemDraw.Document.6.0">
                  <p:embed/>
                  <p:pic>
                    <p:nvPicPr>
                      <p:cNvPr id="0" name=""/>
                      <p:cNvPicPr/>
                      <p:nvPr/>
                    </p:nvPicPr>
                    <p:blipFill>
                      <a:blip r:embed="rId5"/>
                      <a:stretch>
                        <a:fillRect/>
                      </a:stretch>
                    </p:blipFill>
                    <p:spPr>
                      <a:xfrm>
                        <a:off x="1009650" y="1660525"/>
                        <a:ext cx="6815138" cy="2233613"/>
                      </a:xfrm>
                      <a:prstGeom prst="rect">
                        <a:avLst/>
                      </a:prstGeom>
                    </p:spPr>
                  </p:pic>
                </p:oleObj>
              </mc:Fallback>
            </mc:AlternateContent>
          </a:graphicData>
        </a:graphic>
      </p:graphicFrame>
    </p:spTree>
    <p:extLst>
      <p:ext uri="{BB962C8B-B14F-4D97-AF65-F5344CB8AC3E}">
        <p14:creationId xmlns:p14="http://schemas.microsoft.com/office/powerpoint/2010/main" val="2456354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E8BA5-B4FB-49AC-9A60-D39B54A7004F}"/>
              </a:ext>
            </a:extLst>
          </p:cNvPr>
          <p:cNvSpPr>
            <a:spLocks noGrp="1"/>
          </p:cNvSpPr>
          <p:nvPr>
            <p:ph type="title"/>
          </p:nvPr>
        </p:nvSpPr>
        <p:spPr>
          <a:xfrm>
            <a:off x="1524937" y="187626"/>
            <a:ext cx="7838982" cy="779462"/>
          </a:xfrm>
        </p:spPr>
        <p:txBody>
          <a:bodyPr>
            <a:normAutofit/>
          </a:bodyPr>
          <a:lstStyle/>
          <a:p>
            <a:r>
              <a:rPr lang="en-US" sz="3600" dirty="0"/>
              <a:t>Reaction 8: Malate Dehydrogenase</a:t>
            </a:r>
          </a:p>
        </p:txBody>
      </p:sp>
      <p:sp>
        <p:nvSpPr>
          <p:cNvPr id="5" name="TextBox 4">
            <a:extLst>
              <a:ext uri="{FF2B5EF4-FFF2-40B4-BE49-F238E27FC236}">
                <a16:creationId xmlns:a16="http://schemas.microsoft.com/office/drawing/2014/main" id="{12BBB7E4-2488-4344-84D8-430A66B29463}"/>
              </a:ext>
            </a:extLst>
          </p:cNvPr>
          <p:cNvSpPr txBox="1"/>
          <p:nvPr/>
        </p:nvSpPr>
        <p:spPr>
          <a:xfrm>
            <a:off x="2923333" y="2151692"/>
            <a:ext cx="3165162" cy="461665"/>
          </a:xfrm>
          <a:prstGeom prst="rect">
            <a:avLst/>
          </a:prstGeom>
          <a:noFill/>
        </p:spPr>
        <p:txBody>
          <a:bodyPr wrap="none" rtlCol="0">
            <a:spAutoFit/>
          </a:bodyPr>
          <a:lstStyle/>
          <a:p>
            <a:r>
              <a:rPr lang="en-US" sz="2400" b="1" i="1" dirty="0">
                <a:solidFill>
                  <a:schemeClr val="accent6">
                    <a:lumMod val="75000"/>
                  </a:schemeClr>
                </a:solidFill>
              </a:rPr>
              <a:t>Malate Dehydrogenase</a:t>
            </a:r>
          </a:p>
        </p:txBody>
      </p:sp>
      <p:sp>
        <p:nvSpPr>
          <p:cNvPr id="6" name="TextBox 5">
            <a:extLst>
              <a:ext uri="{FF2B5EF4-FFF2-40B4-BE49-F238E27FC236}">
                <a16:creationId xmlns:a16="http://schemas.microsoft.com/office/drawing/2014/main" id="{0F2DB865-E47F-4194-AEFF-1737CE396928}"/>
              </a:ext>
            </a:extLst>
          </p:cNvPr>
          <p:cNvSpPr txBox="1"/>
          <p:nvPr/>
        </p:nvSpPr>
        <p:spPr>
          <a:xfrm>
            <a:off x="6104366" y="4139757"/>
            <a:ext cx="2089418" cy="523220"/>
          </a:xfrm>
          <a:prstGeom prst="rect">
            <a:avLst/>
          </a:prstGeom>
          <a:noFill/>
        </p:spPr>
        <p:txBody>
          <a:bodyPr wrap="none" rtlCol="0">
            <a:spAutoFit/>
          </a:bodyPr>
          <a:lstStyle/>
          <a:p>
            <a:r>
              <a:rPr lang="en-US" sz="2800" dirty="0"/>
              <a:t>Oxaloacetate</a:t>
            </a:r>
          </a:p>
        </p:txBody>
      </p:sp>
      <p:sp>
        <p:nvSpPr>
          <p:cNvPr id="7" name="TextBox 6">
            <a:extLst>
              <a:ext uri="{FF2B5EF4-FFF2-40B4-BE49-F238E27FC236}">
                <a16:creationId xmlns:a16="http://schemas.microsoft.com/office/drawing/2014/main" id="{0FA4104F-0597-4151-888A-18987E061AAC}"/>
              </a:ext>
            </a:extLst>
          </p:cNvPr>
          <p:cNvSpPr txBox="1"/>
          <p:nvPr/>
        </p:nvSpPr>
        <p:spPr>
          <a:xfrm>
            <a:off x="1139590" y="4139757"/>
            <a:ext cx="1208216" cy="523220"/>
          </a:xfrm>
          <a:prstGeom prst="rect">
            <a:avLst/>
          </a:prstGeom>
          <a:noFill/>
        </p:spPr>
        <p:txBody>
          <a:bodyPr wrap="none" rtlCol="0">
            <a:spAutoFit/>
          </a:bodyPr>
          <a:lstStyle/>
          <a:p>
            <a:r>
              <a:rPr lang="en-US" sz="2800" dirty="0"/>
              <a:t>Malate</a:t>
            </a:r>
          </a:p>
        </p:txBody>
      </p:sp>
      <p:graphicFrame>
        <p:nvGraphicFramePr>
          <p:cNvPr id="10" name="Object 9">
            <a:extLst>
              <a:ext uri="{FF2B5EF4-FFF2-40B4-BE49-F238E27FC236}">
                <a16:creationId xmlns:a16="http://schemas.microsoft.com/office/drawing/2014/main" id="{18A1D38B-DFC6-4CC6-B747-17F31834B46E}"/>
              </a:ext>
            </a:extLst>
          </p:cNvPr>
          <p:cNvGraphicFramePr>
            <a:graphicFrameLocks noChangeAspect="1"/>
          </p:cNvGraphicFramePr>
          <p:nvPr>
            <p:extLst>
              <p:ext uri="{D42A27DB-BD31-4B8C-83A1-F6EECF244321}">
                <p14:modId xmlns:p14="http://schemas.microsoft.com/office/powerpoint/2010/main" val="1890207647"/>
              </p:ext>
            </p:extLst>
          </p:nvPr>
        </p:nvGraphicFramePr>
        <p:xfrm>
          <a:off x="842438" y="1642754"/>
          <a:ext cx="6936293" cy="2384947"/>
        </p:xfrm>
        <a:graphic>
          <a:graphicData uri="http://schemas.openxmlformats.org/presentationml/2006/ole">
            <mc:AlternateContent xmlns:mc="http://schemas.openxmlformats.org/markup-compatibility/2006">
              <mc:Choice xmlns:v="urn:schemas-microsoft-com:vml" Requires="v">
                <p:oleObj spid="_x0000_s15378" name="CS ChemDraw Drawing" r:id="rId4" imgW="4030165" imgH="1385882" progId="ChemDraw.Document.6.0">
                  <p:embed/>
                </p:oleObj>
              </mc:Choice>
              <mc:Fallback>
                <p:oleObj name="CS ChemDraw Drawing" r:id="rId4" imgW="4030165" imgH="1385882" progId="ChemDraw.Document.6.0">
                  <p:embed/>
                  <p:pic>
                    <p:nvPicPr>
                      <p:cNvPr id="0" name=""/>
                      <p:cNvPicPr/>
                      <p:nvPr/>
                    </p:nvPicPr>
                    <p:blipFill>
                      <a:blip r:embed="rId5"/>
                      <a:stretch>
                        <a:fillRect/>
                      </a:stretch>
                    </p:blipFill>
                    <p:spPr>
                      <a:xfrm>
                        <a:off x="842438" y="1642754"/>
                        <a:ext cx="6936293" cy="2384947"/>
                      </a:xfrm>
                      <a:prstGeom prst="rect">
                        <a:avLst/>
                      </a:prstGeom>
                    </p:spPr>
                  </p:pic>
                </p:oleObj>
              </mc:Fallback>
            </mc:AlternateContent>
          </a:graphicData>
        </a:graphic>
      </p:graphicFrame>
    </p:spTree>
    <p:extLst>
      <p:ext uri="{BB962C8B-B14F-4D97-AF65-F5344CB8AC3E}">
        <p14:creationId xmlns:p14="http://schemas.microsoft.com/office/powerpoint/2010/main" val="847642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7B21-AE36-4E1D-BBE8-71EBA76E518C}"/>
              </a:ext>
            </a:extLst>
          </p:cNvPr>
          <p:cNvSpPr>
            <a:spLocks noGrp="1"/>
          </p:cNvSpPr>
          <p:nvPr>
            <p:ph type="title"/>
          </p:nvPr>
        </p:nvSpPr>
        <p:spPr/>
        <p:txBody>
          <a:bodyPr/>
          <a:lstStyle/>
          <a:p>
            <a:r>
              <a:rPr lang="en-US" dirty="0"/>
              <a:t>Energy Yield in </a:t>
            </a:r>
            <a:r>
              <a:rPr lang="en-US" dirty="0" err="1"/>
              <a:t>Kreb</a:t>
            </a:r>
            <a:r>
              <a:rPr lang="en-US" dirty="0"/>
              <a:t> Cycle</a:t>
            </a:r>
          </a:p>
        </p:txBody>
      </p:sp>
      <p:sp>
        <p:nvSpPr>
          <p:cNvPr id="3" name="Content Placeholder 2">
            <a:extLst>
              <a:ext uri="{FF2B5EF4-FFF2-40B4-BE49-F238E27FC236}">
                <a16:creationId xmlns:a16="http://schemas.microsoft.com/office/drawing/2014/main" id="{40EFA7AB-2B3A-471F-99D3-2C8BA9D33F98}"/>
              </a:ext>
            </a:extLst>
          </p:cNvPr>
          <p:cNvSpPr>
            <a:spLocks noGrp="1"/>
          </p:cNvSpPr>
          <p:nvPr>
            <p:ph idx="1"/>
          </p:nvPr>
        </p:nvSpPr>
        <p:spPr/>
        <p:txBody>
          <a:bodyPr/>
          <a:lstStyle/>
          <a:p>
            <a:r>
              <a:rPr lang="en-US" dirty="0"/>
              <a:t>Per Cycle</a:t>
            </a:r>
          </a:p>
          <a:p>
            <a:pPr lvl="1"/>
            <a:r>
              <a:rPr lang="en-US" dirty="0"/>
              <a:t>3 NADH/H+</a:t>
            </a:r>
          </a:p>
          <a:p>
            <a:pPr lvl="1"/>
            <a:r>
              <a:rPr lang="en-US" dirty="0"/>
              <a:t>1 FADH</a:t>
            </a:r>
            <a:r>
              <a:rPr lang="en-US" baseline="-25000" dirty="0"/>
              <a:t>2</a:t>
            </a:r>
          </a:p>
          <a:p>
            <a:pPr lvl="1"/>
            <a:r>
              <a:rPr lang="en-US" dirty="0"/>
              <a:t>1 GTP (ATP equivalents)</a:t>
            </a:r>
          </a:p>
          <a:p>
            <a:pPr lvl="1"/>
            <a:endParaRPr lang="en-US" dirty="0"/>
          </a:p>
          <a:p>
            <a:r>
              <a:rPr lang="en-US" dirty="0"/>
              <a:t>Per Glucose = 2 Cycles (2 Acetyl-CoA molecules)</a:t>
            </a:r>
          </a:p>
          <a:p>
            <a:pPr lvl="1"/>
            <a:r>
              <a:rPr lang="en-US" dirty="0"/>
              <a:t>6 NADH/H+</a:t>
            </a:r>
          </a:p>
          <a:p>
            <a:pPr lvl="1"/>
            <a:r>
              <a:rPr lang="en-US" dirty="0"/>
              <a:t>2 FADH</a:t>
            </a:r>
            <a:r>
              <a:rPr lang="en-US" baseline="-25000" dirty="0"/>
              <a:t>2</a:t>
            </a:r>
          </a:p>
          <a:p>
            <a:pPr lvl="1"/>
            <a:r>
              <a:rPr lang="en-US" dirty="0"/>
              <a:t>2 GTP (ATP equivalents)</a:t>
            </a:r>
          </a:p>
          <a:p>
            <a:pPr lvl="1"/>
            <a:endParaRPr lang="en-US" dirty="0"/>
          </a:p>
        </p:txBody>
      </p:sp>
    </p:spTree>
    <p:extLst>
      <p:ext uri="{BB962C8B-B14F-4D97-AF65-F5344CB8AC3E}">
        <p14:creationId xmlns:p14="http://schemas.microsoft.com/office/powerpoint/2010/main" val="188889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FBE560-3304-4A0D-B5E7-788CEB9E6A9B}"/>
              </a:ext>
            </a:extLst>
          </p:cNvPr>
          <p:cNvSpPr/>
          <p:nvPr/>
        </p:nvSpPr>
        <p:spPr>
          <a:xfrm>
            <a:off x="0" y="0"/>
            <a:ext cx="1461052"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29FA03A7-C53E-470F-9707-5691B3966C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9190" y="89446"/>
            <a:ext cx="7420150" cy="5904630"/>
          </a:xfrm>
        </p:spPr>
      </p:pic>
      <p:sp>
        <p:nvSpPr>
          <p:cNvPr id="2" name="Title 1">
            <a:extLst>
              <a:ext uri="{FF2B5EF4-FFF2-40B4-BE49-F238E27FC236}">
                <a16:creationId xmlns:a16="http://schemas.microsoft.com/office/drawing/2014/main" id="{C144131F-6260-4C77-80F3-65A4728B417A}"/>
              </a:ext>
            </a:extLst>
          </p:cNvPr>
          <p:cNvSpPr>
            <a:spLocks noGrp="1"/>
          </p:cNvSpPr>
          <p:nvPr>
            <p:ph type="title"/>
          </p:nvPr>
        </p:nvSpPr>
        <p:spPr>
          <a:xfrm>
            <a:off x="163991" y="1095008"/>
            <a:ext cx="2690512" cy="402535"/>
          </a:xfrm>
        </p:spPr>
        <p:txBody>
          <a:bodyPr>
            <a:normAutofit fontScale="90000"/>
          </a:bodyPr>
          <a:lstStyle/>
          <a:p>
            <a:r>
              <a:rPr lang="en-US" dirty="0" err="1"/>
              <a:t>Kreb</a:t>
            </a:r>
            <a:r>
              <a:rPr lang="en-US" dirty="0"/>
              <a:t> Cycle </a:t>
            </a:r>
            <a:br>
              <a:rPr lang="en-US" dirty="0"/>
            </a:br>
            <a:r>
              <a:rPr lang="en-US" dirty="0"/>
              <a:t>Overview</a:t>
            </a:r>
          </a:p>
        </p:txBody>
      </p:sp>
      <p:sp>
        <p:nvSpPr>
          <p:cNvPr id="7" name="TextBox 6">
            <a:extLst>
              <a:ext uri="{FF2B5EF4-FFF2-40B4-BE49-F238E27FC236}">
                <a16:creationId xmlns:a16="http://schemas.microsoft.com/office/drawing/2014/main" id="{EAA264B8-4527-4AF8-AF7F-7F6D9132FC47}"/>
              </a:ext>
            </a:extLst>
          </p:cNvPr>
          <p:cNvSpPr txBox="1"/>
          <p:nvPr/>
        </p:nvSpPr>
        <p:spPr>
          <a:xfrm>
            <a:off x="0" y="5171616"/>
            <a:ext cx="2274533" cy="738664"/>
          </a:xfrm>
          <a:prstGeom prst="rect">
            <a:avLst/>
          </a:prstGeom>
          <a:noFill/>
        </p:spPr>
        <p:txBody>
          <a:bodyPr wrap="none" rtlCol="0">
            <a:spAutoFit/>
          </a:bodyPr>
          <a:lstStyle/>
          <a:p>
            <a:r>
              <a:rPr lang="en-US" sz="1400" dirty="0"/>
              <a:t>Image from </a:t>
            </a:r>
          </a:p>
          <a:p>
            <a:r>
              <a:rPr lang="en-US" sz="1400" dirty="0" err="1">
                <a:hlinkClick r:id="rId4" tooltip="en:User:Narayanese"/>
              </a:rPr>
              <a:t>Narayanese</a:t>
            </a:r>
            <a:r>
              <a:rPr lang="en-US" sz="1400" dirty="0">
                <a:hlinkClick r:id="rId4" tooltip="en:User:Narayanese"/>
              </a:rPr>
              <a:t>, </a:t>
            </a:r>
            <a:r>
              <a:rPr lang="en-US" sz="1400" dirty="0" err="1">
                <a:hlinkClick r:id="rId4" tooltip="en:User:Narayanese"/>
              </a:rPr>
              <a:t>WikiUserPedia</a:t>
            </a:r>
            <a:r>
              <a:rPr lang="en-US" sz="1400" dirty="0">
                <a:hlinkClick r:id="rId4" tooltip="en:User:Narayanese"/>
              </a:rPr>
              <a:t>, </a:t>
            </a:r>
          </a:p>
          <a:p>
            <a:r>
              <a:rPr lang="en-US" sz="1400" dirty="0" err="1">
                <a:hlinkClick r:id="rId4" tooltip="en:User:Narayanese"/>
              </a:rPr>
              <a:t>YassineMrabet</a:t>
            </a:r>
            <a:r>
              <a:rPr lang="en-US" sz="1400" dirty="0">
                <a:hlinkClick r:id="rId4" tooltip="en:User:Narayanese"/>
              </a:rPr>
              <a:t>, </a:t>
            </a:r>
            <a:r>
              <a:rPr lang="en-US" sz="1400" dirty="0" err="1">
                <a:hlinkClick r:id="rId4" tooltip="en:User:Narayanese"/>
              </a:rPr>
              <a:t>TotoBaggins</a:t>
            </a:r>
            <a:endParaRPr lang="en-US" sz="1400" dirty="0"/>
          </a:p>
        </p:txBody>
      </p:sp>
    </p:spTree>
    <p:extLst>
      <p:ext uri="{BB962C8B-B14F-4D97-AF65-F5344CB8AC3E}">
        <p14:creationId xmlns:p14="http://schemas.microsoft.com/office/powerpoint/2010/main" val="578119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7BBE-1A54-47CF-873A-D66425D03063}"/>
              </a:ext>
            </a:extLst>
          </p:cNvPr>
          <p:cNvSpPr>
            <a:spLocks noGrp="1"/>
          </p:cNvSpPr>
          <p:nvPr>
            <p:ph type="title"/>
          </p:nvPr>
        </p:nvSpPr>
        <p:spPr/>
        <p:txBody>
          <a:bodyPr/>
          <a:lstStyle/>
          <a:p>
            <a:r>
              <a:rPr lang="en-US" dirty="0"/>
              <a:t>Regulation of the </a:t>
            </a:r>
            <a:r>
              <a:rPr lang="en-US" dirty="0" err="1"/>
              <a:t>Kreb</a:t>
            </a:r>
            <a:r>
              <a:rPr lang="en-US" dirty="0"/>
              <a:t> Cycle</a:t>
            </a:r>
          </a:p>
        </p:txBody>
      </p:sp>
      <p:sp>
        <p:nvSpPr>
          <p:cNvPr id="3" name="Content Placeholder 2">
            <a:extLst>
              <a:ext uri="{FF2B5EF4-FFF2-40B4-BE49-F238E27FC236}">
                <a16:creationId xmlns:a16="http://schemas.microsoft.com/office/drawing/2014/main" id="{5921BECB-4B49-4BE8-9EB0-B5727D48275E}"/>
              </a:ext>
            </a:extLst>
          </p:cNvPr>
          <p:cNvSpPr>
            <a:spLocks noGrp="1"/>
          </p:cNvSpPr>
          <p:nvPr>
            <p:ph idx="1"/>
          </p:nvPr>
        </p:nvSpPr>
        <p:spPr>
          <a:xfrm>
            <a:off x="341790" y="1463579"/>
            <a:ext cx="8460420" cy="4511353"/>
          </a:xfrm>
        </p:spPr>
        <p:txBody>
          <a:bodyPr/>
          <a:lstStyle/>
          <a:p>
            <a:pPr marL="0" indent="0">
              <a:buNone/>
            </a:pPr>
            <a:r>
              <a:rPr lang="en-US" sz="3200" dirty="0"/>
              <a:t>Three Major Regulatory Steps</a:t>
            </a:r>
          </a:p>
          <a:p>
            <a:r>
              <a:rPr lang="en-US" i="1" dirty="0"/>
              <a:t>Pyruvate Dehydrogenase – The Gatekeeper of the </a:t>
            </a:r>
            <a:r>
              <a:rPr lang="en-US" i="1" dirty="0" err="1"/>
              <a:t>Kreb</a:t>
            </a:r>
            <a:r>
              <a:rPr lang="en-US" i="1" dirty="0"/>
              <a:t> </a:t>
            </a:r>
          </a:p>
          <a:p>
            <a:pPr marL="0" indent="0">
              <a:buNone/>
            </a:pPr>
            <a:r>
              <a:rPr lang="en-US" i="1" dirty="0"/>
              <a:t>				      Cycle</a:t>
            </a:r>
          </a:p>
          <a:p>
            <a:r>
              <a:rPr lang="en-US" i="1" dirty="0"/>
              <a:t>Isocitrate Dehydrogenase</a:t>
            </a:r>
          </a:p>
          <a:p>
            <a:r>
              <a:rPr lang="en-US" i="1" dirty="0">
                <a:latin typeface="Symbol" panose="05050102010706020507" pitchFamily="18" charset="2"/>
              </a:rPr>
              <a:t>a</a:t>
            </a:r>
            <a:r>
              <a:rPr lang="en-US" i="1" dirty="0"/>
              <a:t>-Ketoglutarate Dehydrogenase</a:t>
            </a:r>
          </a:p>
        </p:txBody>
      </p:sp>
    </p:spTree>
    <p:extLst>
      <p:ext uri="{BB962C8B-B14F-4D97-AF65-F5344CB8AC3E}">
        <p14:creationId xmlns:p14="http://schemas.microsoft.com/office/powerpoint/2010/main" val="3778255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139609-DC28-4457-BE68-6788640B933C}"/>
              </a:ext>
            </a:extLst>
          </p:cNvPr>
          <p:cNvSpPr>
            <a:spLocks noGrp="1"/>
          </p:cNvSpPr>
          <p:nvPr>
            <p:ph type="title"/>
          </p:nvPr>
        </p:nvSpPr>
        <p:spPr/>
        <p:txBody>
          <a:bodyPr>
            <a:normAutofit fontScale="90000"/>
          </a:bodyPr>
          <a:lstStyle/>
          <a:p>
            <a:r>
              <a:rPr lang="en-US" dirty="0"/>
              <a:t>Pyruvate Dehydrogenase Complex</a:t>
            </a:r>
          </a:p>
        </p:txBody>
      </p:sp>
      <p:pic>
        <p:nvPicPr>
          <p:cNvPr id="8" name="Content Placeholder 5" descr="A close up of an animal&#10;&#10;Description automatically generated">
            <a:extLst>
              <a:ext uri="{FF2B5EF4-FFF2-40B4-BE49-F238E27FC236}">
                <a16:creationId xmlns:a16="http://schemas.microsoft.com/office/drawing/2014/main" id="{ECC8422A-A5E3-4E5B-A4A6-6ABBD0994BE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10184" y="1146163"/>
            <a:ext cx="3988884" cy="4323876"/>
          </a:xfrm>
        </p:spPr>
      </p:pic>
      <p:sp>
        <p:nvSpPr>
          <p:cNvPr id="9" name="TextBox 8">
            <a:extLst>
              <a:ext uri="{FF2B5EF4-FFF2-40B4-BE49-F238E27FC236}">
                <a16:creationId xmlns:a16="http://schemas.microsoft.com/office/drawing/2014/main" id="{23DFD9FD-4EE8-437E-AAD9-9AAA7EE45FB8}"/>
              </a:ext>
            </a:extLst>
          </p:cNvPr>
          <p:cNvSpPr txBox="1"/>
          <p:nvPr/>
        </p:nvSpPr>
        <p:spPr>
          <a:xfrm>
            <a:off x="90223" y="5614391"/>
            <a:ext cx="5684411"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
        <p:nvSpPr>
          <p:cNvPr id="10" name="TextBox 9">
            <a:extLst>
              <a:ext uri="{FF2B5EF4-FFF2-40B4-BE49-F238E27FC236}">
                <a16:creationId xmlns:a16="http://schemas.microsoft.com/office/drawing/2014/main" id="{C600BF7D-3C2C-4E97-8EE6-4D2764FF7E47}"/>
              </a:ext>
            </a:extLst>
          </p:cNvPr>
          <p:cNvSpPr txBox="1"/>
          <p:nvPr/>
        </p:nvSpPr>
        <p:spPr>
          <a:xfrm>
            <a:off x="277792" y="1516284"/>
            <a:ext cx="4852739" cy="3416320"/>
          </a:xfrm>
          <a:prstGeom prst="rect">
            <a:avLst/>
          </a:prstGeom>
          <a:noFill/>
        </p:spPr>
        <p:txBody>
          <a:bodyPr wrap="none" rtlCol="0">
            <a:spAutoFit/>
          </a:bodyPr>
          <a:lstStyle/>
          <a:p>
            <a:r>
              <a:rPr lang="en-US" sz="2400" dirty="0"/>
              <a:t>Regulation of the PDH Complex</a:t>
            </a:r>
          </a:p>
          <a:p>
            <a:pPr marL="342900" indent="-342900">
              <a:buFont typeface="Arial" panose="020B0604020202020204" pitchFamily="34" charset="0"/>
              <a:buChar char="•"/>
            </a:pPr>
            <a:r>
              <a:rPr lang="en-US" sz="2400" dirty="0"/>
              <a:t>Allosteric Regulation</a:t>
            </a:r>
          </a:p>
          <a:p>
            <a:pPr marL="800100" lvl="1" indent="-342900">
              <a:buFont typeface="Arial" panose="020B0604020202020204" pitchFamily="34" charset="0"/>
              <a:buChar char="•"/>
            </a:pPr>
            <a:r>
              <a:rPr lang="en-US" sz="2400" b="1" dirty="0">
                <a:solidFill>
                  <a:srgbClr val="C00000"/>
                </a:solidFill>
              </a:rPr>
              <a:t>High NADH = Inactivation</a:t>
            </a:r>
          </a:p>
          <a:p>
            <a:pPr marL="800100" lvl="1" indent="-342900">
              <a:buFont typeface="Arial" panose="020B0604020202020204" pitchFamily="34" charset="0"/>
              <a:buChar char="•"/>
            </a:pPr>
            <a:r>
              <a:rPr lang="en-US" sz="2400" b="1" dirty="0">
                <a:solidFill>
                  <a:srgbClr val="C00000"/>
                </a:solidFill>
              </a:rPr>
              <a:t>High Acetyl-CoA = Inactivation</a:t>
            </a:r>
          </a:p>
          <a:p>
            <a:pPr marL="800100" lvl="1" indent="-342900">
              <a:buFont typeface="Arial" panose="020B0604020202020204" pitchFamily="34" charset="0"/>
              <a:buChar char="•"/>
            </a:pPr>
            <a:r>
              <a:rPr lang="en-US" sz="2400" b="1" dirty="0">
                <a:solidFill>
                  <a:srgbClr val="C00000"/>
                </a:solidFill>
              </a:rPr>
              <a:t>High ATP = Inactivation</a:t>
            </a:r>
          </a:p>
          <a:p>
            <a:pPr marL="800100" lvl="1" indent="-342900">
              <a:buFont typeface="Arial" panose="020B0604020202020204" pitchFamily="34" charset="0"/>
              <a:buChar char="•"/>
            </a:pPr>
            <a:r>
              <a:rPr lang="en-US" sz="2400" b="1" dirty="0">
                <a:solidFill>
                  <a:schemeClr val="accent6">
                    <a:lumMod val="75000"/>
                  </a:schemeClr>
                </a:solidFill>
              </a:rPr>
              <a:t>High ADP = Activation</a:t>
            </a:r>
          </a:p>
          <a:p>
            <a:pPr marL="342900" indent="-342900">
              <a:buFont typeface="Arial" panose="020B0604020202020204" pitchFamily="34" charset="0"/>
              <a:buChar char="•"/>
            </a:pPr>
            <a:r>
              <a:rPr lang="en-US" sz="2400" dirty="0"/>
              <a:t>Phosphorylation</a:t>
            </a:r>
          </a:p>
          <a:p>
            <a:pPr marL="800100" lvl="1" indent="-342900">
              <a:buFont typeface="Arial" panose="020B0604020202020204" pitchFamily="34" charset="0"/>
              <a:buChar char="•"/>
            </a:pPr>
            <a:r>
              <a:rPr lang="en-US" sz="2400" b="1" dirty="0">
                <a:solidFill>
                  <a:srgbClr val="C00000"/>
                </a:solidFill>
              </a:rPr>
              <a:t>PDH Kinases inactivate PDH</a:t>
            </a:r>
          </a:p>
          <a:p>
            <a:pPr marL="800100" lvl="1" indent="-342900">
              <a:buFont typeface="Arial" panose="020B0604020202020204" pitchFamily="34" charset="0"/>
              <a:buChar char="•"/>
            </a:pPr>
            <a:r>
              <a:rPr lang="en-US" sz="2400" b="1" dirty="0">
                <a:solidFill>
                  <a:schemeClr val="accent6">
                    <a:lumMod val="75000"/>
                  </a:schemeClr>
                </a:solidFill>
              </a:rPr>
              <a:t>PDH Phosphatases activate</a:t>
            </a:r>
          </a:p>
        </p:txBody>
      </p:sp>
      <p:sp>
        <p:nvSpPr>
          <p:cNvPr id="11" name="TextBox 10">
            <a:extLst>
              <a:ext uri="{FF2B5EF4-FFF2-40B4-BE49-F238E27FC236}">
                <a16:creationId xmlns:a16="http://schemas.microsoft.com/office/drawing/2014/main" id="{2E1857EF-5EEC-41E5-B2DE-BC48F5D3BE21}"/>
              </a:ext>
            </a:extLst>
          </p:cNvPr>
          <p:cNvSpPr txBox="1"/>
          <p:nvPr/>
        </p:nvSpPr>
        <p:spPr>
          <a:xfrm>
            <a:off x="393691" y="5091171"/>
            <a:ext cx="4516493" cy="523220"/>
          </a:xfrm>
          <a:prstGeom prst="rect">
            <a:avLst/>
          </a:prstGeom>
          <a:noFill/>
        </p:spPr>
        <p:txBody>
          <a:bodyPr wrap="none" rtlCol="0">
            <a:spAutoFit/>
          </a:bodyPr>
          <a:lstStyle/>
          <a:p>
            <a:r>
              <a:rPr lang="en-US" sz="2800" b="1" i="1" dirty="0"/>
              <a:t>Gatekeeper of the </a:t>
            </a:r>
            <a:r>
              <a:rPr lang="en-US" sz="2800" b="1" i="1" dirty="0" err="1"/>
              <a:t>Kreb</a:t>
            </a:r>
            <a:r>
              <a:rPr lang="en-US" sz="2800" b="1" i="1" dirty="0"/>
              <a:t> Cycle</a:t>
            </a:r>
          </a:p>
        </p:txBody>
      </p:sp>
    </p:spTree>
    <p:extLst>
      <p:ext uri="{BB962C8B-B14F-4D97-AF65-F5344CB8AC3E}">
        <p14:creationId xmlns:p14="http://schemas.microsoft.com/office/powerpoint/2010/main" val="394495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F4F7-928E-4125-8B1E-49522AA525CF}"/>
              </a:ext>
            </a:extLst>
          </p:cNvPr>
          <p:cNvSpPr>
            <a:spLocks noGrp="1"/>
          </p:cNvSpPr>
          <p:nvPr>
            <p:ph type="title"/>
          </p:nvPr>
        </p:nvSpPr>
        <p:spPr/>
        <p:txBody>
          <a:bodyPr/>
          <a:lstStyle/>
          <a:p>
            <a:r>
              <a:rPr lang="en-US" dirty="0"/>
              <a:t>Isocitrate Dehydrogenase</a:t>
            </a:r>
          </a:p>
        </p:txBody>
      </p:sp>
      <p:pic>
        <p:nvPicPr>
          <p:cNvPr id="6" name="Content Placeholder 5" descr="A close up of a logo&#10;&#10;Description automatically generated">
            <a:extLst>
              <a:ext uri="{FF2B5EF4-FFF2-40B4-BE49-F238E27FC236}">
                <a16:creationId xmlns:a16="http://schemas.microsoft.com/office/drawing/2014/main" id="{6BD59F37-F9E1-4972-A005-56DAF98BB5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5289" y="1001811"/>
            <a:ext cx="3918773" cy="4232275"/>
          </a:xfrm>
        </p:spPr>
      </p:pic>
      <p:sp>
        <p:nvSpPr>
          <p:cNvPr id="4" name="TextBox 3">
            <a:extLst>
              <a:ext uri="{FF2B5EF4-FFF2-40B4-BE49-F238E27FC236}">
                <a16:creationId xmlns:a16="http://schemas.microsoft.com/office/drawing/2014/main" id="{826FF36F-BE7D-4A21-852A-DE22E8DE2780}"/>
              </a:ext>
            </a:extLst>
          </p:cNvPr>
          <p:cNvSpPr txBox="1"/>
          <p:nvPr/>
        </p:nvSpPr>
        <p:spPr>
          <a:xfrm>
            <a:off x="90223" y="5614391"/>
            <a:ext cx="6395244"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1C4F4464-5C22-406F-922D-3EB76AC70EA3}"/>
                  </a:ext>
                </a:extLst>
              </p14:cNvPr>
              <p14:cNvContentPartPr/>
              <p14:nvPr/>
            </p14:nvContentPartPr>
            <p14:xfrm>
              <a:off x="1452194" y="2013302"/>
              <a:ext cx="360" cy="360"/>
            </p14:xfrm>
          </p:contentPart>
        </mc:Choice>
        <mc:Fallback>
          <p:pic>
            <p:nvPicPr>
              <p:cNvPr id="8" name="Ink 7">
                <a:extLst>
                  <a:ext uri="{FF2B5EF4-FFF2-40B4-BE49-F238E27FC236}">
                    <a16:creationId xmlns:a16="http://schemas.microsoft.com/office/drawing/2014/main" id="{1C4F4464-5C22-406F-922D-3EB76AC70EA3}"/>
                  </a:ext>
                </a:extLst>
              </p:cNvPr>
              <p:cNvPicPr/>
              <p:nvPr/>
            </p:nvPicPr>
            <p:blipFill>
              <a:blip r:embed="rId6"/>
              <a:stretch>
                <a:fillRect/>
              </a:stretch>
            </p:blipFill>
            <p:spPr>
              <a:xfrm>
                <a:off x="1389194" y="1950662"/>
                <a:ext cx="126000" cy="126000"/>
              </a:xfrm>
              <a:prstGeom prst="rect">
                <a:avLst/>
              </a:prstGeom>
            </p:spPr>
          </p:pic>
        </mc:Fallback>
      </mc:AlternateContent>
      <p:sp>
        <p:nvSpPr>
          <p:cNvPr id="7" name="TextBox 6">
            <a:extLst>
              <a:ext uri="{FF2B5EF4-FFF2-40B4-BE49-F238E27FC236}">
                <a16:creationId xmlns:a16="http://schemas.microsoft.com/office/drawing/2014/main" id="{3DAC5E52-7C92-4E9D-AF15-3FB0D926651B}"/>
              </a:ext>
            </a:extLst>
          </p:cNvPr>
          <p:cNvSpPr txBox="1"/>
          <p:nvPr/>
        </p:nvSpPr>
        <p:spPr>
          <a:xfrm>
            <a:off x="480361" y="1382116"/>
            <a:ext cx="3698351" cy="3785652"/>
          </a:xfrm>
          <a:prstGeom prst="rect">
            <a:avLst/>
          </a:prstGeom>
          <a:noFill/>
        </p:spPr>
        <p:txBody>
          <a:bodyPr wrap="square" rtlCol="0">
            <a:spAutoFit/>
          </a:bodyPr>
          <a:lstStyle/>
          <a:p>
            <a:r>
              <a:rPr lang="en-US" sz="2400" dirty="0"/>
              <a:t>Regulated Allosterically by Energy Load in the Cell</a:t>
            </a:r>
          </a:p>
          <a:p>
            <a:pPr marL="285750" indent="-285750">
              <a:buFont typeface="Arial" panose="020B0604020202020204" pitchFamily="34" charset="0"/>
              <a:buChar char="•"/>
            </a:pPr>
            <a:r>
              <a:rPr lang="en-US" sz="2400" dirty="0"/>
              <a:t>Low energy activates the pathway</a:t>
            </a:r>
          </a:p>
          <a:p>
            <a:pPr marL="742950" lvl="1" indent="-285750">
              <a:buFont typeface="Arial" panose="020B0604020202020204" pitchFamily="34" charset="0"/>
              <a:buChar char="•"/>
            </a:pPr>
            <a:r>
              <a:rPr lang="en-US" sz="2400" b="1" dirty="0">
                <a:solidFill>
                  <a:schemeClr val="accent6">
                    <a:lumMod val="75000"/>
                  </a:schemeClr>
                </a:solidFill>
              </a:rPr>
              <a:t>High ADP levels</a:t>
            </a:r>
          </a:p>
          <a:p>
            <a:pPr marL="285750" indent="-285750">
              <a:buFont typeface="Arial" panose="020B0604020202020204" pitchFamily="34" charset="0"/>
              <a:buChar char="•"/>
            </a:pPr>
            <a:r>
              <a:rPr lang="en-US" sz="2400" dirty="0"/>
              <a:t>High Energy shuts off the pathway</a:t>
            </a:r>
          </a:p>
          <a:p>
            <a:pPr marL="742950" lvl="1" indent="-285750">
              <a:buFont typeface="Arial" panose="020B0604020202020204" pitchFamily="34" charset="0"/>
              <a:buChar char="•"/>
            </a:pPr>
            <a:r>
              <a:rPr lang="en-US" sz="2400" b="1" dirty="0">
                <a:solidFill>
                  <a:srgbClr val="C00000"/>
                </a:solidFill>
              </a:rPr>
              <a:t>High ATP</a:t>
            </a:r>
          </a:p>
          <a:p>
            <a:pPr marL="742950" lvl="1" indent="-285750">
              <a:buFont typeface="Arial" panose="020B0604020202020204" pitchFamily="34" charset="0"/>
              <a:buChar char="•"/>
            </a:pPr>
            <a:r>
              <a:rPr lang="en-US" sz="2400" b="1" dirty="0">
                <a:solidFill>
                  <a:srgbClr val="C00000"/>
                </a:solidFill>
              </a:rPr>
              <a:t>High NADH</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929958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5B73-9D19-40D8-93E9-1873E8E9D6B6}"/>
              </a:ext>
            </a:extLst>
          </p:cNvPr>
          <p:cNvSpPr>
            <a:spLocks noGrp="1"/>
          </p:cNvSpPr>
          <p:nvPr>
            <p:ph type="title"/>
          </p:nvPr>
        </p:nvSpPr>
        <p:spPr>
          <a:xfrm>
            <a:off x="1455489" y="288801"/>
            <a:ext cx="7210332" cy="779462"/>
          </a:xfrm>
        </p:spPr>
        <p:txBody>
          <a:bodyPr>
            <a:normAutofit fontScale="90000"/>
          </a:bodyPr>
          <a:lstStyle/>
          <a:p>
            <a:r>
              <a:rPr lang="en-US" dirty="0">
                <a:latin typeface="Symbol" panose="05050102010706020507" pitchFamily="18" charset="2"/>
              </a:rPr>
              <a:t>a</a:t>
            </a:r>
            <a:r>
              <a:rPr lang="en-US" dirty="0"/>
              <a:t>-Ketoglutarate Dehydrogenase</a:t>
            </a:r>
          </a:p>
        </p:txBody>
      </p:sp>
      <p:pic>
        <p:nvPicPr>
          <p:cNvPr id="5" name="Content Placeholder 4">
            <a:extLst>
              <a:ext uri="{FF2B5EF4-FFF2-40B4-BE49-F238E27FC236}">
                <a16:creationId xmlns:a16="http://schemas.microsoft.com/office/drawing/2014/main" id="{0CC7E711-DC86-4841-8B27-180082415A8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5430" t="20444"/>
          <a:stretch/>
        </p:blipFill>
        <p:spPr>
          <a:xfrm>
            <a:off x="4681957" y="1269041"/>
            <a:ext cx="4201611" cy="4187992"/>
          </a:xfrm>
        </p:spPr>
      </p:pic>
      <p:grpSp>
        <p:nvGrpSpPr>
          <p:cNvPr id="8" name="Group 7">
            <a:extLst>
              <a:ext uri="{FF2B5EF4-FFF2-40B4-BE49-F238E27FC236}">
                <a16:creationId xmlns:a16="http://schemas.microsoft.com/office/drawing/2014/main" id="{ECCCE3D0-F7CA-4A69-AAB4-36E0799F15C8}"/>
              </a:ext>
            </a:extLst>
          </p:cNvPr>
          <p:cNvGrpSpPr/>
          <p:nvPr/>
        </p:nvGrpSpPr>
        <p:grpSpPr>
          <a:xfrm>
            <a:off x="4490954" y="1182062"/>
            <a:ext cx="649800" cy="513360"/>
            <a:chOff x="4490954" y="1182062"/>
            <a:chExt cx="649800" cy="513360"/>
          </a:xfrm>
        </p:grpSpPr>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D019140-7513-4746-BE48-B57A631916CE}"/>
                    </a:ext>
                  </a:extLst>
                </p14:cNvPr>
                <p14:cNvContentPartPr/>
                <p14:nvPr/>
              </p14:nvContentPartPr>
              <p14:xfrm>
                <a:off x="4942034" y="1237862"/>
                <a:ext cx="360" cy="360"/>
              </p14:xfrm>
            </p:contentPart>
          </mc:Choice>
          <mc:Fallback>
            <p:pic>
              <p:nvPicPr>
                <p:cNvPr id="6" name="Ink 5">
                  <a:extLst>
                    <a:ext uri="{FF2B5EF4-FFF2-40B4-BE49-F238E27FC236}">
                      <a16:creationId xmlns:a16="http://schemas.microsoft.com/office/drawing/2014/main" id="{2D019140-7513-4746-BE48-B57A631916CE}"/>
                    </a:ext>
                  </a:extLst>
                </p:cNvPr>
                <p:cNvPicPr/>
                <p:nvPr/>
              </p:nvPicPr>
              <p:blipFill>
                <a:blip r:embed="rId5"/>
                <a:stretch>
                  <a:fillRect/>
                </a:stretch>
              </p:blipFill>
              <p:spPr>
                <a:xfrm>
                  <a:off x="4879394" y="1175222"/>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C4ED7734-F0D2-4CA1-BACF-0230F500A675}"/>
                    </a:ext>
                  </a:extLst>
                </p14:cNvPr>
                <p14:cNvContentPartPr/>
                <p14:nvPr/>
              </p14:nvContentPartPr>
              <p14:xfrm>
                <a:off x="4490954" y="1182062"/>
                <a:ext cx="649800" cy="513360"/>
              </p14:xfrm>
            </p:contentPart>
          </mc:Choice>
          <mc:Fallback>
            <p:pic>
              <p:nvPicPr>
                <p:cNvPr id="7" name="Ink 6">
                  <a:extLst>
                    <a:ext uri="{FF2B5EF4-FFF2-40B4-BE49-F238E27FC236}">
                      <a16:creationId xmlns:a16="http://schemas.microsoft.com/office/drawing/2014/main" id="{C4ED7734-F0D2-4CA1-BACF-0230F500A675}"/>
                    </a:ext>
                  </a:extLst>
                </p:cNvPr>
                <p:cNvPicPr/>
                <p:nvPr/>
              </p:nvPicPr>
              <p:blipFill>
                <a:blip r:embed="rId7"/>
                <a:stretch>
                  <a:fillRect/>
                </a:stretch>
              </p:blipFill>
              <p:spPr>
                <a:xfrm>
                  <a:off x="4427954" y="1119062"/>
                  <a:ext cx="775440" cy="63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D1D86441-BBBA-497F-BBB9-5F575550E915}"/>
                  </a:ext>
                </a:extLst>
              </p14:cNvPr>
              <p14:cNvContentPartPr/>
              <p14:nvPr/>
            </p14:nvContentPartPr>
            <p14:xfrm>
              <a:off x="7135514" y="1246502"/>
              <a:ext cx="1468440" cy="322560"/>
            </p14:xfrm>
          </p:contentPart>
        </mc:Choice>
        <mc:Fallback>
          <p:pic>
            <p:nvPicPr>
              <p:cNvPr id="9" name="Ink 8">
                <a:extLst>
                  <a:ext uri="{FF2B5EF4-FFF2-40B4-BE49-F238E27FC236}">
                    <a16:creationId xmlns:a16="http://schemas.microsoft.com/office/drawing/2014/main" id="{D1D86441-BBBA-497F-BBB9-5F575550E915}"/>
                  </a:ext>
                </a:extLst>
              </p:cNvPr>
              <p:cNvPicPr/>
              <p:nvPr/>
            </p:nvPicPr>
            <p:blipFill>
              <a:blip r:embed="rId9"/>
              <a:stretch>
                <a:fillRect/>
              </a:stretch>
            </p:blipFill>
            <p:spPr>
              <a:xfrm>
                <a:off x="7072514" y="1183862"/>
                <a:ext cx="159408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1976F8AE-C18D-46F4-925D-FC4BC93DF22C}"/>
                  </a:ext>
                </a:extLst>
              </p14:cNvPr>
              <p14:cNvContentPartPr/>
              <p14:nvPr/>
            </p14:nvContentPartPr>
            <p14:xfrm>
              <a:off x="4389434" y="4139822"/>
              <a:ext cx="713880" cy="1112760"/>
            </p14:xfrm>
          </p:contentPart>
        </mc:Choice>
        <mc:Fallback>
          <p:pic>
            <p:nvPicPr>
              <p:cNvPr id="10" name="Ink 9">
                <a:extLst>
                  <a:ext uri="{FF2B5EF4-FFF2-40B4-BE49-F238E27FC236}">
                    <a16:creationId xmlns:a16="http://schemas.microsoft.com/office/drawing/2014/main" id="{1976F8AE-C18D-46F4-925D-FC4BC93DF22C}"/>
                  </a:ext>
                </a:extLst>
              </p:cNvPr>
              <p:cNvPicPr/>
              <p:nvPr/>
            </p:nvPicPr>
            <p:blipFill>
              <a:blip r:embed="rId11"/>
              <a:stretch>
                <a:fillRect/>
              </a:stretch>
            </p:blipFill>
            <p:spPr>
              <a:xfrm>
                <a:off x="4326794" y="4077182"/>
                <a:ext cx="839520" cy="1238400"/>
              </a:xfrm>
              <a:prstGeom prst="rect">
                <a:avLst/>
              </a:prstGeom>
            </p:spPr>
          </p:pic>
        </mc:Fallback>
      </mc:AlternateContent>
      <p:sp>
        <p:nvSpPr>
          <p:cNvPr id="11" name="TextBox 10">
            <a:extLst>
              <a:ext uri="{FF2B5EF4-FFF2-40B4-BE49-F238E27FC236}">
                <a16:creationId xmlns:a16="http://schemas.microsoft.com/office/drawing/2014/main" id="{48128A2B-DE9E-439A-82CE-A91C3E171121}"/>
              </a:ext>
            </a:extLst>
          </p:cNvPr>
          <p:cNvSpPr txBox="1"/>
          <p:nvPr/>
        </p:nvSpPr>
        <p:spPr>
          <a:xfrm>
            <a:off x="480361" y="1382116"/>
            <a:ext cx="3698351" cy="3785652"/>
          </a:xfrm>
          <a:prstGeom prst="rect">
            <a:avLst/>
          </a:prstGeom>
          <a:noFill/>
        </p:spPr>
        <p:txBody>
          <a:bodyPr wrap="square" rtlCol="0">
            <a:spAutoFit/>
          </a:bodyPr>
          <a:lstStyle/>
          <a:p>
            <a:r>
              <a:rPr lang="en-US" sz="2400" dirty="0"/>
              <a:t>Regulated Allosterically by Energy Load in the Cell</a:t>
            </a:r>
          </a:p>
          <a:p>
            <a:pPr marL="285750" indent="-285750">
              <a:buFont typeface="Arial" panose="020B0604020202020204" pitchFamily="34" charset="0"/>
              <a:buChar char="•"/>
            </a:pPr>
            <a:r>
              <a:rPr lang="en-US" sz="2400" dirty="0"/>
              <a:t>Negative Feedback Inhibition</a:t>
            </a:r>
          </a:p>
          <a:p>
            <a:pPr marL="742950" lvl="1" indent="-285750">
              <a:buFont typeface="Arial" panose="020B0604020202020204" pitchFamily="34" charset="0"/>
              <a:buChar char="•"/>
            </a:pPr>
            <a:r>
              <a:rPr lang="en-US" sz="2400" b="1" dirty="0">
                <a:solidFill>
                  <a:srgbClr val="C00000"/>
                </a:solidFill>
              </a:rPr>
              <a:t>Succinyl-CoA</a:t>
            </a:r>
          </a:p>
          <a:p>
            <a:pPr marL="285750" indent="-285750">
              <a:buFont typeface="Arial" panose="020B0604020202020204" pitchFamily="34" charset="0"/>
              <a:buChar char="•"/>
            </a:pPr>
            <a:r>
              <a:rPr lang="en-US" sz="2400" dirty="0"/>
              <a:t>High Energy shuts off the pathway</a:t>
            </a:r>
          </a:p>
          <a:p>
            <a:pPr marL="742950" lvl="1" indent="-285750">
              <a:buFont typeface="Arial" panose="020B0604020202020204" pitchFamily="34" charset="0"/>
              <a:buChar char="•"/>
            </a:pPr>
            <a:r>
              <a:rPr lang="en-US" sz="2400" b="1" dirty="0">
                <a:solidFill>
                  <a:srgbClr val="C00000"/>
                </a:solidFill>
              </a:rPr>
              <a:t>High ATP</a:t>
            </a:r>
          </a:p>
          <a:p>
            <a:pPr marL="742950" lvl="1" indent="-285750">
              <a:buFont typeface="Arial" panose="020B0604020202020204" pitchFamily="34" charset="0"/>
              <a:buChar char="•"/>
            </a:pPr>
            <a:r>
              <a:rPr lang="en-US" sz="2400" b="1" dirty="0">
                <a:solidFill>
                  <a:srgbClr val="C00000"/>
                </a:solidFill>
              </a:rPr>
              <a:t>High NADH</a:t>
            </a:r>
          </a:p>
          <a:p>
            <a:pPr marL="742950" lvl="1" indent="-285750">
              <a:buFont typeface="Arial" panose="020B0604020202020204" pitchFamily="34" charset="0"/>
              <a:buChar char="•"/>
            </a:pPr>
            <a:endParaRPr lang="en-US" sz="2400" dirty="0"/>
          </a:p>
        </p:txBody>
      </p:sp>
      <p:sp>
        <p:nvSpPr>
          <p:cNvPr id="12" name="TextBox 11">
            <a:extLst>
              <a:ext uri="{FF2B5EF4-FFF2-40B4-BE49-F238E27FC236}">
                <a16:creationId xmlns:a16="http://schemas.microsoft.com/office/drawing/2014/main" id="{5E3EFFA1-D2E7-4FFB-A883-62319B445E0D}"/>
              </a:ext>
            </a:extLst>
          </p:cNvPr>
          <p:cNvSpPr txBox="1"/>
          <p:nvPr/>
        </p:nvSpPr>
        <p:spPr>
          <a:xfrm>
            <a:off x="90223" y="5614391"/>
            <a:ext cx="6395244" cy="307777"/>
          </a:xfrm>
          <a:prstGeom prst="rect">
            <a:avLst/>
          </a:prstGeom>
          <a:noFill/>
        </p:spPr>
        <p:txBody>
          <a:bodyPr wrap="square" rtlCol="0">
            <a:spAutoFit/>
          </a:bodyPr>
          <a:lstStyle/>
          <a:p>
            <a:r>
              <a:rPr lang="en-US" sz="1400" dirty="0"/>
              <a:t>Image from : </a:t>
            </a:r>
            <a:r>
              <a:rPr lang="en-US" sz="1400" dirty="0" err="1">
                <a:hlinkClick r:id="rId12"/>
              </a:rPr>
              <a:t>Goodsell</a:t>
            </a:r>
            <a:r>
              <a:rPr lang="en-US" sz="1400" dirty="0">
                <a:hlinkClick r:id="rId12"/>
              </a:rPr>
              <a:t>, D. (2012) Molecule of the Month, Protein Database</a:t>
            </a:r>
            <a:endParaRPr lang="en-US" sz="1400" i="1" dirty="0"/>
          </a:p>
        </p:txBody>
      </p:sp>
    </p:spTree>
    <p:extLst>
      <p:ext uri="{BB962C8B-B14F-4D97-AF65-F5344CB8AC3E}">
        <p14:creationId xmlns:p14="http://schemas.microsoft.com/office/powerpoint/2010/main" val="399551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954B-C565-4677-AC8C-97104AC85224}"/>
              </a:ext>
            </a:extLst>
          </p:cNvPr>
          <p:cNvSpPr>
            <a:spLocks noGrp="1"/>
          </p:cNvSpPr>
          <p:nvPr>
            <p:ph type="title"/>
          </p:nvPr>
        </p:nvSpPr>
        <p:spPr>
          <a:xfrm>
            <a:off x="1557732" y="251286"/>
            <a:ext cx="3266982" cy="779462"/>
          </a:xfrm>
        </p:spPr>
        <p:txBody>
          <a:bodyPr>
            <a:normAutofit/>
          </a:bodyPr>
          <a:lstStyle/>
          <a:p>
            <a:r>
              <a:rPr lang="en-US" dirty="0"/>
              <a:t>Beriberi</a:t>
            </a:r>
          </a:p>
        </p:txBody>
      </p:sp>
      <p:sp>
        <p:nvSpPr>
          <p:cNvPr id="3" name="Content Placeholder 2">
            <a:extLst>
              <a:ext uri="{FF2B5EF4-FFF2-40B4-BE49-F238E27FC236}">
                <a16:creationId xmlns:a16="http://schemas.microsoft.com/office/drawing/2014/main" id="{28347CEF-5F5A-4829-8596-6CC6F11F16CE}"/>
              </a:ext>
            </a:extLst>
          </p:cNvPr>
          <p:cNvSpPr>
            <a:spLocks noGrp="1"/>
          </p:cNvSpPr>
          <p:nvPr>
            <p:ph idx="1"/>
          </p:nvPr>
        </p:nvSpPr>
        <p:spPr>
          <a:xfrm>
            <a:off x="319596" y="1278384"/>
            <a:ext cx="3610009" cy="2003039"/>
          </a:xfrm>
        </p:spPr>
        <p:txBody>
          <a:bodyPr/>
          <a:lstStyle/>
          <a:p>
            <a:r>
              <a:rPr lang="en-US" dirty="0"/>
              <a:t>Lack of Vitamin B1 </a:t>
            </a:r>
          </a:p>
          <a:p>
            <a:pPr lvl="1"/>
            <a:r>
              <a:rPr lang="en-US" dirty="0"/>
              <a:t>Inefficient TPP</a:t>
            </a:r>
          </a:p>
          <a:p>
            <a:pPr lvl="1"/>
            <a:r>
              <a:rPr lang="en-US" dirty="0"/>
              <a:t>Reduced capacity of PDH Complex and the </a:t>
            </a:r>
            <a:r>
              <a:rPr lang="en-US" dirty="0">
                <a:latin typeface="Symbol" panose="05050102010706020507" pitchFamily="18" charset="2"/>
              </a:rPr>
              <a:t>a</a:t>
            </a:r>
            <a:r>
              <a:rPr lang="en-US" dirty="0"/>
              <a:t>-ketoglutarate DH</a:t>
            </a:r>
          </a:p>
        </p:txBody>
      </p:sp>
      <p:pic>
        <p:nvPicPr>
          <p:cNvPr id="7" name="Picture 6" descr="A vintage photo of a person&#10;&#10;Description automatically generated">
            <a:extLst>
              <a:ext uri="{FF2B5EF4-FFF2-40B4-BE49-F238E27FC236}">
                <a16:creationId xmlns:a16="http://schemas.microsoft.com/office/drawing/2014/main" id="{97601C88-0633-4478-B4AD-F57E44DEC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396" y="560530"/>
            <a:ext cx="3846093" cy="4798547"/>
          </a:xfrm>
          <a:prstGeom prst="rect">
            <a:avLst/>
          </a:prstGeom>
        </p:spPr>
      </p:pic>
      <p:sp>
        <p:nvSpPr>
          <p:cNvPr id="8" name="TextBox 7">
            <a:extLst>
              <a:ext uri="{FF2B5EF4-FFF2-40B4-BE49-F238E27FC236}">
                <a16:creationId xmlns:a16="http://schemas.microsoft.com/office/drawing/2014/main" id="{16D30DA2-94FF-46D4-9BE6-FD5AD63A0539}"/>
              </a:ext>
            </a:extLst>
          </p:cNvPr>
          <p:cNvSpPr txBox="1"/>
          <p:nvPr/>
        </p:nvSpPr>
        <p:spPr>
          <a:xfrm>
            <a:off x="5981736" y="5481960"/>
            <a:ext cx="2184202" cy="307777"/>
          </a:xfrm>
          <a:prstGeom prst="rect">
            <a:avLst/>
          </a:prstGeom>
          <a:noFill/>
        </p:spPr>
        <p:txBody>
          <a:bodyPr wrap="square" rtlCol="0">
            <a:spAutoFit/>
          </a:bodyPr>
          <a:lstStyle/>
          <a:p>
            <a:r>
              <a:rPr lang="en-US" sz="1400" dirty="0"/>
              <a:t>Image from : </a:t>
            </a:r>
            <a:r>
              <a:rPr lang="en-US" sz="1400" dirty="0" err="1">
                <a:hlinkClick r:id="rId4"/>
              </a:rPr>
              <a:t>Brinerustle</a:t>
            </a:r>
            <a:endParaRPr lang="en-US" sz="1400" i="1" dirty="0"/>
          </a:p>
        </p:txBody>
      </p:sp>
      <p:sp>
        <p:nvSpPr>
          <p:cNvPr id="9" name="Content Placeholder 2">
            <a:extLst>
              <a:ext uri="{FF2B5EF4-FFF2-40B4-BE49-F238E27FC236}">
                <a16:creationId xmlns:a16="http://schemas.microsoft.com/office/drawing/2014/main" id="{131C8488-9A7E-4CC3-8FA4-AFFFA8762A82}"/>
              </a:ext>
            </a:extLst>
          </p:cNvPr>
          <p:cNvSpPr txBox="1">
            <a:spLocks/>
          </p:cNvSpPr>
          <p:nvPr/>
        </p:nvSpPr>
        <p:spPr>
          <a:xfrm>
            <a:off x="319596" y="3222329"/>
            <a:ext cx="4505118" cy="26518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Symptoms</a:t>
            </a:r>
          </a:p>
          <a:p>
            <a:pPr lvl="1"/>
            <a:r>
              <a:rPr lang="en-US" altLang="en-US" sz="2000" dirty="0">
                <a:latin typeface="Arial" panose="020B0604020202020204" pitchFamily="34" charset="0"/>
              </a:rPr>
              <a:t>weight loss, </a:t>
            </a:r>
          </a:p>
          <a:p>
            <a:pPr lvl="1"/>
            <a:r>
              <a:rPr lang="en-US" altLang="en-US" sz="2000" dirty="0">
                <a:latin typeface="Arial" panose="020B0604020202020204" pitchFamily="34" charset="0"/>
              </a:rPr>
              <a:t>emotional disturbances, </a:t>
            </a:r>
          </a:p>
          <a:p>
            <a:pPr lvl="1"/>
            <a:r>
              <a:rPr lang="en-US" altLang="en-US" sz="2000" dirty="0">
                <a:latin typeface="Arial" panose="020B0604020202020204" pitchFamily="34" charset="0"/>
              </a:rPr>
              <a:t>impaired sensory perception, </a:t>
            </a:r>
          </a:p>
          <a:p>
            <a:pPr lvl="1"/>
            <a:r>
              <a:rPr lang="en-US" altLang="en-US" sz="2000" dirty="0">
                <a:latin typeface="Arial" panose="020B0604020202020204" pitchFamily="34" charset="0"/>
              </a:rPr>
              <a:t>weakness and pain in the limbs, </a:t>
            </a:r>
          </a:p>
          <a:p>
            <a:pPr lvl="1"/>
            <a:r>
              <a:rPr lang="en-US" altLang="en-US" sz="2000" dirty="0">
                <a:latin typeface="Arial" panose="020B0604020202020204" pitchFamily="34" charset="0"/>
              </a:rPr>
              <a:t>periods of irregular heart rate. </a:t>
            </a:r>
          </a:p>
        </p:txBody>
      </p:sp>
    </p:spTree>
    <p:extLst>
      <p:ext uri="{BB962C8B-B14F-4D97-AF65-F5344CB8AC3E}">
        <p14:creationId xmlns:p14="http://schemas.microsoft.com/office/powerpoint/2010/main" val="162978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map&#10;&#10;Description automatically generated">
            <a:extLst>
              <a:ext uri="{FF2B5EF4-FFF2-40B4-BE49-F238E27FC236}">
                <a16:creationId xmlns:a16="http://schemas.microsoft.com/office/drawing/2014/main" id="{EE39D265-A1B0-4D48-B07B-A74770AD23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9150" y="60257"/>
            <a:ext cx="5943250" cy="5635156"/>
          </a:xfrm>
        </p:spPr>
      </p:pic>
      <p:sp>
        <p:nvSpPr>
          <p:cNvPr id="6" name="TextBox 5">
            <a:extLst>
              <a:ext uri="{FF2B5EF4-FFF2-40B4-BE49-F238E27FC236}">
                <a16:creationId xmlns:a16="http://schemas.microsoft.com/office/drawing/2014/main" id="{A38C8CAA-14B9-4658-A61F-AD6135844F06}"/>
              </a:ext>
            </a:extLst>
          </p:cNvPr>
          <p:cNvSpPr txBox="1"/>
          <p:nvPr/>
        </p:nvSpPr>
        <p:spPr>
          <a:xfrm>
            <a:off x="129028" y="5695413"/>
            <a:ext cx="8885944" cy="307777"/>
          </a:xfrm>
          <a:prstGeom prst="rect">
            <a:avLst/>
          </a:prstGeom>
          <a:noFill/>
        </p:spPr>
        <p:txBody>
          <a:bodyPr wrap="square" rtlCol="0">
            <a:spAutoFit/>
          </a:bodyPr>
          <a:lstStyle/>
          <a:p>
            <a:r>
              <a:rPr lang="en-US" sz="1400" dirty="0"/>
              <a:t>Figure from : </a:t>
            </a:r>
            <a:r>
              <a:rPr lang="en-US" sz="1400" dirty="0" err="1">
                <a:hlinkClick r:id="rId4"/>
              </a:rPr>
              <a:t>Osellame</a:t>
            </a:r>
            <a:r>
              <a:rPr lang="en-US" sz="1400" dirty="0">
                <a:hlinkClick r:id="rId4"/>
              </a:rPr>
              <a:t>, L, et al (2012) Best </a:t>
            </a:r>
            <a:r>
              <a:rPr lang="en-US" sz="1400" dirty="0" err="1">
                <a:hlinkClick r:id="rId4"/>
              </a:rPr>
              <a:t>Pract</a:t>
            </a:r>
            <a:r>
              <a:rPr lang="en-US" sz="1400" dirty="0">
                <a:hlinkClick r:id="rId4"/>
              </a:rPr>
              <a:t>. &amp; Research Clin </a:t>
            </a:r>
            <a:r>
              <a:rPr lang="en-US" sz="1400" dirty="0" err="1">
                <a:hlinkClick r:id="rId4"/>
              </a:rPr>
              <a:t>Endocrin</a:t>
            </a:r>
            <a:r>
              <a:rPr lang="en-US" sz="1400" dirty="0">
                <a:hlinkClick r:id="rId4"/>
              </a:rPr>
              <a:t>. &amp; </a:t>
            </a:r>
            <a:r>
              <a:rPr lang="en-US" sz="1400" dirty="0" err="1">
                <a:hlinkClick r:id="rId4"/>
              </a:rPr>
              <a:t>Metab</a:t>
            </a:r>
            <a:r>
              <a:rPr lang="en-US" sz="1400" dirty="0">
                <a:hlinkClick r:id="rId4"/>
              </a:rPr>
              <a:t>. 26:711-723</a:t>
            </a:r>
            <a:endParaRPr lang="en-US" sz="1400" i="1" dirty="0"/>
          </a:p>
        </p:txBody>
      </p:sp>
    </p:spTree>
    <p:extLst>
      <p:ext uri="{BB962C8B-B14F-4D97-AF65-F5344CB8AC3E}">
        <p14:creationId xmlns:p14="http://schemas.microsoft.com/office/powerpoint/2010/main" val="405172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62FC-6450-42AA-A0AD-95F4EBF87A7D}"/>
              </a:ext>
            </a:extLst>
          </p:cNvPr>
          <p:cNvSpPr>
            <a:spLocks noGrp="1"/>
          </p:cNvSpPr>
          <p:nvPr>
            <p:ph type="title"/>
          </p:nvPr>
        </p:nvSpPr>
        <p:spPr>
          <a:xfrm>
            <a:off x="1499752" y="196949"/>
            <a:ext cx="7210332" cy="779462"/>
          </a:xfrm>
        </p:spPr>
        <p:txBody>
          <a:bodyPr/>
          <a:lstStyle/>
          <a:p>
            <a:r>
              <a:rPr lang="en-US" dirty="0" err="1"/>
              <a:t>Kreb</a:t>
            </a:r>
            <a:r>
              <a:rPr lang="en-US" dirty="0"/>
              <a:t> Cycle Reactions</a:t>
            </a:r>
          </a:p>
        </p:txBody>
      </p:sp>
      <p:sp>
        <p:nvSpPr>
          <p:cNvPr id="3" name="Content Placeholder 2">
            <a:extLst>
              <a:ext uri="{FF2B5EF4-FFF2-40B4-BE49-F238E27FC236}">
                <a16:creationId xmlns:a16="http://schemas.microsoft.com/office/drawing/2014/main" id="{2C170EE8-90D8-4F8E-8B8F-6EB6BAAB2C36}"/>
              </a:ext>
            </a:extLst>
          </p:cNvPr>
          <p:cNvSpPr>
            <a:spLocks noGrp="1"/>
          </p:cNvSpPr>
          <p:nvPr>
            <p:ph idx="1"/>
          </p:nvPr>
        </p:nvSpPr>
        <p:spPr/>
        <p:txBody>
          <a:bodyPr/>
          <a:lstStyle/>
          <a:p>
            <a:r>
              <a:rPr lang="en-US" dirty="0"/>
              <a:t>8 major reactions occur in the </a:t>
            </a:r>
            <a:r>
              <a:rPr lang="en-US" dirty="0" err="1"/>
              <a:t>Kreb</a:t>
            </a:r>
            <a:r>
              <a:rPr lang="en-US" dirty="0"/>
              <a:t> Cycle.  </a:t>
            </a:r>
          </a:p>
          <a:p>
            <a:r>
              <a:rPr lang="en-US" dirty="0"/>
              <a:t>It is a metabolic cycle because it regenerates the same metabolite at the end that you start with </a:t>
            </a:r>
          </a:p>
          <a:p>
            <a:pPr marL="0" indent="0">
              <a:buNone/>
            </a:pPr>
            <a:endParaRPr lang="en-US" dirty="0"/>
          </a:p>
          <a:p>
            <a:pPr marL="0" indent="0" algn="ctr">
              <a:buNone/>
            </a:pPr>
            <a:r>
              <a:rPr lang="en-US" b="1" dirty="0"/>
              <a:t>OXALOACETATE</a:t>
            </a:r>
          </a:p>
        </p:txBody>
      </p:sp>
      <p:pic>
        <p:nvPicPr>
          <p:cNvPr id="5" name="Picture 4" descr="A close up of a hanger&#10;&#10;Description automatically generated">
            <a:extLst>
              <a:ext uri="{FF2B5EF4-FFF2-40B4-BE49-F238E27FC236}">
                <a16:creationId xmlns:a16="http://schemas.microsoft.com/office/drawing/2014/main" id="{0EF40695-B0E0-4F43-8A87-C1EC3CEFE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222" y="3870003"/>
            <a:ext cx="3234403" cy="1709613"/>
          </a:xfrm>
          <a:prstGeom prst="rect">
            <a:avLst/>
          </a:prstGeom>
        </p:spPr>
      </p:pic>
    </p:spTree>
    <p:extLst>
      <p:ext uri="{BB962C8B-B14F-4D97-AF65-F5344CB8AC3E}">
        <p14:creationId xmlns:p14="http://schemas.microsoft.com/office/powerpoint/2010/main" val="265319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AF21-7264-4DF3-8FEB-824C0C4CB3CE}"/>
              </a:ext>
            </a:extLst>
          </p:cNvPr>
          <p:cNvSpPr>
            <a:spLocks noGrp="1"/>
          </p:cNvSpPr>
          <p:nvPr>
            <p:ph type="title"/>
          </p:nvPr>
        </p:nvSpPr>
        <p:spPr>
          <a:xfrm>
            <a:off x="670018" y="4904315"/>
            <a:ext cx="8084516" cy="779462"/>
          </a:xfrm>
        </p:spPr>
        <p:txBody>
          <a:bodyPr>
            <a:normAutofit fontScale="90000"/>
          </a:bodyPr>
          <a:lstStyle/>
          <a:p>
            <a:r>
              <a:rPr lang="en-US" dirty="0"/>
              <a:t>The </a:t>
            </a:r>
            <a:r>
              <a:rPr lang="en-US" dirty="0" err="1"/>
              <a:t>Kreb</a:t>
            </a:r>
            <a:r>
              <a:rPr lang="en-US" dirty="0"/>
              <a:t> Cycle Shown Enzymatically</a:t>
            </a:r>
          </a:p>
        </p:txBody>
      </p:sp>
      <p:pic>
        <p:nvPicPr>
          <p:cNvPr id="6" name="Content Placeholder 5">
            <a:extLst>
              <a:ext uri="{FF2B5EF4-FFF2-40B4-BE49-F238E27FC236}">
                <a16:creationId xmlns:a16="http://schemas.microsoft.com/office/drawing/2014/main" id="{003ECB05-E437-4A46-978E-6DE51093A3B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7963" y="296181"/>
            <a:ext cx="5100494" cy="4765319"/>
          </a:xfrm>
        </p:spPr>
      </p:pic>
      <p:sp>
        <p:nvSpPr>
          <p:cNvPr id="7" name="TextBox 6">
            <a:extLst>
              <a:ext uri="{FF2B5EF4-FFF2-40B4-BE49-F238E27FC236}">
                <a16:creationId xmlns:a16="http://schemas.microsoft.com/office/drawing/2014/main" id="{DA3B89A9-C4C0-487F-AC3C-C78E1F672118}"/>
              </a:ext>
            </a:extLst>
          </p:cNvPr>
          <p:cNvSpPr txBox="1"/>
          <p:nvPr/>
        </p:nvSpPr>
        <p:spPr>
          <a:xfrm>
            <a:off x="2834986" y="43121"/>
            <a:ext cx="1737014" cy="369332"/>
          </a:xfrm>
          <a:prstGeom prst="rect">
            <a:avLst/>
          </a:prstGeom>
          <a:noFill/>
        </p:spPr>
        <p:txBody>
          <a:bodyPr wrap="none" rtlCol="0">
            <a:spAutoFit/>
          </a:bodyPr>
          <a:lstStyle/>
          <a:p>
            <a:r>
              <a:rPr lang="en-US" b="1" dirty="0"/>
              <a:t>Citrate Synthase</a:t>
            </a:r>
          </a:p>
        </p:txBody>
      </p:sp>
      <p:sp>
        <p:nvSpPr>
          <p:cNvPr id="8" name="TextBox 7">
            <a:extLst>
              <a:ext uri="{FF2B5EF4-FFF2-40B4-BE49-F238E27FC236}">
                <a16:creationId xmlns:a16="http://schemas.microsoft.com/office/drawing/2014/main" id="{23E8BAA8-7CE3-48D3-AEB7-9F6D46784EDD}"/>
              </a:ext>
            </a:extLst>
          </p:cNvPr>
          <p:cNvSpPr txBox="1"/>
          <p:nvPr/>
        </p:nvSpPr>
        <p:spPr>
          <a:xfrm>
            <a:off x="90223" y="5614391"/>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9" name="TextBox 8">
            <a:extLst>
              <a:ext uri="{FF2B5EF4-FFF2-40B4-BE49-F238E27FC236}">
                <a16:creationId xmlns:a16="http://schemas.microsoft.com/office/drawing/2014/main" id="{1E60BF4E-4950-4140-991C-D377D8E3E1C9}"/>
              </a:ext>
            </a:extLst>
          </p:cNvPr>
          <p:cNvSpPr txBox="1"/>
          <p:nvPr/>
        </p:nvSpPr>
        <p:spPr>
          <a:xfrm>
            <a:off x="4571999" y="19986"/>
            <a:ext cx="1287945" cy="369332"/>
          </a:xfrm>
          <a:prstGeom prst="rect">
            <a:avLst/>
          </a:prstGeom>
          <a:noFill/>
        </p:spPr>
        <p:txBody>
          <a:bodyPr wrap="square" rtlCol="0">
            <a:spAutoFit/>
          </a:bodyPr>
          <a:lstStyle/>
          <a:p>
            <a:r>
              <a:rPr lang="en-US" b="1" dirty="0"/>
              <a:t>Aconitase</a:t>
            </a:r>
          </a:p>
        </p:txBody>
      </p:sp>
      <p:sp>
        <p:nvSpPr>
          <p:cNvPr id="10" name="TextBox 9">
            <a:extLst>
              <a:ext uri="{FF2B5EF4-FFF2-40B4-BE49-F238E27FC236}">
                <a16:creationId xmlns:a16="http://schemas.microsoft.com/office/drawing/2014/main" id="{95FADBAB-03AA-43D0-9B0E-D00A40D3475C}"/>
              </a:ext>
            </a:extLst>
          </p:cNvPr>
          <p:cNvSpPr txBox="1"/>
          <p:nvPr/>
        </p:nvSpPr>
        <p:spPr>
          <a:xfrm>
            <a:off x="1040053" y="766498"/>
            <a:ext cx="1663404" cy="646331"/>
          </a:xfrm>
          <a:prstGeom prst="rect">
            <a:avLst/>
          </a:prstGeom>
          <a:noFill/>
        </p:spPr>
        <p:txBody>
          <a:bodyPr wrap="none" rtlCol="0">
            <a:spAutoFit/>
          </a:bodyPr>
          <a:lstStyle/>
          <a:p>
            <a:pPr algn="r"/>
            <a:r>
              <a:rPr lang="en-US" b="1" dirty="0"/>
              <a:t>Malate </a:t>
            </a:r>
          </a:p>
          <a:p>
            <a:pPr algn="r"/>
            <a:r>
              <a:rPr lang="en-US" b="1" dirty="0"/>
              <a:t>Dehydrogenase</a:t>
            </a:r>
          </a:p>
        </p:txBody>
      </p:sp>
      <p:sp>
        <p:nvSpPr>
          <p:cNvPr id="11" name="TextBox 10">
            <a:extLst>
              <a:ext uri="{FF2B5EF4-FFF2-40B4-BE49-F238E27FC236}">
                <a16:creationId xmlns:a16="http://schemas.microsoft.com/office/drawing/2014/main" id="{F50C0ABC-46BD-4EA8-8A00-B39E8337B608}"/>
              </a:ext>
            </a:extLst>
          </p:cNvPr>
          <p:cNvSpPr txBox="1"/>
          <p:nvPr/>
        </p:nvSpPr>
        <p:spPr>
          <a:xfrm>
            <a:off x="6900333" y="904997"/>
            <a:ext cx="1663404" cy="646331"/>
          </a:xfrm>
          <a:prstGeom prst="rect">
            <a:avLst/>
          </a:prstGeom>
          <a:noFill/>
        </p:spPr>
        <p:txBody>
          <a:bodyPr wrap="square" rtlCol="0">
            <a:spAutoFit/>
          </a:bodyPr>
          <a:lstStyle/>
          <a:p>
            <a:r>
              <a:rPr lang="en-US" b="1" dirty="0"/>
              <a:t>Isocitrate</a:t>
            </a:r>
          </a:p>
          <a:p>
            <a:r>
              <a:rPr lang="en-US" b="1" dirty="0"/>
              <a:t>Dehydrogenase</a:t>
            </a:r>
          </a:p>
        </p:txBody>
      </p:sp>
      <p:sp>
        <p:nvSpPr>
          <p:cNvPr id="12" name="TextBox 11">
            <a:extLst>
              <a:ext uri="{FF2B5EF4-FFF2-40B4-BE49-F238E27FC236}">
                <a16:creationId xmlns:a16="http://schemas.microsoft.com/office/drawing/2014/main" id="{D4E9A4C3-3425-4908-8197-C01D6E3213A8}"/>
              </a:ext>
            </a:extLst>
          </p:cNvPr>
          <p:cNvSpPr txBox="1"/>
          <p:nvPr/>
        </p:nvSpPr>
        <p:spPr>
          <a:xfrm>
            <a:off x="7058457" y="2904656"/>
            <a:ext cx="1992410" cy="646331"/>
          </a:xfrm>
          <a:prstGeom prst="rect">
            <a:avLst/>
          </a:prstGeom>
          <a:noFill/>
        </p:spPr>
        <p:txBody>
          <a:bodyPr wrap="square" rtlCol="0">
            <a:spAutoFit/>
          </a:bodyPr>
          <a:lstStyle/>
          <a:p>
            <a:r>
              <a:rPr lang="en-US" b="1" dirty="0">
                <a:latin typeface="Symbol" panose="05050102010706020507" pitchFamily="18" charset="2"/>
              </a:rPr>
              <a:t>a</a:t>
            </a:r>
            <a:r>
              <a:rPr lang="en-US" b="1" dirty="0"/>
              <a:t>-ketoglutarate</a:t>
            </a:r>
          </a:p>
          <a:p>
            <a:r>
              <a:rPr lang="en-US" b="1" dirty="0"/>
              <a:t>Dehydrogenase</a:t>
            </a:r>
          </a:p>
        </p:txBody>
      </p:sp>
      <p:sp>
        <p:nvSpPr>
          <p:cNvPr id="13" name="TextBox 12">
            <a:extLst>
              <a:ext uri="{FF2B5EF4-FFF2-40B4-BE49-F238E27FC236}">
                <a16:creationId xmlns:a16="http://schemas.microsoft.com/office/drawing/2014/main" id="{8D54C5FF-BB81-444D-B9CC-F869FBA42E3B}"/>
              </a:ext>
            </a:extLst>
          </p:cNvPr>
          <p:cNvSpPr txBox="1"/>
          <p:nvPr/>
        </p:nvSpPr>
        <p:spPr>
          <a:xfrm>
            <a:off x="711047" y="4131454"/>
            <a:ext cx="1992410" cy="646331"/>
          </a:xfrm>
          <a:prstGeom prst="rect">
            <a:avLst/>
          </a:prstGeom>
          <a:noFill/>
        </p:spPr>
        <p:txBody>
          <a:bodyPr wrap="square" rtlCol="0">
            <a:spAutoFit/>
          </a:bodyPr>
          <a:lstStyle/>
          <a:p>
            <a:pPr algn="r"/>
            <a:r>
              <a:rPr lang="en-US" b="1" dirty="0"/>
              <a:t>Succinyl-CoA</a:t>
            </a:r>
          </a:p>
          <a:p>
            <a:pPr algn="r"/>
            <a:r>
              <a:rPr lang="en-US" b="1" dirty="0"/>
              <a:t>Synthetase</a:t>
            </a:r>
          </a:p>
        </p:txBody>
      </p:sp>
      <p:sp>
        <p:nvSpPr>
          <p:cNvPr id="14" name="TextBox 13">
            <a:extLst>
              <a:ext uri="{FF2B5EF4-FFF2-40B4-BE49-F238E27FC236}">
                <a16:creationId xmlns:a16="http://schemas.microsoft.com/office/drawing/2014/main" id="{137A31DA-D35F-4512-B473-F3577F085DDF}"/>
              </a:ext>
            </a:extLst>
          </p:cNvPr>
          <p:cNvSpPr txBox="1"/>
          <p:nvPr/>
        </p:nvSpPr>
        <p:spPr>
          <a:xfrm>
            <a:off x="0" y="2965322"/>
            <a:ext cx="1992410" cy="646331"/>
          </a:xfrm>
          <a:prstGeom prst="rect">
            <a:avLst/>
          </a:prstGeom>
          <a:noFill/>
        </p:spPr>
        <p:txBody>
          <a:bodyPr wrap="square" rtlCol="0">
            <a:spAutoFit/>
          </a:bodyPr>
          <a:lstStyle/>
          <a:p>
            <a:pPr algn="r"/>
            <a:r>
              <a:rPr lang="en-US" b="1" dirty="0"/>
              <a:t>Succinate</a:t>
            </a:r>
          </a:p>
          <a:p>
            <a:pPr algn="r"/>
            <a:r>
              <a:rPr lang="en-US" b="1" dirty="0"/>
              <a:t>Dehydrogenase</a:t>
            </a:r>
          </a:p>
        </p:txBody>
      </p:sp>
      <p:sp>
        <p:nvSpPr>
          <p:cNvPr id="15" name="TextBox 14">
            <a:extLst>
              <a:ext uri="{FF2B5EF4-FFF2-40B4-BE49-F238E27FC236}">
                <a16:creationId xmlns:a16="http://schemas.microsoft.com/office/drawing/2014/main" id="{94782CB6-B379-4663-88D6-627D91BAED4C}"/>
              </a:ext>
            </a:extLst>
          </p:cNvPr>
          <p:cNvSpPr txBox="1"/>
          <p:nvPr/>
        </p:nvSpPr>
        <p:spPr>
          <a:xfrm>
            <a:off x="43848" y="1973713"/>
            <a:ext cx="1992410" cy="369332"/>
          </a:xfrm>
          <a:prstGeom prst="rect">
            <a:avLst/>
          </a:prstGeom>
          <a:noFill/>
        </p:spPr>
        <p:txBody>
          <a:bodyPr wrap="square" rtlCol="0">
            <a:spAutoFit/>
          </a:bodyPr>
          <a:lstStyle/>
          <a:p>
            <a:pPr algn="r"/>
            <a:r>
              <a:rPr lang="en-US" b="1" dirty="0"/>
              <a:t>Fumarase</a:t>
            </a:r>
          </a:p>
        </p:txBody>
      </p:sp>
    </p:spTree>
    <p:extLst>
      <p:ext uri="{BB962C8B-B14F-4D97-AF65-F5344CB8AC3E}">
        <p14:creationId xmlns:p14="http://schemas.microsoft.com/office/powerpoint/2010/main" val="328557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9975-A734-4E25-8D31-A9332878A86C}"/>
              </a:ext>
            </a:extLst>
          </p:cNvPr>
          <p:cNvSpPr>
            <a:spLocks noGrp="1"/>
          </p:cNvSpPr>
          <p:nvPr>
            <p:ph type="title"/>
          </p:nvPr>
        </p:nvSpPr>
        <p:spPr/>
        <p:txBody>
          <a:bodyPr/>
          <a:lstStyle/>
          <a:p>
            <a:r>
              <a:rPr lang="en-US" dirty="0"/>
              <a:t>Reaction 1: Citrate Synthase</a:t>
            </a:r>
          </a:p>
        </p:txBody>
      </p:sp>
      <p:sp>
        <p:nvSpPr>
          <p:cNvPr id="6" name="TextBox 5">
            <a:extLst>
              <a:ext uri="{FF2B5EF4-FFF2-40B4-BE49-F238E27FC236}">
                <a16:creationId xmlns:a16="http://schemas.microsoft.com/office/drawing/2014/main" id="{FEA915DA-E59A-44EA-B738-562D131C78AB}"/>
              </a:ext>
            </a:extLst>
          </p:cNvPr>
          <p:cNvSpPr txBox="1"/>
          <p:nvPr/>
        </p:nvSpPr>
        <p:spPr>
          <a:xfrm>
            <a:off x="446126" y="4440669"/>
            <a:ext cx="4031938" cy="523220"/>
          </a:xfrm>
          <a:prstGeom prst="rect">
            <a:avLst/>
          </a:prstGeom>
          <a:noFill/>
        </p:spPr>
        <p:txBody>
          <a:bodyPr wrap="none" rtlCol="0">
            <a:spAutoFit/>
          </a:bodyPr>
          <a:lstStyle/>
          <a:p>
            <a:r>
              <a:rPr lang="en-US" sz="2800" dirty="0"/>
              <a:t>Oxaloacetate + Acetyl-CoA</a:t>
            </a:r>
          </a:p>
        </p:txBody>
      </p:sp>
      <p:sp>
        <p:nvSpPr>
          <p:cNvPr id="7" name="TextBox 6">
            <a:extLst>
              <a:ext uri="{FF2B5EF4-FFF2-40B4-BE49-F238E27FC236}">
                <a16:creationId xmlns:a16="http://schemas.microsoft.com/office/drawing/2014/main" id="{25A67ED7-1D9D-4F0E-BD30-EDD98EDB7AC5}"/>
              </a:ext>
            </a:extLst>
          </p:cNvPr>
          <p:cNvSpPr txBox="1"/>
          <p:nvPr/>
        </p:nvSpPr>
        <p:spPr>
          <a:xfrm>
            <a:off x="7059389" y="4440669"/>
            <a:ext cx="1157561" cy="523220"/>
          </a:xfrm>
          <a:prstGeom prst="rect">
            <a:avLst/>
          </a:prstGeom>
          <a:noFill/>
        </p:spPr>
        <p:txBody>
          <a:bodyPr wrap="none" rtlCol="0">
            <a:spAutoFit/>
          </a:bodyPr>
          <a:lstStyle/>
          <a:p>
            <a:r>
              <a:rPr lang="en-US" sz="2800" dirty="0"/>
              <a:t>Citrate</a:t>
            </a:r>
          </a:p>
        </p:txBody>
      </p:sp>
      <p:sp>
        <p:nvSpPr>
          <p:cNvPr id="8" name="TextBox 7">
            <a:extLst>
              <a:ext uri="{FF2B5EF4-FFF2-40B4-BE49-F238E27FC236}">
                <a16:creationId xmlns:a16="http://schemas.microsoft.com/office/drawing/2014/main" id="{2D97F6FD-4C35-4CDF-857F-5C57FEB98AEC}"/>
              </a:ext>
            </a:extLst>
          </p:cNvPr>
          <p:cNvSpPr txBox="1"/>
          <p:nvPr/>
        </p:nvSpPr>
        <p:spPr>
          <a:xfrm>
            <a:off x="90223" y="5614391"/>
            <a:ext cx="6395244" cy="307777"/>
          </a:xfrm>
          <a:prstGeom prst="rect">
            <a:avLst/>
          </a:prstGeom>
          <a:noFill/>
        </p:spPr>
        <p:txBody>
          <a:bodyPr wrap="square" rtlCol="0">
            <a:spAutoFit/>
          </a:bodyPr>
          <a:lstStyle/>
          <a:p>
            <a:r>
              <a:rPr lang="en-US" sz="1400" dirty="0"/>
              <a:t>Image from :</a:t>
            </a:r>
            <a:r>
              <a:rPr lang="en-US" sz="1400" dirty="0">
                <a:hlinkClick r:id="rId4"/>
              </a:rPr>
              <a:t> Hbf878</a:t>
            </a:r>
            <a:endParaRPr lang="en-US" sz="1400" i="1" dirty="0"/>
          </a:p>
        </p:txBody>
      </p:sp>
      <p:graphicFrame>
        <p:nvGraphicFramePr>
          <p:cNvPr id="11" name="Object 10">
            <a:extLst>
              <a:ext uri="{FF2B5EF4-FFF2-40B4-BE49-F238E27FC236}">
                <a16:creationId xmlns:a16="http://schemas.microsoft.com/office/drawing/2014/main" id="{C67EE21D-7FB1-482A-9DAE-4FDB52F86A3D}"/>
              </a:ext>
            </a:extLst>
          </p:cNvPr>
          <p:cNvGraphicFramePr>
            <a:graphicFrameLocks noChangeAspect="1"/>
          </p:cNvGraphicFramePr>
          <p:nvPr>
            <p:extLst>
              <p:ext uri="{D42A27DB-BD31-4B8C-83A1-F6EECF244321}">
                <p14:modId xmlns:p14="http://schemas.microsoft.com/office/powerpoint/2010/main" val="1723800088"/>
              </p:ext>
            </p:extLst>
          </p:nvPr>
        </p:nvGraphicFramePr>
        <p:xfrm>
          <a:off x="839052" y="1652313"/>
          <a:ext cx="7426267" cy="2393950"/>
        </p:xfrm>
        <a:graphic>
          <a:graphicData uri="http://schemas.openxmlformats.org/presentationml/2006/ole">
            <mc:AlternateContent xmlns:mc="http://schemas.openxmlformats.org/markup-compatibility/2006">
              <mc:Choice xmlns:v="urn:schemas-microsoft-com:vml" Requires="v">
                <p:oleObj spid="_x0000_s8242" name="CS ChemDraw Drawing" r:id="rId5" imgW="5401765" imgH="1740942" progId="ChemDraw.Document.6.0">
                  <p:embed/>
                </p:oleObj>
              </mc:Choice>
              <mc:Fallback>
                <p:oleObj name="CS ChemDraw Drawing" r:id="rId5" imgW="5401765" imgH="1740942" progId="ChemDraw.Document.6.0">
                  <p:embed/>
                  <p:pic>
                    <p:nvPicPr>
                      <p:cNvPr id="0" name=""/>
                      <p:cNvPicPr/>
                      <p:nvPr/>
                    </p:nvPicPr>
                    <p:blipFill>
                      <a:blip r:embed="rId6"/>
                      <a:stretch>
                        <a:fillRect/>
                      </a:stretch>
                    </p:blipFill>
                    <p:spPr>
                      <a:xfrm>
                        <a:off x="839052" y="1652313"/>
                        <a:ext cx="7426267" cy="239395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98E5EDF1-3878-483C-9C2B-ED5C3A3BC9A8}"/>
              </a:ext>
            </a:extLst>
          </p:cNvPr>
          <p:cNvSpPr txBox="1"/>
          <p:nvPr/>
        </p:nvSpPr>
        <p:spPr>
          <a:xfrm>
            <a:off x="3138526" y="3272942"/>
            <a:ext cx="2268250" cy="461665"/>
          </a:xfrm>
          <a:prstGeom prst="rect">
            <a:avLst/>
          </a:prstGeom>
          <a:noFill/>
        </p:spPr>
        <p:txBody>
          <a:bodyPr wrap="none" rtlCol="0">
            <a:spAutoFit/>
          </a:bodyPr>
          <a:lstStyle/>
          <a:p>
            <a:r>
              <a:rPr lang="en-US" sz="2400" b="1" i="1" dirty="0">
                <a:solidFill>
                  <a:schemeClr val="accent6">
                    <a:lumMod val="75000"/>
                  </a:schemeClr>
                </a:solidFill>
              </a:rPr>
              <a:t>Citrate Synthase</a:t>
            </a:r>
          </a:p>
        </p:txBody>
      </p:sp>
    </p:spTree>
    <p:extLst>
      <p:ext uri="{BB962C8B-B14F-4D97-AF65-F5344CB8AC3E}">
        <p14:creationId xmlns:p14="http://schemas.microsoft.com/office/powerpoint/2010/main" val="58567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F1B2-9506-42E6-8986-D853E06226F1}"/>
              </a:ext>
            </a:extLst>
          </p:cNvPr>
          <p:cNvSpPr>
            <a:spLocks noGrp="1"/>
          </p:cNvSpPr>
          <p:nvPr>
            <p:ph type="title"/>
          </p:nvPr>
        </p:nvSpPr>
        <p:spPr>
          <a:xfrm>
            <a:off x="1711418" y="205415"/>
            <a:ext cx="7210332" cy="779462"/>
          </a:xfrm>
        </p:spPr>
        <p:txBody>
          <a:bodyPr/>
          <a:lstStyle/>
          <a:p>
            <a:r>
              <a:rPr lang="en-US" dirty="0"/>
              <a:t>Reaction 2: Aconitase</a:t>
            </a:r>
          </a:p>
        </p:txBody>
      </p:sp>
      <p:graphicFrame>
        <p:nvGraphicFramePr>
          <p:cNvPr id="4" name="Object 3">
            <a:extLst>
              <a:ext uri="{FF2B5EF4-FFF2-40B4-BE49-F238E27FC236}">
                <a16:creationId xmlns:a16="http://schemas.microsoft.com/office/drawing/2014/main" id="{A78AD4E7-4095-449C-950E-CC466768903A}"/>
              </a:ext>
            </a:extLst>
          </p:cNvPr>
          <p:cNvGraphicFramePr>
            <a:graphicFrameLocks noChangeAspect="1"/>
          </p:cNvGraphicFramePr>
          <p:nvPr>
            <p:extLst>
              <p:ext uri="{D42A27DB-BD31-4B8C-83A1-F6EECF244321}">
                <p14:modId xmlns:p14="http://schemas.microsoft.com/office/powerpoint/2010/main" val="739941227"/>
              </p:ext>
            </p:extLst>
          </p:nvPr>
        </p:nvGraphicFramePr>
        <p:xfrm>
          <a:off x="639489" y="1488546"/>
          <a:ext cx="7865022" cy="3210454"/>
        </p:xfrm>
        <a:graphic>
          <a:graphicData uri="http://schemas.openxmlformats.org/presentationml/2006/ole">
            <mc:AlternateContent xmlns:mc="http://schemas.openxmlformats.org/markup-compatibility/2006">
              <mc:Choice xmlns:v="urn:schemas-microsoft-com:vml" Requires="v">
                <p:oleObj spid="_x0000_s9240" name="CS ChemDraw Drawing" r:id="rId4" imgW="6354017" imgH="2594445" progId="ChemDraw.Document.6.0">
                  <p:embed/>
                </p:oleObj>
              </mc:Choice>
              <mc:Fallback>
                <p:oleObj name="CS ChemDraw Drawing" r:id="rId4" imgW="6354017" imgH="2594445" progId="ChemDraw.Document.6.0">
                  <p:embed/>
                  <p:pic>
                    <p:nvPicPr>
                      <p:cNvPr id="0" name=""/>
                      <p:cNvPicPr/>
                      <p:nvPr/>
                    </p:nvPicPr>
                    <p:blipFill>
                      <a:blip r:embed="rId5"/>
                      <a:stretch>
                        <a:fillRect/>
                      </a:stretch>
                    </p:blipFill>
                    <p:spPr>
                      <a:xfrm>
                        <a:off x="639489" y="1488546"/>
                        <a:ext cx="7865022" cy="321045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2779F96-B918-4A74-A098-D1FC93386220}"/>
              </a:ext>
            </a:extLst>
          </p:cNvPr>
          <p:cNvSpPr txBox="1"/>
          <p:nvPr/>
        </p:nvSpPr>
        <p:spPr>
          <a:xfrm>
            <a:off x="931551" y="3975725"/>
            <a:ext cx="1157561" cy="523220"/>
          </a:xfrm>
          <a:prstGeom prst="rect">
            <a:avLst/>
          </a:prstGeom>
          <a:noFill/>
        </p:spPr>
        <p:txBody>
          <a:bodyPr wrap="none" rtlCol="0">
            <a:spAutoFit/>
          </a:bodyPr>
          <a:lstStyle/>
          <a:p>
            <a:r>
              <a:rPr lang="en-US" sz="2800" dirty="0"/>
              <a:t>Citrate</a:t>
            </a:r>
          </a:p>
        </p:txBody>
      </p:sp>
      <p:sp>
        <p:nvSpPr>
          <p:cNvPr id="6" name="TextBox 5">
            <a:extLst>
              <a:ext uri="{FF2B5EF4-FFF2-40B4-BE49-F238E27FC236}">
                <a16:creationId xmlns:a16="http://schemas.microsoft.com/office/drawing/2014/main" id="{E28F3CA5-7293-4640-80EA-69ADAE368A4C}"/>
              </a:ext>
            </a:extLst>
          </p:cNvPr>
          <p:cNvSpPr txBox="1"/>
          <p:nvPr/>
        </p:nvSpPr>
        <p:spPr>
          <a:xfrm>
            <a:off x="3672730" y="4589197"/>
            <a:ext cx="1431739" cy="461665"/>
          </a:xfrm>
          <a:prstGeom prst="rect">
            <a:avLst/>
          </a:prstGeom>
          <a:noFill/>
        </p:spPr>
        <p:txBody>
          <a:bodyPr wrap="none" rtlCol="0">
            <a:spAutoFit/>
          </a:bodyPr>
          <a:lstStyle/>
          <a:p>
            <a:r>
              <a:rPr lang="en-US" sz="2400" b="1" i="1" dirty="0">
                <a:solidFill>
                  <a:schemeClr val="accent6">
                    <a:lumMod val="75000"/>
                  </a:schemeClr>
                </a:solidFill>
              </a:rPr>
              <a:t>Aconitase</a:t>
            </a:r>
          </a:p>
        </p:txBody>
      </p:sp>
      <p:sp>
        <p:nvSpPr>
          <p:cNvPr id="7" name="TextBox 6">
            <a:extLst>
              <a:ext uri="{FF2B5EF4-FFF2-40B4-BE49-F238E27FC236}">
                <a16:creationId xmlns:a16="http://schemas.microsoft.com/office/drawing/2014/main" id="{948231E1-E41C-4D3B-98D9-C0398E33E30A}"/>
              </a:ext>
            </a:extLst>
          </p:cNvPr>
          <p:cNvSpPr txBox="1"/>
          <p:nvPr/>
        </p:nvSpPr>
        <p:spPr>
          <a:xfrm>
            <a:off x="3538736" y="3975725"/>
            <a:ext cx="2066528" cy="523220"/>
          </a:xfrm>
          <a:prstGeom prst="rect">
            <a:avLst/>
          </a:prstGeom>
          <a:noFill/>
        </p:spPr>
        <p:txBody>
          <a:bodyPr wrap="none" rtlCol="0">
            <a:spAutoFit/>
          </a:bodyPr>
          <a:lstStyle/>
          <a:p>
            <a:r>
              <a:rPr lang="en-US" sz="2800" i="1" dirty="0"/>
              <a:t>cis</a:t>
            </a:r>
            <a:r>
              <a:rPr lang="en-US" sz="2800" dirty="0"/>
              <a:t>-Aconitate</a:t>
            </a:r>
          </a:p>
        </p:txBody>
      </p:sp>
      <p:sp>
        <p:nvSpPr>
          <p:cNvPr id="8" name="TextBox 7">
            <a:extLst>
              <a:ext uri="{FF2B5EF4-FFF2-40B4-BE49-F238E27FC236}">
                <a16:creationId xmlns:a16="http://schemas.microsoft.com/office/drawing/2014/main" id="{B2B158AA-6880-4E05-84A7-10FC0412A238}"/>
              </a:ext>
            </a:extLst>
          </p:cNvPr>
          <p:cNvSpPr txBox="1"/>
          <p:nvPr/>
        </p:nvSpPr>
        <p:spPr>
          <a:xfrm>
            <a:off x="6904405" y="3975725"/>
            <a:ext cx="1544975" cy="523220"/>
          </a:xfrm>
          <a:prstGeom prst="rect">
            <a:avLst/>
          </a:prstGeom>
          <a:noFill/>
        </p:spPr>
        <p:txBody>
          <a:bodyPr wrap="none" rtlCol="0">
            <a:spAutoFit/>
          </a:bodyPr>
          <a:lstStyle/>
          <a:p>
            <a:r>
              <a:rPr lang="en-US" sz="2800" dirty="0"/>
              <a:t>Isocitrate</a:t>
            </a:r>
          </a:p>
        </p:txBody>
      </p:sp>
    </p:spTree>
    <p:extLst>
      <p:ext uri="{BB962C8B-B14F-4D97-AF65-F5344CB8AC3E}">
        <p14:creationId xmlns:p14="http://schemas.microsoft.com/office/powerpoint/2010/main" val="407363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5641-6121-4F38-9D70-6AF785909C48}"/>
              </a:ext>
            </a:extLst>
          </p:cNvPr>
          <p:cNvSpPr>
            <a:spLocks noGrp="1"/>
          </p:cNvSpPr>
          <p:nvPr>
            <p:ph type="title"/>
          </p:nvPr>
        </p:nvSpPr>
        <p:spPr>
          <a:xfrm>
            <a:off x="1375382" y="177409"/>
            <a:ext cx="7838982" cy="779462"/>
          </a:xfrm>
        </p:spPr>
        <p:txBody>
          <a:bodyPr>
            <a:normAutofit/>
          </a:bodyPr>
          <a:lstStyle/>
          <a:p>
            <a:r>
              <a:rPr lang="en-US" sz="3600" dirty="0"/>
              <a:t>Reaction 3: Isocitrate Dehydrogenase</a:t>
            </a:r>
          </a:p>
        </p:txBody>
      </p:sp>
      <p:sp>
        <p:nvSpPr>
          <p:cNvPr id="3" name="Content Placeholder 2">
            <a:extLst>
              <a:ext uri="{FF2B5EF4-FFF2-40B4-BE49-F238E27FC236}">
                <a16:creationId xmlns:a16="http://schemas.microsoft.com/office/drawing/2014/main" id="{68EC989C-4013-446D-8E77-F564CD053D6E}"/>
              </a:ext>
            </a:extLst>
          </p:cNvPr>
          <p:cNvSpPr>
            <a:spLocks noGrp="1"/>
          </p:cNvSpPr>
          <p:nvPr>
            <p:ph idx="1"/>
          </p:nvPr>
        </p:nvSpPr>
        <p:spPr>
          <a:xfrm>
            <a:off x="1064663" y="5071533"/>
            <a:ext cx="8460420" cy="692804"/>
          </a:xfrm>
        </p:spPr>
        <p:txBody>
          <a:bodyPr/>
          <a:lstStyle/>
          <a:p>
            <a:r>
              <a:rPr lang="en-US" dirty="0"/>
              <a:t>Dehydrogenase AND Decarboxylase Activity</a:t>
            </a:r>
          </a:p>
        </p:txBody>
      </p:sp>
      <p:graphicFrame>
        <p:nvGraphicFramePr>
          <p:cNvPr id="4" name="Object 3">
            <a:extLst>
              <a:ext uri="{FF2B5EF4-FFF2-40B4-BE49-F238E27FC236}">
                <a16:creationId xmlns:a16="http://schemas.microsoft.com/office/drawing/2014/main" id="{4D590C8A-FA52-4842-8623-18898B7F649A}"/>
              </a:ext>
            </a:extLst>
          </p:cNvPr>
          <p:cNvGraphicFramePr>
            <a:graphicFrameLocks noChangeAspect="1"/>
          </p:cNvGraphicFramePr>
          <p:nvPr>
            <p:extLst>
              <p:ext uri="{D42A27DB-BD31-4B8C-83A1-F6EECF244321}">
                <p14:modId xmlns:p14="http://schemas.microsoft.com/office/powerpoint/2010/main" val="2149537313"/>
              </p:ext>
            </p:extLst>
          </p:nvPr>
        </p:nvGraphicFramePr>
        <p:xfrm>
          <a:off x="607464" y="1515705"/>
          <a:ext cx="7619999" cy="2894480"/>
        </p:xfrm>
        <a:graphic>
          <a:graphicData uri="http://schemas.openxmlformats.org/presentationml/2006/ole">
            <mc:AlternateContent xmlns:mc="http://schemas.openxmlformats.org/markup-compatibility/2006">
              <mc:Choice xmlns:v="urn:schemas-microsoft-com:vml" Requires="v">
                <p:oleObj spid="_x0000_s10268" name="CS ChemDraw Drawing" r:id="rId4" imgW="4539252" imgH="1724398" progId="ChemDraw.Document.6.0">
                  <p:embed/>
                </p:oleObj>
              </mc:Choice>
              <mc:Fallback>
                <p:oleObj name="CS ChemDraw Drawing" r:id="rId4" imgW="4539252" imgH="1724398" progId="ChemDraw.Document.6.0">
                  <p:embed/>
                  <p:pic>
                    <p:nvPicPr>
                      <p:cNvPr id="0" name=""/>
                      <p:cNvPicPr/>
                      <p:nvPr/>
                    </p:nvPicPr>
                    <p:blipFill>
                      <a:blip r:embed="rId5"/>
                      <a:stretch>
                        <a:fillRect/>
                      </a:stretch>
                    </p:blipFill>
                    <p:spPr>
                      <a:xfrm>
                        <a:off x="607464" y="1515705"/>
                        <a:ext cx="7619999" cy="289448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8ADDEA4-97BE-439C-9AC8-F11AD8A2583E}"/>
              </a:ext>
            </a:extLst>
          </p:cNvPr>
          <p:cNvSpPr txBox="1"/>
          <p:nvPr/>
        </p:nvSpPr>
        <p:spPr>
          <a:xfrm>
            <a:off x="2944670" y="4179352"/>
            <a:ext cx="3442481" cy="461665"/>
          </a:xfrm>
          <a:prstGeom prst="rect">
            <a:avLst/>
          </a:prstGeom>
          <a:noFill/>
        </p:spPr>
        <p:txBody>
          <a:bodyPr wrap="none" rtlCol="0">
            <a:spAutoFit/>
          </a:bodyPr>
          <a:lstStyle/>
          <a:p>
            <a:r>
              <a:rPr lang="en-US" sz="2400" b="1" i="1" dirty="0">
                <a:solidFill>
                  <a:schemeClr val="accent6">
                    <a:lumMod val="75000"/>
                  </a:schemeClr>
                </a:solidFill>
              </a:rPr>
              <a:t>Isocitrate Dehydrogenase</a:t>
            </a:r>
          </a:p>
        </p:txBody>
      </p:sp>
      <p:sp>
        <p:nvSpPr>
          <p:cNvPr id="6" name="TextBox 5">
            <a:extLst>
              <a:ext uri="{FF2B5EF4-FFF2-40B4-BE49-F238E27FC236}">
                <a16:creationId xmlns:a16="http://schemas.microsoft.com/office/drawing/2014/main" id="{EE436990-E55C-4D25-923E-D4DDE9EF3DF7}"/>
              </a:ext>
            </a:extLst>
          </p:cNvPr>
          <p:cNvSpPr txBox="1"/>
          <p:nvPr/>
        </p:nvSpPr>
        <p:spPr>
          <a:xfrm>
            <a:off x="831870" y="4426633"/>
            <a:ext cx="1539076" cy="523220"/>
          </a:xfrm>
          <a:prstGeom prst="rect">
            <a:avLst/>
          </a:prstGeom>
          <a:noFill/>
        </p:spPr>
        <p:txBody>
          <a:bodyPr wrap="none" rtlCol="0">
            <a:spAutoFit/>
          </a:bodyPr>
          <a:lstStyle/>
          <a:p>
            <a:r>
              <a:rPr lang="en-US" sz="2800" dirty="0"/>
              <a:t>Isocitrate</a:t>
            </a:r>
          </a:p>
        </p:txBody>
      </p:sp>
      <p:sp>
        <p:nvSpPr>
          <p:cNvPr id="7" name="TextBox 6">
            <a:extLst>
              <a:ext uri="{FF2B5EF4-FFF2-40B4-BE49-F238E27FC236}">
                <a16:creationId xmlns:a16="http://schemas.microsoft.com/office/drawing/2014/main" id="{6FE3AA60-D6D2-41D6-9D34-15913C6332E0}"/>
              </a:ext>
            </a:extLst>
          </p:cNvPr>
          <p:cNvSpPr txBox="1"/>
          <p:nvPr/>
        </p:nvSpPr>
        <p:spPr>
          <a:xfrm>
            <a:off x="6284320" y="4487473"/>
            <a:ext cx="2471767" cy="523220"/>
          </a:xfrm>
          <a:prstGeom prst="rect">
            <a:avLst/>
          </a:prstGeom>
          <a:noFill/>
        </p:spPr>
        <p:txBody>
          <a:bodyPr wrap="none" rtlCol="0">
            <a:spAutoFit/>
          </a:bodyPr>
          <a:lstStyle/>
          <a:p>
            <a:r>
              <a:rPr lang="en-US" sz="2800" dirty="0">
                <a:latin typeface="Symbol" panose="05050102010706020507" pitchFamily="18" charset="2"/>
              </a:rPr>
              <a:t>a</a:t>
            </a:r>
            <a:r>
              <a:rPr lang="en-US" sz="2800" dirty="0"/>
              <a:t>-Ketoglutarate</a:t>
            </a:r>
          </a:p>
        </p:txBody>
      </p:sp>
    </p:spTree>
    <p:extLst>
      <p:ext uri="{BB962C8B-B14F-4D97-AF65-F5344CB8AC3E}">
        <p14:creationId xmlns:p14="http://schemas.microsoft.com/office/powerpoint/2010/main" val="168128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F4F7-928E-4125-8B1E-49522AA525CF}"/>
              </a:ext>
            </a:extLst>
          </p:cNvPr>
          <p:cNvSpPr>
            <a:spLocks noGrp="1"/>
          </p:cNvSpPr>
          <p:nvPr>
            <p:ph type="title"/>
          </p:nvPr>
        </p:nvSpPr>
        <p:spPr/>
        <p:txBody>
          <a:bodyPr/>
          <a:lstStyle/>
          <a:p>
            <a:r>
              <a:rPr lang="en-US" dirty="0"/>
              <a:t>Isocitrate Dehydrogenase</a:t>
            </a:r>
          </a:p>
        </p:txBody>
      </p:sp>
      <p:pic>
        <p:nvPicPr>
          <p:cNvPr id="6" name="Content Placeholder 5" descr="A close up of a logo&#10;&#10;Description automatically generated">
            <a:extLst>
              <a:ext uri="{FF2B5EF4-FFF2-40B4-BE49-F238E27FC236}">
                <a16:creationId xmlns:a16="http://schemas.microsoft.com/office/drawing/2014/main" id="{6BD59F37-F9E1-4972-A005-56DAF98BB5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65289" y="1001811"/>
            <a:ext cx="3918773" cy="4232275"/>
          </a:xfrm>
        </p:spPr>
      </p:pic>
      <p:sp>
        <p:nvSpPr>
          <p:cNvPr id="4" name="TextBox 3">
            <a:extLst>
              <a:ext uri="{FF2B5EF4-FFF2-40B4-BE49-F238E27FC236}">
                <a16:creationId xmlns:a16="http://schemas.microsoft.com/office/drawing/2014/main" id="{826FF36F-BE7D-4A21-852A-DE22E8DE2780}"/>
              </a:ext>
            </a:extLst>
          </p:cNvPr>
          <p:cNvSpPr txBox="1"/>
          <p:nvPr/>
        </p:nvSpPr>
        <p:spPr>
          <a:xfrm>
            <a:off x="90223" y="5614391"/>
            <a:ext cx="6395244"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1C4F4464-5C22-406F-922D-3EB76AC70EA3}"/>
                  </a:ext>
                </a:extLst>
              </p14:cNvPr>
              <p14:cNvContentPartPr/>
              <p14:nvPr/>
            </p14:nvContentPartPr>
            <p14:xfrm>
              <a:off x="1452194" y="2013302"/>
              <a:ext cx="360" cy="360"/>
            </p14:xfrm>
          </p:contentPart>
        </mc:Choice>
        <mc:Fallback>
          <p:pic>
            <p:nvPicPr>
              <p:cNvPr id="8" name="Ink 7">
                <a:extLst>
                  <a:ext uri="{FF2B5EF4-FFF2-40B4-BE49-F238E27FC236}">
                    <a16:creationId xmlns:a16="http://schemas.microsoft.com/office/drawing/2014/main" id="{1C4F4464-5C22-406F-922D-3EB76AC70EA3}"/>
                  </a:ext>
                </a:extLst>
              </p:cNvPr>
              <p:cNvPicPr/>
              <p:nvPr/>
            </p:nvPicPr>
            <p:blipFill>
              <a:blip r:embed="rId6"/>
              <a:stretch>
                <a:fillRect/>
              </a:stretch>
            </p:blipFill>
            <p:spPr>
              <a:xfrm>
                <a:off x="1389194" y="1950662"/>
                <a:ext cx="126000" cy="126000"/>
              </a:xfrm>
              <a:prstGeom prst="rect">
                <a:avLst/>
              </a:prstGeom>
            </p:spPr>
          </p:pic>
        </mc:Fallback>
      </mc:AlternateContent>
      <p:sp>
        <p:nvSpPr>
          <p:cNvPr id="7" name="TextBox 6">
            <a:extLst>
              <a:ext uri="{FF2B5EF4-FFF2-40B4-BE49-F238E27FC236}">
                <a16:creationId xmlns:a16="http://schemas.microsoft.com/office/drawing/2014/main" id="{3DAC5E52-7C92-4E9D-AF15-3FB0D926651B}"/>
              </a:ext>
            </a:extLst>
          </p:cNvPr>
          <p:cNvSpPr txBox="1"/>
          <p:nvPr/>
        </p:nvSpPr>
        <p:spPr>
          <a:xfrm>
            <a:off x="873649" y="2475923"/>
            <a:ext cx="3698351" cy="1569660"/>
          </a:xfrm>
          <a:prstGeom prst="rect">
            <a:avLst/>
          </a:prstGeom>
          <a:noFill/>
        </p:spPr>
        <p:txBody>
          <a:bodyPr wrap="square" rtlCol="0">
            <a:spAutoFit/>
          </a:bodyPr>
          <a:lstStyle/>
          <a:p>
            <a:r>
              <a:rPr lang="en-US" sz="2400" dirty="0"/>
              <a:t>Reaction Mechanism involves NAD</a:t>
            </a:r>
            <a:r>
              <a:rPr lang="en-US" sz="2400" baseline="30000" dirty="0"/>
              <a:t>+</a:t>
            </a:r>
            <a:r>
              <a:rPr lang="en-US" sz="2400" dirty="0"/>
              <a:t> and Mg</a:t>
            </a:r>
            <a:r>
              <a:rPr lang="en-US" sz="2400" baseline="30000" dirty="0"/>
              <a:t>2+ </a:t>
            </a:r>
            <a:r>
              <a:rPr lang="en-US" sz="2400" dirty="0"/>
              <a:t>as cofactors</a:t>
            </a:r>
            <a:endParaRPr lang="en-US" sz="2400" b="1" dirty="0">
              <a:solidFill>
                <a:srgbClr val="C00000"/>
              </a:solidFill>
            </a:endParaRP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66869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F4F7-928E-4125-8B1E-49522AA525CF}"/>
              </a:ext>
            </a:extLst>
          </p:cNvPr>
          <p:cNvSpPr>
            <a:spLocks noGrp="1"/>
          </p:cNvSpPr>
          <p:nvPr>
            <p:ph type="title"/>
          </p:nvPr>
        </p:nvSpPr>
        <p:spPr/>
        <p:txBody>
          <a:bodyPr/>
          <a:lstStyle/>
          <a:p>
            <a:r>
              <a:rPr lang="en-US" dirty="0"/>
              <a:t>Isocitrate Dehydrogenase</a:t>
            </a:r>
          </a:p>
        </p:txBody>
      </p:sp>
      <p:sp>
        <p:nvSpPr>
          <p:cNvPr id="4" name="TextBox 3">
            <a:extLst>
              <a:ext uri="{FF2B5EF4-FFF2-40B4-BE49-F238E27FC236}">
                <a16:creationId xmlns:a16="http://schemas.microsoft.com/office/drawing/2014/main" id="{826FF36F-BE7D-4A21-852A-DE22E8DE2780}"/>
              </a:ext>
            </a:extLst>
          </p:cNvPr>
          <p:cNvSpPr txBox="1"/>
          <p:nvPr/>
        </p:nvSpPr>
        <p:spPr>
          <a:xfrm>
            <a:off x="90223" y="5614391"/>
            <a:ext cx="6395244" cy="307777"/>
          </a:xfrm>
          <a:prstGeom prst="rect">
            <a:avLst/>
          </a:prstGeom>
          <a:noFill/>
        </p:spPr>
        <p:txBody>
          <a:bodyPr wrap="square" rtlCol="0">
            <a:spAutoFit/>
          </a:bodyPr>
          <a:lstStyle/>
          <a:p>
            <a:r>
              <a:rPr lang="en-US" sz="1400" dirty="0"/>
              <a:t>Image from : </a:t>
            </a:r>
            <a:r>
              <a:rPr lang="en-US" sz="1400" dirty="0" err="1">
                <a:hlinkClick r:id="rId3"/>
              </a:rPr>
              <a:t>Haynathart</a:t>
            </a:r>
            <a:endParaRPr lang="en-US" sz="1400" i="1" dirty="0"/>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1C4F4464-5C22-406F-922D-3EB76AC70EA3}"/>
                  </a:ext>
                </a:extLst>
              </p14:cNvPr>
              <p14:cNvContentPartPr/>
              <p14:nvPr/>
            </p14:nvContentPartPr>
            <p14:xfrm>
              <a:off x="1452194" y="2013302"/>
              <a:ext cx="360" cy="360"/>
            </p14:xfrm>
          </p:contentPart>
        </mc:Choice>
        <mc:Fallback>
          <p:pic>
            <p:nvPicPr>
              <p:cNvPr id="8" name="Ink 7">
                <a:extLst>
                  <a:ext uri="{FF2B5EF4-FFF2-40B4-BE49-F238E27FC236}">
                    <a16:creationId xmlns:a16="http://schemas.microsoft.com/office/drawing/2014/main" id="{1C4F4464-5C22-406F-922D-3EB76AC70EA3}"/>
                  </a:ext>
                </a:extLst>
              </p:cNvPr>
              <p:cNvPicPr/>
              <p:nvPr/>
            </p:nvPicPr>
            <p:blipFill>
              <a:blip r:embed="rId5"/>
              <a:stretch>
                <a:fillRect/>
              </a:stretch>
            </p:blipFill>
            <p:spPr>
              <a:xfrm>
                <a:off x="1389194" y="1950662"/>
                <a:ext cx="126000" cy="126000"/>
              </a:xfrm>
              <a:prstGeom prst="rect">
                <a:avLst/>
              </a:prstGeom>
            </p:spPr>
          </p:pic>
        </mc:Fallback>
      </mc:AlternateContent>
      <p:sp>
        <p:nvSpPr>
          <p:cNvPr id="7" name="TextBox 6">
            <a:extLst>
              <a:ext uri="{FF2B5EF4-FFF2-40B4-BE49-F238E27FC236}">
                <a16:creationId xmlns:a16="http://schemas.microsoft.com/office/drawing/2014/main" id="{3DAC5E52-7C92-4E9D-AF15-3FB0D926651B}"/>
              </a:ext>
            </a:extLst>
          </p:cNvPr>
          <p:cNvSpPr txBox="1"/>
          <p:nvPr/>
        </p:nvSpPr>
        <p:spPr>
          <a:xfrm>
            <a:off x="2601695" y="5075782"/>
            <a:ext cx="4243651" cy="461665"/>
          </a:xfrm>
          <a:prstGeom prst="rect">
            <a:avLst/>
          </a:prstGeom>
          <a:noFill/>
        </p:spPr>
        <p:txBody>
          <a:bodyPr wrap="square" rtlCol="0">
            <a:spAutoFit/>
          </a:bodyPr>
          <a:lstStyle/>
          <a:p>
            <a:r>
              <a:rPr lang="en-US" sz="2400" dirty="0"/>
              <a:t>Step 1: Dehydrogenase Activity</a:t>
            </a:r>
            <a:endParaRPr lang="en-US" sz="2400" b="1" dirty="0">
              <a:solidFill>
                <a:srgbClr val="C00000"/>
              </a:solidFill>
            </a:endParaRPr>
          </a:p>
        </p:txBody>
      </p:sp>
      <p:pic>
        <p:nvPicPr>
          <p:cNvPr id="10" name="Content Placeholder 9" descr="A close up of a map&#10;&#10;Description automatically generated">
            <a:extLst>
              <a:ext uri="{FF2B5EF4-FFF2-40B4-BE49-F238E27FC236}">
                <a16:creationId xmlns:a16="http://schemas.microsoft.com/office/drawing/2014/main" id="{DDC52728-3D99-466E-877A-4626430526A6}"/>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t="20183" b="42762"/>
          <a:stretch/>
        </p:blipFill>
        <p:spPr>
          <a:xfrm>
            <a:off x="931762" y="1356767"/>
            <a:ext cx="7057379" cy="3364058"/>
          </a:xfrm>
        </p:spPr>
      </p:pic>
      <p:sp>
        <p:nvSpPr>
          <p:cNvPr id="11" name="TextBox 10">
            <a:extLst>
              <a:ext uri="{FF2B5EF4-FFF2-40B4-BE49-F238E27FC236}">
                <a16:creationId xmlns:a16="http://schemas.microsoft.com/office/drawing/2014/main" id="{FFF42AB7-5136-4611-97CE-23AC8C1EE055}"/>
              </a:ext>
            </a:extLst>
          </p:cNvPr>
          <p:cNvSpPr txBox="1"/>
          <p:nvPr/>
        </p:nvSpPr>
        <p:spPr>
          <a:xfrm>
            <a:off x="3455762" y="1834423"/>
            <a:ext cx="2313859" cy="369332"/>
          </a:xfrm>
          <a:prstGeom prst="rect">
            <a:avLst/>
          </a:prstGeom>
          <a:solidFill>
            <a:schemeClr val="bg1"/>
          </a:solidFill>
        </p:spPr>
        <p:txBody>
          <a:bodyPr wrap="square" rtlCol="0">
            <a:spAutoFit/>
          </a:bodyPr>
          <a:lstStyle/>
          <a:p>
            <a:r>
              <a:rPr lang="en-US" dirty="0"/>
              <a:t>    NAD</a:t>
            </a:r>
            <a:r>
              <a:rPr lang="en-US" baseline="30000" dirty="0"/>
              <a:t>+ </a:t>
            </a:r>
            <a:r>
              <a:rPr lang="en-US" dirty="0"/>
              <a:t>         NADH/H</a:t>
            </a:r>
            <a:r>
              <a:rPr lang="en-US" baseline="30000" dirty="0"/>
              <a:t>+</a:t>
            </a:r>
          </a:p>
        </p:txBody>
      </p:sp>
      <p:sp>
        <p:nvSpPr>
          <p:cNvPr id="12" name="Rectangle 11">
            <a:extLst>
              <a:ext uri="{FF2B5EF4-FFF2-40B4-BE49-F238E27FC236}">
                <a16:creationId xmlns:a16="http://schemas.microsoft.com/office/drawing/2014/main" id="{98C6DA12-48A7-4699-931D-51B2FC3C58FD}"/>
              </a:ext>
            </a:extLst>
          </p:cNvPr>
          <p:cNvSpPr/>
          <p:nvPr/>
        </p:nvSpPr>
        <p:spPr>
          <a:xfrm>
            <a:off x="717630" y="4583575"/>
            <a:ext cx="809508" cy="347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6175243"/>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35029</TotalTime>
  <Words>2283</Words>
  <Application>Microsoft Office PowerPoint</Application>
  <PresentationFormat>On-screen Show (4:3)</PresentationFormat>
  <Paragraphs>205</Paragraphs>
  <Slides>25</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Arial Narrow</vt:lpstr>
      <vt:lpstr>Calibri</vt:lpstr>
      <vt:lpstr>Calibri Light</vt:lpstr>
      <vt:lpstr>Symbol</vt:lpstr>
      <vt:lpstr>Biochemistry Theme</vt:lpstr>
      <vt:lpstr>CS ChemDraw Drawing</vt:lpstr>
      <vt:lpstr>The Kreb Cycle</vt:lpstr>
      <vt:lpstr>Kreb Cycle  Overview</vt:lpstr>
      <vt:lpstr>Kreb Cycle Reactions</vt:lpstr>
      <vt:lpstr>The Kreb Cycle Shown Enzymatically</vt:lpstr>
      <vt:lpstr>Reaction 1: Citrate Synthase</vt:lpstr>
      <vt:lpstr>Reaction 2: Aconitase</vt:lpstr>
      <vt:lpstr>Reaction 3: Isocitrate Dehydrogenase</vt:lpstr>
      <vt:lpstr>Isocitrate Dehydrogenase</vt:lpstr>
      <vt:lpstr>Isocitrate Dehydrogenase</vt:lpstr>
      <vt:lpstr>Isocitrate Dehydrogenase</vt:lpstr>
      <vt:lpstr>Isocitrate Dehydrogenase</vt:lpstr>
      <vt:lpstr>React 4: a-Ketoglutarate Dehydrogenase </vt:lpstr>
      <vt:lpstr>a-Ketoglutarate Dehydrogenase</vt:lpstr>
      <vt:lpstr>Reaction 5: Succinyl-CoA Synthetase</vt:lpstr>
      <vt:lpstr>Reaction 6: Succinate Dehydrogenase</vt:lpstr>
      <vt:lpstr>Succinate Dehydrogenase</vt:lpstr>
      <vt:lpstr>Reaction 7: Fumarase</vt:lpstr>
      <vt:lpstr>Reaction 8: Malate Dehydrogenase</vt:lpstr>
      <vt:lpstr>Energy Yield in Kreb Cycle</vt:lpstr>
      <vt:lpstr>Regulation of the Kreb Cycle</vt:lpstr>
      <vt:lpstr>Pyruvate Dehydrogenase Complex</vt:lpstr>
      <vt:lpstr>Isocitrate Dehydrogenase</vt:lpstr>
      <vt:lpstr>a-Ketoglutarate Dehydrogenase</vt:lpstr>
      <vt:lpstr>Beriberi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470</cp:revision>
  <cp:lastPrinted>2020-02-08T17:43:30Z</cp:lastPrinted>
  <dcterms:created xsi:type="dcterms:W3CDTF">2020-01-06T19:40:53Z</dcterms:created>
  <dcterms:modified xsi:type="dcterms:W3CDTF">2020-02-08T17:55:30Z</dcterms:modified>
</cp:coreProperties>
</file>