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41" r:id="rId2"/>
    <p:sldId id="442" r:id="rId3"/>
    <p:sldId id="443" r:id="rId4"/>
    <p:sldId id="451" r:id="rId5"/>
    <p:sldId id="445" r:id="rId6"/>
    <p:sldId id="446" r:id="rId7"/>
    <p:sldId id="444" r:id="rId8"/>
    <p:sldId id="447" r:id="rId9"/>
    <p:sldId id="434" r:id="rId10"/>
    <p:sldId id="448" r:id="rId11"/>
    <p:sldId id="453" r:id="rId12"/>
    <p:sldId id="449" r:id="rId13"/>
    <p:sldId id="450" r:id="rId14"/>
    <p:sldId id="452" r:id="rId15"/>
    <p:sldId id="454"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219" autoAdjust="0"/>
  </p:normalViewPr>
  <p:slideViewPr>
    <p:cSldViewPr snapToGrid="0" showGuides="1">
      <p:cViewPr varScale="1">
        <p:scale>
          <a:sx n="37" d="100"/>
          <a:sy n="37" d="100"/>
        </p:scale>
        <p:origin x="1082" y="19"/>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2/25/2020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ndex.php?title=Drying_oil&amp;oldid=94197277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2 of our lecture series on Lipids.  Here we will learn about the basic structure and reactions of </a:t>
            </a:r>
            <a:r>
              <a:rPr lang="en-US" dirty="0" err="1"/>
              <a:t>triacylglycerides</a:t>
            </a:r>
            <a:r>
              <a:rPr lang="en-US" dirty="0"/>
              <a:t> (TAGS).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211534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Oils can be </a:t>
            </a:r>
            <a:r>
              <a:rPr lang="en-US" sz="1200" b="1" i="0" kern="1200" dirty="0">
                <a:solidFill>
                  <a:schemeClr val="tx1"/>
                </a:solidFill>
                <a:effectLst/>
                <a:latin typeface="+mn-lt"/>
                <a:ea typeface="+mn-ea"/>
                <a:cs typeface="+mn-cs"/>
              </a:rPr>
              <a:t>non-drying, semi-drying, or drying</a:t>
            </a:r>
            <a:r>
              <a:rPr lang="en-US" sz="1200" b="0" i="0" kern="1200" dirty="0">
                <a:solidFill>
                  <a:schemeClr val="tx1"/>
                </a:solidFill>
                <a:effectLst/>
                <a:latin typeface="+mn-lt"/>
                <a:ea typeface="+mn-ea"/>
                <a:cs typeface="+mn-cs"/>
              </a:rPr>
              <a:t>. A </a:t>
            </a:r>
            <a:r>
              <a:rPr lang="en-US" sz="1200" b="1" i="0" kern="1200" dirty="0">
                <a:solidFill>
                  <a:schemeClr val="tx1"/>
                </a:solidFill>
                <a:effectLst/>
                <a:latin typeface="+mn-lt"/>
                <a:ea typeface="+mn-ea"/>
                <a:cs typeface="+mn-cs"/>
              </a:rPr>
              <a:t>non-drying oil</a:t>
            </a:r>
            <a:r>
              <a:rPr lang="en-US" sz="1200" b="0" i="0" kern="1200" dirty="0">
                <a:solidFill>
                  <a:schemeClr val="tx1"/>
                </a:solidFill>
                <a:effectLst/>
                <a:latin typeface="+mn-lt"/>
                <a:ea typeface="+mn-ea"/>
                <a:cs typeface="+mn-cs"/>
              </a:rPr>
              <a:t> is an </a:t>
            </a:r>
            <a:r>
              <a:rPr lang="en-US" sz="1200" b="0" i="0" u="none" strike="noStrike" kern="1200" dirty="0">
                <a:solidFill>
                  <a:schemeClr val="tx1"/>
                </a:solidFill>
                <a:effectLst/>
                <a:latin typeface="+mn-lt"/>
                <a:ea typeface="+mn-ea"/>
                <a:cs typeface="+mn-cs"/>
              </a:rPr>
              <a:t>oil</a:t>
            </a:r>
            <a:r>
              <a:rPr lang="en-US" sz="1200" b="0" i="0" kern="1200" dirty="0">
                <a:solidFill>
                  <a:schemeClr val="tx1"/>
                </a:solidFill>
                <a:effectLst/>
                <a:latin typeface="+mn-lt"/>
                <a:ea typeface="+mn-ea"/>
                <a:cs typeface="+mn-cs"/>
              </a:rPr>
              <a:t> which does not harden when it is exposed to air. This is as opposed to a to </a:t>
            </a:r>
            <a:r>
              <a:rPr lang="en-US" sz="1200" b="1" i="0" u="none" strike="noStrike" kern="1200" dirty="0">
                <a:solidFill>
                  <a:schemeClr val="tx1"/>
                </a:solidFill>
                <a:effectLst/>
                <a:latin typeface="+mn-lt"/>
                <a:ea typeface="+mn-ea"/>
                <a:cs typeface="+mn-cs"/>
              </a:rPr>
              <a:t>drying oil</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which hardens (through polymerization) completely, or a </a:t>
            </a:r>
            <a:r>
              <a:rPr lang="en-US" sz="1200" b="1" i="0" u="none" strike="noStrike" kern="1200" dirty="0">
                <a:solidFill>
                  <a:schemeClr val="tx1"/>
                </a:solidFill>
                <a:effectLst/>
                <a:latin typeface="+mn-lt"/>
                <a:ea typeface="+mn-ea"/>
                <a:cs typeface="+mn-cs"/>
              </a:rPr>
              <a:t>semi-drying oil,</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which partially hardens. These properties are dependent on their degree of saturation. Typically, more highly saturated oils are non-drying in nature. The oil hardens through a chemical reaction in which the components </a:t>
            </a:r>
            <a:r>
              <a:rPr lang="en-US" sz="1200" b="0" i="0" u="none" strike="noStrike" kern="1200" dirty="0">
                <a:solidFill>
                  <a:schemeClr val="tx1"/>
                </a:solidFill>
                <a:effectLst/>
                <a:latin typeface="+mn-lt"/>
                <a:ea typeface="+mn-ea"/>
                <a:cs typeface="+mn-cs"/>
              </a:rPr>
              <a:t>crosslink</a:t>
            </a:r>
            <a:r>
              <a:rPr lang="en-US" sz="1200" b="0" i="0" kern="1200" dirty="0">
                <a:solidFill>
                  <a:schemeClr val="tx1"/>
                </a:solidFill>
                <a:effectLst/>
                <a:latin typeface="+mn-lt"/>
                <a:ea typeface="+mn-ea"/>
                <a:cs typeface="+mn-cs"/>
              </a:rPr>
              <a:t> (and hence, polymerize) by the action of </a:t>
            </a:r>
            <a:r>
              <a:rPr lang="en-US" sz="1200" b="0" i="0" u="none" strike="noStrike" kern="1200" dirty="0">
                <a:solidFill>
                  <a:schemeClr val="tx1"/>
                </a:solidFill>
                <a:effectLst/>
                <a:latin typeface="+mn-lt"/>
                <a:ea typeface="+mn-ea"/>
                <a:cs typeface="+mn-cs"/>
              </a:rPr>
              <a:t>oxygen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15377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diagram shows a simplified chemical reactions associated with cobalt-catalyzed drying process. In the first step, the </a:t>
            </a:r>
            <a:r>
              <a:rPr lang="en-US" sz="1200" b="0" i="0" u="none" strike="noStrike" kern="1200" dirty="0">
                <a:solidFill>
                  <a:schemeClr val="tx1"/>
                </a:solidFill>
                <a:effectLst/>
                <a:latin typeface="+mn-lt"/>
                <a:ea typeface="+mn-ea"/>
                <a:cs typeface="+mn-cs"/>
              </a:rPr>
              <a:t>diene</a:t>
            </a:r>
            <a:r>
              <a:rPr lang="en-US" sz="1200" b="0" i="0" kern="1200" dirty="0">
                <a:solidFill>
                  <a:schemeClr val="tx1"/>
                </a:solidFill>
                <a:effectLst/>
                <a:latin typeface="+mn-lt"/>
                <a:ea typeface="+mn-ea"/>
                <a:cs typeface="+mn-cs"/>
              </a:rPr>
              <a:t> undergoes autoxidation to give a </a:t>
            </a:r>
            <a:r>
              <a:rPr lang="en-US" sz="1200" b="0" i="0" u="none" strike="noStrike" kern="1200" dirty="0">
                <a:solidFill>
                  <a:schemeClr val="tx1"/>
                </a:solidFill>
                <a:effectLst/>
                <a:latin typeface="+mn-lt"/>
                <a:ea typeface="+mn-ea"/>
                <a:cs typeface="+mn-cs"/>
              </a:rPr>
              <a:t>hydroperoxide</a:t>
            </a:r>
            <a:r>
              <a:rPr lang="en-US" sz="1200" b="0" i="0" kern="1200" dirty="0">
                <a:solidFill>
                  <a:schemeClr val="tx1"/>
                </a:solidFill>
                <a:effectLst/>
                <a:latin typeface="+mn-lt"/>
                <a:ea typeface="+mn-ea"/>
                <a:cs typeface="+mn-cs"/>
              </a:rPr>
              <a:t>. In the second step, the hydroperoxide combines with another unsaturated side chain to generate a crosslink. This polymerization results in stable films that, while somewhat elastic, do not flow or deform readily. Drying oils are a key component of </a:t>
            </a:r>
            <a:r>
              <a:rPr lang="en-US" sz="1200" b="0" i="0" u="none" strike="noStrike" kern="1200" dirty="0">
                <a:solidFill>
                  <a:schemeClr val="tx1"/>
                </a:solidFill>
                <a:effectLst/>
                <a:latin typeface="+mn-lt"/>
                <a:ea typeface="+mn-ea"/>
                <a:cs typeface="+mn-cs"/>
              </a:rPr>
              <a:t>oil paint</a:t>
            </a:r>
            <a:r>
              <a:rPr lang="en-US" sz="1200" b="0" i="0" kern="1200" dirty="0">
                <a:solidFill>
                  <a:schemeClr val="tx1"/>
                </a:solidFill>
                <a:effectLst/>
                <a:latin typeface="+mn-lt"/>
                <a:ea typeface="+mn-ea"/>
                <a:cs typeface="+mn-cs"/>
              </a:rPr>
              <a:t> and some </a:t>
            </a:r>
            <a:r>
              <a:rPr lang="en-US" sz="1200" b="0" i="0" u="none" strike="noStrike" kern="1200" dirty="0">
                <a:solidFill>
                  <a:schemeClr val="tx1"/>
                </a:solidFill>
                <a:effectLst/>
                <a:latin typeface="+mn-lt"/>
                <a:ea typeface="+mn-ea"/>
                <a:cs typeface="+mn-cs"/>
              </a:rPr>
              <a:t>varnishes</a:t>
            </a:r>
            <a:r>
              <a:rPr lang="en-US" sz="1200" b="0" i="0" kern="1200" dirty="0">
                <a:solidFill>
                  <a:schemeClr val="tx1"/>
                </a:solidFill>
                <a:effectLst/>
                <a:latin typeface="+mn-lt"/>
                <a:ea typeface="+mn-ea"/>
                <a:cs typeface="+mn-cs"/>
              </a:rPr>
              <a:t>. Some commonly used drying oils include </a:t>
            </a:r>
            <a:r>
              <a:rPr lang="en-US" sz="1200" b="0" i="0" u="none" strike="noStrike" kern="1200" dirty="0">
                <a:solidFill>
                  <a:schemeClr val="tx1"/>
                </a:solidFill>
                <a:effectLst/>
                <a:latin typeface="+mn-lt"/>
                <a:ea typeface="+mn-ea"/>
                <a:cs typeface="+mn-cs"/>
              </a:rPr>
              <a:t>linseed oil</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tung</a:t>
            </a:r>
            <a:r>
              <a:rPr lang="en-US" sz="1200" b="0" i="0" u="none" strike="noStrike" kern="1200" dirty="0">
                <a:solidFill>
                  <a:schemeClr val="tx1"/>
                </a:solidFill>
                <a:effectLst/>
                <a:latin typeface="+mn-lt"/>
                <a:ea typeface="+mn-ea"/>
                <a:cs typeface="+mn-cs"/>
              </a:rPr>
              <a:t> oil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poppy seed oil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perilla oil</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walnut oil</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from: Wikipedia contributors. (2020, February 21). Drying oil.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16:52, February 25, 2020, from </a:t>
            </a:r>
            <a:r>
              <a:rPr lang="en-US" sz="1200" b="0" i="0" u="none" strike="noStrike" kern="1200" dirty="0">
                <a:solidFill>
                  <a:schemeClr val="tx1"/>
                </a:solidFill>
                <a:effectLst/>
                <a:latin typeface="+mn-lt"/>
                <a:ea typeface="+mn-ea"/>
                <a:cs typeface="+mn-cs"/>
                <a:hlinkClick r:id="rId3"/>
              </a:rPr>
              <a:t>https://en.wikipedia.org/w/index.php?title=Drying_oil&amp;oldid=941972775</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346849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Hydrogenation reactions involve the addition of H2 across a C=C double bond, effectively reducing or saturating the carbons at that position. Hydrogenation of TAGs leads to either saturated or partially saturated fats mixed with trans fatty acid byproducts.  The purpose of hydrogenation is to make the oil/fat more stable to oxygen and temperature variation (increase shelf life) and to create a spreadable solid/semi-solid.  Examples of hydrogenated fats include Crisco and margarine.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42233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Usually a metal catalyst, such as Ni or Pt are required for the hydrogenation process. Steps in the hydrogenation of a C=C double bond involve the following steps: (1) The reactants are </a:t>
            </a:r>
            <a:r>
              <a:rPr lang="en-US" sz="1200" b="0" i="0" u="none" strike="noStrike" kern="1200" dirty="0">
                <a:solidFill>
                  <a:schemeClr val="tx1"/>
                </a:solidFill>
                <a:effectLst/>
                <a:latin typeface="+mn-lt"/>
                <a:ea typeface="+mn-ea"/>
                <a:cs typeface="+mn-cs"/>
              </a:rPr>
              <a:t>adsorbed </a:t>
            </a:r>
            <a:r>
              <a:rPr lang="en-US" sz="1200" b="0" i="0" kern="1200" dirty="0">
                <a:solidFill>
                  <a:schemeClr val="tx1"/>
                </a:solidFill>
                <a:effectLst/>
                <a:latin typeface="+mn-lt"/>
                <a:ea typeface="+mn-ea"/>
                <a:cs typeface="+mn-cs"/>
              </a:rPr>
              <a:t>on the catalyst surface and H</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dissociates. (2) A H atom bonds to one C atom. The other C atom is still attached to the surface. (3) A second C atom bonds to an H atom. The molecule is free to leave the surface.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62361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0" dirty="0"/>
              <a:t>Hydrolysis of TAGs with a strong base will split the TAG into glycerol and the salts of fatty acids. The salts of fatty acids are “soaps”. Thus, this process is called </a:t>
            </a:r>
            <a:r>
              <a:rPr lang="en-US" altLang="en-US" sz="1200" b="1" i="1" dirty="0"/>
              <a:t>Saponification.</a:t>
            </a:r>
          </a:p>
          <a:p>
            <a:pPr eaLnBrk="1" hangingPunct="1"/>
            <a:r>
              <a:rPr lang="en-US" altLang="en-US" sz="1200" b="0" dirty="0"/>
              <a:t>Saponification using KOH instead of NaOH gives softer soaps.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83990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Triacylglycerides</a:t>
            </a:r>
            <a:r>
              <a:rPr lang="en-US" b="1" dirty="0"/>
              <a:t> (TAGs) </a:t>
            </a:r>
            <a:r>
              <a:rPr lang="en-US" dirty="0"/>
              <a:t>are the body’s main energy source and it is stored in fat tissue called, </a:t>
            </a:r>
            <a:r>
              <a:rPr lang="en-US" b="1" dirty="0"/>
              <a:t>adipose tissue.</a:t>
            </a:r>
            <a:r>
              <a:rPr lang="en-US" b="0" dirty="0"/>
              <a:t> In the following lectures, we will see how these molecules are transported, stored, and utilized as an energy resource </a:t>
            </a:r>
            <a:r>
              <a:rPr lang="en-US" sz="1200" b="0" i="0" u="none" strike="noStrike" kern="1200" baseline="0" dirty="0">
                <a:solidFill>
                  <a:schemeClr val="tx1"/>
                </a:solidFill>
                <a:latin typeface="+mn-lt"/>
                <a:ea typeface="+mn-ea"/>
                <a:cs typeface="+mn-cs"/>
              </a:rPr>
              <a:t>in  the </a:t>
            </a:r>
            <a:r>
              <a:rPr lang="en-US" sz="1200" b="0" i="0" u="none" strike="noStrike" kern="1200" baseline="0" dirty="0" err="1">
                <a:solidFill>
                  <a:schemeClr val="tx1"/>
                </a:solidFill>
                <a:latin typeface="+mn-lt"/>
                <a:ea typeface="+mn-ea"/>
                <a:cs typeface="+mn-cs"/>
              </a:rPr>
              <a:t>Kreb</a:t>
            </a:r>
            <a:r>
              <a:rPr lang="en-US" sz="1200" b="0" i="0" u="none" strike="noStrike" kern="1200" baseline="0" dirty="0">
                <a:solidFill>
                  <a:schemeClr val="tx1"/>
                </a:solidFill>
                <a:latin typeface="+mn-lt"/>
                <a:ea typeface="+mn-ea"/>
                <a:cs typeface="+mn-cs"/>
              </a:rPr>
              <a:t> cycle.</a:t>
            </a:r>
            <a:endParaRPr lang="en-US" b="1"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322499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Triacylglycerides</a:t>
            </a:r>
            <a:r>
              <a:rPr lang="en-US" b="1" dirty="0"/>
              <a:t> (TAGs) </a:t>
            </a:r>
            <a:r>
              <a:rPr lang="en-US" dirty="0"/>
              <a:t>are composed of 3 fatty acids and a glycerol backbone. They are also known as </a:t>
            </a:r>
            <a:r>
              <a:rPr lang="en-US" sz="1200" b="1" i="0" kern="1200" dirty="0">
                <a:solidFill>
                  <a:schemeClr val="tx1"/>
                </a:solidFill>
                <a:effectLst/>
                <a:latin typeface="+mn-lt"/>
                <a:ea typeface="+mn-ea"/>
                <a:cs typeface="+mn-cs"/>
              </a:rPr>
              <a:t>triacylglycerol</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triglycerides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three fatty acids are usually different from one another on any single TAG and pools of fats/oils are typically mixtures of many different TAGs.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8786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TAGS are formed by dehydration synthesis creating ester linkages from </a:t>
            </a:r>
            <a:r>
              <a:rPr lang="en-US" sz="1200" b="0" i="0" u="none" strike="noStrike" kern="1200" dirty="0">
                <a:solidFill>
                  <a:schemeClr val="tx1"/>
                </a:solidFill>
                <a:effectLst/>
                <a:latin typeface="+mn-lt"/>
                <a:ea typeface="+mn-ea"/>
                <a:cs typeface="+mn-cs"/>
              </a:rPr>
              <a:t>glycerol</a:t>
            </a:r>
            <a:r>
              <a:rPr lang="en-US" sz="1200" b="0" i="0" kern="1200" dirty="0">
                <a:solidFill>
                  <a:schemeClr val="tx1"/>
                </a:solidFill>
                <a:effectLst/>
                <a:latin typeface="+mn-lt"/>
                <a:ea typeface="+mn-ea"/>
                <a:cs typeface="+mn-cs"/>
              </a:rPr>
              <a:t> and three </a:t>
            </a:r>
            <a:r>
              <a:rPr lang="en-US" sz="1200" b="0" i="0" u="none" strike="noStrike" kern="1200" dirty="0">
                <a:solidFill>
                  <a:schemeClr val="tx1"/>
                </a:solidFill>
                <a:effectLst/>
                <a:latin typeface="+mn-lt"/>
                <a:ea typeface="+mn-ea"/>
                <a:cs typeface="+mn-cs"/>
              </a:rPr>
              <a:t>fatty acids. This is the basic reaction. The actual reaction </a:t>
            </a:r>
            <a:r>
              <a:rPr lang="en-US" sz="1200" b="0" i="1" u="none" strike="noStrike" kern="1200" dirty="0">
                <a:solidFill>
                  <a:schemeClr val="tx1"/>
                </a:solidFill>
                <a:effectLst/>
                <a:latin typeface="+mn-lt"/>
                <a:ea typeface="+mn-ea"/>
                <a:cs typeface="+mn-cs"/>
              </a:rPr>
              <a:t>in vivo </a:t>
            </a:r>
            <a:r>
              <a:rPr lang="en-US" sz="1200" b="0" i="0" u="none" strike="noStrike" kern="1200" dirty="0">
                <a:solidFill>
                  <a:schemeClr val="tx1"/>
                </a:solidFill>
                <a:effectLst/>
                <a:latin typeface="+mn-lt"/>
                <a:ea typeface="+mn-ea"/>
                <a:cs typeface="+mn-cs"/>
              </a:rPr>
              <a:t>is more complicated and involves several enzymatic steps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48346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reverse reaction, hydrolysis is mediated by lipase enzymes in vivo. Different lipases will cleave TAGs into different products. Some will release all 3 fatty acids and some, like the Pancreatic Lipase, will only release the outer 2 and will leave the fatty acid on the 2-position attached as a </a:t>
            </a:r>
            <a:r>
              <a:rPr lang="en-US" dirty="0" err="1"/>
              <a:t>monoacylglyceride</a:t>
            </a:r>
            <a:r>
              <a:rPr lang="en-US" dirty="0"/>
              <a:t>.</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61108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a:t>TAGS are very nonpolar molecules that are typically mixtures.  Thus, their melting points and boiling points are not usually sharp. When mixed with water and shaken, they will tend to emulsify. Pure fats and oils are colorless and odorless (color and odor is always a result of contaminants) – for example, bacteria found in butter give flavor and carotene gives color.</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82021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a:t>
            </a:r>
            <a:r>
              <a:rPr lang="en-US" sz="1200" b="1" i="0" kern="1200" dirty="0">
                <a:solidFill>
                  <a:schemeClr val="tx1"/>
                </a:solidFill>
                <a:effectLst/>
                <a:latin typeface="+mn-lt"/>
                <a:ea typeface="+mn-ea"/>
                <a:cs typeface="+mn-cs"/>
              </a:rPr>
              <a:t>emulsify</a:t>
            </a:r>
            <a:r>
              <a:rPr lang="en-US" sz="1200" b="0" i="0" kern="1200" dirty="0">
                <a:solidFill>
                  <a:schemeClr val="tx1"/>
                </a:solidFill>
                <a:effectLst/>
                <a:latin typeface="+mn-lt"/>
                <a:ea typeface="+mn-ea"/>
                <a:cs typeface="+mn-cs"/>
              </a:rPr>
              <a:t> is to force two immiscible liquids to combine in a suspension—substances like oil and water, which cannot dissolve in each other to form a uniform, homogenous solution. Although oil and water can't mix, we can break oil down into teeny-tiny droplets that can remain suspended in the water. Thus, the definition of an </a:t>
            </a:r>
            <a:r>
              <a:rPr lang="en-US" sz="1200" b="1" i="0" kern="1200" dirty="0">
                <a:solidFill>
                  <a:schemeClr val="tx1"/>
                </a:solidFill>
                <a:effectLst/>
                <a:latin typeface="+mn-lt"/>
                <a:ea typeface="+mn-ea"/>
                <a:cs typeface="+mn-cs"/>
              </a:rPr>
              <a:t>emulsion</a:t>
            </a:r>
            <a:r>
              <a:rPr lang="en-US" sz="1200" b="0" i="0" kern="1200" dirty="0">
                <a:solidFill>
                  <a:schemeClr val="tx1"/>
                </a:solidFill>
                <a:effectLst/>
                <a:latin typeface="+mn-lt"/>
                <a:ea typeface="+mn-ea"/>
                <a:cs typeface="+mn-cs"/>
              </a:rPr>
              <a:t> is a mixture of two or more liquids that are normally immiscible.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421323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TAGs are often referred to as Fats and Oils. Fats tend to be more highly saturated than oils and thus, have higher melting temperatures. They are typically solids at room temperature. Oils on the </a:t>
            </a:r>
            <a:r>
              <a:rPr lang="en-US" dirty="0" err="1"/>
              <a:t>otherhand</a:t>
            </a:r>
            <a:r>
              <a:rPr lang="en-US" dirty="0"/>
              <a:t> have lower melting temperatures and are typically liquids at room temperature. </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47554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common oils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48626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gives you a sense of the mixtures of fatty acids found in different TAG sources. Note that coconut oil has a high degree of saturated fatty acids incorporated into the TAG structure. This increases the melting temperature of this oil causing it to be a solid at room temperature.</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381207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Drying_oil#/media/File:DryOilSteps.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flickr.com/photos/jdickert/2383258186/" TargetMode="External"/><Relationship Id="rId5" Type="http://schemas.openxmlformats.org/officeDocument/2006/relationships/image" Target="../media/image15.jpg"/><Relationship Id="rId4" Type="http://schemas.openxmlformats.org/officeDocument/2006/relationships/hyperlink" Target="https://commons.wikimedia.org/wiki/File:Triglyceride_Hydrogenation_V.4.sv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Hydrogenation#/media/File:Hydrogenation_on_catalyst.sv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Soap#/media/File:Decorative_Soaps.jpg" TargetMode="External"/><Relationship Id="rId5" Type="http://schemas.openxmlformats.org/officeDocument/2006/relationships/image" Target="../media/image18.jpeg"/><Relationship Id="rId4" Type="http://schemas.openxmlformats.org/officeDocument/2006/relationships/hyperlink" Target="https://commons.wikimedia.org/wiki/File:Saponification_reaction.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n.wikipedia.org/wiki/Triglyceride#/media/File:Fat_triglyceride_shorthand_formula.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Triglyceride#/media/File:Fat_triglyceride_shorthand_formula.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wikimedia.org/wiki/File:220_Triglycerides-01.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Pancreatic_lipase_family#/media/File:Pankreas-Lipase%E2%80%93Application_V.1.sv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ntechopen.com/books/nanoemulsions-properties-fabrications-and-applic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commons.wikimedia.org/wiki/File:Western-pack-butter.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n.wikipedia.org/wiki/Olive_oil#/media/File:Oliven_V1.jp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urses.lumenlearning.com/suny-nutrition/chapter/2-33-fatty-acid-naming-food-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err="1"/>
              <a:t>Triacylglycerides</a:t>
            </a:r>
            <a:endParaRPr lang="en-US" dirty="0"/>
          </a:p>
        </p:txBody>
      </p:sp>
    </p:spTree>
    <p:extLst>
      <p:ext uri="{BB962C8B-B14F-4D97-AF65-F5344CB8AC3E}">
        <p14:creationId xmlns:p14="http://schemas.microsoft.com/office/powerpoint/2010/main" val="92119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FEFE-FEA3-4475-A3A0-5F1C24C7DBE0}"/>
              </a:ext>
            </a:extLst>
          </p:cNvPr>
          <p:cNvSpPr>
            <a:spLocks noGrp="1"/>
          </p:cNvSpPr>
          <p:nvPr>
            <p:ph type="title"/>
          </p:nvPr>
        </p:nvSpPr>
        <p:spPr>
          <a:xfrm>
            <a:off x="1305018" y="222349"/>
            <a:ext cx="7756920" cy="779462"/>
          </a:xfrm>
        </p:spPr>
        <p:txBody>
          <a:bodyPr>
            <a:normAutofit/>
          </a:bodyPr>
          <a:lstStyle/>
          <a:p>
            <a:r>
              <a:rPr lang="en-US" sz="3600" dirty="0"/>
              <a:t>Non-drying, Semi-drying and Drying Oils</a:t>
            </a:r>
          </a:p>
        </p:txBody>
      </p:sp>
      <p:sp>
        <p:nvSpPr>
          <p:cNvPr id="3" name="Content Placeholder 2">
            <a:extLst>
              <a:ext uri="{FF2B5EF4-FFF2-40B4-BE49-F238E27FC236}">
                <a16:creationId xmlns:a16="http://schemas.microsoft.com/office/drawing/2014/main" id="{BE8FF961-892F-4B9E-B01A-C493856E86EB}"/>
              </a:ext>
            </a:extLst>
          </p:cNvPr>
          <p:cNvSpPr>
            <a:spLocks noGrp="1"/>
          </p:cNvSpPr>
          <p:nvPr>
            <p:ph idx="1"/>
          </p:nvPr>
        </p:nvSpPr>
        <p:spPr/>
        <p:txBody>
          <a:bodyPr/>
          <a:lstStyle/>
          <a:p>
            <a:r>
              <a:rPr lang="en-US" altLang="en-US" dirty="0"/>
              <a:t>based on the ease of autoxidation and polymerization of oils (important in paints and varnishes)</a:t>
            </a:r>
          </a:p>
          <a:p>
            <a:r>
              <a:rPr lang="en-US" altLang="en-US" dirty="0"/>
              <a:t>the more unsaturation in the oil, the more likely the “drying” process</a:t>
            </a:r>
          </a:p>
          <a:p>
            <a:pPr lvl="1"/>
            <a:r>
              <a:rPr lang="en-US" altLang="en-US" dirty="0"/>
              <a:t>Non-drying oils:</a:t>
            </a:r>
          </a:p>
          <a:p>
            <a:pPr lvl="2"/>
            <a:r>
              <a:rPr lang="en-US" altLang="en-US" dirty="0"/>
              <a:t>Castor, olive, peanut, rapeseed oils</a:t>
            </a:r>
          </a:p>
          <a:p>
            <a:pPr lvl="1"/>
            <a:r>
              <a:rPr lang="en-US" altLang="en-US" dirty="0"/>
              <a:t>Semi-drying oils</a:t>
            </a:r>
          </a:p>
          <a:p>
            <a:pPr lvl="2"/>
            <a:r>
              <a:rPr lang="en-US" altLang="en-US" dirty="0"/>
              <a:t>Corn, sesame, cottonseed oils</a:t>
            </a:r>
          </a:p>
          <a:p>
            <a:pPr lvl="1"/>
            <a:r>
              <a:rPr lang="en-US" altLang="en-US" dirty="0"/>
              <a:t>Drying oils</a:t>
            </a:r>
          </a:p>
          <a:p>
            <a:pPr lvl="2"/>
            <a:r>
              <a:rPr lang="en-US" altLang="en-US" dirty="0"/>
              <a:t>Soybean, sunflower, hemp, linseed, </a:t>
            </a:r>
            <a:r>
              <a:rPr lang="en-US" altLang="en-US" dirty="0" err="1"/>
              <a:t>tung</a:t>
            </a:r>
            <a:r>
              <a:rPr lang="en-US" altLang="en-US" dirty="0"/>
              <a:t>, </a:t>
            </a:r>
            <a:r>
              <a:rPr lang="en-US" altLang="en-US" dirty="0" err="1"/>
              <a:t>oiticica</a:t>
            </a:r>
            <a:r>
              <a:rPr lang="en-US" altLang="en-US" dirty="0"/>
              <a:t> oils</a:t>
            </a:r>
          </a:p>
          <a:p>
            <a:endParaRPr lang="en-US" dirty="0"/>
          </a:p>
        </p:txBody>
      </p:sp>
    </p:spTree>
    <p:extLst>
      <p:ext uri="{BB962C8B-B14F-4D97-AF65-F5344CB8AC3E}">
        <p14:creationId xmlns:p14="http://schemas.microsoft.com/office/powerpoint/2010/main" val="11341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2CE0-FC5F-4D64-BB0A-D59AE70D6B8E}"/>
              </a:ext>
            </a:extLst>
          </p:cNvPr>
          <p:cNvSpPr>
            <a:spLocks noGrp="1"/>
          </p:cNvSpPr>
          <p:nvPr>
            <p:ph type="title"/>
          </p:nvPr>
        </p:nvSpPr>
        <p:spPr>
          <a:xfrm>
            <a:off x="677833" y="2588924"/>
            <a:ext cx="3735905" cy="779462"/>
          </a:xfrm>
        </p:spPr>
        <p:txBody>
          <a:bodyPr>
            <a:normAutofit fontScale="90000"/>
          </a:bodyPr>
          <a:lstStyle/>
          <a:p>
            <a:r>
              <a:rPr lang="en-US" dirty="0"/>
              <a:t>Polymerization of Drying Oils</a:t>
            </a:r>
          </a:p>
        </p:txBody>
      </p:sp>
      <p:pic>
        <p:nvPicPr>
          <p:cNvPr id="9218" name="Picture 2">
            <a:extLst>
              <a:ext uri="{FF2B5EF4-FFF2-40B4-BE49-F238E27FC236}">
                <a16:creationId xmlns:a16="http://schemas.microsoft.com/office/drawing/2014/main" id="{BBFD295C-55A9-4C7F-BFF5-1C6D40EE03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36478" y="278425"/>
            <a:ext cx="3598984" cy="5250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3E7E7B-53D8-467F-8097-18FF9C9D60D2}"/>
              </a:ext>
            </a:extLst>
          </p:cNvPr>
          <p:cNvSpPr txBox="1"/>
          <p:nvPr/>
        </p:nvSpPr>
        <p:spPr>
          <a:xfrm>
            <a:off x="167585" y="5636433"/>
            <a:ext cx="1725152" cy="307777"/>
          </a:xfrm>
          <a:prstGeom prst="rect">
            <a:avLst/>
          </a:prstGeom>
          <a:noFill/>
        </p:spPr>
        <p:txBody>
          <a:bodyPr wrap="none" rtlCol="0">
            <a:spAutoFit/>
          </a:bodyPr>
          <a:lstStyle/>
          <a:p>
            <a:r>
              <a:rPr lang="en-US" sz="1400" dirty="0"/>
              <a:t>Figure by: </a:t>
            </a:r>
            <a:r>
              <a:rPr lang="en-US" sz="1400" dirty="0" err="1">
                <a:hlinkClick r:id="rId4"/>
              </a:rPr>
              <a:t>Smokefoot</a:t>
            </a:r>
            <a:endParaRPr lang="en-US" sz="1400" dirty="0"/>
          </a:p>
        </p:txBody>
      </p:sp>
    </p:spTree>
    <p:extLst>
      <p:ext uri="{BB962C8B-B14F-4D97-AF65-F5344CB8AC3E}">
        <p14:creationId xmlns:p14="http://schemas.microsoft.com/office/powerpoint/2010/main" val="166856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17D-1538-48B6-BE89-AE5F60EA0194}"/>
              </a:ext>
            </a:extLst>
          </p:cNvPr>
          <p:cNvSpPr>
            <a:spLocks noGrp="1"/>
          </p:cNvSpPr>
          <p:nvPr>
            <p:ph type="title"/>
          </p:nvPr>
        </p:nvSpPr>
        <p:spPr>
          <a:xfrm>
            <a:off x="596504" y="1638014"/>
            <a:ext cx="3741767" cy="779462"/>
          </a:xfrm>
        </p:spPr>
        <p:txBody>
          <a:bodyPr/>
          <a:lstStyle/>
          <a:p>
            <a:r>
              <a:rPr lang="en-US" b="1" i="1" dirty="0"/>
              <a:t>Hydrogen-</a:t>
            </a:r>
            <a:r>
              <a:rPr lang="en-US" dirty="0" err="1"/>
              <a:t>ation</a:t>
            </a:r>
            <a:endParaRPr lang="en-US" dirty="0"/>
          </a:p>
        </p:txBody>
      </p:sp>
      <p:pic>
        <p:nvPicPr>
          <p:cNvPr id="5124" name="Picture 4">
            <a:extLst>
              <a:ext uri="{FF2B5EF4-FFF2-40B4-BE49-F238E27FC236}">
                <a16:creationId xmlns:a16="http://schemas.microsoft.com/office/drawing/2014/main" id="{32F5C134-D849-40F9-B272-EFDC06F6A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148" y="117240"/>
            <a:ext cx="478155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672837-CC52-4C74-81A1-3340894C05A8}"/>
              </a:ext>
            </a:extLst>
          </p:cNvPr>
          <p:cNvSpPr txBox="1"/>
          <p:nvPr/>
        </p:nvSpPr>
        <p:spPr>
          <a:xfrm>
            <a:off x="179047" y="2417476"/>
            <a:ext cx="5008807" cy="461665"/>
          </a:xfrm>
          <a:prstGeom prst="rect">
            <a:avLst/>
          </a:prstGeom>
          <a:noFill/>
        </p:spPr>
        <p:txBody>
          <a:bodyPr wrap="none" rtlCol="0">
            <a:spAutoFit/>
          </a:bodyPr>
          <a:lstStyle/>
          <a:p>
            <a:r>
              <a:rPr lang="en-US" sz="2400" i="1" dirty="0"/>
              <a:t>Reduces the C=C double bonds with H</a:t>
            </a:r>
            <a:r>
              <a:rPr lang="en-US" sz="2400" i="1" baseline="-25000" dirty="0"/>
              <a:t>2</a:t>
            </a:r>
          </a:p>
        </p:txBody>
      </p:sp>
      <p:sp>
        <p:nvSpPr>
          <p:cNvPr id="7" name="TextBox 6">
            <a:extLst>
              <a:ext uri="{FF2B5EF4-FFF2-40B4-BE49-F238E27FC236}">
                <a16:creationId xmlns:a16="http://schemas.microsoft.com/office/drawing/2014/main" id="{8EFC70B8-8A9C-4D88-B1F5-676C07D5F175}"/>
              </a:ext>
            </a:extLst>
          </p:cNvPr>
          <p:cNvSpPr txBox="1"/>
          <p:nvPr/>
        </p:nvSpPr>
        <p:spPr>
          <a:xfrm>
            <a:off x="6508985" y="692044"/>
            <a:ext cx="1504836" cy="400110"/>
          </a:xfrm>
          <a:prstGeom prst="rect">
            <a:avLst/>
          </a:prstGeom>
          <a:noFill/>
        </p:spPr>
        <p:txBody>
          <a:bodyPr wrap="none" rtlCol="0">
            <a:spAutoFit/>
          </a:bodyPr>
          <a:lstStyle/>
          <a:p>
            <a:r>
              <a:rPr lang="en-US" sz="2000" b="1" dirty="0"/>
              <a:t>Unsaturated</a:t>
            </a:r>
          </a:p>
        </p:txBody>
      </p:sp>
      <p:sp>
        <p:nvSpPr>
          <p:cNvPr id="8" name="TextBox 7">
            <a:extLst>
              <a:ext uri="{FF2B5EF4-FFF2-40B4-BE49-F238E27FC236}">
                <a16:creationId xmlns:a16="http://schemas.microsoft.com/office/drawing/2014/main" id="{E388B56F-EC68-42E2-9F9A-A979B69F3515}"/>
              </a:ext>
            </a:extLst>
          </p:cNvPr>
          <p:cNvSpPr txBox="1"/>
          <p:nvPr/>
        </p:nvSpPr>
        <p:spPr>
          <a:xfrm>
            <a:off x="7130308" y="3781075"/>
            <a:ext cx="1219501" cy="400110"/>
          </a:xfrm>
          <a:prstGeom prst="rect">
            <a:avLst/>
          </a:prstGeom>
          <a:noFill/>
        </p:spPr>
        <p:txBody>
          <a:bodyPr wrap="none" rtlCol="0">
            <a:spAutoFit/>
          </a:bodyPr>
          <a:lstStyle/>
          <a:p>
            <a:r>
              <a:rPr lang="en-US" sz="2000" b="1" dirty="0"/>
              <a:t>Saturated</a:t>
            </a:r>
          </a:p>
        </p:txBody>
      </p:sp>
      <p:sp>
        <p:nvSpPr>
          <p:cNvPr id="10" name="TextBox 9">
            <a:extLst>
              <a:ext uri="{FF2B5EF4-FFF2-40B4-BE49-F238E27FC236}">
                <a16:creationId xmlns:a16="http://schemas.microsoft.com/office/drawing/2014/main" id="{E9B4D6CB-6699-4C12-AA66-A6190EBA4AE3}"/>
              </a:ext>
            </a:extLst>
          </p:cNvPr>
          <p:cNvSpPr txBox="1"/>
          <p:nvPr/>
        </p:nvSpPr>
        <p:spPr>
          <a:xfrm>
            <a:off x="5187854" y="5655610"/>
            <a:ext cx="1321131" cy="307777"/>
          </a:xfrm>
          <a:prstGeom prst="rect">
            <a:avLst/>
          </a:prstGeom>
          <a:noFill/>
        </p:spPr>
        <p:txBody>
          <a:bodyPr wrap="none" rtlCol="0">
            <a:spAutoFit/>
          </a:bodyPr>
          <a:lstStyle/>
          <a:p>
            <a:r>
              <a:rPr lang="en-US" sz="1400" dirty="0"/>
              <a:t>Structure by: </a:t>
            </a:r>
            <a:r>
              <a:rPr lang="en-US" sz="1400" dirty="0">
                <a:hlinkClick r:id="rId4"/>
              </a:rPr>
              <a:t>Ju</a:t>
            </a:r>
            <a:endParaRPr lang="en-US" sz="1400" dirty="0"/>
          </a:p>
        </p:txBody>
      </p:sp>
      <p:pic>
        <p:nvPicPr>
          <p:cNvPr id="11" name="Picture 10" descr="A picture containing cup, indoor, food, drink&#10;&#10;Description automatically generated">
            <a:extLst>
              <a:ext uri="{FF2B5EF4-FFF2-40B4-BE49-F238E27FC236}">
                <a16:creationId xmlns:a16="http://schemas.microsoft.com/office/drawing/2014/main" id="{2C64BC75-AA1E-4302-857B-94D5D42AFB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91" y="3010288"/>
            <a:ext cx="2864339" cy="2148254"/>
          </a:xfrm>
          <a:prstGeom prst="rect">
            <a:avLst/>
          </a:prstGeom>
        </p:spPr>
      </p:pic>
      <p:sp>
        <p:nvSpPr>
          <p:cNvPr id="13" name="TextBox 12">
            <a:extLst>
              <a:ext uri="{FF2B5EF4-FFF2-40B4-BE49-F238E27FC236}">
                <a16:creationId xmlns:a16="http://schemas.microsoft.com/office/drawing/2014/main" id="{A2E1F14D-1614-4C14-AAB4-DCBA2F1C80B6}"/>
              </a:ext>
            </a:extLst>
          </p:cNvPr>
          <p:cNvSpPr txBox="1"/>
          <p:nvPr/>
        </p:nvSpPr>
        <p:spPr>
          <a:xfrm>
            <a:off x="668608" y="5203310"/>
            <a:ext cx="1729961" cy="307777"/>
          </a:xfrm>
          <a:prstGeom prst="rect">
            <a:avLst/>
          </a:prstGeom>
          <a:noFill/>
        </p:spPr>
        <p:txBody>
          <a:bodyPr wrap="none" rtlCol="0">
            <a:spAutoFit/>
          </a:bodyPr>
          <a:lstStyle/>
          <a:p>
            <a:r>
              <a:rPr lang="en-US" sz="1400" dirty="0"/>
              <a:t>Photo by: </a:t>
            </a:r>
            <a:r>
              <a:rPr lang="en-US" sz="1400" dirty="0" err="1">
                <a:hlinkClick r:id="rId6"/>
              </a:rPr>
              <a:t>ilovebutter</a:t>
            </a:r>
            <a:endParaRPr lang="en-US" sz="1400" dirty="0"/>
          </a:p>
        </p:txBody>
      </p:sp>
    </p:spTree>
    <p:extLst>
      <p:ext uri="{BB962C8B-B14F-4D97-AF65-F5344CB8AC3E}">
        <p14:creationId xmlns:p14="http://schemas.microsoft.com/office/powerpoint/2010/main" val="120623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17D-1538-48B6-BE89-AE5F60EA0194}"/>
              </a:ext>
            </a:extLst>
          </p:cNvPr>
          <p:cNvSpPr>
            <a:spLocks noGrp="1"/>
          </p:cNvSpPr>
          <p:nvPr>
            <p:ph type="title"/>
          </p:nvPr>
        </p:nvSpPr>
        <p:spPr>
          <a:xfrm>
            <a:off x="432381" y="1699458"/>
            <a:ext cx="3741767" cy="779462"/>
          </a:xfrm>
        </p:spPr>
        <p:txBody>
          <a:bodyPr/>
          <a:lstStyle/>
          <a:p>
            <a:r>
              <a:rPr lang="en-US" dirty="0"/>
              <a:t>Hydrogenation</a:t>
            </a:r>
          </a:p>
        </p:txBody>
      </p:sp>
      <p:sp>
        <p:nvSpPr>
          <p:cNvPr id="5" name="TextBox 4">
            <a:extLst>
              <a:ext uri="{FF2B5EF4-FFF2-40B4-BE49-F238E27FC236}">
                <a16:creationId xmlns:a16="http://schemas.microsoft.com/office/drawing/2014/main" id="{56672837-CC52-4C74-81A1-3340894C05A8}"/>
              </a:ext>
            </a:extLst>
          </p:cNvPr>
          <p:cNvSpPr txBox="1"/>
          <p:nvPr/>
        </p:nvSpPr>
        <p:spPr>
          <a:xfrm>
            <a:off x="282005" y="2349966"/>
            <a:ext cx="4042517" cy="461665"/>
          </a:xfrm>
          <a:prstGeom prst="rect">
            <a:avLst/>
          </a:prstGeom>
          <a:noFill/>
        </p:spPr>
        <p:txBody>
          <a:bodyPr wrap="none" rtlCol="0">
            <a:spAutoFit/>
          </a:bodyPr>
          <a:lstStyle/>
          <a:p>
            <a:r>
              <a:rPr lang="en-US" sz="2400" i="1" dirty="0"/>
              <a:t>Reduces the C=C double bonds</a:t>
            </a:r>
          </a:p>
        </p:txBody>
      </p:sp>
      <p:sp>
        <p:nvSpPr>
          <p:cNvPr id="10" name="TextBox 9">
            <a:extLst>
              <a:ext uri="{FF2B5EF4-FFF2-40B4-BE49-F238E27FC236}">
                <a16:creationId xmlns:a16="http://schemas.microsoft.com/office/drawing/2014/main" id="{E9B4D6CB-6699-4C12-AA66-A6190EBA4AE3}"/>
              </a:ext>
            </a:extLst>
          </p:cNvPr>
          <p:cNvSpPr txBox="1"/>
          <p:nvPr/>
        </p:nvSpPr>
        <p:spPr>
          <a:xfrm>
            <a:off x="6671955" y="5602847"/>
            <a:ext cx="2095382" cy="307777"/>
          </a:xfrm>
          <a:prstGeom prst="rect">
            <a:avLst/>
          </a:prstGeom>
          <a:noFill/>
        </p:spPr>
        <p:txBody>
          <a:bodyPr wrap="none" rtlCol="0">
            <a:spAutoFit/>
          </a:bodyPr>
          <a:lstStyle/>
          <a:p>
            <a:r>
              <a:rPr lang="en-US" sz="1400" dirty="0"/>
              <a:t>Figure by: </a:t>
            </a:r>
            <a:r>
              <a:rPr lang="en-US" sz="1400" dirty="0">
                <a:hlinkClick r:id="rId3"/>
              </a:rPr>
              <a:t>Michael Schmid</a:t>
            </a:r>
            <a:endParaRPr lang="en-US" sz="1400" dirty="0"/>
          </a:p>
        </p:txBody>
      </p:sp>
      <p:pic>
        <p:nvPicPr>
          <p:cNvPr id="6146" name="Picture 2">
            <a:extLst>
              <a:ext uri="{FF2B5EF4-FFF2-40B4-BE49-F238E27FC236}">
                <a16:creationId xmlns:a16="http://schemas.microsoft.com/office/drawing/2014/main" id="{1655041C-DC88-4CD6-A121-A8052B5799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594" y="206473"/>
            <a:ext cx="2252052" cy="514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5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7C0C-7DAD-4148-8935-9D8CA2863F50}"/>
              </a:ext>
            </a:extLst>
          </p:cNvPr>
          <p:cNvSpPr>
            <a:spLocks noGrp="1"/>
          </p:cNvSpPr>
          <p:nvPr>
            <p:ph type="title"/>
          </p:nvPr>
        </p:nvSpPr>
        <p:spPr>
          <a:xfrm>
            <a:off x="1557064" y="156191"/>
            <a:ext cx="4059661" cy="779462"/>
          </a:xfrm>
        </p:spPr>
        <p:txBody>
          <a:bodyPr/>
          <a:lstStyle/>
          <a:p>
            <a:r>
              <a:rPr lang="en-US" dirty="0"/>
              <a:t>Saponification</a:t>
            </a:r>
          </a:p>
        </p:txBody>
      </p:sp>
      <p:pic>
        <p:nvPicPr>
          <p:cNvPr id="8194" name="Picture 2">
            <a:extLst>
              <a:ext uri="{FF2B5EF4-FFF2-40B4-BE49-F238E27FC236}">
                <a16:creationId xmlns:a16="http://schemas.microsoft.com/office/drawing/2014/main" id="{39B3D6D9-2430-4BE1-8ADC-2BFA7AE757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98" b="18951"/>
          <a:stretch/>
        </p:blipFill>
        <p:spPr bwMode="auto">
          <a:xfrm>
            <a:off x="3836123" y="3085964"/>
            <a:ext cx="5159500" cy="24362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967C91-EEA1-4AFB-AF3C-BC1DD6E64488}"/>
              </a:ext>
            </a:extLst>
          </p:cNvPr>
          <p:cNvSpPr txBox="1"/>
          <p:nvPr/>
        </p:nvSpPr>
        <p:spPr>
          <a:xfrm>
            <a:off x="230124" y="5614570"/>
            <a:ext cx="2493183" cy="307777"/>
          </a:xfrm>
          <a:prstGeom prst="rect">
            <a:avLst/>
          </a:prstGeom>
          <a:noFill/>
        </p:spPr>
        <p:txBody>
          <a:bodyPr wrap="none" rtlCol="0">
            <a:spAutoFit/>
          </a:bodyPr>
          <a:lstStyle/>
          <a:p>
            <a:r>
              <a:rPr lang="en-US" sz="1400" dirty="0"/>
              <a:t>Figure modified from: </a:t>
            </a:r>
            <a:r>
              <a:rPr lang="en-US" sz="1400" dirty="0" err="1">
                <a:hlinkClick r:id="rId4"/>
              </a:rPr>
              <a:t>Ttzavaras</a:t>
            </a:r>
            <a:endParaRPr lang="en-US" sz="1400" dirty="0"/>
          </a:p>
        </p:txBody>
      </p:sp>
      <p:pic>
        <p:nvPicPr>
          <p:cNvPr id="6" name="Picture 2">
            <a:extLst>
              <a:ext uri="{FF2B5EF4-FFF2-40B4-BE49-F238E27FC236}">
                <a16:creationId xmlns:a16="http://schemas.microsoft.com/office/drawing/2014/main" id="{582F4451-47E1-4501-8EBE-094645B1C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580" b="18951"/>
          <a:stretch/>
        </p:blipFill>
        <p:spPr bwMode="auto">
          <a:xfrm>
            <a:off x="473516" y="1055811"/>
            <a:ext cx="5587316" cy="23756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5C2D067-E4D4-42C0-A8A4-7EFD2E478DDA}"/>
              </a:ext>
            </a:extLst>
          </p:cNvPr>
          <p:cNvSpPr txBox="1"/>
          <p:nvPr/>
        </p:nvSpPr>
        <p:spPr>
          <a:xfrm>
            <a:off x="3836123" y="5522237"/>
            <a:ext cx="1055097" cy="400110"/>
          </a:xfrm>
          <a:prstGeom prst="rect">
            <a:avLst/>
          </a:prstGeom>
          <a:noFill/>
        </p:spPr>
        <p:txBody>
          <a:bodyPr wrap="none" rtlCol="0">
            <a:spAutoFit/>
          </a:bodyPr>
          <a:lstStyle/>
          <a:p>
            <a:r>
              <a:rPr lang="en-US" sz="2000" b="1" dirty="0"/>
              <a:t>Glycerol</a:t>
            </a:r>
          </a:p>
        </p:txBody>
      </p:sp>
      <p:sp>
        <p:nvSpPr>
          <p:cNvPr id="8" name="TextBox 7">
            <a:extLst>
              <a:ext uri="{FF2B5EF4-FFF2-40B4-BE49-F238E27FC236}">
                <a16:creationId xmlns:a16="http://schemas.microsoft.com/office/drawing/2014/main" id="{C44691D9-312A-4CE3-B5DE-698568AB3134}"/>
              </a:ext>
            </a:extLst>
          </p:cNvPr>
          <p:cNvSpPr txBox="1"/>
          <p:nvPr/>
        </p:nvSpPr>
        <p:spPr>
          <a:xfrm>
            <a:off x="5517079" y="4753648"/>
            <a:ext cx="3150671" cy="400110"/>
          </a:xfrm>
          <a:prstGeom prst="rect">
            <a:avLst/>
          </a:prstGeom>
          <a:noFill/>
        </p:spPr>
        <p:txBody>
          <a:bodyPr wrap="none" rtlCol="0">
            <a:spAutoFit/>
          </a:bodyPr>
          <a:lstStyle/>
          <a:p>
            <a:r>
              <a:rPr lang="en-US" sz="2000" b="1" dirty="0"/>
              <a:t>Soap = Salt of the Fatty Acid</a:t>
            </a:r>
          </a:p>
        </p:txBody>
      </p:sp>
      <p:pic>
        <p:nvPicPr>
          <p:cNvPr id="8196" name="Picture 4">
            <a:extLst>
              <a:ext uri="{FF2B5EF4-FFF2-40B4-BE49-F238E27FC236}">
                <a16:creationId xmlns:a16="http://schemas.microsoft.com/office/drawing/2014/main" id="{52293997-F69F-4B33-AB5B-2F36A595E1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9006" y="1541520"/>
            <a:ext cx="2602611" cy="19519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52A5B3-071C-4150-AE2F-50EA42BC4AA0}"/>
              </a:ext>
            </a:extLst>
          </p:cNvPr>
          <p:cNvSpPr txBox="1"/>
          <p:nvPr/>
        </p:nvSpPr>
        <p:spPr>
          <a:xfrm>
            <a:off x="7026574" y="5631371"/>
            <a:ext cx="1795043" cy="307777"/>
          </a:xfrm>
          <a:prstGeom prst="rect">
            <a:avLst/>
          </a:prstGeom>
          <a:noFill/>
        </p:spPr>
        <p:txBody>
          <a:bodyPr wrap="none" rtlCol="0">
            <a:spAutoFit/>
          </a:bodyPr>
          <a:lstStyle/>
          <a:p>
            <a:r>
              <a:rPr lang="en-US" sz="1400" dirty="0"/>
              <a:t>Picture from: </a:t>
            </a:r>
            <a:r>
              <a:rPr lang="en-US" sz="1400" dirty="0" err="1">
                <a:hlinkClick r:id="rId6"/>
              </a:rPr>
              <a:t>Phanton</a:t>
            </a:r>
            <a:endParaRPr lang="en-US" sz="1400" dirty="0"/>
          </a:p>
        </p:txBody>
      </p:sp>
    </p:spTree>
    <p:extLst>
      <p:ext uri="{BB962C8B-B14F-4D97-AF65-F5344CB8AC3E}">
        <p14:creationId xmlns:p14="http://schemas.microsoft.com/office/powerpoint/2010/main" val="7355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51A9-927E-4E27-96F4-1B39FD441153}"/>
              </a:ext>
            </a:extLst>
          </p:cNvPr>
          <p:cNvSpPr>
            <a:spLocks noGrp="1"/>
          </p:cNvSpPr>
          <p:nvPr>
            <p:ph type="title"/>
          </p:nvPr>
        </p:nvSpPr>
        <p:spPr/>
        <p:txBody>
          <a:bodyPr/>
          <a:lstStyle/>
          <a:p>
            <a:r>
              <a:rPr lang="en-US" dirty="0"/>
              <a:t>TAGS as Energy</a:t>
            </a:r>
          </a:p>
        </p:txBody>
      </p:sp>
      <p:pic>
        <p:nvPicPr>
          <p:cNvPr id="1026" name="Picture 2">
            <a:extLst>
              <a:ext uri="{FF2B5EF4-FFF2-40B4-BE49-F238E27FC236}">
                <a16:creationId xmlns:a16="http://schemas.microsoft.com/office/drawing/2014/main" id="{161F3A49-51D9-4B2F-879B-77782E923F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749" y="1451177"/>
            <a:ext cx="8461375" cy="3743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23108-E861-4226-9261-F43E440B5ACC}"/>
              </a:ext>
            </a:extLst>
          </p:cNvPr>
          <p:cNvSpPr txBox="1"/>
          <p:nvPr/>
        </p:nvSpPr>
        <p:spPr>
          <a:xfrm>
            <a:off x="345831" y="5685692"/>
            <a:ext cx="2523576" cy="307777"/>
          </a:xfrm>
          <a:prstGeom prst="rect">
            <a:avLst/>
          </a:prstGeom>
          <a:noFill/>
        </p:spPr>
        <p:txBody>
          <a:bodyPr wrap="none" rtlCol="0">
            <a:spAutoFit/>
          </a:bodyPr>
          <a:lstStyle/>
          <a:p>
            <a:r>
              <a:rPr lang="en-US" sz="1400" dirty="0"/>
              <a:t>Structure by: </a:t>
            </a:r>
            <a:r>
              <a:rPr lang="en-US" sz="1400" dirty="0">
                <a:hlinkClick r:id="rId4"/>
              </a:rPr>
              <a:t>Wolfgang Schaefer</a:t>
            </a:r>
            <a:endParaRPr lang="en-US" sz="1400" dirty="0"/>
          </a:p>
        </p:txBody>
      </p:sp>
    </p:spTree>
    <p:extLst>
      <p:ext uri="{BB962C8B-B14F-4D97-AF65-F5344CB8AC3E}">
        <p14:creationId xmlns:p14="http://schemas.microsoft.com/office/powerpoint/2010/main" val="298630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51A9-927E-4E27-96F4-1B39FD441153}"/>
              </a:ext>
            </a:extLst>
          </p:cNvPr>
          <p:cNvSpPr>
            <a:spLocks noGrp="1"/>
          </p:cNvSpPr>
          <p:nvPr>
            <p:ph type="title"/>
          </p:nvPr>
        </p:nvSpPr>
        <p:spPr/>
        <p:txBody>
          <a:bodyPr/>
          <a:lstStyle/>
          <a:p>
            <a:r>
              <a:rPr lang="en-US" dirty="0"/>
              <a:t>TAGS are Fats and Oils</a:t>
            </a:r>
          </a:p>
        </p:txBody>
      </p:sp>
      <p:pic>
        <p:nvPicPr>
          <p:cNvPr id="1026" name="Picture 2">
            <a:extLst>
              <a:ext uri="{FF2B5EF4-FFF2-40B4-BE49-F238E27FC236}">
                <a16:creationId xmlns:a16="http://schemas.microsoft.com/office/drawing/2014/main" id="{161F3A49-51D9-4B2F-879B-77782E923F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749" y="1451177"/>
            <a:ext cx="8461375" cy="3743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23108-E861-4226-9261-F43E440B5ACC}"/>
              </a:ext>
            </a:extLst>
          </p:cNvPr>
          <p:cNvSpPr txBox="1"/>
          <p:nvPr/>
        </p:nvSpPr>
        <p:spPr>
          <a:xfrm>
            <a:off x="345831" y="5685692"/>
            <a:ext cx="2523576" cy="307777"/>
          </a:xfrm>
          <a:prstGeom prst="rect">
            <a:avLst/>
          </a:prstGeom>
          <a:noFill/>
        </p:spPr>
        <p:txBody>
          <a:bodyPr wrap="none" rtlCol="0">
            <a:spAutoFit/>
          </a:bodyPr>
          <a:lstStyle/>
          <a:p>
            <a:r>
              <a:rPr lang="en-US" sz="1400" dirty="0"/>
              <a:t>Structure by: </a:t>
            </a:r>
            <a:r>
              <a:rPr lang="en-US" sz="1400" dirty="0">
                <a:hlinkClick r:id="rId4"/>
              </a:rPr>
              <a:t>Wolfgang Schaefer</a:t>
            </a:r>
            <a:endParaRPr lang="en-US" sz="1400" dirty="0"/>
          </a:p>
        </p:txBody>
      </p:sp>
    </p:spTree>
    <p:extLst>
      <p:ext uri="{BB962C8B-B14F-4D97-AF65-F5344CB8AC3E}">
        <p14:creationId xmlns:p14="http://schemas.microsoft.com/office/powerpoint/2010/main" val="26859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0195-33F2-4A89-BECD-1FCB196EAE64}"/>
              </a:ext>
            </a:extLst>
          </p:cNvPr>
          <p:cNvSpPr>
            <a:spLocks noGrp="1"/>
          </p:cNvSpPr>
          <p:nvPr>
            <p:ph type="title"/>
          </p:nvPr>
        </p:nvSpPr>
        <p:spPr>
          <a:xfrm>
            <a:off x="1562925" y="427503"/>
            <a:ext cx="7210332" cy="779462"/>
          </a:xfrm>
        </p:spPr>
        <p:txBody>
          <a:bodyPr>
            <a:normAutofit fontScale="90000"/>
          </a:bodyPr>
          <a:lstStyle/>
          <a:p>
            <a:pPr algn="ctr"/>
            <a:r>
              <a:rPr lang="en-US" dirty="0"/>
              <a:t>TAGS are built by </a:t>
            </a:r>
            <a:br>
              <a:rPr lang="en-US" dirty="0"/>
            </a:br>
            <a:r>
              <a:rPr lang="en-US" dirty="0"/>
              <a:t>Dehydration Synthesis</a:t>
            </a:r>
          </a:p>
        </p:txBody>
      </p:sp>
      <p:pic>
        <p:nvPicPr>
          <p:cNvPr id="2050" name="Picture 2">
            <a:extLst>
              <a:ext uri="{FF2B5EF4-FFF2-40B4-BE49-F238E27FC236}">
                <a16:creationId xmlns:a16="http://schemas.microsoft.com/office/drawing/2014/main" id="{85A85409-642F-4B54-8AFB-4455B2B54C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083" y="1909307"/>
            <a:ext cx="8324174" cy="2486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5A848B-0E28-4130-9B1B-10A85D9CF991}"/>
              </a:ext>
            </a:extLst>
          </p:cNvPr>
          <p:cNvSpPr txBox="1"/>
          <p:nvPr/>
        </p:nvSpPr>
        <p:spPr>
          <a:xfrm>
            <a:off x="386861" y="4484075"/>
            <a:ext cx="8264769" cy="369332"/>
          </a:xfrm>
          <a:prstGeom prst="rect">
            <a:avLst/>
          </a:prstGeom>
          <a:noFill/>
        </p:spPr>
        <p:txBody>
          <a:bodyPr wrap="square" rtlCol="0">
            <a:spAutoFit/>
          </a:bodyPr>
          <a:lstStyle/>
          <a:p>
            <a:r>
              <a:rPr lang="en-US" dirty="0"/>
              <a:t>Alcohol        +               Carboxylic Acid            =                               Ester</a:t>
            </a:r>
          </a:p>
        </p:txBody>
      </p:sp>
      <p:sp>
        <p:nvSpPr>
          <p:cNvPr id="6" name="TextBox 5">
            <a:extLst>
              <a:ext uri="{FF2B5EF4-FFF2-40B4-BE49-F238E27FC236}">
                <a16:creationId xmlns:a16="http://schemas.microsoft.com/office/drawing/2014/main" id="{93216298-E331-405C-AB2B-F14B2F3165EC}"/>
              </a:ext>
            </a:extLst>
          </p:cNvPr>
          <p:cNvSpPr txBox="1"/>
          <p:nvPr/>
        </p:nvSpPr>
        <p:spPr>
          <a:xfrm>
            <a:off x="345831" y="5685692"/>
            <a:ext cx="5393271" cy="307777"/>
          </a:xfrm>
          <a:prstGeom prst="rect">
            <a:avLst/>
          </a:prstGeom>
          <a:noFill/>
        </p:spPr>
        <p:txBody>
          <a:bodyPr wrap="none" rtlCol="0">
            <a:spAutoFit/>
          </a:bodyPr>
          <a:lstStyle/>
          <a:p>
            <a:r>
              <a:rPr lang="en-US" sz="1400" dirty="0"/>
              <a:t>Figure by: </a:t>
            </a:r>
            <a:r>
              <a:rPr lang="en-US" sz="1400" dirty="0">
                <a:hlinkClick r:id="rId4"/>
              </a:rPr>
              <a:t>Illustration from Anatomy &amp; Physiology, </a:t>
            </a:r>
            <a:r>
              <a:rPr lang="en-US" sz="1400" dirty="0" err="1">
                <a:hlinkClick r:id="rId4"/>
              </a:rPr>
              <a:t>Connexions</a:t>
            </a:r>
            <a:r>
              <a:rPr lang="en-US" sz="1400" dirty="0">
                <a:hlinkClick r:id="rId4"/>
              </a:rPr>
              <a:t> Web site</a:t>
            </a:r>
            <a:endParaRPr lang="en-US" sz="1400" dirty="0"/>
          </a:p>
        </p:txBody>
      </p:sp>
    </p:spTree>
    <p:extLst>
      <p:ext uri="{BB962C8B-B14F-4D97-AF65-F5344CB8AC3E}">
        <p14:creationId xmlns:p14="http://schemas.microsoft.com/office/powerpoint/2010/main" val="67081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8649-D2BC-4E0C-B45E-35B0E43C3409}"/>
              </a:ext>
            </a:extLst>
          </p:cNvPr>
          <p:cNvSpPr>
            <a:spLocks noGrp="1"/>
          </p:cNvSpPr>
          <p:nvPr>
            <p:ph type="title"/>
          </p:nvPr>
        </p:nvSpPr>
        <p:spPr>
          <a:xfrm>
            <a:off x="1305018" y="62804"/>
            <a:ext cx="7210332" cy="779462"/>
          </a:xfrm>
        </p:spPr>
        <p:txBody>
          <a:bodyPr/>
          <a:lstStyle/>
          <a:p>
            <a:r>
              <a:rPr lang="en-US" dirty="0"/>
              <a:t>Hydrolysis by Pancreatic Lipase</a:t>
            </a:r>
          </a:p>
        </p:txBody>
      </p:sp>
      <p:pic>
        <p:nvPicPr>
          <p:cNvPr id="7170" name="Picture 2">
            <a:extLst>
              <a:ext uri="{FF2B5EF4-FFF2-40B4-BE49-F238E27FC236}">
                <a16:creationId xmlns:a16="http://schemas.microsoft.com/office/drawing/2014/main" id="{8D5CCE72-94A8-4BE8-A77F-6F7C1E4C67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088" y="1385380"/>
            <a:ext cx="8461375" cy="42967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ADD805-E30F-4865-AB61-6585C50421B6}"/>
              </a:ext>
            </a:extLst>
          </p:cNvPr>
          <p:cNvSpPr txBox="1"/>
          <p:nvPr/>
        </p:nvSpPr>
        <p:spPr>
          <a:xfrm>
            <a:off x="64869" y="5707957"/>
            <a:ext cx="2003625" cy="307777"/>
          </a:xfrm>
          <a:prstGeom prst="rect">
            <a:avLst/>
          </a:prstGeom>
          <a:noFill/>
        </p:spPr>
        <p:txBody>
          <a:bodyPr wrap="none" rtlCol="0">
            <a:spAutoFit/>
          </a:bodyPr>
          <a:lstStyle/>
          <a:p>
            <a:r>
              <a:rPr lang="en-US" sz="1400" dirty="0"/>
              <a:t>Figure modified from: </a:t>
            </a:r>
            <a:r>
              <a:rPr lang="en-US" sz="1400" dirty="0">
                <a:hlinkClick r:id="rId4"/>
              </a:rPr>
              <a:t>Ju</a:t>
            </a:r>
            <a:endParaRPr lang="en-US" sz="1400" dirty="0"/>
          </a:p>
        </p:txBody>
      </p:sp>
      <p:sp>
        <p:nvSpPr>
          <p:cNvPr id="6" name="Rectangle 5">
            <a:extLst>
              <a:ext uri="{FF2B5EF4-FFF2-40B4-BE49-F238E27FC236}">
                <a16:creationId xmlns:a16="http://schemas.microsoft.com/office/drawing/2014/main" id="{A8CFED1B-A08C-4351-947B-DE0393D0EB1A}"/>
              </a:ext>
            </a:extLst>
          </p:cNvPr>
          <p:cNvSpPr/>
          <p:nvPr/>
        </p:nvSpPr>
        <p:spPr>
          <a:xfrm>
            <a:off x="4773772" y="3565358"/>
            <a:ext cx="451338" cy="87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E39199-B315-4D69-8A44-8DE57D55F1EB}"/>
              </a:ext>
            </a:extLst>
          </p:cNvPr>
          <p:cNvSpPr txBox="1"/>
          <p:nvPr/>
        </p:nvSpPr>
        <p:spPr>
          <a:xfrm>
            <a:off x="4229470" y="3124199"/>
            <a:ext cx="1504771" cy="523220"/>
          </a:xfrm>
          <a:prstGeom prst="rect">
            <a:avLst/>
          </a:prstGeom>
          <a:solidFill>
            <a:schemeClr val="bg1"/>
          </a:solidFill>
        </p:spPr>
        <p:txBody>
          <a:bodyPr wrap="none" rtlCol="0">
            <a:spAutoFit/>
          </a:bodyPr>
          <a:lstStyle/>
          <a:p>
            <a:pPr algn="ctr"/>
            <a:r>
              <a:rPr lang="en-US" sz="1400" b="1" dirty="0"/>
              <a:t>Pancreatic Lipase </a:t>
            </a:r>
          </a:p>
          <a:p>
            <a:pPr algn="ctr"/>
            <a:r>
              <a:rPr lang="en-US" sz="1400" b="1" dirty="0"/>
              <a:t>+ H</a:t>
            </a:r>
            <a:r>
              <a:rPr lang="en-US" sz="1400" b="1" baseline="-25000" dirty="0"/>
              <a:t>2</a:t>
            </a:r>
            <a:r>
              <a:rPr lang="en-US" sz="1400" b="1" dirty="0"/>
              <a:t>O</a:t>
            </a:r>
          </a:p>
        </p:txBody>
      </p:sp>
      <p:sp>
        <p:nvSpPr>
          <p:cNvPr id="7" name="Rectangle 6">
            <a:extLst>
              <a:ext uri="{FF2B5EF4-FFF2-40B4-BE49-F238E27FC236}">
                <a16:creationId xmlns:a16="http://schemas.microsoft.com/office/drawing/2014/main" id="{50BF5730-DFDE-4CC7-BE12-0E0E4943342F}"/>
              </a:ext>
            </a:extLst>
          </p:cNvPr>
          <p:cNvSpPr/>
          <p:nvPr/>
        </p:nvSpPr>
        <p:spPr>
          <a:xfrm>
            <a:off x="1576753" y="4461800"/>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A0CAC4-E706-4DE5-B6CA-E4AE4F0A37EB}"/>
              </a:ext>
            </a:extLst>
          </p:cNvPr>
          <p:cNvSpPr/>
          <p:nvPr/>
        </p:nvSpPr>
        <p:spPr>
          <a:xfrm>
            <a:off x="6893169" y="5553802"/>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A3FBF1-A88A-4A7E-88FA-C21CC1607F1A}"/>
              </a:ext>
            </a:extLst>
          </p:cNvPr>
          <p:cNvSpPr/>
          <p:nvPr/>
        </p:nvSpPr>
        <p:spPr>
          <a:xfrm>
            <a:off x="6979878" y="4092523"/>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45DB15-7BFD-4435-B05F-F39FB9DD12F2}"/>
              </a:ext>
            </a:extLst>
          </p:cNvPr>
          <p:cNvSpPr/>
          <p:nvPr/>
        </p:nvSpPr>
        <p:spPr>
          <a:xfrm>
            <a:off x="6905658" y="2815882"/>
            <a:ext cx="351693" cy="3692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57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F0FB-33E9-4AC9-986C-D90A0E953413}"/>
              </a:ext>
            </a:extLst>
          </p:cNvPr>
          <p:cNvSpPr>
            <a:spLocks noGrp="1"/>
          </p:cNvSpPr>
          <p:nvPr>
            <p:ph type="title"/>
          </p:nvPr>
        </p:nvSpPr>
        <p:spPr>
          <a:xfrm>
            <a:off x="1469141" y="210626"/>
            <a:ext cx="7210332" cy="779462"/>
          </a:xfrm>
        </p:spPr>
        <p:txBody>
          <a:bodyPr/>
          <a:lstStyle/>
          <a:p>
            <a:r>
              <a:rPr lang="en-US" dirty="0"/>
              <a:t>General Properties of TAGs</a:t>
            </a:r>
          </a:p>
        </p:txBody>
      </p:sp>
      <p:sp>
        <p:nvSpPr>
          <p:cNvPr id="3" name="Content Placeholder 2">
            <a:extLst>
              <a:ext uri="{FF2B5EF4-FFF2-40B4-BE49-F238E27FC236}">
                <a16:creationId xmlns:a16="http://schemas.microsoft.com/office/drawing/2014/main" id="{4DB6F2F1-D847-498C-9AC0-63B69EEC4DF8}"/>
              </a:ext>
            </a:extLst>
          </p:cNvPr>
          <p:cNvSpPr>
            <a:spLocks noGrp="1"/>
          </p:cNvSpPr>
          <p:nvPr>
            <p:ph idx="1"/>
          </p:nvPr>
        </p:nvSpPr>
        <p:spPr>
          <a:xfrm>
            <a:off x="1181243" y="1858677"/>
            <a:ext cx="7498230" cy="3317062"/>
          </a:xfrm>
        </p:spPr>
        <p:txBody>
          <a:bodyPr/>
          <a:lstStyle/>
          <a:p>
            <a:r>
              <a:rPr lang="en-US" dirty="0"/>
              <a:t>Hydrophobic/Nonpolar</a:t>
            </a:r>
          </a:p>
          <a:p>
            <a:r>
              <a:rPr lang="en-US" dirty="0"/>
              <a:t>Most are mixtures</a:t>
            </a:r>
          </a:p>
          <a:p>
            <a:r>
              <a:rPr lang="en-US" dirty="0"/>
              <a:t>Melting points and Boiling points are not sharp</a:t>
            </a:r>
          </a:p>
          <a:p>
            <a:r>
              <a:rPr lang="en-US" dirty="0"/>
              <a:t>When shaken with water they emulsify</a:t>
            </a:r>
          </a:p>
          <a:p>
            <a:r>
              <a:rPr lang="en-US" dirty="0"/>
              <a:t>Colorless</a:t>
            </a:r>
          </a:p>
          <a:p>
            <a:r>
              <a:rPr lang="en-US" dirty="0"/>
              <a:t>Odorless </a:t>
            </a:r>
          </a:p>
        </p:txBody>
      </p:sp>
    </p:spTree>
    <p:extLst>
      <p:ext uri="{BB962C8B-B14F-4D97-AF65-F5344CB8AC3E}">
        <p14:creationId xmlns:p14="http://schemas.microsoft.com/office/powerpoint/2010/main" val="414803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BC8A-4CEB-44FD-92F3-5CB58DE953E2}"/>
              </a:ext>
            </a:extLst>
          </p:cNvPr>
          <p:cNvSpPr>
            <a:spLocks noGrp="1"/>
          </p:cNvSpPr>
          <p:nvPr>
            <p:ph type="title"/>
          </p:nvPr>
        </p:nvSpPr>
        <p:spPr/>
        <p:txBody>
          <a:bodyPr/>
          <a:lstStyle/>
          <a:p>
            <a:r>
              <a:rPr lang="en-US" dirty="0"/>
              <a:t>Emulsification</a:t>
            </a:r>
          </a:p>
        </p:txBody>
      </p:sp>
      <p:pic>
        <p:nvPicPr>
          <p:cNvPr id="4098" name="Picture 2" descr="Image result for emulsification creative commons">
            <a:extLst>
              <a:ext uri="{FF2B5EF4-FFF2-40B4-BE49-F238E27FC236}">
                <a16:creationId xmlns:a16="http://schemas.microsoft.com/office/drawing/2014/main" id="{E532E79B-C003-4EC5-8C49-6006C546895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64015" y="299060"/>
            <a:ext cx="3597815" cy="51551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E11168-E593-4B02-BA1E-4D3BE08AC304}"/>
              </a:ext>
            </a:extLst>
          </p:cNvPr>
          <p:cNvSpPr txBox="1"/>
          <p:nvPr/>
        </p:nvSpPr>
        <p:spPr>
          <a:xfrm>
            <a:off x="4874401" y="5530926"/>
            <a:ext cx="4177041" cy="307777"/>
          </a:xfrm>
          <a:prstGeom prst="rect">
            <a:avLst/>
          </a:prstGeom>
          <a:noFill/>
        </p:spPr>
        <p:txBody>
          <a:bodyPr wrap="none" rtlCol="0">
            <a:spAutoFit/>
          </a:bodyPr>
          <a:lstStyle/>
          <a:p>
            <a:r>
              <a:rPr lang="en-US" sz="1400" dirty="0"/>
              <a:t>Image by: </a:t>
            </a:r>
            <a:r>
              <a:rPr lang="en-US" sz="1400" dirty="0">
                <a:hlinkClick r:id="rId4"/>
              </a:rPr>
              <a:t>Koh, K.S., and Wong, V. L. (2019) </a:t>
            </a:r>
            <a:r>
              <a:rPr lang="en-US" sz="1400" dirty="0" err="1">
                <a:hlinkClick r:id="rId4"/>
              </a:rPr>
              <a:t>IntechOpen</a:t>
            </a:r>
            <a:endParaRPr lang="en-US" sz="1400" dirty="0"/>
          </a:p>
        </p:txBody>
      </p:sp>
      <p:sp>
        <p:nvSpPr>
          <p:cNvPr id="4" name="TextBox 3">
            <a:extLst>
              <a:ext uri="{FF2B5EF4-FFF2-40B4-BE49-F238E27FC236}">
                <a16:creationId xmlns:a16="http://schemas.microsoft.com/office/drawing/2014/main" id="{C36538D6-B51A-4FD5-974E-D703AB95EE05}"/>
              </a:ext>
            </a:extLst>
          </p:cNvPr>
          <p:cNvSpPr txBox="1"/>
          <p:nvPr/>
        </p:nvSpPr>
        <p:spPr>
          <a:xfrm>
            <a:off x="662355" y="1881373"/>
            <a:ext cx="3727938" cy="2062103"/>
          </a:xfrm>
          <a:prstGeom prst="rect">
            <a:avLst/>
          </a:prstGeom>
          <a:noFill/>
        </p:spPr>
        <p:txBody>
          <a:bodyPr wrap="square" rtlCol="0">
            <a:spAutoFit/>
          </a:bodyPr>
          <a:lstStyle/>
          <a:p>
            <a:r>
              <a:rPr lang="en-US" sz="3200" dirty="0"/>
              <a:t>An </a:t>
            </a:r>
            <a:r>
              <a:rPr lang="en-US" sz="3200" b="1" i="1" dirty="0"/>
              <a:t>emulsion</a:t>
            </a:r>
            <a:r>
              <a:rPr lang="en-US" sz="3200" dirty="0"/>
              <a:t> is a mixture of two or more liquids that are normally immiscible </a:t>
            </a:r>
          </a:p>
        </p:txBody>
      </p:sp>
    </p:spTree>
    <p:extLst>
      <p:ext uri="{BB962C8B-B14F-4D97-AF65-F5344CB8AC3E}">
        <p14:creationId xmlns:p14="http://schemas.microsoft.com/office/powerpoint/2010/main" val="255972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ED0F-A081-4B0E-BB20-6BA122195F66}"/>
              </a:ext>
            </a:extLst>
          </p:cNvPr>
          <p:cNvSpPr>
            <a:spLocks noGrp="1"/>
          </p:cNvSpPr>
          <p:nvPr>
            <p:ph type="title"/>
          </p:nvPr>
        </p:nvSpPr>
        <p:spPr>
          <a:xfrm>
            <a:off x="3122095" y="234072"/>
            <a:ext cx="3788659" cy="779462"/>
          </a:xfrm>
        </p:spPr>
        <p:txBody>
          <a:bodyPr/>
          <a:lstStyle/>
          <a:p>
            <a:r>
              <a:rPr lang="en-US" dirty="0"/>
              <a:t>Fats vs. Oils</a:t>
            </a:r>
          </a:p>
        </p:txBody>
      </p:sp>
      <p:sp>
        <p:nvSpPr>
          <p:cNvPr id="3" name="Content Placeholder 2">
            <a:extLst>
              <a:ext uri="{FF2B5EF4-FFF2-40B4-BE49-F238E27FC236}">
                <a16:creationId xmlns:a16="http://schemas.microsoft.com/office/drawing/2014/main" id="{01236D8A-AD9C-4CDF-BE5C-2C6B1412A11D}"/>
              </a:ext>
            </a:extLst>
          </p:cNvPr>
          <p:cNvSpPr>
            <a:spLocks noGrp="1"/>
          </p:cNvSpPr>
          <p:nvPr>
            <p:ph idx="1"/>
          </p:nvPr>
        </p:nvSpPr>
        <p:spPr>
          <a:xfrm>
            <a:off x="582113" y="5456058"/>
            <a:ext cx="8460420" cy="714539"/>
          </a:xfrm>
        </p:spPr>
        <p:txBody>
          <a:bodyPr/>
          <a:lstStyle/>
          <a:p>
            <a:r>
              <a:rPr lang="en-US" dirty="0"/>
              <a:t>Determined by degree of saturation/unsaturation</a:t>
            </a:r>
          </a:p>
        </p:txBody>
      </p:sp>
      <p:pic>
        <p:nvPicPr>
          <p:cNvPr id="4" name="Picture 3">
            <a:extLst>
              <a:ext uri="{FF2B5EF4-FFF2-40B4-BE49-F238E27FC236}">
                <a16:creationId xmlns:a16="http://schemas.microsoft.com/office/drawing/2014/main" id="{A139B5FA-BA3D-4102-A123-C0958D7EEB07}"/>
              </a:ext>
            </a:extLst>
          </p:cNvPr>
          <p:cNvPicPr>
            <a:picLocks noChangeAspect="1"/>
          </p:cNvPicPr>
          <p:nvPr/>
        </p:nvPicPr>
        <p:blipFill>
          <a:blip r:embed="rId3"/>
          <a:stretch>
            <a:fillRect/>
          </a:stretch>
        </p:blipFill>
        <p:spPr>
          <a:xfrm>
            <a:off x="215452" y="836397"/>
            <a:ext cx="8713095" cy="1984562"/>
          </a:xfrm>
          <a:prstGeom prst="rect">
            <a:avLst/>
          </a:prstGeom>
        </p:spPr>
      </p:pic>
      <p:pic>
        <p:nvPicPr>
          <p:cNvPr id="3074" name="Picture 2" descr="Image result for fats creative commons">
            <a:extLst>
              <a:ext uri="{FF2B5EF4-FFF2-40B4-BE49-F238E27FC236}">
                <a16:creationId xmlns:a16="http://schemas.microsoft.com/office/drawing/2014/main" id="{13ED68C0-BE76-49AA-882F-DAA0146B5B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069" y="2933004"/>
            <a:ext cx="2917993" cy="21884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DB618E9-86E6-42F3-9CBC-12156CA3EE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849" y="2878954"/>
            <a:ext cx="2406889" cy="22432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06A2C2-F199-4DB3-8846-55FAA543FC3C}"/>
              </a:ext>
            </a:extLst>
          </p:cNvPr>
          <p:cNvSpPr txBox="1"/>
          <p:nvPr/>
        </p:nvSpPr>
        <p:spPr>
          <a:xfrm>
            <a:off x="5366649" y="5104616"/>
            <a:ext cx="1707262" cy="307777"/>
          </a:xfrm>
          <a:prstGeom prst="rect">
            <a:avLst/>
          </a:prstGeom>
          <a:noFill/>
        </p:spPr>
        <p:txBody>
          <a:bodyPr wrap="none" rtlCol="0">
            <a:spAutoFit/>
          </a:bodyPr>
          <a:lstStyle/>
          <a:p>
            <a:r>
              <a:rPr lang="en-US" sz="1400" dirty="0"/>
              <a:t>Picture by: </a:t>
            </a:r>
            <a:r>
              <a:rPr lang="en-US" sz="1400" dirty="0" err="1">
                <a:hlinkClick r:id="rId6"/>
              </a:rPr>
              <a:t>Poyraz</a:t>
            </a:r>
            <a:r>
              <a:rPr lang="en-US" sz="1400" dirty="0">
                <a:hlinkClick r:id="rId6"/>
              </a:rPr>
              <a:t> 72</a:t>
            </a:r>
            <a:endParaRPr lang="en-US" sz="1400" dirty="0"/>
          </a:p>
        </p:txBody>
      </p:sp>
      <p:sp>
        <p:nvSpPr>
          <p:cNvPr id="8" name="TextBox 7">
            <a:extLst>
              <a:ext uri="{FF2B5EF4-FFF2-40B4-BE49-F238E27FC236}">
                <a16:creationId xmlns:a16="http://schemas.microsoft.com/office/drawing/2014/main" id="{36DCCE24-9024-44BB-8CEA-FEA384B2CBF9}"/>
              </a:ext>
            </a:extLst>
          </p:cNvPr>
          <p:cNvSpPr txBox="1"/>
          <p:nvPr/>
        </p:nvSpPr>
        <p:spPr>
          <a:xfrm>
            <a:off x="915454" y="5121498"/>
            <a:ext cx="1764842" cy="307777"/>
          </a:xfrm>
          <a:prstGeom prst="rect">
            <a:avLst/>
          </a:prstGeom>
          <a:noFill/>
        </p:spPr>
        <p:txBody>
          <a:bodyPr wrap="none" rtlCol="0">
            <a:spAutoFit/>
          </a:bodyPr>
          <a:lstStyle/>
          <a:p>
            <a:r>
              <a:rPr lang="en-US" sz="1400" dirty="0"/>
              <a:t>Picture by: </a:t>
            </a:r>
            <a:r>
              <a:rPr lang="en-US" sz="1400" dirty="0">
                <a:hlinkClick r:id="rId7"/>
              </a:rPr>
              <a:t>Steve </a:t>
            </a:r>
            <a:r>
              <a:rPr lang="en-US" sz="1400" dirty="0" err="1">
                <a:hlinkClick r:id="rId7"/>
              </a:rPr>
              <a:t>Karg</a:t>
            </a:r>
            <a:endParaRPr lang="en-US" sz="1400" dirty="0"/>
          </a:p>
        </p:txBody>
      </p:sp>
    </p:spTree>
    <p:extLst>
      <p:ext uri="{BB962C8B-B14F-4D97-AF65-F5344CB8AC3E}">
        <p14:creationId xmlns:p14="http://schemas.microsoft.com/office/powerpoint/2010/main" val="367208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3936-3674-4F00-89DA-C28D328A9F51}"/>
              </a:ext>
            </a:extLst>
          </p:cNvPr>
          <p:cNvSpPr>
            <a:spLocks noGrp="1"/>
          </p:cNvSpPr>
          <p:nvPr>
            <p:ph type="title"/>
          </p:nvPr>
        </p:nvSpPr>
        <p:spPr/>
        <p:txBody>
          <a:bodyPr/>
          <a:lstStyle/>
          <a:p>
            <a:r>
              <a:rPr lang="en-US" dirty="0"/>
              <a:t>Examples of Oils</a:t>
            </a:r>
          </a:p>
        </p:txBody>
      </p:sp>
      <p:sp>
        <p:nvSpPr>
          <p:cNvPr id="3" name="Content Placeholder 2">
            <a:extLst>
              <a:ext uri="{FF2B5EF4-FFF2-40B4-BE49-F238E27FC236}">
                <a16:creationId xmlns:a16="http://schemas.microsoft.com/office/drawing/2014/main" id="{B98D4439-3F25-4847-8E36-202E85BAC3A8}"/>
              </a:ext>
            </a:extLst>
          </p:cNvPr>
          <p:cNvSpPr>
            <a:spLocks noGrp="1"/>
          </p:cNvSpPr>
          <p:nvPr>
            <p:ph idx="1"/>
          </p:nvPr>
        </p:nvSpPr>
        <p:spPr/>
        <p:txBody>
          <a:bodyPr>
            <a:normAutofit lnSpcReduction="10000"/>
          </a:bodyPr>
          <a:lstStyle/>
          <a:p>
            <a:r>
              <a:rPr lang="en-US" altLang="en-US" dirty="0"/>
              <a:t>Olive oil – from </a:t>
            </a:r>
            <a:r>
              <a:rPr lang="en-US" altLang="en-US" i="1" dirty="0"/>
              <a:t>Oleo </a:t>
            </a:r>
            <a:r>
              <a:rPr lang="en-US" altLang="en-US" i="1" dirty="0" err="1"/>
              <a:t>europa</a:t>
            </a:r>
            <a:r>
              <a:rPr lang="en-US" altLang="en-US" dirty="0"/>
              <a:t> (olive tree)</a:t>
            </a:r>
          </a:p>
          <a:p>
            <a:r>
              <a:rPr lang="en-US" altLang="en-US" dirty="0"/>
              <a:t>Corn oil – from </a:t>
            </a:r>
            <a:r>
              <a:rPr lang="en-US" altLang="en-US" i="1" dirty="0" err="1"/>
              <a:t>Zea</a:t>
            </a:r>
            <a:r>
              <a:rPr lang="en-US" altLang="en-US" i="1" dirty="0"/>
              <a:t> mays</a:t>
            </a:r>
          </a:p>
          <a:p>
            <a:r>
              <a:rPr lang="en-US" altLang="en-US" dirty="0"/>
              <a:t>Peanut oil – from </a:t>
            </a:r>
            <a:r>
              <a:rPr lang="en-US" altLang="en-US" i="1" dirty="0"/>
              <a:t>Arachis </a:t>
            </a:r>
            <a:r>
              <a:rPr lang="en-US" altLang="en-US" i="1" dirty="0" err="1"/>
              <a:t>hypogaea</a:t>
            </a:r>
            <a:endParaRPr lang="en-US" altLang="en-US" i="1" dirty="0"/>
          </a:p>
          <a:p>
            <a:r>
              <a:rPr lang="en-US" altLang="en-US" dirty="0"/>
              <a:t>Cottonseed oil – from </a:t>
            </a:r>
            <a:r>
              <a:rPr lang="en-US" altLang="en-US" i="1" dirty="0"/>
              <a:t>Gossypium</a:t>
            </a:r>
          </a:p>
          <a:p>
            <a:r>
              <a:rPr lang="en-US" altLang="en-US" dirty="0"/>
              <a:t>Sesame oil – from </a:t>
            </a:r>
            <a:r>
              <a:rPr lang="en-US" altLang="en-US" i="1" dirty="0"/>
              <a:t>Sesamum </a:t>
            </a:r>
            <a:r>
              <a:rPr lang="en-US" altLang="en-US" i="1" dirty="0" err="1"/>
              <a:t>indicum</a:t>
            </a:r>
            <a:endParaRPr lang="en-US" altLang="en-US" i="1" dirty="0"/>
          </a:p>
          <a:p>
            <a:r>
              <a:rPr lang="en-US" altLang="en-US" dirty="0"/>
              <a:t>Linseed oil – from </a:t>
            </a:r>
            <a:r>
              <a:rPr lang="en-US" altLang="en-US" i="1" dirty="0" err="1"/>
              <a:t>Linum</a:t>
            </a:r>
            <a:r>
              <a:rPr lang="en-US" altLang="en-US" i="1" dirty="0"/>
              <a:t> </a:t>
            </a:r>
            <a:r>
              <a:rPr lang="en-US" altLang="en-US" i="1" dirty="0" err="1"/>
              <a:t>usitatissimum</a:t>
            </a:r>
            <a:endParaRPr lang="en-US" altLang="en-US" i="1" dirty="0"/>
          </a:p>
          <a:p>
            <a:r>
              <a:rPr lang="en-US" altLang="en-US" dirty="0"/>
              <a:t>Sunflower seed oil – from </a:t>
            </a:r>
            <a:r>
              <a:rPr lang="en-US" altLang="en-US" i="1" dirty="0"/>
              <a:t>Helianthus </a:t>
            </a:r>
            <a:r>
              <a:rPr lang="en-US" altLang="en-US" i="1" dirty="0" err="1"/>
              <a:t>annuus</a:t>
            </a:r>
            <a:endParaRPr lang="en-US" altLang="en-US" i="1" dirty="0"/>
          </a:p>
          <a:p>
            <a:r>
              <a:rPr lang="en-US" altLang="en-US" dirty="0"/>
              <a:t>Rapeseed oil – from </a:t>
            </a:r>
            <a:r>
              <a:rPr lang="en-US" altLang="en-US" i="1" dirty="0"/>
              <a:t>Brassica </a:t>
            </a:r>
            <a:r>
              <a:rPr lang="en-US" altLang="en-US" i="1" dirty="0" err="1"/>
              <a:t>rapa</a:t>
            </a:r>
            <a:endParaRPr lang="en-US" altLang="en-US" i="1" dirty="0"/>
          </a:p>
          <a:p>
            <a:r>
              <a:rPr lang="en-US" altLang="en-US" dirty="0"/>
              <a:t>Coconut oil – from </a:t>
            </a:r>
            <a:r>
              <a:rPr lang="en-US" altLang="en-US" i="1" dirty="0"/>
              <a:t>Cocos nucifera</a:t>
            </a:r>
          </a:p>
          <a:p>
            <a:pPr marL="0" indent="0">
              <a:buNone/>
            </a:pPr>
            <a:endParaRPr lang="en-US" dirty="0"/>
          </a:p>
        </p:txBody>
      </p:sp>
    </p:spTree>
    <p:extLst>
      <p:ext uri="{BB962C8B-B14F-4D97-AF65-F5344CB8AC3E}">
        <p14:creationId xmlns:p14="http://schemas.microsoft.com/office/powerpoint/2010/main" val="9779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197B-8A64-4D8D-8374-4BD979DFA046}"/>
              </a:ext>
            </a:extLst>
          </p:cNvPr>
          <p:cNvSpPr>
            <a:spLocks noGrp="1"/>
          </p:cNvSpPr>
          <p:nvPr>
            <p:ph type="title"/>
          </p:nvPr>
        </p:nvSpPr>
        <p:spPr>
          <a:xfrm>
            <a:off x="1457663" y="145687"/>
            <a:ext cx="7210332" cy="779462"/>
          </a:xfrm>
        </p:spPr>
        <p:txBody>
          <a:bodyPr/>
          <a:lstStyle/>
          <a:p>
            <a:r>
              <a:rPr lang="en-US" dirty="0"/>
              <a:t>Food Sources of TAGs</a:t>
            </a:r>
          </a:p>
        </p:txBody>
      </p:sp>
      <p:pic>
        <p:nvPicPr>
          <p:cNvPr id="28674" name="Picture 2">
            <a:extLst>
              <a:ext uri="{FF2B5EF4-FFF2-40B4-BE49-F238E27FC236}">
                <a16:creationId xmlns:a16="http://schemas.microsoft.com/office/drawing/2014/main" id="{B82427CF-0A76-4F9D-BEF4-4A5C45CFE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840" y="1087270"/>
            <a:ext cx="7571155" cy="45113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A00DF2-C0F3-4BBD-8E69-7909B1C172A2}"/>
              </a:ext>
            </a:extLst>
          </p:cNvPr>
          <p:cNvSpPr txBox="1"/>
          <p:nvPr/>
        </p:nvSpPr>
        <p:spPr>
          <a:xfrm>
            <a:off x="93785" y="5662687"/>
            <a:ext cx="5914761" cy="307777"/>
          </a:xfrm>
          <a:prstGeom prst="rect">
            <a:avLst/>
          </a:prstGeom>
          <a:noFill/>
        </p:spPr>
        <p:txBody>
          <a:bodyPr wrap="none" rtlCol="0">
            <a:spAutoFit/>
          </a:bodyPr>
          <a:lstStyle/>
          <a:p>
            <a:r>
              <a:rPr lang="en-US" sz="1400" dirty="0"/>
              <a:t>Figure from: </a:t>
            </a:r>
            <a:r>
              <a:rPr lang="en-US" sz="1400" dirty="0" err="1">
                <a:hlinkClick r:id="rId4"/>
              </a:rPr>
              <a:t>Lindshield</a:t>
            </a:r>
            <a:r>
              <a:rPr lang="en-US" sz="1400" dirty="0">
                <a:hlinkClick r:id="rId4"/>
              </a:rPr>
              <a:t>, B. – Kansas State University Human Nutrition </a:t>
            </a:r>
            <a:r>
              <a:rPr lang="en-US" sz="1400" dirty="0" err="1">
                <a:hlinkClick r:id="rId4"/>
              </a:rPr>
              <a:t>Flexbook</a:t>
            </a:r>
            <a:endParaRPr lang="en-US" sz="1400" dirty="0"/>
          </a:p>
        </p:txBody>
      </p:sp>
    </p:spTree>
    <p:extLst>
      <p:ext uri="{BB962C8B-B14F-4D97-AF65-F5344CB8AC3E}">
        <p14:creationId xmlns:p14="http://schemas.microsoft.com/office/powerpoint/2010/main" val="348094821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7221</TotalTime>
  <Words>1318</Words>
  <Application>Microsoft Office PowerPoint</Application>
  <PresentationFormat>On-screen Show (4:3)</PresentationFormat>
  <Paragraphs>98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Biochemistry Theme</vt:lpstr>
      <vt:lpstr>Lipids</vt:lpstr>
      <vt:lpstr>TAGS are Fats and Oils</vt:lpstr>
      <vt:lpstr>TAGS are built by  Dehydration Synthesis</vt:lpstr>
      <vt:lpstr>Hydrolysis by Pancreatic Lipase</vt:lpstr>
      <vt:lpstr>General Properties of TAGs</vt:lpstr>
      <vt:lpstr>Emulsification</vt:lpstr>
      <vt:lpstr>Fats vs. Oils</vt:lpstr>
      <vt:lpstr>Examples of Oils</vt:lpstr>
      <vt:lpstr>Food Sources of TAGs</vt:lpstr>
      <vt:lpstr>Non-drying, Semi-drying and Drying Oils</vt:lpstr>
      <vt:lpstr>Polymerization of Drying Oils</vt:lpstr>
      <vt:lpstr>Hydrogen-ation</vt:lpstr>
      <vt:lpstr>Hydrogenation</vt:lpstr>
      <vt:lpstr>Saponification</vt:lpstr>
      <vt:lpstr>TAGS as 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Autophagy</dc:title>
  <dc:creator>Patricia Flatt</dc:creator>
  <cp:lastModifiedBy>Patricia Flatt</cp:lastModifiedBy>
  <cp:revision>119</cp:revision>
  <cp:lastPrinted>2020-02-27T16:26:27Z</cp:lastPrinted>
  <dcterms:created xsi:type="dcterms:W3CDTF">2020-02-20T15:25:56Z</dcterms:created>
  <dcterms:modified xsi:type="dcterms:W3CDTF">2020-02-27T21:48:11Z</dcterms:modified>
</cp:coreProperties>
</file>