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469" r:id="rId2"/>
    <p:sldId id="265" r:id="rId3"/>
    <p:sldId id="467" r:id="rId4"/>
    <p:sldId id="266" r:id="rId5"/>
    <p:sldId id="267" r:id="rId6"/>
    <p:sldId id="268" r:id="rId7"/>
    <p:sldId id="269" r:id="rId8"/>
    <p:sldId id="270" r:id="rId9"/>
    <p:sldId id="271" r:id="rId10"/>
    <p:sldId id="470" r:id="rId11"/>
    <p:sldId id="273" r:id="rId12"/>
    <p:sldId id="274" r:id="rId13"/>
    <p:sldId id="275" r:id="rId14"/>
    <p:sldId id="276" r:id="rId15"/>
    <p:sldId id="277" r:id="rId16"/>
    <p:sldId id="279" r:id="rId17"/>
    <p:sldId id="278" r:id="rId18"/>
    <p:sldId id="280" r:id="rId19"/>
    <p:sldId id="471" r:id="rId20"/>
    <p:sldId id="281" r:id="rId21"/>
    <p:sldId id="282" r:id="rId22"/>
    <p:sldId id="284" r:id="rId23"/>
    <p:sldId id="283" r:id="rId24"/>
    <p:sldId id="472" r:id="rId25"/>
    <p:sldId id="272" r:id="rId26"/>
    <p:sldId id="473" r:id="rId27"/>
    <p:sldId id="285" r:id="rId28"/>
    <p:sldId id="474"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9662" autoAdjust="0"/>
  </p:normalViewPr>
  <p:slideViewPr>
    <p:cSldViewPr snapToGrid="0" showGuides="1">
      <p:cViewPr varScale="1">
        <p:scale>
          <a:sx n="66" d="100"/>
          <a:sy n="66" d="100"/>
        </p:scale>
        <p:origin x="1903" y="46"/>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9/8/2020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section of Chapter 1, we will focus on key elements of physical chemistry that provide a foundation understanding cellular reactions and enzyme kinetics.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119762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a:r>
            <a:r>
              <a:rPr lang="en-US" dirty="0" err="1"/>
              <a:t>conlcusions</a:t>
            </a:r>
            <a:r>
              <a:rPr lang="en-US" dirty="0"/>
              <a:t> we can make from Le </a:t>
            </a:r>
            <a:r>
              <a:rPr lang="en-US" dirty="0" err="1"/>
              <a:t>Chatlier’s</a:t>
            </a:r>
            <a:r>
              <a:rPr lang="en-US" dirty="0"/>
              <a:t> Principle are: </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2418397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think about this first pair of factors in a more mathematical way to help us define Delta G of the reaction. We can first say that it is equal to the change in free energy associated with the intrinsic stability of the reactants, as well as the change in free energy associated with the concentrations of reactants present. Delta G knot is used to reflect the contribution from the intrinsic stability of the reactants and products (and differentiate it from the overall delta G of the rection).  The component of delta G that is dependent on the concentration of reactants and products can be further defined by </a:t>
            </a:r>
            <a:r>
              <a:rPr lang="en-US" dirty="0" err="1"/>
              <a:t>RTlnQrx</a:t>
            </a:r>
            <a:r>
              <a:rPr lang="en-US" dirty="0"/>
              <a:t>, where R is the gas constant, T is temperature in Kelvin, and </a:t>
            </a:r>
            <a:r>
              <a:rPr lang="en-US" dirty="0" err="1"/>
              <a:t>Qrx</a:t>
            </a:r>
            <a:r>
              <a:rPr lang="en-US" dirty="0"/>
              <a:t> is the reaction quotient (which reflects the concentrations of the products over the reactants. </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25496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the change in Gibbs Free Energy can be simplified to this equation. Recall that if delta G is &lt; 0, the reaction is spontaneous (or Exergonic). If delta G is 0, the reaction is at equilibrium, and if delta G is &gt; 0, the reaction is Endergonic or Not spontaneous.</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128007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look at our two acids from our previous reactions, we can characterize the reactions according to these following characteristics. We know that for HCl that the intrinsic stability of the molecule favors the products, whereas for acetic acid, it favors the reactants. For both reactions starting at time = 0, there will be a shift in the reaction such that the reaction will move to the right towards the formation of the products (as no products will have been formed yet at t=0; thus, products will form until equilibrium is established). The combination of these two factors, leads to the overall delta G of the reaction, which in the case of HCl is much larger than 1, and in the case of acetic acid is much smaller than 1.</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403458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equilibrium is reached, you can see that the two pairs of factors have reached equivalency, such that neither factor favors a shift to the reactant or product side (they essentially cancel </a:t>
            </a:r>
            <a:r>
              <a:rPr lang="en-US" dirty="0" err="1"/>
              <a:t>eachother</a:t>
            </a:r>
            <a:r>
              <a:rPr lang="en-US" dirty="0"/>
              <a:t> out and the reaction remains at equilibrium).</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801830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significance of delta G knot? One thing that we know, is that it is independent of concentration and does not change…</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2621964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reaction at equilibrium….What do we know about the value of Delta G at equilibrium? It is zero, right? </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36061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equilibrium, delta G knot will equal the negative </a:t>
            </a:r>
            <a:r>
              <a:rPr lang="en-US" dirty="0" err="1"/>
              <a:t>RTln</a:t>
            </a:r>
            <a:r>
              <a:rPr lang="en-US" dirty="0"/>
              <a:t>[P][Q]/[A][B]. We then know that this reaction is at equilibrium and can substitute in Keq. Thus, our equation reduces to delta G knot equals negative RT, natural log Keq. And we can convert this to a standard log equation if needed. Thus, depending on a given problem, we can potentially calculate a value for delta G knot that can help us further evaluate the delta G of a reaction under different conditions (</a:t>
            </a:r>
            <a:r>
              <a:rPr lang="en-US" dirty="0" err="1"/>
              <a:t>ie</a:t>
            </a:r>
            <a:r>
              <a:rPr lang="en-US" dirty="0"/>
              <a:t> not at equilibrium). </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204338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if in our equation, all of the concentrations are at 1 M?</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381588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Well…the concentration factor reduces to zero, and we find that under this circumstance that the delta G of the reaction will be equal to the delta G knot value (</a:t>
            </a:r>
            <a:r>
              <a:rPr lang="en-US" dirty="0" err="1"/>
              <a:t>ie</a:t>
            </a:r>
            <a:r>
              <a:rPr lang="en-US" dirty="0"/>
              <a:t> the reaction will be independent of concentration and only be affected by the intrinsic reactivity of the molecules. This is defined as the standard state…when the delta G of the reaction equals delta G knot.</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393799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include the major types of chemical reactions and the energy changes </a:t>
            </a:r>
            <a:r>
              <a:rPr lang="en-US"/>
              <a:t>inherent within them.</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888598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this point, we will introduce a new symbol for the steady state which is delta G knot prime.  Standard conditions also define the temperature and pressure conditions of the reaction to a pressure of 1.0 atm and a </a:t>
            </a:r>
            <a:r>
              <a:rPr lang="en-US" dirty="0" err="1"/>
              <a:t>tempterature</a:t>
            </a:r>
            <a:r>
              <a:rPr lang="en-US" dirty="0"/>
              <a:t> of 25 degrees C.</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1864142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helps us to evaluate energy flow within a system. For example, if we look at reaction (a), we can see that conversion of ATP to ADP is going to yield a delta G knot prime of -7.3 kcal/mol (that is in the forward direction for our reaction). If we look at our table, we can also see that the breakdown of creatine phosphate will yield -10.3 kcal/mol (that is in the reverse direction for our equation). So for the forward reaction of creatine to creatine phosphate, our delta G knot prime will be +10.3 kcal/mol.  Thus our overall delta G knot prime will be a sum of these values going in the forward direction or (-7.3) + (+10.3) = +3.0. So we know that reaction (a) under steady state conditions is Not Spontaneous! </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3662826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calculating delta G knot prime for reactions (b) – (d).  What did  you get for (c)? [ -7.3 for the ATP </a:t>
            </a:r>
            <a:r>
              <a:rPr lang="en-US" dirty="0">
                <a:sym typeface="Wingdings" panose="05000000000000000000" pitchFamily="2" charset="2"/>
              </a:rPr>
              <a:t> ADP &amp; +14.8 for the pyruvate  phosphoenolpyruvate = +7.5 for the overall reaction and Non spontaneous].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1068780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calculated delta G knot prime on the last slide…can you use that information to calculate the Keq?? [Hint: Think about the reaction at equilibrium]</a:t>
            </a:r>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4012784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use this equation to come up with your final answer? First fill in the known values, checking to be sure that your units all match and will cancel out. Solve the problem down to the log, and then exponentiate.  Once in exponential form, you can solve for Keq.  This number turns out to be much &lt;&lt; 1 indicating that the reaction favors the reactant side. Note that reactions in the body are not typically at equilibrium or at the steady state. These are conditions that we use in the lab to help us understand the nature of a reaction. The two fluctuating components then, in the reaction are temperature and the concentration of the reactants and the products. In vivo, it is not likely that you can vary the temperature very much to significantly impact the rate of reaction. In vivo, the main driver will be concentration of the reactants and products. Thus, if you have a highly unfavorable reaction, such as the one that we’ve been discussing, removing the product from the area as it is formed can drive the reaction in the forward direction (</a:t>
            </a:r>
            <a:r>
              <a:rPr lang="en-US" dirty="0" err="1"/>
              <a:t>ie</a:t>
            </a:r>
            <a:r>
              <a:rPr lang="en-US" dirty="0"/>
              <a:t> Le </a:t>
            </a:r>
            <a:r>
              <a:rPr lang="en-US" dirty="0" err="1"/>
              <a:t>Chatelier’s</a:t>
            </a:r>
            <a:r>
              <a:rPr lang="en-US" dirty="0"/>
              <a:t> Principle is important in vivo!!).</a:t>
            </a:r>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2201117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Enthalpy and Entropy are also important components that can affect the overall change in Gibb’s free energy within a reaction. Do you remember the equation that relates these terms from general chemistry?</a:t>
            </a:r>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3624914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 change in Gibb’s free energy is equal to the change in enthalpy within the system minus the temperature (in Kelvin) times the change in entropy. This equation is more useful in the lab when we are studying isolated systems.</a:t>
            </a:r>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840698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concept that I want to remind you of before we begin our journey into biochemistry, is that bonded elements that are sharing electrons exist in an optimal energy state and are highly attracted to each other. Thus, it always takes energy to break a bond, or pull the atoms apart from one another. When new bonds form, it releases energy. This amount of energy is called the bond energy, and it will be different for different atoms pairs involved in the bond and depending on what type of bond is formed (</a:t>
            </a:r>
            <a:r>
              <a:rPr lang="en-US" dirty="0" err="1"/>
              <a:t>ie</a:t>
            </a:r>
            <a:r>
              <a:rPr lang="en-US" dirty="0"/>
              <a:t> a sigma bond vs a pi bond or a hybridized mixture of the two).</a:t>
            </a:r>
          </a:p>
        </p:txBody>
      </p:sp>
      <p:sp>
        <p:nvSpPr>
          <p:cNvPr id="4" name="Slide Number Placeholder 3"/>
          <p:cNvSpPr>
            <a:spLocks noGrp="1"/>
          </p:cNvSpPr>
          <p:nvPr>
            <p:ph type="sldNum" sz="quarter" idx="5"/>
          </p:nvPr>
        </p:nvSpPr>
        <p:spPr/>
        <p:txBody>
          <a:bodyPr/>
          <a:lstStyle/>
          <a:p>
            <a:fld id="{2ED13A92-1542-4DD8-9582-4F65BF3293BF}" type="slidenum">
              <a:rPr lang="en-US" smtClean="0"/>
              <a:t>27</a:t>
            </a:fld>
            <a:endParaRPr lang="en-US"/>
          </a:p>
        </p:txBody>
      </p:sp>
    </p:spTree>
    <p:extLst>
      <p:ext uri="{BB962C8B-B14F-4D97-AF65-F5344CB8AC3E}">
        <p14:creationId xmlns:p14="http://schemas.microsoft.com/office/powerpoint/2010/main" val="20837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example of where this concept is often misused or misunderstood is the hydrolysis of ATP. Many people erroneously state that breaking the high energy phosphate bond in ATP releases lots of energy. This is an incorrect way of thinking about this reaction. It is the formation of the hydrolysis product (the inorganic phosphate) that releases the energy! We will see that this mechanism is used over and over again to create energy for biological reactions in vivo.</a:t>
            </a:r>
          </a:p>
        </p:txBody>
      </p:sp>
      <p:sp>
        <p:nvSpPr>
          <p:cNvPr id="4" name="Slide Number Placeholder 3"/>
          <p:cNvSpPr>
            <a:spLocks noGrp="1"/>
          </p:cNvSpPr>
          <p:nvPr>
            <p:ph type="sldNum" sz="quarter" idx="5"/>
          </p:nvPr>
        </p:nvSpPr>
        <p:spPr/>
        <p:txBody>
          <a:bodyPr/>
          <a:lstStyle/>
          <a:p>
            <a:fld id="{2ED13A92-1542-4DD8-9582-4F65BF3293BF}" type="slidenum">
              <a:rPr lang="en-US" smtClean="0"/>
              <a:t>28</a:t>
            </a:fld>
            <a:endParaRPr lang="en-US"/>
          </a:p>
        </p:txBody>
      </p:sp>
    </p:spTree>
    <p:extLst>
      <p:ext uri="{BB962C8B-B14F-4D97-AF65-F5344CB8AC3E}">
        <p14:creationId xmlns:p14="http://schemas.microsoft.com/office/powerpoint/2010/main" val="154806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take a look at reversible reactions. If we consider the reaction: A + B being converted to the products, P + Q over time, we can imagine a few different scenarios.  In the first scenario, shown here, this is a reversible reaction, where the reactants and products are equally favored. Shown on the graph is the concentration of one of the reactants [A] and one of the products [P]. You can see that overtime, as the reaction proceeds, that the concentration of the reactants decreases and the concentration of the products increases, until they reach the same level and stabilize at equilibrium. Recall, that at equilibrium the reaction is still proceeding and dynamic…there is just no net gain or loss in reactants or products as the rate of the forward and reverse reactions is the same.</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421204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scenario 2, the reverse reaction is favored over the forward reaction, causing an accumulation of reactants over time. This is seen in the reaction graph showing that some product is formed, but that when equilibrium is reached, the concentrations of reactant are higher than that of the product, and</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347491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scenario 3, the forward reaction is favored causing an accumulation of more product than reactant at the point that equilibrium is reached.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51751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also find that some reactions are irreversible in nature and are driven to completion. Note that forward products are not shown on this graph, only the complete consumption of the reactants during the reaction.</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43267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reactions that are reversible and reach an equilibrium state, they can be defined mathematically by an equilibrium constant called K-eq or K-equilibrium, due to the stability and nature of the equilibrium state. For this, we need to also take into account a fully balanced equation where the correct molar equivalents are shown. This is indicated in our equation here by the lower case letters in front of the reactants and products, such that we can now define Keq as the concentration of the products (raised to the power of the molar equivalent) over the concentration of the reactants (also raised to the power of the molar equivalent). This helps us define the dynamic nature of the reaction and the static nature of equilibrium. Regardless of whether we perturb the system by adding in more reactants or more products (or do the opposite! Remove products or remove reactants), there must be a shift in the concentration of the other amounts, such that they maintain the equilibrium state at the characteristic constant level. Because Keq is defined by the products in the numerator and the reactants in the denominator, a Keq that is &gt; 1 indicates that the products are favored, whereas a Keq that is &lt; 1 implied that the reactants are favored. If it is exactly 1, then the products and reactants are equally favored. </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268581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from general chemistry lessons, that the spontaneity of a reaction is measured by the change in the Gibbs Free Energy (termed Delta G). Delta G in influenced by two different pairs of factors. The first pair is the concentration of reactants and products and the inherent reactivity of the reactants compared to the products (these are the chemical characteristics of the compounds themselves). The second pair of factors include enthalpy and entropy changes. </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261018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consider the two reactions shown. The top reaction showing hydrochloric acid reacting with water and the lower reaction showing acetic acid reacting with water. At t=0, there will be no product formed yet, and we will just be placing 0.1 moles of each acid into the water. When equilibrium is reached, there is essentially no HCl left in solution. This reaction has gone to completion. Whereas, 99% of the acetic acid remains. Why is that? All we can say is that there is something about the structure of HCl that makes it intrinsically less stable in water than the acetic acid. This is reflected in the Keq for each reaction ( &gt;&gt;1 for HCl and &lt;&lt;1 for acetic acid). Thus, intrinsic stability of the molecule is one factor that contributes to </a:t>
            </a:r>
            <a:r>
              <a:rPr lang="en-US" dirty="0">
                <a:latin typeface="Symbol" panose="05050102010706020507" pitchFamily="18" charset="2"/>
              </a:rPr>
              <a:t>Delta </a:t>
            </a:r>
            <a:r>
              <a:rPr lang="en-US" dirty="0"/>
              <a:t>G. The other factor in the first pair is concentration. For example, if we added 0.25 mol/L of acetic acid to a solution of water, this solution will not conduct electricity, suggesting that very little ionization of the acid has occurred. However, if we add more concentrated acid to the solution, this will drive the formation of more product and the solution will conduct electricity. This is an example of </a:t>
            </a:r>
            <a:r>
              <a:rPr lang="en-US" b="1" i="1" dirty="0"/>
              <a:t>Le </a:t>
            </a:r>
            <a:r>
              <a:rPr lang="en-US" b="1" i="1" dirty="0" err="1"/>
              <a:t>Chatelier’s</a:t>
            </a:r>
            <a:r>
              <a:rPr lang="en-US" b="1" i="1" dirty="0"/>
              <a:t> Principle, </a:t>
            </a:r>
            <a:r>
              <a:rPr lang="en-US" dirty="0"/>
              <a:t>which states that if a reaction at equilibrium is perturbed, the reaction will be driven in the direction that will relieve the perturbation.</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024393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9/8/2020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lstStyle/>
          <a:p>
            <a:r>
              <a:rPr lang="en-US" dirty="0"/>
              <a:t>1.2 Physical Foundations</a:t>
            </a:r>
          </a:p>
        </p:txBody>
      </p:sp>
    </p:spTree>
    <p:extLst>
      <p:ext uri="{BB962C8B-B14F-4D97-AF65-F5344CB8AC3E}">
        <p14:creationId xmlns:p14="http://schemas.microsoft.com/office/powerpoint/2010/main" val="2457864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E92C-1571-4C46-8B67-2D5DCF0733B3}"/>
              </a:ext>
            </a:extLst>
          </p:cNvPr>
          <p:cNvSpPr>
            <a:spLocks noGrp="1"/>
          </p:cNvSpPr>
          <p:nvPr>
            <p:ph type="title"/>
          </p:nvPr>
        </p:nvSpPr>
        <p:spPr/>
        <p:txBody>
          <a:bodyPr>
            <a:normAutofit fontScale="90000"/>
          </a:bodyPr>
          <a:lstStyle/>
          <a:p>
            <a:r>
              <a:rPr lang="en-US" dirty="0"/>
              <a:t>Effects of Le </a:t>
            </a:r>
            <a:r>
              <a:rPr lang="en-US" dirty="0" err="1"/>
              <a:t>Chatelier’s</a:t>
            </a:r>
            <a:r>
              <a:rPr lang="en-US" dirty="0"/>
              <a:t> Principle</a:t>
            </a:r>
          </a:p>
        </p:txBody>
      </p:sp>
      <p:sp>
        <p:nvSpPr>
          <p:cNvPr id="3" name="Content Placeholder 2">
            <a:extLst>
              <a:ext uri="{FF2B5EF4-FFF2-40B4-BE49-F238E27FC236}">
                <a16:creationId xmlns:a16="http://schemas.microsoft.com/office/drawing/2014/main" id="{E6EB01CF-4753-4DE8-A01E-5BDF7AF622F7}"/>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solidFill>
                  <a:srgbClr val="000000"/>
                </a:solidFill>
                <a:effectLst/>
              </a:rPr>
              <a:t>if more reactant is added, the reaction shifts to form more products</a:t>
            </a:r>
            <a:endParaRPr lang="en-US" dirty="0"/>
          </a:p>
          <a:p>
            <a:pPr>
              <a:buFont typeface="Arial" panose="020B0604020202020204" pitchFamily="34" charset="0"/>
              <a:buChar char="•"/>
            </a:pPr>
            <a:r>
              <a:rPr lang="en-US" dirty="0">
                <a:solidFill>
                  <a:srgbClr val="000000"/>
                </a:solidFill>
                <a:effectLst/>
              </a:rPr>
              <a:t>if more product is added, the reaction shifts to form more reactants</a:t>
            </a:r>
            <a:endParaRPr lang="en-US" dirty="0"/>
          </a:p>
          <a:p>
            <a:pPr>
              <a:buFont typeface="Arial" panose="020B0604020202020204" pitchFamily="34" charset="0"/>
              <a:buChar char="•"/>
            </a:pPr>
            <a:r>
              <a:rPr lang="en-US" dirty="0">
                <a:solidFill>
                  <a:srgbClr val="000000"/>
                </a:solidFill>
                <a:effectLst/>
              </a:rPr>
              <a:t>if products are selectively removed (by distillation, crystallization, or further reaction to produce another species), the reaction shifts to form more product.</a:t>
            </a:r>
            <a:endParaRPr lang="en-US" dirty="0"/>
          </a:p>
          <a:p>
            <a:pPr>
              <a:buFont typeface="Arial" panose="020B0604020202020204" pitchFamily="34" charset="0"/>
              <a:buChar char="•"/>
            </a:pPr>
            <a:r>
              <a:rPr lang="en-US" dirty="0">
                <a:solidFill>
                  <a:srgbClr val="000000"/>
                </a:solidFill>
                <a:effectLst/>
              </a:rPr>
              <a:t>if reactants are removed (as above), the reaction shifts to form more reactants.</a:t>
            </a:r>
            <a:endParaRPr lang="en-US" dirty="0"/>
          </a:p>
          <a:p>
            <a:pPr>
              <a:buFont typeface="Arial" panose="020B0604020202020204" pitchFamily="34" charset="0"/>
              <a:buChar char="•"/>
            </a:pPr>
            <a:r>
              <a:rPr lang="en-US" dirty="0">
                <a:solidFill>
                  <a:srgbClr val="000000"/>
                </a:solidFill>
                <a:effectLst/>
              </a:rPr>
              <a:t>if heat is added to an exothermic reaction, the reaction shifts to get rid of the excess heat by shifting to form more reactants. (opposite for an endothermic reaction).</a:t>
            </a:r>
            <a:endParaRPr lang="en-US" dirty="0"/>
          </a:p>
          <a:p>
            <a:pPr marL="0" indent="0">
              <a:buNone/>
            </a:pPr>
            <a:endParaRPr lang="en-US" dirty="0"/>
          </a:p>
        </p:txBody>
      </p:sp>
    </p:spTree>
    <p:extLst>
      <p:ext uri="{BB962C8B-B14F-4D97-AF65-F5344CB8AC3E}">
        <p14:creationId xmlns:p14="http://schemas.microsoft.com/office/powerpoint/2010/main" val="384706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in Gibbs Free Energy (</a:t>
            </a:r>
            <a:r>
              <a:rPr lang="en-US" dirty="0">
                <a:latin typeface="Symbol" panose="05050102010706020507" pitchFamily="18" charset="2"/>
              </a:rPr>
              <a:t>D</a:t>
            </a:r>
            <a:r>
              <a:rPr lang="en-US" dirty="0"/>
              <a:t>G)</a:t>
            </a:r>
          </a:p>
        </p:txBody>
      </p:sp>
      <p:pic>
        <p:nvPicPr>
          <p:cNvPr id="4" name="Picture 3"/>
          <p:cNvPicPr>
            <a:picLocks noChangeAspect="1"/>
          </p:cNvPicPr>
          <p:nvPr/>
        </p:nvPicPr>
        <p:blipFill rotWithShape="1">
          <a:blip r:embed="rId3"/>
          <a:srcRect b="42073"/>
          <a:stretch/>
        </p:blipFill>
        <p:spPr>
          <a:xfrm>
            <a:off x="2767372" y="1246196"/>
            <a:ext cx="3639981" cy="711977"/>
          </a:xfrm>
          <a:prstGeom prst="rect">
            <a:avLst/>
          </a:prstGeom>
        </p:spPr>
      </p:pic>
      <p:pic>
        <p:nvPicPr>
          <p:cNvPr id="5" name="Picture 4"/>
          <p:cNvPicPr>
            <a:picLocks noChangeAspect="1"/>
          </p:cNvPicPr>
          <p:nvPr/>
        </p:nvPicPr>
        <p:blipFill rotWithShape="1">
          <a:blip r:embed="rId3"/>
          <a:srcRect t="50146"/>
          <a:stretch/>
        </p:blipFill>
        <p:spPr>
          <a:xfrm>
            <a:off x="2840678" y="3068065"/>
            <a:ext cx="3639981" cy="612752"/>
          </a:xfrm>
          <a:prstGeom prst="rect">
            <a:avLst/>
          </a:prstGeom>
        </p:spPr>
      </p:pic>
      <p:pic>
        <p:nvPicPr>
          <p:cNvPr id="6" name="Picture 5"/>
          <p:cNvPicPr>
            <a:picLocks noChangeAspect="1"/>
          </p:cNvPicPr>
          <p:nvPr/>
        </p:nvPicPr>
        <p:blipFill>
          <a:blip r:embed="rId4"/>
          <a:stretch>
            <a:fillRect/>
          </a:stretch>
        </p:blipFill>
        <p:spPr>
          <a:xfrm>
            <a:off x="2994396" y="4394238"/>
            <a:ext cx="2672537" cy="1294771"/>
          </a:xfrm>
          <a:prstGeom prst="rect">
            <a:avLst/>
          </a:prstGeom>
        </p:spPr>
      </p:pic>
    </p:spTree>
    <p:extLst>
      <p:ext uri="{BB962C8B-B14F-4D97-AF65-F5344CB8AC3E}">
        <p14:creationId xmlns:p14="http://schemas.microsoft.com/office/powerpoint/2010/main" val="159262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3810"/>
            <a:ext cx="7886700" cy="1325563"/>
          </a:xfrm>
        </p:spPr>
        <p:txBody>
          <a:bodyPr/>
          <a:lstStyle/>
          <a:p>
            <a:r>
              <a:rPr lang="en-US" dirty="0"/>
              <a:t>Change in Gibbs Free Energy (</a:t>
            </a:r>
            <a:r>
              <a:rPr lang="en-US" dirty="0">
                <a:latin typeface="Symbol" panose="05050102010706020507" pitchFamily="18" charset="2"/>
              </a:rPr>
              <a:t>D</a:t>
            </a:r>
            <a:r>
              <a:rPr lang="en-US" dirty="0"/>
              <a:t>G)</a:t>
            </a:r>
          </a:p>
        </p:txBody>
      </p:sp>
      <p:pic>
        <p:nvPicPr>
          <p:cNvPr id="3" name="Picture 2"/>
          <p:cNvPicPr>
            <a:picLocks noChangeAspect="1"/>
          </p:cNvPicPr>
          <p:nvPr/>
        </p:nvPicPr>
        <p:blipFill>
          <a:blip r:embed="rId3"/>
          <a:stretch>
            <a:fillRect/>
          </a:stretch>
        </p:blipFill>
        <p:spPr>
          <a:xfrm>
            <a:off x="2234691" y="973832"/>
            <a:ext cx="4423898" cy="1534820"/>
          </a:xfrm>
          <a:prstGeom prst="rect">
            <a:avLst/>
          </a:prstGeom>
        </p:spPr>
      </p:pic>
      <p:sp>
        <p:nvSpPr>
          <p:cNvPr id="7" name="Rectangle 6"/>
          <p:cNvSpPr/>
          <p:nvPr/>
        </p:nvSpPr>
        <p:spPr>
          <a:xfrm>
            <a:off x="1004120" y="2634698"/>
            <a:ext cx="7450784" cy="3046988"/>
          </a:xfrm>
          <a:prstGeom prst="rect">
            <a:avLst/>
          </a:prstGeom>
        </p:spPr>
        <p:txBody>
          <a:bodyPr wrap="square">
            <a:spAutoFit/>
          </a:bodyPr>
          <a:lstStyle/>
          <a:p>
            <a:pPr>
              <a:buFont typeface="Arial" panose="020B0604020202020204" pitchFamily="34" charset="0"/>
              <a:buChar char="•"/>
            </a:pPr>
            <a:r>
              <a:rPr lang="en-US" sz="2400" dirty="0">
                <a:solidFill>
                  <a:srgbClr val="000000"/>
                </a:solidFill>
              </a:rPr>
              <a:t>   if </a:t>
            </a:r>
            <a:r>
              <a:rPr lang="en-US" sz="2400" i="1" dirty="0">
                <a:solidFill>
                  <a:srgbClr val="000000"/>
                </a:solidFill>
              </a:rPr>
              <a:t>ΔG</a:t>
            </a:r>
            <a:r>
              <a:rPr lang="en-US" sz="2400" dirty="0">
                <a:solidFill>
                  <a:srgbClr val="000000"/>
                </a:solidFill>
              </a:rPr>
              <a:t> &lt; 0, the reaction goes toward products P and Q</a:t>
            </a:r>
          </a:p>
          <a:p>
            <a:r>
              <a:rPr lang="en-US" sz="2400" dirty="0">
                <a:solidFill>
                  <a:srgbClr val="000000"/>
                </a:solidFill>
              </a:rPr>
              <a:t>	The reaction is </a:t>
            </a:r>
            <a:r>
              <a:rPr lang="en-US" sz="2400" b="1" i="1" dirty="0">
                <a:solidFill>
                  <a:srgbClr val="000000"/>
                </a:solidFill>
              </a:rPr>
              <a:t>EXERGONIC (Spontaneous)</a:t>
            </a:r>
            <a:endParaRPr lang="en-US" sz="2400" b="1" i="1" dirty="0"/>
          </a:p>
          <a:p>
            <a:pPr>
              <a:buFont typeface="Arial" panose="020B0604020202020204" pitchFamily="34" charset="0"/>
              <a:buChar char="•"/>
            </a:pPr>
            <a:r>
              <a:rPr lang="en-US" sz="2400" dirty="0">
                <a:solidFill>
                  <a:srgbClr val="000000"/>
                </a:solidFill>
              </a:rPr>
              <a:t>   if </a:t>
            </a:r>
            <a:r>
              <a:rPr lang="en-US" sz="2400" i="1" dirty="0">
                <a:solidFill>
                  <a:srgbClr val="000000"/>
                </a:solidFill>
              </a:rPr>
              <a:t>ΔG</a:t>
            </a:r>
            <a:r>
              <a:rPr lang="en-US" sz="2400" dirty="0">
                <a:solidFill>
                  <a:srgbClr val="000000"/>
                </a:solidFill>
              </a:rPr>
              <a:t> = 0, the reaction is at equilibrium and no further </a:t>
            </a:r>
          </a:p>
          <a:p>
            <a:r>
              <a:rPr lang="en-US" sz="2400" dirty="0">
                <a:solidFill>
                  <a:srgbClr val="000000"/>
                </a:solidFill>
              </a:rPr>
              <a:t>    change occurs in the concentration of reactants and </a:t>
            </a:r>
          </a:p>
          <a:p>
            <a:r>
              <a:rPr lang="en-US" sz="2400" dirty="0">
                <a:solidFill>
                  <a:srgbClr val="000000"/>
                </a:solidFill>
              </a:rPr>
              <a:t>    products.</a:t>
            </a:r>
          </a:p>
          <a:p>
            <a:r>
              <a:rPr lang="en-US" sz="2400" dirty="0">
                <a:solidFill>
                  <a:srgbClr val="000000"/>
                </a:solidFill>
              </a:rPr>
              <a:t>	The reaction is at </a:t>
            </a:r>
            <a:r>
              <a:rPr lang="en-US" sz="2400" b="1" i="1" dirty="0">
                <a:solidFill>
                  <a:srgbClr val="000000"/>
                </a:solidFill>
              </a:rPr>
              <a:t>EQUILIBRIUM</a:t>
            </a:r>
            <a:endParaRPr lang="en-US" sz="2400" b="1" i="1" dirty="0"/>
          </a:p>
          <a:p>
            <a:pPr>
              <a:buFont typeface="Arial" panose="020B0604020202020204" pitchFamily="34" charset="0"/>
              <a:buChar char="•"/>
            </a:pPr>
            <a:r>
              <a:rPr lang="en-US" sz="2400" dirty="0">
                <a:solidFill>
                  <a:srgbClr val="000000"/>
                </a:solidFill>
              </a:rPr>
              <a:t>   if </a:t>
            </a:r>
            <a:r>
              <a:rPr lang="en-US" sz="2400" i="1" dirty="0">
                <a:solidFill>
                  <a:srgbClr val="000000"/>
                </a:solidFill>
              </a:rPr>
              <a:t>ΔG</a:t>
            </a:r>
            <a:r>
              <a:rPr lang="en-US" sz="2400" dirty="0">
                <a:solidFill>
                  <a:srgbClr val="000000"/>
                </a:solidFill>
              </a:rPr>
              <a:t> &gt; 0, the reaction goes toward reactants A and B.</a:t>
            </a:r>
          </a:p>
          <a:p>
            <a:pPr lvl="1"/>
            <a:r>
              <a:rPr lang="en-US" sz="2400" dirty="0">
                <a:solidFill>
                  <a:srgbClr val="000000"/>
                </a:solidFill>
              </a:rPr>
              <a:t>The reaction is </a:t>
            </a:r>
            <a:r>
              <a:rPr lang="en-US" sz="2400" b="1" i="1" dirty="0">
                <a:solidFill>
                  <a:srgbClr val="000000"/>
                </a:solidFill>
              </a:rPr>
              <a:t>ENDERGONIC (Not Spontaneous)</a:t>
            </a:r>
            <a:endParaRPr lang="en-US" sz="2400" b="1" i="1" dirty="0"/>
          </a:p>
        </p:txBody>
      </p:sp>
    </p:spTree>
    <p:extLst>
      <p:ext uri="{BB962C8B-B14F-4D97-AF65-F5344CB8AC3E}">
        <p14:creationId xmlns:p14="http://schemas.microsoft.com/office/powerpoint/2010/main" val="219386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49051"/>
            <a:ext cx="7886700" cy="1712157"/>
          </a:xfrm>
        </p:spPr>
        <p:txBody>
          <a:bodyPr/>
          <a:lstStyle/>
          <a:p>
            <a:pPr marL="0" indent="0">
              <a:buNone/>
            </a:pPr>
            <a:r>
              <a:rPr lang="pt-BR" b="1" dirty="0"/>
              <a:t>           HCl(aq) + H</a:t>
            </a:r>
            <a:r>
              <a:rPr lang="pt-BR" b="1" baseline="-25000" dirty="0"/>
              <a:t>2</a:t>
            </a:r>
            <a:r>
              <a:rPr lang="pt-BR" b="1" dirty="0"/>
              <a:t>O(l) –&gt; H</a:t>
            </a:r>
            <a:r>
              <a:rPr lang="pt-BR" b="1" baseline="-25000" dirty="0"/>
              <a:t>3</a:t>
            </a:r>
            <a:r>
              <a:rPr lang="pt-BR" b="1" dirty="0"/>
              <a:t>O</a:t>
            </a:r>
            <a:r>
              <a:rPr lang="pt-BR" b="1" baseline="30000" dirty="0"/>
              <a:t>+</a:t>
            </a:r>
            <a:r>
              <a:rPr lang="pt-BR" b="1" dirty="0"/>
              <a:t>(aq) + Cl</a:t>
            </a:r>
            <a:r>
              <a:rPr lang="pt-BR" b="1" baseline="30000" dirty="0"/>
              <a:t>–</a:t>
            </a:r>
            <a:r>
              <a:rPr lang="pt-BR" b="1" dirty="0"/>
              <a:t>(aq)</a:t>
            </a:r>
          </a:p>
          <a:p>
            <a:pPr marL="0" indent="0">
              <a:buNone/>
            </a:pPr>
            <a:endParaRPr lang="pt-BR" dirty="0"/>
          </a:p>
          <a:p>
            <a:pPr marL="0" indent="0">
              <a:buNone/>
            </a:pPr>
            <a:r>
              <a:rPr lang="pt-BR" b="1" dirty="0"/>
              <a:t>CH</a:t>
            </a:r>
            <a:r>
              <a:rPr lang="pt-BR" b="1" baseline="-25000" dirty="0"/>
              <a:t>3</a:t>
            </a:r>
            <a:r>
              <a:rPr lang="pt-BR" b="1" dirty="0"/>
              <a:t>CO</a:t>
            </a:r>
            <a:r>
              <a:rPr lang="pt-BR" b="1" baseline="-25000" dirty="0"/>
              <a:t>2</a:t>
            </a:r>
            <a:r>
              <a:rPr lang="pt-BR" b="1" dirty="0"/>
              <a:t>H(aq) + H</a:t>
            </a:r>
            <a:r>
              <a:rPr lang="pt-BR" b="1" baseline="-25000" dirty="0"/>
              <a:t>2</a:t>
            </a:r>
            <a:r>
              <a:rPr lang="pt-BR" b="1" dirty="0"/>
              <a:t>O(l) –&gt; H</a:t>
            </a:r>
            <a:r>
              <a:rPr lang="pt-BR" b="1" baseline="-25000" dirty="0"/>
              <a:t>3</a:t>
            </a:r>
            <a:r>
              <a:rPr lang="pt-BR" b="1" dirty="0"/>
              <a:t>O</a:t>
            </a:r>
            <a:r>
              <a:rPr lang="pt-BR" b="1" baseline="30000" dirty="0"/>
              <a:t>+</a:t>
            </a:r>
            <a:r>
              <a:rPr lang="pt-BR" b="1" dirty="0"/>
              <a:t>(aq) + CH</a:t>
            </a:r>
            <a:r>
              <a:rPr lang="pt-BR" b="1" baseline="-25000" dirty="0"/>
              <a:t>3</a:t>
            </a:r>
            <a:r>
              <a:rPr lang="pt-BR" b="1" dirty="0"/>
              <a:t>CO</a:t>
            </a:r>
            <a:r>
              <a:rPr lang="pt-BR" b="1" baseline="-25000" dirty="0"/>
              <a:t>2</a:t>
            </a:r>
            <a:r>
              <a:rPr lang="pt-BR" b="1" baseline="30000" dirty="0"/>
              <a:t>–</a:t>
            </a:r>
            <a:r>
              <a:rPr lang="pt-BR" b="1" dirty="0"/>
              <a:t>(aq)</a:t>
            </a:r>
            <a:endParaRPr lang="pt-BR" dirty="0"/>
          </a:p>
          <a:p>
            <a:endParaRPr lang="en-US" dirty="0"/>
          </a:p>
        </p:txBody>
      </p:sp>
      <p:pic>
        <p:nvPicPr>
          <p:cNvPr id="4" name="Picture 3"/>
          <p:cNvPicPr>
            <a:picLocks noChangeAspect="1"/>
          </p:cNvPicPr>
          <p:nvPr/>
        </p:nvPicPr>
        <p:blipFill>
          <a:blip r:embed="rId3"/>
          <a:stretch>
            <a:fillRect/>
          </a:stretch>
        </p:blipFill>
        <p:spPr>
          <a:xfrm>
            <a:off x="2429419" y="0"/>
            <a:ext cx="4423898" cy="1534820"/>
          </a:xfrm>
          <a:prstGeom prst="rect">
            <a:avLst/>
          </a:prstGeom>
        </p:spPr>
      </p:pic>
      <p:pic>
        <p:nvPicPr>
          <p:cNvPr id="2" name="Picture 1"/>
          <p:cNvPicPr>
            <a:picLocks noChangeAspect="1"/>
          </p:cNvPicPr>
          <p:nvPr/>
        </p:nvPicPr>
        <p:blipFill>
          <a:blip r:embed="rId4"/>
          <a:stretch>
            <a:fillRect/>
          </a:stretch>
        </p:blipFill>
        <p:spPr>
          <a:xfrm>
            <a:off x="447829" y="3737311"/>
            <a:ext cx="8248341" cy="1786925"/>
          </a:xfrm>
          <a:prstGeom prst="rect">
            <a:avLst/>
          </a:prstGeom>
        </p:spPr>
      </p:pic>
    </p:spTree>
    <p:extLst>
      <p:ext uri="{BB962C8B-B14F-4D97-AF65-F5344CB8AC3E}">
        <p14:creationId xmlns:p14="http://schemas.microsoft.com/office/powerpoint/2010/main" val="402687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49051"/>
            <a:ext cx="7886700" cy="1712157"/>
          </a:xfrm>
        </p:spPr>
        <p:txBody>
          <a:bodyPr/>
          <a:lstStyle/>
          <a:p>
            <a:pPr marL="0" indent="0">
              <a:buNone/>
            </a:pPr>
            <a:r>
              <a:rPr lang="pt-BR" b="1" dirty="0"/>
              <a:t>         HCl(aq) + H</a:t>
            </a:r>
            <a:r>
              <a:rPr lang="pt-BR" b="1" baseline="-25000" dirty="0"/>
              <a:t>2</a:t>
            </a:r>
            <a:r>
              <a:rPr lang="pt-BR" b="1" dirty="0"/>
              <a:t>O(l) –&gt; H</a:t>
            </a:r>
            <a:r>
              <a:rPr lang="pt-BR" b="1" baseline="-25000" dirty="0"/>
              <a:t>3</a:t>
            </a:r>
            <a:r>
              <a:rPr lang="pt-BR" b="1" dirty="0"/>
              <a:t>O</a:t>
            </a:r>
            <a:r>
              <a:rPr lang="pt-BR" b="1" baseline="30000" dirty="0"/>
              <a:t>+</a:t>
            </a:r>
            <a:r>
              <a:rPr lang="pt-BR" b="1" dirty="0"/>
              <a:t>(aq) + Cl</a:t>
            </a:r>
            <a:r>
              <a:rPr lang="pt-BR" b="1" baseline="30000" dirty="0"/>
              <a:t>–</a:t>
            </a:r>
            <a:r>
              <a:rPr lang="pt-BR" b="1" dirty="0"/>
              <a:t>(aq)</a:t>
            </a:r>
          </a:p>
          <a:p>
            <a:pPr marL="0" indent="0">
              <a:buNone/>
            </a:pPr>
            <a:endParaRPr lang="pt-BR" dirty="0"/>
          </a:p>
          <a:p>
            <a:pPr marL="0" indent="0">
              <a:buNone/>
            </a:pPr>
            <a:r>
              <a:rPr lang="pt-BR" b="1" dirty="0"/>
              <a:t>CH</a:t>
            </a:r>
            <a:r>
              <a:rPr lang="pt-BR" b="1" baseline="-25000" dirty="0"/>
              <a:t>3</a:t>
            </a:r>
            <a:r>
              <a:rPr lang="pt-BR" b="1" dirty="0"/>
              <a:t>CO</a:t>
            </a:r>
            <a:r>
              <a:rPr lang="pt-BR" b="1" baseline="-25000" dirty="0"/>
              <a:t>2</a:t>
            </a:r>
            <a:r>
              <a:rPr lang="pt-BR" b="1" dirty="0"/>
              <a:t>H(aq) + H</a:t>
            </a:r>
            <a:r>
              <a:rPr lang="pt-BR" b="1" baseline="-25000" dirty="0"/>
              <a:t>2</a:t>
            </a:r>
            <a:r>
              <a:rPr lang="pt-BR" b="1" dirty="0"/>
              <a:t>O(l) –&gt; H</a:t>
            </a:r>
            <a:r>
              <a:rPr lang="pt-BR" b="1" baseline="-25000" dirty="0"/>
              <a:t>3</a:t>
            </a:r>
            <a:r>
              <a:rPr lang="pt-BR" b="1" dirty="0"/>
              <a:t>O</a:t>
            </a:r>
            <a:r>
              <a:rPr lang="pt-BR" b="1" baseline="30000" dirty="0"/>
              <a:t>+</a:t>
            </a:r>
            <a:r>
              <a:rPr lang="pt-BR" b="1" dirty="0"/>
              <a:t>(aq) + CH</a:t>
            </a:r>
            <a:r>
              <a:rPr lang="pt-BR" b="1" baseline="-25000" dirty="0"/>
              <a:t>3</a:t>
            </a:r>
            <a:r>
              <a:rPr lang="pt-BR" b="1" dirty="0"/>
              <a:t>CO</a:t>
            </a:r>
            <a:r>
              <a:rPr lang="pt-BR" b="1" baseline="-25000" dirty="0"/>
              <a:t>2</a:t>
            </a:r>
            <a:r>
              <a:rPr lang="pt-BR" b="1" baseline="30000" dirty="0"/>
              <a:t>–</a:t>
            </a:r>
            <a:r>
              <a:rPr lang="pt-BR" b="1" dirty="0"/>
              <a:t>(aq)</a:t>
            </a:r>
            <a:endParaRPr lang="pt-BR" dirty="0"/>
          </a:p>
          <a:p>
            <a:endParaRPr lang="en-US" dirty="0"/>
          </a:p>
        </p:txBody>
      </p:sp>
      <p:pic>
        <p:nvPicPr>
          <p:cNvPr id="4" name="Picture 3"/>
          <p:cNvPicPr>
            <a:picLocks noChangeAspect="1"/>
          </p:cNvPicPr>
          <p:nvPr/>
        </p:nvPicPr>
        <p:blipFill>
          <a:blip r:embed="rId3"/>
          <a:stretch>
            <a:fillRect/>
          </a:stretch>
        </p:blipFill>
        <p:spPr>
          <a:xfrm>
            <a:off x="2429419" y="0"/>
            <a:ext cx="4423898" cy="1534820"/>
          </a:xfrm>
          <a:prstGeom prst="rect">
            <a:avLst/>
          </a:prstGeom>
        </p:spPr>
      </p:pic>
      <p:pic>
        <p:nvPicPr>
          <p:cNvPr id="5" name="Picture 4"/>
          <p:cNvPicPr>
            <a:picLocks noChangeAspect="1"/>
          </p:cNvPicPr>
          <p:nvPr/>
        </p:nvPicPr>
        <p:blipFill>
          <a:blip r:embed="rId4"/>
          <a:stretch>
            <a:fillRect/>
          </a:stretch>
        </p:blipFill>
        <p:spPr>
          <a:xfrm>
            <a:off x="707369" y="4029909"/>
            <a:ext cx="7434610" cy="1582615"/>
          </a:xfrm>
          <a:prstGeom prst="rect">
            <a:avLst/>
          </a:prstGeom>
        </p:spPr>
      </p:pic>
    </p:spTree>
    <p:extLst>
      <p:ext uri="{BB962C8B-B14F-4D97-AF65-F5344CB8AC3E}">
        <p14:creationId xmlns:p14="http://schemas.microsoft.com/office/powerpoint/2010/main" val="383164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317" y="0"/>
            <a:ext cx="7886700" cy="1325563"/>
          </a:xfrm>
        </p:spPr>
        <p:txBody>
          <a:bodyPr/>
          <a:lstStyle/>
          <a:p>
            <a:r>
              <a:rPr lang="en-US" dirty="0"/>
              <a:t>What is the significance of </a:t>
            </a:r>
            <a:r>
              <a:rPr lang="en-US" dirty="0" err="1">
                <a:latin typeface="Symbol" panose="05050102010706020507" pitchFamily="18" charset="2"/>
              </a:rPr>
              <a:t>D</a:t>
            </a:r>
            <a:r>
              <a:rPr lang="en-US" dirty="0" err="1"/>
              <a:t>G</a:t>
            </a:r>
            <a:r>
              <a:rPr lang="en-US" baseline="30000" dirty="0" err="1"/>
              <a:t>o</a:t>
            </a:r>
            <a:r>
              <a:rPr lang="en-US" dirty="0"/>
              <a:t>?</a:t>
            </a:r>
          </a:p>
        </p:txBody>
      </p:sp>
      <p:pic>
        <p:nvPicPr>
          <p:cNvPr id="3" name="Picture 2"/>
          <p:cNvPicPr>
            <a:picLocks noChangeAspect="1"/>
          </p:cNvPicPr>
          <p:nvPr/>
        </p:nvPicPr>
        <p:blipFill>
          <a:blip r:embed="rId3"/>
          <a:stretch>
            <a:fillRect/>
          </a:stretch>
        </p:blipFill>
        <p:spPr>
          <a:xfrm>
            <a:off x="1955248" y="1661574"/>
            <a:ext cx="4869055" cy="2660090"/>
          </a:xfrm>
          <a:prstGeom prst="rect">
            <a:avLst/>
          </a:prstGeom>
        </p:spPr>
      </p:pic>
    </p:spTree>
    <p:extLst>
      <p:ext uri="{BB962C8B-B14F-4D97-AF65-F5344CB8AC3E}">
        <p14:creationId xmlns:p14="http://schemas.microsoft.com/office/powerpoint/2010/main" val="4011851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276" y="-74587"/>
            <a:ext cx="7886700" cy="1325563"/>
          </a:xfrm>
        </p:spPr>
        <p:txBody>
          <a:bodyPr/>
          <a:lstStyle/>
          <a:p>
            <a:r>
              <a:rPr lang="en-US" dirty="0"/>
              <a:t>What is the significance of </a:t>
            </a:r>
            <a:r>
              <a:rPr lang="en-US" dirty="0" err="1">
                <a:latin typeface="Symbol" panose="05050102010706020507" pitchFamily="18" charset="2"/>
              </a:rPr>
              <a:t>D</a:t>
            </a:r>
            <a:r>
              <a:rPr lang="en-US" dirty="0" err="1"/>
              <a:t>G</a:t>
            </a:r>
            <a:r>
              <a:rPr lang="en-US" baseline="30000" dirty="0" err="1"/>
              <a:t>o</a:t>
            </a:r>
            <a:r>
              <a:rPr lang="en-US" dirty="0"/>
              <a:t>?</a:t>
            </a:r>
          </a:p>
        </p:txBody>
      </p:sp>
      <p:pic>
        <p:nvPicPr>
          <p:cNvPr id="3" name="Picture 2"/>
          <p:cNvPicPr>
            <a:picLocks noChangeAspect="1"/>
          </p:cNvPicPr>
          <p:nvPr/>
        </p:nvPicPr>
        <p:blipFill>
          <a:blip r:embed="rId3"/>
          <a:stretch>
            <a:fillRect/>
          </a:stretch>
        </p:blipFill>
        <p:spPr>
          <a:xfrm>
            <a:off x="2137472" y="1428817"/>
            <a:ext cx="4869055" cy="2660090"/>
          </a:xfrm>
          <a:prstGeom prst="rect">
            <a:avLst/>
          </a:prstGeom>
        </p:spPr>
      </p:pic>
      <p:sp>
        <p:nvSpPr>
          <p:cNvPr id="7" name="TextBox 6"/>
          <p:cNvSpPr txBox="1"/>
          <p:nvPr/>
        </p:nvSpPr>
        <p:spPr>
          <a:xfrm>
            <a:off x="2315250" y="4555566"/>
            <a:ext cx="4925148" cy="461665"/>
          </a:xfrm>
          <a:prstGeom prst="rect">
            <a:avLst/>
          </a:prstGeom>
          <a:noFill/>
        </p:spPr>
        <p:txBody>
          <a:bodyPr wrap="square" rtlCol="0">
            <a:spAutoFit/>
          </a:bodyPr>
          <a:lstStyle/>
          <a:p>
            <a:r>
              <a:rPr lang="en-US" sz="2400" dirty="0"/>
              <a:t>Think of the reaction at equilibrium</a:t>
            </a:r>
          </a:p>
        </p:txBody>
      </p:sp>
    </p:spTree>
    <p:extLst>
      <p:ext uri="{BB962C8B-B14F-4D97-AF65-F5344CB8AC3E}">
        <p14:creationId xmlns:p14="http://schemas.microsoft.com/office/powerpoint/2010/main" val="286058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192" y="0"/>
            <a:ext cx="7886700" cy="1325563"/>
          </a:xfrm>
        </p:spPr>
        <p:txBody>
          <a:bodyPr/>
          <a:lstStyle/>
          <a:p>
            <a:r>
              <a:rPr lang="en-US" dirty="0"/>
              <a:t>What is the significance of </a:t>
            </a:r>
            <a:r>
              <a:rPr lang="en-US" dirty="0" err="1">
                <a:latin typeface="Symbol" panose="05050102010706020507" pitchFamily="18" charset="2"/>
              </a:rPr>
              <a:t>D</a:t>
            </a:r>
            <a:r>
              <a:rPr lang="en-US" dirty="0" err="1"/>
              <a:t>G</a:t>
            </a:r>
            <a:r>
              <a:rPr lang="en-US" baseline="30000" dirty="0" err="1"/>
              <a:t>o</a:t>
            </a:r>
            <a:r>
              <a:rPr lang="en-US" dirty="0"/>
              <a:t>?</a:t>
            </a:r>
          </a:p>
        </p:txBody>
      </p:sp>
      <p:sp>
        <p:nvSpPr>
          <p:cNvPr id="4" name="TextBox 3"/>
          <p:cNvSpPr txBox="1"/>
          <p:nvPr/>
        </p:nvSpPr>
        <p:spPr>
          <a:xfrm>
            <a:off x="2285877" y="1063484"/>
            <a:ext cx="4925148" cy="1384995"/>
          </a:xfrm>
          <a:prstGeom prst="rect">
            <a:avLst/>
          </a:prstGeom>
          <a:noFill/>
        </p:spPr>
        <p:txBody>
          <a:bodyPr wrap="square" rtlCol="0">
            <a:spAutoFit/>
          </a:bodyPr>
          <a:lstStyle/>
          <a:p>
            <a:r>
              <a:rPr lang="en-US" sz="2400" dirty="0"/>
              <a:t>Think of the reaction at equilibrium</a:t>
            </a:r>
          </a:p>
          <a:p>
            <a:endParaRPr lang="en-US" sz="2400" dirty="0"/>
          </a:p>
          <a:p>
            <a:pPr algn="ctr"/>
            <a:r>
              <a:rPr lang="en-US" sz="3600" dirty="0"/>
              <a:t>Conclusions?</a:t>
            </a:r>
          </a:p>
        </p:txBody>
      </p:sp>
      <p:pic>
        <p:nvPicPr>
          <p:cNvPr id="5" name="Picture 4" descr="A close up of a logo&#10;&#10;Description automatically generated">
            <a:extLst>
              <a:ext uri="{FF2B5EF4-FFF2-40B4-BE49-F238E27FC236}">
                <a16:creationId xmlns:a16="http://schemas.microsoft.com/office/drawing/2014/main" id="{4760652A-926A-4B96-A0C3-89C27E65E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44" y="2732085"/>
            <a:ext cx="3633531" cy="2432515"/>
          </a:xfrm>
          <a:prstGeom prst="rect">
            <a:avLst/>
          </a:prstGeom>
        </p:spPr>
      </p:pic>
      <p:pic>
        <p:nvPicPr>
          <p:cNvPr id="7" name="Picture 6" descr="A close up of a logo&#10;&#10;Description automatically generated">
            <a:extLst>
              <a:ext uri="{FF2B5EF4-FFF2-40B4-BE49-F238E27FC236}">
                <a16:creationId xmlns:a16="http://schemas.microsoft.com/office/drawing/2014/main" id="{B33484EF-4F01-46C8-B58E-701DCD0C7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561" y="2732086"/>
            <a:ext cx="2341067" cy="1115665"/>
          </a:xfrm>
          <a:prstGeom prst="rect">
            <a:avLst/>
          </a:prstGeom>
        </p:spPr>
      </p:pic>
      <p:pic>
        <p:nvPicPr>
          <p:cNvPr id="9" name="Picture 8" descr="A close up of a logo&#10;&#10;Description automatically generated">
            <a:extLst>
              <a:ext uri="{FF2B5EF4-FFF2-40B4-BE49-F238E27FC236}">
                <a16:creationId xmlns:a16="http://schemas.microsoft.com/office/drawing/2014/main" id="{B7305C7C-64FE-41C8-8D69-D3093E169A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8029" y="3948343"/>
            <a:ext cx="2176461" cy="658425"/>
          </a:xfrm>
          <a:prstGeom prst="rect">
            <a:avLst/>
          </a:prstGeom>
        </p:spPr>
      </p:pic>
      <p:pic>
        <p:nvPicPr>
          <p:cNvPr id="21" name="Picture 20" descr="A close up of a logo&#10;&#10;Description automatically generated">
            <a:extLst>
              <a:ext uri="{FF2B5EF4-FFF2-40B4-BE49-F238E27FC236}">
                <a16:creationId xmlns:a16="http://schemas.microsoft.com/office/drawing/2014/main" id="{66CF342E-EA8C-42A8-9B97-43021443FC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0416" y="4832339"/>
            <a:ext cx="3011685" cy="664522"/>
          </a:xfrm>
          <a:prstGeom prst="rect">
            <a:avLst/>
          </a:prstGeom>
        </p:spPr>
      </p:pic>
    </p:spTree>
    <p:extLst>
      <p:ext uri="{BB962C8B-B14F-4D97-AF65-F5344CB8AC3E}">
        <p14:creationId xmlns:p14="http://schemas.microsoft.com/office/powerpoint/2010/main" val="330772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400" y="-78036"/>
            <a:ext cx="7886700" cy="1325563"/>
          </a:xfrm>
        </p:spPr>
        <p:txBody>
          <a:bodyPr/>
          <a:lstStyle/>
          <a:p>
            <a:r>
              <a:rPr lang="en-US" dirty="0"/>
              <a:t>What is the significance of </a:t>
            </a:r>
            <a:r>
              <a:rPr lang="en-US" dirty="0" err="1">
                <a:latin typeface="Symbol" panose="05050102010706020507" pitchFamily="18" charset="2"/>
              </a:rPr>
              <a:t>D</a:t>
            </a:r>
            <a:r>
              <a:rPr lang="en-US" dirty="0" err="1"/>
              <a:t>G</a:t>
            </a:r>
            <a:r>
              <a:rPr lang="en-US" baseline="30000" dirty="0" err="1"/>
              <a:t>o</a:t>
            </a:r>
            <a:r>
              <a:rPr lang="en-US" dirty="0"/>
              <a:t>?</a:t>
            </a:r>
          </a:p>
        </p:txBody>
      </p:sp>
      <p:pic>
        <p:nvPicPr>
          <p:cNvPr id="3" name="Picture 2"/>
          <p:cNvPicPr>
            <a:picLocks noChangeAspect="1"/>
          </p:cNvPicPr>
          <p:nvPr/>
        </p:nvPicPr>
        <p:blipFill>
          <a:blip r:embed="rId3"/>
          <a:stretch>
            <a:fillRect/>
          </a:stretch>
        </p:blipFill>
        <p:spPr>
          <a:xfrm>
            <a:off x="1960790" y="1247527"/>
            <a:ext cx="4869055" cy="2660090"/>
          </a:xfrm>
          <a:prstGeom prst="rect">
            <a:avLst/>
          </a:prstGeom>
        </p:spPr>
      </p:pic>
      <p:sp>
        <p:nvSpPr>
          <p:cNvPr id="7" name="TextBox 6"/>
          <p:cNvSpPr txBox="1"/>
          <p:nvPr/>
        </p:nvSpPr>
        <p:spPr>
          <a:xfrm>
            <a:off x="2138568" y="4374276"/>
            <a:ext cx="4925148" cy="830997"/>
          </a:xfrm>
          <a:prstGeom prst="rect">
            <a:avLst/>
          </a:prstGeom>
          <a:noFill/>
        </p:spPr>
        <p:txBody>
          <a:bodyPr wrap="square" rtlCol="0">
            <a:spAutoFit/>
          </a:bodyPr>
          <a:lstStyle/>
          <a:p>
            <a:pPr algn="ctr"/>
            <a:r>
              <a:rPr lang="en-US" sz="2400" dirty="0"/>
              <a:t>Think of the reaction at standard state (all concentrations are at 1 M)</a:t>
            </a:r>
          </a:p>
        </p:txBody>
      </p:sp>
    </p:spTree>
    <p:extLst>
      <p:ext uri="{BB962C8B-B14F-4D97-AF65-F5344CB8AC3E}">
        <p14:creationId xmlns:p14="http://schemas.microsoft.com/office/powerpoint/2010/main" val="1124477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400" y="-78036"/>
            <a:ext cx="7886700" cy="1325563"/>
          </a:xfrm>
        </p:spPr>
        <p:txBody>
          <a:bodyPr/>
          <a:lstStyle/>
          <a:p>
            <a:r>
              <a:rPr lang="en-US" dirty="0"/>
              <a:t>What is the significance of </a:t>
            </a:r>
            <a:r>
              <a:rPr lang="en-US" dirty="0" err="1">
                <a:latin typeface="Symbol" panose="05050102010706020507" pitchFamily="18" charset="2"/>
              </a:rPr>
              <a:t>D</a:t>
            </a:r>
            <a:r>
              <a:rPr lang="en-US" dirty="0" err="1"/>
              <a:t>G</a:t>
            </a:r>
            <a:r>
              <a:rPr lang="en-US" baseline="30000" dirty="0" err="1"/>
              <a:t>o</a:t>
            </a:r>
            <a:r>
              <a:rPr lang="en-US" dirty="0"/>
              <a:t>?</a:t>
            </a:r>
          </a:p>
        </p:txBody>
      </p:sp>
      <p:pic>
        <p:nvPicPr>
          <p:cNvPr id="5" name="Picture 4" descr="A close up of a logo&#10;&#10;Description automatically generated">
            <a:extLst>
              <a:ext uri="{FF2B5EF4-FFF2-40B4-BE49-F238E27FC236}">
                <a16:creationId xmlns:a16="http://schemas.microsoft.com/office/drawing/2014/main" id="{5B4B63F7-91A2-40CB-BBA1-56F256F91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008" y="997656"/>
            <a:ext cx="3353091" cy="4480948"/>
          </a:xfrm>
          <a:prstGeom prst="rect">
            <a:avLst/>
          </a:prstGeom>
        </p:spPr>
      </p:pic>
    </p:spTree>
    <p:extLst>
      <p:ext uri="{BB962C8B-B14F-4D97-AF65-F5344CB8AC3E}">
        <p14:creationId xmlns:p14="http://schemas.microsoft.com/office/powerpoint/2010/main" val="66370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Physical Foundations</a:t>
            </a:r>
          </a:p>
        </p:txBody>
      </p:sp>
      <p:sp>
        <p:nvSpPr>
          <p:cNvPr id="9" name="Rectangle 8">
            <a:extLst>
              <a:ext uri="{FF2B5EF4-FFF2-40B4-BE49-F238E27FC236}">
                <a16:creationId xmlns:a16="http://schemas.microsoft.com/office/drawing/2014/main" id="{48C61E7D-0B99-451D-9D63-1F0FA90C49FD}"/>
              </a:ext>
            </a:extLst>
          </p:cNvPr>
          <p:cNvSpPr/>
          <p:nvPr/>
        </p:nvSpPr>
        <p:spPr>
          <a:xfrm>
            <a:off x="1176183" y="1418516"/>
            <a:ext cx="6791633" cy="2554545"/>
          </a:xfrm>
          <a:prstGeom prst="rect">
            <a:avLst/>
          </a:prstGeom>
        </p:spPr>
        <p:txBody>
          <a:bodyPr wrap="square">
            <a:spAutoFit/>
          </a:bodyPr>
          <a:lstStyle/>
          <a:p>
            <a:pPr marL="457200" indent="-457200">
              <a:buFont typeface="Arial" panose="020B0604020202020204" pitchFamily="34" charset="0"/>
              <a:buChar char="•"/>
            </a:pPr>
            <a:r>
              <a:rPr lang="en-US" sz="3200" dirty="0"/>
              <a:t>Reactions and Energy Changes</a:t>
            </a:r>
          </a:p>
          <a:p>
            <a:pPr marL="914400" lvl="1" indent="-457200">
              <a:buFont typeface="Arial" panose="020B0604020202020204" pitchFamily="34" charset="0"/>
              <a:buChar char="•"/>
            </a:pPr>
            <a:r>
              <a:rPr lang="en-US" sz="3200" dirty="0"/>
              <a:t>Reversible Reactions</a:t>
            </a:r>
          </a:p>
          <a:p>
            <a:pPr marL="914400" lvl="1" indent="-457200">
              <a:buFont typeface="Arial" panose="020B0604020202020204" pitchFamily="34" charset="0"/>
              <a:buChar char="•"/>
            </a:pPr>
            <a:r>
              <a:rPr lang="en-US" sz="3200" dirty="0"/>
              <a:t>Irreversible Reactions</a:t>
            </a:r>
          </a:p>
          <a:p>
            <a:pPr marL="914400" lvl="1" indent="-457200">
              <a:buFont typeface="Arial" panose="020B0604020202020204" pitchFamily="34" charset="0"/>
              <a:buChar char="•"/>
            </a:pPr>
            <a:r>
              <a:rPr lang="en-US" sz="3200" dirty="0"/>
              <a:t>Reaction Equilibrium</a:t>
            </a:r>
          </a:p>
          <a:p>
            <a:pPr marL="914400" lvl="1" indent="-457200">
              <a:buFont typeface="Arial" panose="020B0604020202020204" pitchFamily="34" charset="0"/>
              <a:buChar char="•"/>
            </a:pPr>
            <a:r>
              <a:rPr lang="en-US" sz="3200" dirty="0"/>
              <a:t>Change in Free Energy</a:t>
            </a:r>
          </a:p>
        </p:txBody>
      </p:sp>
    </p:spTree>
    <p:extLst>
      <p:ext uri="{BB962C8B-B14F-4D97-AF65-F5344CB8AC3E}">
        <p14:creationId xmlns:p14="http://schemas.microsoft.com/office/powerpoint/2010/main" val="156721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571" y="-27686"/>
            <a:ext cx="7886700" cy="1325563"/>
          </a:xfrm>
        </p:spPr>
        <p:txBody>
          <a:bodyPr/>
          <a:lstStyle/>
          <a:p>
            <a:r>
              <a:rPr lang="en-US" dirty="0"/>
              <a:t>New symbol =  </a:t>
            </a:r>
            <a:r>
              <a:rPr lang="en-US" dirty="0" err="1">
                <a:latin typeface="Symbol" panose="05050102010706020507" pitchFamily="18" charset="2"/>
              </a:rPr>
              <a:t>D</a:t>
            </a:r>
            <a:r>
              <a:rPr lang="en-US" dirty="0" err="1"/>
              <a:t>G</a:t>
            </a:r>
            <a:r>
              <a:rPr lang="en-US" baseline="30000" dirty="0" err="1"/>
              <a:t>o</a:t>
            </a:r>
            <a:r>
              <a:rPr lang="en-US" dirty="0"/>
              <a:t>’</a:t>
            </a:r>
          </a:p>
        </p:txBody>
      </p:sp>
      <p:sp>
        <p:nvSpPr>
          <p:cNvPr id="7" name="TextBox 6"/>
          <p:cNvSpPr txBox="1"/>
          <p:nvPr/>
        </p:nvSpPr>
        <p:spPr>
          <a:xfrm>
            <a:off x="446850" y="1329652"/>
            <a:ext cx="8130672"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when all reactants are at this concentration, defined as the </a:t>
            </a:r>
            <a:r>
              <a:rPr lang="en-US" sz="2400" b="1" i="1" dirty="0"/>
              <a:t>standard state</a:t>
            </a:r>
            <a:r>
              <a:rPr lang="en-US" sz="2400" dirty="0"/>
              <a:t> (1 M for solutes), the </a:t>
            </a:r>
            <a:r>
              <a:rPr lang="en-US" sz="2400" i="1" dirty="0"/>
              <a:t>ΔG</a:t>
            </a:r>
            <a:r>
              <a:rPr lang="en-US" sz="2400" dirty="0"/>
              <a:t> at that particular moment just happens to equal the</a:t>
            </a:r>
            <a:r>
              <a:rPr lang="en-US" sz="2400" i="1" dirty="0"/>
              <a:t> </a:t>
            </a:r>
            <a:r>
              <a:rPr lang="en-US" sz="2400" i="1" dirty="0" err="1"/>
              <a:t>ΔG</a:t>
            </a:r>
            <a:r>
              <a:rPr lang="en-US" sz="2400" i="1" baseline="30000" dirty="0" err="1"/>
              <a:t>o</a:t>
            </a:r>
            <a:r>
              <a:rPr lang="en-US" sz="2400" dirty="0"/>
              <a:t> for the reaction. </a:t>
            </a:r>
          </a:p>
        </p:txBody>
      </p:sp>
      <p:sp>
        <p:nvSpPr>
          <p:cNvPr id="4" name="Rectangle 3"/>
          <p:cNvSpPr/>
          <p:nvPr/>
        </p:nvSpPr>
        <p:spPr>
          <a:xfrm>
            <a:off x="184775" y="2714836"/>
            <a:ext cx="8959225" cy="3046988"/>
          </a:xfrm>
          <a:prstGeom prst="rect">
            <a:avLst/>
          </a:prstGeom>
        </p:spPr>
        <p:txBody>
          <a:bodyPr wrap="square">
            <a:spAutoFit/>
          </a:bodyPr>
          <a:lstStyle/>
          <a:p>
            <a:r>
              <a:rPr lang="en-US" sz="2400" dirty="0">
                <a:solidFill>
                  <a:srgbClr val="000000"/>
                </a:solidFill>
              </a:rPr>
              <a:t>The </a:t>
            </a:r>
            <a:r>
              <a:rPr lang="en-US" sz="2400" b="1" i="1" dirty="0" err="1">
                <a:solidFill>
                  <a:srgbClr val="000000"/>
                </a:solidFill>
              </a:rPr>
              <a:t>ΔG</a:t>
            </a:r>
            <a:r>
              <a:rPr lang="en-US" sz="2400" b="1" i="1" baseline="30000" dirty="0" err="1">
                <a:solidFill>
                  <a:srgbClr val="000000"/>
                </a:solidFill>
              </a:rPr>
              <a:t>o</a:t>
            </a:r>
            <a:r>
              <a:rPr lang="en-US" sz="2400" b="1" i="1" baseline="30000" dirty="0">
                <a:solidFill>
                  <a:srgbClr val="000000"/>
                </a:solidFill>
              </a:rPr>
              <a:t>’</a:t>
            </a:r>
            <a:r>
              <a:rPr lang="en-US" sz="2400" dirty="0">
                <a:solidFill>
                  <a:srgbClr val="000000"/>
                </a:solidFill>
              </a:rPr>
              <a:t>(delta G naught prime) is defined as the free energy change of a reaction under standard conditions. Note that standard conditions also define temperature and pressure constraints for the system. The following are true for </a:t>
            </a:r>
            <a:r>
              <a:rPr lang="en-US" sz="2400" b="1" i="1" dirty="0" err="1">
                <a:solidFill>
                  <a:srgbClr val="000000"/>
                </a:solidFill>
              </a:rPr>
              <a:t>ΔG</a:t>
            </a:r>
            <a:r>
              <a:rPr lang="en-US" sz="2400" b="1" i="1" baseline="30000" dirty="0" err="1">
                <a:solidFill>
                  <a:srgbClr val="000000"/>
                </a:solidFill>
              </a:rPr>
              <a:t>o</a:t>
            </a:r>
            <a:r>
              <a:rPr lang="en-US" sz="2400" b="1" i="1" baseline="30000" dirty="0">
                <a:solidFill>
                  <a:srgbClr val="000000"/>
                </a:solidFill>
              </a:rPr>
              <a:t>’</a:t>
            </a:r>
            <a:r>
              <a:rPr lang="en-US" sz="2400" dirty="0">
                <a:solidFill>
                  <a:srgbClr val="000000"/>
                </a:solidFill>
              </a:rPr>
              <a:t>:</a:t>
            </a:r>
          </a:p>
          <a:p>
            <a:endParaRPr lang="en-US" sz="2400" dirty="0"/>
          </a:p>
          <a:p>
            <a:pPr>
              <a:buFont typeface="Arial" panose="020B0604020202020204" pitchFamily="34" charset="0"/>
              <a:buChar char="•"/>
            </a:pPr>
            <a:r>
              <a:rPr lang="en-US" sz="2400" dirty="0">
                <a:solidFill>
                  <a:srgbClr val="000000"/>
                </a:solidFill>
              </a:rPr>
              <a:t>all the reactants and products are at an initial concentration of 1.0 M</a:t>
            </a:r>
            <a:endParaRPr lang="en-US" sz="2400" dirty="0"/>
          </a:p>
          <a:p>
            <a:pPr>
              <a:buFont typeface="Arial" panose="020B0604020202020204" pitchFamily="34" charset="0"/>
              <a:buChar char="•"/>
            </a:pPr>
            <a:r>
              <a:rPr lang="en-US" sz="2400" dirty="0">
                <a:solidFill>
                  <a:srgbClr val="000000"/>
                </a:solidFill>
              </a:rPr>
              <a:t>Pressure is at 1.0 </a:t>
            </a:r>
            <a:r>
              <a:rPr lang="en-US" sz="2400" dirty="0" err="1">
                <a:solidFill>
                  <a:srgbClr val="000000"/>
                </a:solidFill>
              </a:rPr>
              <a:t>atm</a:t>
            </a:r>
            <a:endParaRPr lang="en-US" sz="2400" dirty="0"/>
          </a:p>
          <a:p>
            <a:pPr>
              <a:buFont typeface="Arial" panose="020B0604020202020204" pitchFamily="34" charset="0"/>
              <a:buChar char="•"/>
            </a:pPr>
            <a:r>
              <a:rPr lang="en-US" sz="2400" dirty="0">
                <a:solidFill>
                  <a:srgbClr val="000000"/>
                </a:solidFill>
              </a:rPr>
              <a:t>Temperature is at 25</a:t>
            </a:r>
            <a:r>
              <a:rPr lang="en-US" sz="2400" baseline="30000" dirty="0">
                <a:solidFill>
                  <a:srgbClr val="000000"/>
                </a:solidFill>
              </a:rPr>
              <a:t>o</a:t>
            </a:r>
            <a:r>
              <a:rPr lang="en-US" sz="2400" dirty="0">
                <a:solidFill>
                  <a:srgbClr val="000000"/>
                </a:solidFill>
              </a:rPr>
              <a:t>C</a:t>
            </a:r>
            <a:endParaRPr lang="en-US" sz="2400" dirty="0"/>
          </a:p>
        </p:txBody>
      </p:sp>
    </p:spTree>
    <p:extLst>
      <p:ext uri="{BB962C8B-B14F-4D97-AF65-F5344CB8AC3E}">
        <p14:creationId xmlns:p14="http://schemas.microsoft.com/office/powerpoint/2010/main" val="232176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000" y="-178846"/>
            <a:ext cx="7886700" cy="1325563"/>
          </a:xfrm>
        </p:spPr>
        <p:txBody>
          <a:bodyPr/>
          <a:lstStyle/>
          <a:p>
            <a:r>
              <a:rPr lang="en-US" dirty="0"/>
              <a:t>So What?</a:t>
            </a:r>
          </a:p>
        </p:txBody>
      </p:sp>
      <p:sp>
        <p:nvSpPr>
          <p:cNvPr id="5" name="Rectangle 1"/>
          <p:cNvSpPr>
            <a:spLocks noChangeArrowheads="1"/>
          </p:cNvSpPr>
          <p:nvPr/>
        </p:nvSpPr>
        <p:spPr bwMode="auto">
          <a:xfrm>
            <a:off x="1359731" y="758494"/>
            <a:ext cx="7490554"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Energy flow</a:t>
            </a:r>
            <a:r>
              <a:rPr kumimoji="0" lang="en-US" altLang="en-US" sz="1800" b="0" i="0" u="none" strike="noStrike" cap="none" normalizeH="0" baseline="0" dirty="0">
                <a:ln>
                  <a:noFill/>
                </a:ln>
                <a:solidFill>
                  <a:schemeClr val="tx1"/>
                </a:solidFill>
                <a:effectLst/>
                <a:latin typeface="Arial" panose="020B0604020202020204" pitchFamily="34" charset="0"/>
              </a:rPr>
              <a:t>. What is the direction of each of the following reactions when the reactants are initially present in </a:t>
            </a:r>
            <a:r>
              <a:rPr kumimoji="0" lang="en-US" altLang="en-US" sz="1800" b="0" i="0" u="none" strike="noStrike" cap="none" normalizeH="0" baseline="0" dirty="0" err="1">
                <a:ln>
                  <a:noFill/>
                </a:ln>
                <a:solidFill>
                  <a:schemeClr val="tx1"/>
                </a:solidFill>
                <a:effectLst/>
                <a:latin typeface="Arial" panose="020B0604020202020204" pitchFamily="34" charset="0"/>
              </a:rPr>
              <a:t>equimolar</a:t>
            </a:r>
            <a:r>
              <a:rPr kumimoji="0" lang="en-US" altLang="en-US" sz="1800" b="0" i="0" u="none" strike="noStrike" cap="none" normalizeH="0" baseline="0" dirty="0">
                <a:ln>
                  <a:noFill/>
                </a:ln>
                <a:solidFill>
                  <a:schemeClr val="tx1"/>
                </a:solidFill>
                <a:effectLst/>
                <a:latin typeface="Arial" panose="020B0604020202020204" pitchFamily="34" charset="0"/>
              </a:rPr>
              <a:t> amounts? Use the data given in the table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  </a:t>
            </a:r>
            <a:endParaRPr kumimoji="0" lang="en-US"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6" name="Picture 2" descr="Image ch14f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11" y="1882182"/>
            <a:ext cx="5030149" cy="3353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ch14fb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11" y="2391773"/>
            <a:ext cx="5155311" cy="3331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ch14fb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13" y="2893660"/>
            <a:ext cx="4626490" cy="3274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ch14fb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213" y="3341215"/>
            <a:ext cx="4590657" cy="2825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5108346" y="2528209"/>
            <a:ext cx="3991511" cy="3395656"/>
          </a:xfrm>
          <a:prstGeom prst="rect">
            <a:avLst/>
          </a:prstGeom>
        </p:spPr>
      </p:pic>
      <p:sp>
        <p:nvSpPr>
          <p:cNvPr id="12" name="Title 1"/>
          <p:cNvSpPr txBox="1">
            <a:spLocks/>
          </p:cNvSpPr>
          <p:nvPr/>
        </p:nvSpPr>
        <p:spPr>
          <a:xfrm>
            <a:off x="7880788" y="2048610"/>
            <a:ext cx="1263212" cy="6625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latin typeface="Symbol" panose="05050102010706020507" pitchFamily="18" charset="2"/>
              </a:rPr>
              <a:t>D</a:t>
            </a:r>
            <a:r>
              <a:rPr lang="en-US" sz="2800" dirty="0" err="1"/>
              <a:t>G</a:t>
            </a:r>
            <a:r>
              <a:rPr lang="en-US" sz="2800" baseline="30000" dirty="0" err="1"/>
              <a:t>o</a:t>
            </a:r>
            <a:r>
              <a:rPr lang="en-US" sz="2800" baseline="30000" dirty="0"/>
              <a:t>’</a:t>
            </a:r>
          </a:p>
        </p:txBody>
      </p:sp>
    </p:spTree>
    <p:extLst>
      <p:ext uri="{BB962C8B-B14F-4D97-AF65-F5344CB8AC3E}">
        <p14:creationId xmlns:p14="http://schemas.microsoft.com/office/powerpoint/2010/main" val="2353075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089" y="-132694"/>
            <a:ext cx="7886700" cy="1325563"/>
          </a:xfrm>
        </p:spPr>
        <p:txBody>
          <a:bodyPr/>
          <a:lstStyle/>
          <a:p>
            <a:r>
              <a:rPr lang="en-US" dirty="0"/>
              <a:t>So What?</a:t>
            </a:r>
          </a:p>
        </p:txBody>
      </p:sp>
      <p:sp>
        <p:nvSpPr>
          <p:cNvPr id="5" name="Rectangle 1"/>
          <p:cNvSpPr>
            <a:spLocks noChangeArrowheads="1"/>
          </p:cNvSpPr>
          <p:nvPr/>
        </p:nvSpPr>
        <p:spPr bwMode="auto">
          <a:xfrm>
            <a:off x="1414027" y="787610"/>
            <a:ext cx="7462845"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Energy flow</a:t>
            </a:r>
            <a:r>
              <a:rPr kumimoji="0" lang="en-US" altLang="en-US" sz="1800" b="0" i="0" u="none" strike="noStrike" cap="none" normalizeH="0" baseline="0" dirty="0">
                <a:ln>
                  <a:noFill/>
                </a:ln>
                <a:solidFill>
                  <a:schemeClr val="tx1"/>
                </a:solidFill>
                <a:effectLst/>
                <a:latin typeface="Arial" panose="020B0604020202020204" pitchFamily="34" charset="0"/>
              </a:rPr>
              <a:t>. What is the direction of each of the following reactions when the reactants are initially present in </a:t>
            </a:r>
            <a:r>
              <a:rPr kumimoji="0" lang="en-US" altLang="en-US" sz="1800" b="0" i="0" u="none" strike="noStrike" cap="none" normalizeH="0" baseline="0" dirty="0" err="1">
                <a:ln>
                  <a:noFill/>
                </a:ln>
                <a:solidFill>
                  <a:schemeClr val="tx1"/>
                </a:solidFill>
                <a:effectLst/>
                <a:latin typeface="Arial" panose="020B0604020202020204" pitchFamily="34" charset="0"/>
              </a:rPr>
              <a:t>equimolar</a:t>
            </a:r>
            <a:r>
              <a:rPr kumimoji="0" lang="en-US" altLang="en-US" sz="1800" b="0" i="0" u="none" strike="noStrike" cap="none" normalizeH="0" baseline="0" dirty="0">
                <a:ln>
                  <a:noFill/>
                </a:ln>
                <a:solidFill>
                  <a:schemeClr val="tx1"/>
                </a:solidFill>
                <a:effectLst/>
                <a:latin typeface="Arial" panose="020B0604020202020204" pitchFamily="34" charset="0"/>
              </a:rPr>
              <a:t> amounts? Use the data given in the table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  </a:t>
            </a:r>
            <a:endParaRPr kumimoji="0" lang="en-US"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6" name="Picture 2" descr="Image ch14f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52" y="1728906"/>
            <a:ext cx="5030149" cy="3353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ch14fb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52" y="2198311"/>
            <a:ext cx="5155311" cy="3331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ch14fb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252" y="2665484"/>
            <a:ext cx="4626490" cy="3274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ch14fb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252" y="3126957"/>
            <a:ext cx="4590657" cy="2825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5044310" y="2543850"/>
            <a:ext cx="3991511" cy="3395656"/>
          </a:xfrm>
          <a:prstGeom prst="rect">
            <a:avLst/>
          </a:prstGeom>
        </p:spPr>
      </p:pic>
      <p:sp>
        <p:nvSpPr>
          <p:cNvPr id="12" name="Title 1"/>
          <p:cNvSpPr txBox="1">
            <a:spLocks/>
          </p:cNvSpPr>
          <p:nvPr/>
        </p:nvSpPr>
        <p:spPr>
          <a:xfrm>
            <a:off x="7816752" y="2064251"/>
            <a:ext cx="1263212" cy="6625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latin typeface="Symbol" panose="05050102010706020507" pitchFamily="18" charset="2"/>
              </a:rPr>
              <a:t>D</a:t>
            </a:r>
            <a:r>
              <a:rPr lang="en-US" sz="2800" dirty="0" err="1"/>
              <a:t>G</a:t>
            </a:r>
            <a:r>
              <a:rPr lang="en-US" sz="2800" baseline="30000" dirty="0" err="1"/>
              <a:t>o</a:t>
            </a:r>
            <a:r>
              <a:rPr lang="en-US" sz="2800" baseline="30000" dirty="0"/>
              <a:t>’</a:t>
            </a:r>
          </a:p>
        </p:txBody>
      </p:sp>
      <p:sp>
        <p:nvSpPr>
          <p:cNvPr id="3" name="TextBox 2"/>
          <p:cNvSpPr txBox="1"/>
          <p:nvPr/>
        </p:nvSpPr>
        <p:spPr>
          <a:xfrm>
            <a:off x="845689" y="3837614"/>
            <a:ext cx="3254002" cy="1477328"/>
          </a:xfrm>
          <a:prstGeom prst="rect">
            <a:avLst/>
          </a:prstGeom>
          <a:noFill/>
          <a:ln>
            <a:solidFill>
              <a:srgbClr val="C00000"/>
            </a:solidFill>
          </a:ln>
        </p:spPr>
        <p:txBody>
          <a:bodyPr wrap="square" rtlCol="0">
            <a:spAutoFit/>
          </a:bodyPr>
          <a:lstStyle/>
          <a:p>
            <a:r>
              <a:rPr lang="en-US" dirty="0"/>
              <a:t>The overall </a:t>
            </a:r>
            <a:r>
              <a:rPr lang="en-US" dirty="0" err="1">
                <a:latin typeface="Symbol" panose="05050102010706020507" pitchFamily="18" charset="2"/>
              </a:rPr>
              <a:t>D</a:t>
            </a:r>
            <a:r>
              <a:rPr lang="en-US" dirty="0" err="1"/>
              <a:t>G</a:t>
            </a:r>
            <a:r>
              <a:rPr lang="en-US" baseline="30000" dirty="0" err="1"/>
              <a:t>o</a:t>
            </a:r>
            <a:r>
              <a:rPr lang="en-US" baseline="30000" dirty="0"/>
              <a:t>’</a:t>
            </a:r>
          </a:p>
          <a:p>
            <a:r>
              <a:rPr lang="en-US" dirty="0"/>
              <a:t>for the reactions above can be taken as the sum/difference </a:t>
            </a:r>
          </a:p>
          <a:p>
            <a:r>
              <a:rPr lang="en-US" dirty="0"/>
              <a:t>of those listed in the table for the individual hydrolysis steps</a:t>
            </a:r>
          </a:p>
        </p:txBody>
      </p:sp>
    </p:spTree>
    <p:extLst>
      <p:ext uri="{BB962C8B-B14F-4D97-AF65-F5344CB8AC3E}">
        <p14:creationId xmlns:p14="http://schemas.microsoft.com/office/powerpoint/2010/main" val="349215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Calculate Δ</a:t>
            </a:r>
            <a:r>
              <a:rPr lang="en-US" sz="2800" i="1" dirty="0"/>
              <a:t>G</a:t>
            </a:r>
            <a:r>
              <a:rPr lang="en-US" sz="2800" dirty="0"/>
              <a:t>°′ and </a:t>
            </a:r>
            <a:r>
              <a:rPr lang="en-US" sz="2800" i="1" dirty="0" err="1"/>
              <a:t>K</a:t>
            </a:r>
            <a:r>
              <a:rPr lang="en-US" sz="2800" dirty="0" err="1"/>
              <a:t>′</a:t>
            </a:r>
            <a:r>
              <a:rPr lang="en-US" sz="2800" baseline="-25000" dirty="0" err="1"/>
              <a:t>eq</a:t>
            </a:r>
            <a:r>
              <a:rPr lang="en-US" sz="2800" dirty="0"/>
              <a:t> at 25°C for this reaction, by using the data given in the table</a:t>
            </a:r>
          </a:p>
        </p:txBody>
      </p:sp>
      <p:pic>
        <p:nvPicPr>
          <p:cNvPr id="4" name="Picture 4" descr="Image ch14fb3.jpg"/>
          <p:cNvPicPr>
            <a:picLocks noChangeAspect="1" noChangeArrowheads="1"/>
          </p:cNvPicPr>
          <p:nvPr/>
        </p:nvPicPr>
        <p:blipFill rotWithShape="1">
          <a:blip r:embed="rId3">
            <a:extLst>
              <a:ext uri="{28A0092B-C50C-407E-A947-70E740481C1C}">
                <a14:useLocalDpi xmlns:a14="http://schemas.microsoft.com/office/drawing/2010/main" val="0"/>
              </a:ext>
            </a:extLst>
          </a:blip>
          <a:srcRect l="6902" t="1" b="5349"/>
          <a:stretch/>
        </p:blipFill>
        <p:spPr bwMode="auto">
          <a:xfrm>
            <a:off x="1658972" y="1548565"/>
            <a:ext cx="5826056" cy="4191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966551" y="2331858"/>
            <a:ext cx="3991511" cy="3395656"/>
          </a:xfrm>
          <a:prstGeom prst="rect">
            <a:avLst/>
          </a:prstGeom>
        </p:spPr>
      </p:pic>
      <p:sp>
        <p:nvSpPr>
          <p:cNvPr id="6" name="Title 1"/>
          <p:cNvSpPr txBox="1">
            <a:spLocks/>
          </p:cNvSpPr>
          <p:nvPr/>
        </p:nvSpPr>
        <p:spPr>
          <a:xfrm>
            <a:off x="7738993" y="1852259"/>
            <a:ext cx="1263212" cy="6625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latin typeface="Symbol" panose="05050102010706020507" pitchFamily="18" charset="2"/>
              </a:rPr>
              <a:t>D</a:t>
            </a:r>
            <a:r>
              <a:rPr lang="en-US" sz="2800" dirty="0" err="1"/>
              <a:t>G</a:t>
            </a:r>
            <a:r>
              <a:rPr lang="en-US" sz="2800" baseline="30000" dirty="0" err="1"/>
              <a:t>o</a:t>
            </a:r>
            <a:r>
              <a:rPr lang="en-US" sz="2800" baseline="30000" dirty="0"/>
              <a:t>’</a:t>
            </a:r>
          </a:p>
        </p:txBody>
      </p:sp>
      <p:pic>
        <p:nvPicPr>
          <p:cNvPr id="7" name="Picture 6"/>
          <p:cNvPicPr>
            <a:picLocks noChangeAspect="1"/>
          </p:cNvPicPr>
          <p:nvPr/>
        </p:nvPicPr>
        <p:blipFill rotWithShape="1">
          <a:blip r:embed="rId5"/>
          <a:srcRect l="13599" t="52824" r="7785"/>
          <a:stretch/>
        </p:blipFill>
        <p:spPr>
          <a:xfrm>
            <a:off x="662152" y="2331858"/>
            <a:ext cx="3827867" cy="1254936"/>
          </a:xfrm>
          <a:prstGeom prst="rect">
            <a:avLst/>
          </a:prstGeom>
        </p:spPr>
      </p:pic>
      <p:sp>
        <p:nvSpPr>
          <p:cNvPr id="8" name="TextBox 7"/>
          <p:cNvSpPr txBox="1"/>
          <p:nvPr/>
        </p:nvSpPr>
        <p:spPr>
          <a:xfrm>
            <a:off x="1046830" y="4010761"/>
            <a:ext cx="2664512" cy="369332"/>
          </a:xfrm>
          <a:prstGeom prst="rect">
            <a:avLst/>
          </a:prstGeom>
          <a:noFill/>
        </p:spPr>
        <p:txBody>
          <a:bodyPr wrap="none" rtlCol="0">
            <a:spAutoFit/>
          </a:bodyPr>
          <a:lstStyle/>
          <a:p>
            <a:r>
              <a:rPr lang="en-US" b="1" dirty="0"/>
              <a:t>R = 0.0019872 kcal/</a:t>
            </a:r>
            <a:r>
              <a:rPr lang="en-US" b="1" dirty="0" err="1"/>
              <a:t>mol</a:t>
            </a:r>
            <a:r>
              <a:rPr lang="en-US" b="1" dirty="0"/>
              <a:t>*K</a:t>
            </a:r>
          </a:p>
        </p:txBody>
      </p:sp>
    </p:spTree>
    <p:extLst>
      <p:ext uri="{BB962C8B-B14F-4D97-AF65-F5344CB8AC3E}">
        <p14:creationId xmlns:p14="http://schemas.microsoft.com/office/powerpoint/2010/main" val="2258753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BB8E-6470-4CEB-9766-45C16C2823CA}"/>
              </a:ext>
            </a:extLst>
          </p:cNvPr>
          <p:cNvSpPr>
            <a:spLocks noGrp="1"/>
          </p:cNvSpPr>
          <p:nvPr>
            <p:ph type="title"/>
          </p:nvPr>
        </p:nvSpPr>
        <p:spPr>
          <a:xfrm>
            <a:off x="1580226" y="240729"/>
            <a:ext cx="7210332" cy="779462"/>
          </a:xfrm>
        </p:spPr>
        <p:txBody>
          <a:bodyPr/>
          <a:lstStyle/>
          <a:p>
            <a:r>
              <a:rPr lang="en-US" dirty="0"/>
              <a:t>Solving the Problem….</a:t>
            </a:r>
          </a:p>
        </p:txBody>
      </p:sp>
      <p:pic>
        <p:nvPicPr>
          <p:cNvPr id="5" name="Picture 4" descr="A close up of a logo&#10;&#10;Description automatically generated">
            <a:extLst>
              <a:ext uri="{FF2B5EF4-FFF2-40B4-BE49-F238E27FC236}">
                <a16:creationId xmlns:a16="http://schemas.microsoft.com/office/drawing/2014/main" id="{87F89069-3A15-4F2F-9F39-4C2492142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038" y="951828"/>
            <a:ext cx="2957546" cy="1979968"/>
          </a:xfrm>
          <a:prstGeom prst="rect">
            <a:avLst/>
          </a:prstGeom>
        </p:spPr>
      </p:pic>
      <p:pic>
        <p:nvPicPr>
          <p:cNvPr id="7" name="Picture 6" descr="A close up of a logo&#10;&#10;Description automatically generated">
            <a:extLst>
              <a:ext uri="{FF2B5EF4-FFF2-40B4-BE49-F238E27FC236}">
                <a16:creationId xmlns:a16="http://schemas.microsoft.com/office/drawing/2014/main" id="{6182FAFD-0769-455C-B345-19947BB88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4299" y="879631"/>
            <a:ext cx="1942893" cy="925910"/>
          </a:xfrm>
          <a:prstGeom prst="rect">
            <a:avLst/>
          </a:prstGeom>
        </p:spPr>
      </p:pic>
      <p:pic>
        <p:nvPicPr>
          <p:cNvPr id="9" name="Picture 8" descr="A close up of a logo&#10;&#10;Description automatically generated">
            <a:extLst>
              <a:ext uri="{FF2B5EF4-FFF2-40B4-BE49-F238E27FC236}">
                <a16:creationId xmlns:a16="http://schemas.microsoft.com/office/drawing/2014/main" id="{C5357C34-1139-4E80-9EF6-0A644858A5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136" y="1783927"/>
            <a:ext cx="1754056" cy="530639"/>
          </a:xfrm>
          <a:prstGeom prst="rect">
            <a:avLst/>
          </a:prstGeom>
        </p:spPr>
      </p:pic>
      <p:pic>
        <p:nvPicPr>
          <p:cNvPr id="13" name="Picture 12" descr="A close up of a logo&#10;&#10;Description automatically generated">
            <a:extLst>
              <a:ext uri="{FF2B5EF4-FFF2-40B4-BE49-F238E27FC236}">
                <a16:creationId xmlns:a16="http://schemas.microsoft.com/office/drawing/2014/main" id="{8E4659E1-AB42-4107-B089-A024121E90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7187" y="2258715"/>
            <a:ext cx="3011685" cy="664522"/>
          </a:xfrm>
          <a:prstGeom prst="rect">
            <a:avLst/>
          </a:prstGeom>
          <a:ln>
            <a:solidFill>
              <a:srgbClr val="00B0F0"/>
            </a:solidFill>
          </a:ln>
        </p:spPr>
      </p:pic>
      <p:sp>
        <p:nvSpPr>
          <p:cNvPr id="14" name="TextBox 13">
            <a:extLst>
              <a:ext uri="{FF2B5EF4-FFF2-40B4-BE49-F238E27FC236}">
                <a16:creationId xmlns:a16="http://schemas.microsoft.com/office/drawing/2014/main" id="{4E721139-919C-4985-BB6D-73E25AD428BE}"/>
              </a:ext>
            </a:extLst>
          </p:cNvPr>
          <p:cNvSpPr txBox="1"/>
          <p:nvPr/>
        </p:nvSpPr>
        <p:spPr>
          <a:xfrm>
            <a:off x="1570777" y="2885339"/>
            <a:ext cx="6020238" cy="646331"/>
          </a:xfrm>
          <a:prstGeom prst="rect">
            <a:avLst/>
          </a:prstGeom>
          <a:noFill/>
        </p:spPr>
        <p:txBody>
          <a:bodyPr wrap="none" rtlCol="0">
            <a:spAutoFit/>
          </a:bodyPr>
          <a:lstStyle/>
          <a:p>
            <a:pPr algn="ctr"/>
            <a:r>
              <a:rPr lang="en-US" dirty="0"/>
              <a:t>Fill in the values (make sure units match!) and isolate the log.  </a:t>
            </a:r>
          </a:p>
          <a:p>
            <a:pPr algn="ctr"/>
            <a:r>
              <a:rPr lang="en-US" dirty="0"/>
              <a:t>Then exponentiate the equation to solve for Keq</a:t>
            </a:r>
          </a:p>
        </p:txBody>
      </p:sp>
      <p:sp>
        <p:nvSpPr>
          <p:cNvPr id="15" name="TextBox 14">
            <a:extLst>
              <a:ext uri="{FF2B5EF4-FFF2-40B4-BE49-F238E27FC236}">
                <a16:creationId xmlns:a16="http://schemas.microsoft.com/office/drawing/2014/main" id="{FE981AAB-0320-4190-B37A-1369C948E002}"/>
              </a:ext>
            </a:extLst>
          </p:cNvPr>
          <p:cNvSpPr txBox="1"/>
          <p:nvPr/>
        </p:nvSpPr>
        <p:spPr>
          <a:xfrm>
            <a:off x="1861974" y="3642895"/>
            <a:ext cx="6098593" cy="369332"/>
          </a:xfrm>
          <a:prstGeom prst="rect">
            <a:avLst/>
          </a:prstGeom>
          <a:noFill/>
        </p:spPr>
        <p:txBody>
          <a:bodyPr wrap="none" rtlCol="0">
            <a:spAutoFit/>
          </a:bodyPr>
          <a:lstStyle/>
          <a:p>
            <a:r>
              <a:rPr lang="en-US" dirty="0"/>
              <a:t>+7.5 kcal/mol = -2.303(0.0019872 kcal/mol*K)(25+273K)</a:t>
            </a:r>
            <a:r>
              <a:rPr lang="en-US" dirty="0" err="1"/>
              <a:t>logKeq</a:t>
            </a:r>
            <a:endParaRPr lang="en-US" dirty="0"/>
          </a:p>
        </p:txBody>
      </p:sp>
      <p:sp>
        <p:nvSpPr>
          <p:cNvPr id="17" name="TextBox 16">
            <a:extLst>
              <a:ext uri="{FF2B5EF4-FFF2-40B4-BE49-F238E27FC236}">
                <a16:creationId xmlns:a16="http://schemas.microsoft.com/office/drawing/2014/main" id="{46BDF909-198C-46FC-B644-55413B4CB33A}"/>
              </a:ext>
            </a:extLst>
          </p:cNvPr>
          <p:cNvSpPr txBox="1"/>
          <p:nvPr/>
        </p:nvSpPr>
        <p:spPr>
          <a:xfrm>
            <a:off x="2826822" y="4166306"/>
            <a:ext cx="3854388" cy="369332"/>
          </a:xfrm>
          <a:prstGeom prst="rect">
            <a:avLst/>
          </a:prstGeom>
          <a:noFill/>
        </p:spPr>
        <p:txBody>
          <a:bodyPr wrap="none" rtlCol="0">
            <a:spAutoFit/>
          </a:bodyPr>
          <a:lstStyle/>
          <a:p>
            <a:r>
              <a:rPr lang="en-US" dirty="0"/>
              <a:t>+7.5 kcal/mol = (-1.364kcal/mol)</a:t>
            </a:r>
            <a:r>
              <a:rPr lang="en-US" dirty="0" err="1"/>
              <a:t>logKeq</a:t>
            </a:r>
            <a:endParaRPr lang="en-US" dirty="0"/>
          </a:p>
        </p:txBody>
      </p:sp>
      <p:sp>
        <p:nvSpPr>
          <p:cNvPr id="19" name="TextBox 18">
            <a:extLst>
              <a:ext uri="{FF2B5EF4-FFF2-40B4-BE49-F238E27FC236}">
                <a16:creationId xmlns:a16="http://schemas.microsoft.com/office/drawing/2014/main" id="{3EE5D8A7-55CF-4F9E-849B-DB6C05CC334B}"/>
              </a:ext>
            </a:extLst>
          </p:cNvPr>
          <p:cNvSpPr txBox="1"/>
          <p:nvPr/>
        </p:nvSpPr>
        <p:spPr>
          <a:xfrm>
            <a:off x="3832335" y="4535638"/>
            <a:ext cx="1522212" cy="369332"/>
          </a:xfrm>
          <a:prstGeom prst="rect">
            <a:avLst/>
          </a:prstGeom>
          <a:noFill/>
        </p:spPr>
        <p:txBody>
          <a:bodyPr wrap="none" rtlCol="0">
            <a:spAutoFit/>
          </a:bodyPr>
          <a:lstStyle/>
          <a:p>
            <a:r>
              <a:rPr lang="en-US" dirty="0"/>
              <a:t>-5.94 = </a:t>
            </a:r>
            <a:r>
              <a:rPr lang="en-US" dirty="0" err="1"/>
              <a:t>logKeq</a:t>
            </a:r>
            <a:endParaRPr lang="en-US" dirty="0"/>
          </a:p>
        </p:txBody>
      </p:sp>
      <p:sp>
        <p:nvSpPr>
          <p:cNvPr id="21" name="TextBox 20">
            <a:extLst>
              <a:ext uri="{FF2B5EF4-FFF2-40B4-BE49-F238E27FC236}">
                <a16:creationId xmlns:a16="http://schemas.microsoft.com/office/drawing/2014/main" id="{8F53091E-32DC-43F3-A026-00616143BB9A}"/>
              </a:ext>
            </a:extLst>
          </p:cNvPr>
          <p:cNvSpPr txBox="1"/>
          <p:nvPr/>
        </p:nvSpPr>
        <p:spPr>
          <a:xfrm>
            <a:off x="3936530" y="4963183"/>
            <a:ext cx="1313821" cy="369332"/>
          </a:xfrm>
          <a:prstGeom prst="rect">
            <a:avLst/>
          </a:prstGeom>
          <a:noFill/>
        </p:spPr>
        <p:txBody>
          <a:bodyPr wrap="none" rtlCol="0">
            <a:spAutoFit/>
          </a:bodyPr>
          <a:lstStyle/>
          <a:p>
            <a:r>
              <a:rPr lang="en-US" dirty="0"/>
              <a:t>10</a:t>
            </a:r>
            <a:r>
              <a:rPr lang="en-US" baseline="30000" dirty="0"/>
              <a:t>-5.94</a:t>
            </a:r>
            <a:r>
              <a:rPr lang="en-US" dirty="0"/>
              <a:t> = Keq</a:t>
            </a:r>
          </a:p>
        </p:txBody>
      </p:sp>
      <p:sp>
        <p:nvSpPr>
          <p:cNvPr id="23" name="TextBox 22">
            <a:extLst>
              <a:ext uri="{FF2B5EF4-FFF2-40B4-BE49-F238E27FC236}">
                <a16:creationId xmlns:a16="http://schemas.microsoft.com/office/drawing/2014/main" id="{B0851C89-E807-4007-9C34-08DF9DD5BBE4}"/>
              </a:ext>
            </a:extLst>
          </p:cNvPr>
          <p:cNvSpPr txBox="1"/>
          <p:nvPr/>
        </p:nvSpPr>
        <p:spPr>
          <a:xfrm>
            <a:off x="2814338" y="5430170"/>
            <a:ext cx="3213380" cy="369332"/>
          </a:xfrm>
          <a:prstGeom prst="rect">
            <a:avLst/>
          </a:prstGeom>
          <a:noFill/>
          <a:ln>
            <a:solidFill>
              <a:srgbClr val="00B0F0"/>
            </a:solidFill>
          </a:ln>
        </p:spPr>
        <p:txBody>
          <a:bodyPr wrap="none" rtlCol="0">
            <a:spAutoFit/>
          </a:bodyPr>
          <a:lstStyle/>
          <a:p>
            <a:r>
              <a:rPr lang="en-US" dirty="0"/>
              <a:t>0.000001148 or 1.1 x 10</a:t>
            </a:r>
            <a:r>
              <a:rPr lang="en-US" baseline="30000" dirty="0"/>
              <a:t>-6</a:t>
            </a:r>
            <a:r>
              <a:rPr lang="en-US" dirty="0"/>
              <a:t> = Keq</a:t>
            </a:r>
          </a:p>
        </p:txBody>
      </p:sp>
    </p:spTree>
    <p:extLst>
      <p:ext uri="{BB962C8B-B14F-4D97-AF65-F5344CB8AC3E}">
        <p14:creationId xmlns:p14="http://schemas.microsoft.com/office/powerpoint/2010/main" val="24688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498" y="-47179"/>
            <a:ext cx="8685618" cy="1325563"/>
          </a:xfrm>
        </p:spPr>
        <p:txBody>
          <a:bodyPr>
            <a:normAutofit/>
          </a:bodyPr>
          <a:lstStyle/>
          <a:p>
            <a:r>
              <a:rPr lang="en-US" sz="4000" dirty="0"/>
              <a:t>What about Enthalpy and Entropy??</a:t>
            </a:r>
          </a:p>
        </p:txBody>
      </p:sp>
      <p:sp>
        <p:nvSpPr>
          <p:cNvPr id="3" name="Content Placeholder 2"/>
          <p:cNvSpPr>
            <a:spLocks noGrp="1"/>
          </p:cNvSpPr>
          <p:nvPr>
            <p:ph idx="1"/>
          </p:nvPr>
        </p:nvSpPr>
        <p:spPr>
          <a:xfrm>
            <a:off x="485851" y="1616435"/>
            <a:ext cx="8460420" cy="4511353"/>
          </a:xfrm>
        </p:spPr>
        <p:txBody>
          <a:bodyPr/>
          <a:lstStyle/>
          <a:p>
            <a:r>
              <a:rPr lang="en-US" dirty="0"/>
              <a:t>Enthalpy relates to the heat of the reaction</a:t>
            </a:r>
          </a:p>
          <a:p>
            <a:r>
              <a:rPr lang="en-US" dirty="0"/>
              <a:t>Entropy relates to the state of order/disorder in a reaction</a:t>
            </a:r>
          </a:p>
          <a:p>
            <a:endParaRPr lang="en-US" dirty="0"/>
          </a:p>
          <a:p>
            <a:pPr marL="0" indent="0">
              <a:buNone/>
            </a:pPr>
            <a:r>
              <a:rPr lang="en-US" dirty="0"/>
              <a:t>What is the equation that relates </a:t>
            </a:r>
            <a:r>
              <a:rPr lang="en-US" dirty="0">
                <a:latin typeface="Symbol" panose="05050102010706020507" pitchFamily="18" charset="2"/>
              </a:rPr>
              <a:t>D</a:t>
            </a:r>
            <a:r>
              <a:rPr lang="en-US" dirty="0"/>
              <a:t>G to these terms?</a:t>
            </a:r>
          </a:p>
        </p:txBody>
      </p:sp>
    </p:spTree>
    <p:extLst>
      <p:ext uri="{BB962C8B-B14F-4D97-AF65-F5344CB8AC3E}">
        <p14:creationId xmlns:p14="http://schemas.microsoft.com/office/powerpoint/2010/main" val="2936127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498" y="-47179"/>
            <a:ext cx="8685618" cy="1325563"/>
          </a:xfrm>
        </p:spPr>
        <p:txBody>
          <a:bodyPr>
            <a:normAutofit/>
          </a:bodyPr>
          <a:lstStyle/>
          <a:p>
            <a:r>
              <a:rPr lang="en-US" sz="4000" dirty="0"/>
              <a:t>What about Enthalpy and Entropy??</a:t>
            </a:r>
          </a:p>
        </p:txBody>
      </p:sp>
      <p:sp>
        <p:nvSpPr>
          <p:cNvPr id="3" name="Content Placeholder 2"/>
          <p:cNvSpPr>
            <a:spLocks noGrp="1"/>
          </p:cNvSpPr>
          <p:nvPr>
            <p:ph idx="1"/>
          </p:nvPr>
        </p:nvSpPr>
        <p:spPr>
          <a:xfrm>
            <a:off x="485851" y="1616435"/>
            <a:ext cx="8460420" cy="4511353"/>
          </a:xfrm>
        </p:spPr>
        <p:txBody>
          <a:bodyPr/>
          <a:lstStyle/>
          <a:p>
            <a:r>
              <a:rPr lang="en-US" dirty="0"/>
              <a:t>Enthalpy relates to the heat of the reaction</a:t>
            </a:r>
          </a:p>
          <a:p>
            <a:r>
              <a:rPr lang="en-US" dirty="0"/>
              <a:t>Entropy relates to the state of order/disorder in a reaction</a:t>
            </a:r>
          </a:p>
          <a:p>
            <a:endParaRPr lang="en-US" dirty="0"/>
          </a:p>
          <a:p>
            <a:pPr marL="0" indent="0">
              <a:buNone/>
            </a:pPr>
            <a:r>
              <a:rPr lang="en-US" dirty="0"/>
              <a:t>What is the equation that relates </a:t>
            </a:r>
            <a:r>
              <a:rPr lang="en-US" dirty="0">
                <a:latin typeface="Symbol" panose="05050102010706020507" pitchFamily="18" charset="2"/>
              </a:rPr>
              <a:t>D</a:t>
            </a:r>
            <a:r>
              <a:rPr lang="en-US" dirty="0"/>
              <a:t>G to these terms?</a:t>
            </a:r>
          </a:p>
        </p:txBody>
      </p:sp>
      <p:sp>
        <p:nvSpPr>
          <p:cNvPr id="5" name="TextBox 4">
            <a:extLst>
              <a:ext uri="{FF2B5EF4-FFF2-40B4-BE49-F238E27FC236}">
                <a16:creationId xmlns:a16="http://schemas.microsoft.com/office/drawing/2014/main" id="{C8C69254-F4DE-445D-9376-4FCA2355463A}"/>
              </a:ext>
            </a:extLst>
          </p:cNvPr>
          <p:cNvSpPr txBox="1"/>
          <p:nvPr/>
        </p:nvSpPr>
        <p:spPr>
          <a:xfrm>
            <a:off x="2157274" y="4307435"/>
            <a:ext cx="5051394" cy="646331"/>
          </a:xfrm>
          <a:prstGeom prst="rect">
            <a:avLst/>
          </a:prstGeom>
          <a:noFill/>
        </p:spPr>
        <p:txBody>
          <a:bodyPr wrap="square">
            <a:spAutoFit/>
          </a:bodyPr>
          <a:lstStyle/>
          <a:p>
            <a:pPr algn="ctr"/>
            <a:r>
              <a:rPr lang="el-GR" sz="3600" b="1" dirty="0">
                <a:solidFill>
                  <a:srgbClr val="000000"/>
                </a:solidFill>
                <a:effectLst/>
              </a:rPr>
              <a:t>Δ</a:t>
            </a:r>
            <a:r>
              <a:rPr lang="en-US" sz="3600" b="1" dirty="0">
                <a:solidFill>
                  <a:srgbClr val="000000"/>
                </a:solidFill>
                <a:effectLst/>
              </a:rPr>
              <a:t>G = </a:t>
            </a:r>
            <a:r>
              <a:rPr lang="el-GR" sz="3600" b="1" dirty="0">
                <a:solidFill>
                  <a:srgbClr val="000000"/>
                </a:solidFill>
                <a:effectLst/>
              </a:rPr>
              <a:t>Δ</a:t>
            </a:r>
            <a:r>
              <a:rPr lang="en-US" sz="3600" b="1" dirty="0">
                <a:solidFill>
                  <a:srgbClr val="000000"/>
                </a:solidFill>
                <a:effectLst/>
              </a:rPr>
              <a:t>H – T</a:t>
            </a:r>
            <a:r>
              <a:rPr lang="el-GR" sz="3600" b="1" dirty="0">
                <a:solidFill>
                  <a:srgbClr val="000000"/>
                </a:solidFill>
                <a:effectLst/>
              </a:rPr>
              <a:t>Δ</a:t>
            </a:r>
            <a:r>
              <a:rPr lang="en-US" sz="3600" b="1" dirty="0">
                <a:solidFill>
                  <a:srgbClr val="000000"/>
                </a:solidFill>
                <a:effectLst/>
              </a:rPr>
              <a:t>S</a:t>
            </a:r>
            <a:endParaRPr lang="en-US" sz="3600" b="1" dirty="0">
              <a:effectLst/>
            </a:endParaRPr>
          </a:p>
        </p:txBody>
      </p:sp>
    </p:spTree>
    <p:extLst>
      <p:ext uri="{BB962C8B-B14F-4D97-AF65-F5344CB8AC3E}">
        <p14:creationId xmlns:p14="http://schemas.microsoft.com/office/powerpoint/2010/main" val="50464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998" y="65868"/>
            <a:ext cx="8124365" cy="1325563"/>
          </a:xfrm>
        </p:spPr>
        <p:txBody>
          <a:bodyPr>
            <a:normAutofit fontScale="90000"/>
          </a:bodyPr>
          <a:lstStyle/>
          <a:p>
            <a:r>
              <a:rPr lang="en-US" dirty="0"/>
              <a:t> - Breaking Bonds Requires Energy</a:t>
            </a:r>
            <a:br>
              <a:rPr lang="en-US" dirty="0"/>
            </a:br>
            <a:r>
              <a:rPr lang="en-US" dirty="0"/>
              <a:t>- Forming New Bonds Releases Energy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5863" y="1461123"/>
            <a:ext cx="4277595" cy="4263384"/>
          </a:xfrm>
        </p:spPr>
      </p:pic>
    </p:spTree>
    <p:extLst>
      <p:ext uri="{BB962C8B-B14F-4D97-AF65-F5344CB8AC3E}">
        <p14:creationId xmlns:p14="http://schemas.microsoft.com/office/powerpoint/2010/main" val="83692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E6C1-41F9-47C1-A3A2-24DAADB6C9DC}"/>
              </a:ext>
            </a:extLst>
          </p:cNvPr>
          <p:cNvSpPr>
            <a:spLocks noGrp="1"/>
          </p:cNvSpPr>
          <p:nvPr>
            <p:ph type="title"/>
          </p:nvPr>
        </p:nvSpPr>
        <p:spPr/>
        <p:txBody>
          <a:bodyPr/>
          <a:lstStyle/>
          <a:p>
            <a:r>
              <a:rPr lang="en-US" dirty="0"/>
              <a:t>ATP </a:t>
            </a:r>
            <a:r>
              <a:rPr lang="en-US" dirty="0" err="1"/>
              <a:t>Hydolysis</a:t>
            </a:r>
            <a:endParaRPr lang="en-US" dirty="0"/>
          </a:p>
        </p:txBody>
      </p:sp>
      <p:pic>
        <p:nvPicPr>
          <p:cNvPr id="5" name="Content Placeholder 4" descr="A close up of a map&#10;&#10;Description automatically generated">
            <a:extLst>
              <a:ext uri="{FF2B5EF4-FFF2-40B4-BE49-F238E27FC236}">
                <a16:creationId xmlns:a16="http://schemas.microsoft.com/office/drawing/2014/main" id="{44B01589-ED7A-4419-8533-9F402D9C62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3591" y="1057449"/>
            <a:ext cx="5850385" cy="4439562"/>
          </a:xfrm>
        </p:spPr>
      </p:pic>
    </p:spTree>
    <p:extLst>
      <p:ext uri="{BB962C8B-B14F-4D97-AF65-F5344CB8AC3E}">
        <p14:creationId xmlns:p14="http://schemas.microsoft.com/office/powerpoint/2010/main" val="136897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151" y="87161"/>
            <a:ext cx="7210332" cy="779462"/>
          </a:xfrm>
        </p:spPr>
        <p:txBody>
          <a:bodyPr/>
          <a:lstStyle/>
          <a:p>
            <a:r>
              <a:rPr lang="en-US" dirty="0"/>
              <a:t>Reversible Reactions</a:t>
            </a:r>
          </a:p>
        </p:txBody>
      </p:sp>
      <p:sp>
        <p:nvSpPr>
          <p:cNvPr id="3" name="Content Placeholder 2"/>
          <p:cNvSpPr>
            <a:spLocks noGrp="1"/>
          </p:cNvSpPr>
          <p:nvPr>
            <p:ph idx="1"/>
          </p:nvPr>
        </p:nvSpPr>
        <p:spPr>
          <a:xfrm>
            <a:off x="1310559" y="994518"/>
            <a:ext cx="7886700" cy="4351338"/>
          </a:xfrm>
        </p:spPr>
        <p:txBody>
          <a:bodyPr/>
          <a:lstStyle/>
          <a:p>
            <a:r>
              <a:rPr lang="en-US" dirty="0"/>
              <a:t>Reactions and Energy Changes</a:t>
            </a:r>
          </a:p>
          <a:p>
            <a:pPr marL="457200" lvl="1" indent="0">
              <a:buNone/>
            </a:pPr>
            <a:endParaRPr lang="en-US" dirty="0"/>
          </a:p>
          <a:p>
            <a:pPr marL="457200" lvl="1" indent="0">
              <a:buNone/>
            </a:pPr>
            <a:r>
              <a:rPr lang="en-US" dirty="0"/>
              <a:t>Consider the reaction:         A   +   B                    P   +   Q</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898" y="2417148"/>
            <a:ext cx="3543644" cy="2820451"/>
          </a:xfrm>
          <a:prstGeom prst="rect">
            <a:avLst/>
          </a:prstGeom>
        </p:spPr>
      </p:pic>
      <p:sp>
        <p:nvSpPr>
          <p:cNvPr id="5" name="TextBox 4"/>
          <p:cNvSpPr txBox="1"/>
          <p:nvPr/>
        </p:nvSpPr>
        <p:spPr>
          <a:xfrm>
            <a:off x="4630542" y="3118467"/>
            <a:ext cx="3965478" cy="923330"/>
          </a:xfrm>
          <a:prstGeom prst="rect">
            <a:avLst/>
          </a:prstGeom>
          <a:noFill/>
        </p:spPr>
        <p:txBody>
          <a:bodyPr wrap="square" rtlCol="0">
            <a:spAutoFit/>
          </a:bodyPr>
          <a:lstStyle/>
          <a:p>
            <a:r>
              <a:rPr lang="en-US" dirty="0"/>
              <a:t>Scenario 1: Reversible reaction in which the reactants and products are equally favored</a:t>
            </a:r>
          </a:p>
        </p:txBody>
      </p:sp>
      <p:cxnSp>
        <p:nvCxnSpPr>
          <p:cNvPr id="7" name="Straight Arrow Connector 6"/>
          <p:cNvCxnSpPr/>
          <p:nvPr/>
        </p:nvCxnSpPr>
        <p:spPr>
          <a:xfrm flipV="1">
            <a:off x="6445442" y="2036928"/>
            <a:ext cx="816429" cy="653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09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8" y="100430"/>
            <a:ext cx="7210332" cy="779462"/>
          </a:xfrm>
        </p:spPr>
        <p:txBody>
          <a:bodyPr/>
          <a:lstStyle/>
          <a:p>
            <a:r>
              <a:rPr lang="en-US" dirty="0"/>
              <a:t>1.2 Physical Foundations</a:t>
            </a:r>
          </a:p>
        </p:txBody>
      </p:sp>
      <p:sp>
        <p:nvSpPr>
          <p:cNvPr id="3" name="Content Placeholder 2"/>
          <p:cNvSpPr>
            <a:spLocks noGrp="1"/>
          </p:cNvSpPr>
          <p:nvPr>
            <p:ph idx="1"/>
          </p:nvPr>
        </p:nvSpPr>
        <p:spPr>
          <a:xfrm>
            <a:off x="1366139" y="813058"/>
            <a:ext cx="7886700" cy="4351338"/>
          </a:xfrm>
        </p:spPr>
        <p:txBody>
          <a:bodyPr/>
          <a:lstStyle/>
          <a:p>
            <a:r>
              <a:rPr lang="en-US" dirty="0"/>
              <a:t>Reactions and Energy Changes</a:t>
            </a:r>
          </a:p>
          <a:p>
            <a:pPr marL="457200" lvl="1" indent="0">
              <a:buNone/>
            </a:pPr>
            <a:endParaRPr lang="en-US" dirty="0"/>
          </a:p>
          <a:p>
            <a:pPr marL="457200" lvl="1" indent="0">
              <a:buNone/>
            </a:pPr>
            <a:r>
              <a:rPr lang="en-US" dirty="0"/>
              <a:t>Consider the reaction:         A   +   B                    P   +   Q</a:t>
            </a:r>
          </a:p>
        </p:txBody>
      </p:sp>
      <p:sp>
        <p:nvSpPr>
          <p:cNvPr id="5" name="TextBox 4"/>
          <p:cNvSpPr txBox="1"/>
          <p:nvPr/>
        </p:nvSpPr>
        <p:spPr>
          <a:xfrm>
            <a:off x="4897724" y="3005435"/>
            <a:ext cx="3965478" cy="923330"/>
          </a:xfrm>
          <a:prstGeom prst="rect">
            <a:avLst/>
          </a:prstGeom>
          <a:noFill/>
        </p:spPr>
        <p:txBody>
          <a:bodyPr wrap="square" rtlCol="0">
            <a:spAutoFit/>
          </a:bodyPr>
          <a:lstStyle/>
          <a:p>
            <a:r>
              <a:rPr lang="en-US" dirty="0"/>
              <a:t>Scenario 2: Reversible reaction in which the reactants are favored (reverse reaction is favored…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53" y="2315759"/>
            <a:ext cx="3817608" cy="3038504"/>
          </a:xfrm>
          <a:prstGeom prst="rect">
            <a:avLst/>
          </a:prstGeom>
        </p:spPr>
      </p:pic>
      <p:cxnSp>
        <p:nvCxnSpPr>
          <p:cNvPr id="9" name="Straight Arrow Connector 8"/>
          <p:cNvCxnSpPr/>
          <p:nvPr/>
        </p:nvCxnSpPr>
        <p:spPr>
          <a:xfrm flipH="1" flipV="1">
            <a:off x="6472249" y="1929318"/>
            <a:ext cx="816429" cy="653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749835" y="1728581"/>
            <a:ext cx="378824" cy="653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68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397" y="33594"/>
            <a:ext cx="7210332" cy="779462"/>
          </a:xfrm>
        </p:spPr>
        <p:txBody>
          <a:bodyPr/>
          <a:lstStyle/>
          <a:p>
            <a:r>
              <a:rPr lang="en-US" dirty="0"/>
              <a:t>1.2 Physical Foundations</a:t>
            </a:r>
          </a:p>
        </p:txBody>
      </p:sp>
      <p:sp>
        <p:nvSpPr>
          <p:cNvPr id="3" name="Content Placeholder 2"/>
          <p:cNvSpPr>
            <a:spLocks noGrp="1"/>
          </p:cNvSpPr>
          <p:nvPr>
            <p:ph idx="1"/>
          </p:nvPr>
        </p:nvSpPr>
        <p:spPr>
          <a:xfrm>
            <a:off x="1166631" y="774265"/>
            <a:ext cx="7886700" cy="4351338"/>
          </a:xfrm>
        </p:spPr>
        <p:txBody>
          <a:bodyPr/>
          <a:lstStyle/>
          <a:p>
            <a:r>
              <a:rPr lang="en-US" dirty="0"/>
              <a:t>Reactions and Energy Changes</a:t>
            </a:r>
          </a:p>
          <a:p>
            <a:pPr marL="457200" lvl="1" indent="0">
              <a:buNone/>
            </a:pPr>
            <a:endParaRPr lang="en-US" dirty="0"/>
          </a:p>
          <a:p>
            <a:pPr marL="457200" lvl="1" indent="0">
              <a:buNone/>
            </a:pPr>
            <a:r>
              <a:rPr lang="en-US" dirty="0"/>
              <a:t>Consider the reaction:         A   +   B                    P   +   Q</a:t>
            </a:r>
          </a:p>
        </p:txBody>
      </p:sp>
      <p:sp>
        <p:nvSpPr>
          <p:cNvPr id="5" name="TextBox 4"/>
          <p:cNvSpPr txBox="1"/>
          <p:nvPr/>
        </p:nvSpPr>
        <p:spPr>
          <a:xfrm>
            <a:off x="4751373" y="3214909"/>
            <a:ext cx="3965478" cy="923330"/>
          </a:xfrm>
          <a:prstGeom prst="rect">
            <a:avLst/>
          </a:prstGeom>
          <a:noFill/>
        </p:spPr>
        <p:txBody>
          <a:bodyPr wrap="square" rtlCol="0">
            <a:spAutoFit/>
          </a:bodyPr>
          <a:lstStyle/>
          <a:p>
            <a:r>
              <a:rPr lang="en-US" dirty="0"/>
              <a:t>Scenario 3: Reversible reaction in which the products are favored (forward reaction is favored…</a:t>
            </a:r>
          </a:p>
        </p:txBody>
      </p:sp>
      <p:cxnSp>
        <p:nvCxnSpPr>
          <p:cNvPr id="9" name="Straight Arrow Connector 8"/>
          <p:cNvCxnSpPr/>
          <p:nvPr/>
        </p:nvCxnSpPr>
        <p:spPr>
          <a:xfrm flipH="1">
            <a:off x="6464228" y="1925639"/>
            <a:ext cx="377246" cy="1301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75941" y="1726468"/>
            <a:ext cx="656409" cy="111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08" y="2270787"/>
            <a:ext cx="3651459" cy="2906263"/>
          </a:xfrm>
          <a:prstGeom prst="rect">
            <a:avLst/>
          </a:prstGeom>
        </p:spPr>
      </p:pic>
    </p:spTree>
    <p:extLst>
      <p:ext uri="{BB962C8B-B14F-4D97-AF65-F5344CB8AC3E}">
        <p14:creationId xmlns:p14="http://schemas.microsoft.com/office/powerpoint/2010/main" val="166332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643" y="102611"/>
            <a:ext cx="7210332" cy="779462"/>
          </a:xfrm>
        </p:spPr>
        <p:txBody>
          <a:bodyPr/>
          <a:lstStyle/>
          <a:p>
            <a:r>
              <a:rPr lang="en-US" dirty="0"/>
              <a:t>1.2 Physical Foundations</a:t>
            </a:r>
          </a:p>
        </p:txBody>
      </p:sp>
      <p:sp>
        <p:nvSpPr>
          <p:cNvPr id="3" name="Content Placeholder 2"/>
          <p:cNvSpPr>
            <a:spLocks noGrp="1"/>
          </p:cNvSpPr>
          <p:nvPr>
            <p:ph idx="1"/>
          </p:nvPr>
        </p:nvSpPr>
        <p:spPr>
          <a:xfrm>
            <a:off x="1172172" y="785345"/>
            <a:ext cx="7886700" cy="4351338"/>
          </a:xfrm>
        </p:spPr>
        <p:txBody>
          <a:bodyPr/>
          <a:lstStyle/>
          <a:p>
            <a:r>
              <a:rPr lang="en-US" dirty="0"/>
              <a:t>Reactions and Energy Changes</a:t>
            </a:r>
          </a:p>
          <a:p>
            <a:pPr marL="457200" lvl="1" indent="0">
              <a:buNone/>
            </a:pPr>
            <a:endParaRPr lang="en-US" dirty="0"/>
          </a:p>
          <a:p>
            <a:pPr marL="457200" lvl="1" indent="0">
              <a:buNone/>
            </a:pPr>
            <a:r>
              <a:rPr lang="en-US" dirty="0"/>
              <a:t>Consider the reaction:         A   +   B                    P   +   Q</a:t>
            </a:r>
          </a:p>
        </p:txBody>
      </p:sp>
      <p:sp>
        <p:nvSpPr>
          <p:cNvPr id="5" name="TextBox 4"/>
          <p:cNvSpPr txBox="1"/>
          <p:nvPr/>
        </p:nvSpPr>
        <p:spPr>
          <a:xfrm>
            <a:off x="4731383" y="2882475"/>
            <a:ext cx="3965478" cy="1200329"/>
          </a:xfrm>
          <a:prstGeom prst="rect">
            <a:avLst/>
          </a:prstGeom>
          <a:noFill/>
        </p:spPr>
        <p:txBody>
          <a:bodyPr wrap="square" rtlCol="0">
            <a:spAutoFit/>
          </a:bodyPr>
          <a:lstStyle/>
          <a:p>
            <a:r>
              <a:rPr lang="en-US" dirty="0"/>
              <a:t>Scenario 3: Irreversible reaction where the reaction is driven to completion (forward products are not shown on the graph)</a:t>
            </a:r>
          </a:p>
        </p:txBody>
      </p:sp>
      <p:cxnSp>
        <p:nvCxnSpPr>
          <p:cNvPr id="10" name="Straight Arrow Connector 9"/>
          <p:cNvCxnSpPr/>
          <p:nvPr/>
        </p:nvCxnSpPr>
        <p:spPr>
          <a:xfrm flipV="1">
            <a:off x="6385918" y="1817449"/>
            <a:ext cx="656409" cy="111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325" y="2440125"/>
            <a:ext cx="3348761" cy="2665340"/>
          </a:xfrm>
          <a:prstGeom prst="rect">
            <a:avLst/>
          </a:prstGeom>
        </p:spPr>
      </p:pic>
    </p:spTree>
    <p:extLst>
      <p:ext uri="{BB962C8B-B14F-4D97-AF65-F5344CB8AC3E}">
        <p14:creationId xmlns:p14="http://schemas.microsoft.com/office/powerpoint/2010/main" val="416889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894" y="155847"/>
            <a:ext cx="7210332" cy="779462"/>
          </a:xfrm>
        </p:spPr>
        <p:txBody>
          <a:bodyPr/>
          <a:lstStyle/>
          <a:p>
            <a:r>
              <a:rPr lang="en-US" dirty="0"/>
              <a:t>Equilibrium Constants</a:t>
            </a:r>
          </a:p>
        </p:txBody>
      </p:sp>
      <p:sp>
        <p:nvSpPr>
          <p:cNvPr id="3" name="Content Placeholder 2"/>
          <p:cNvSpPr>
            <a:spLocks noGrp="1"/>
          </p:cNvSpPr>
          <p:nvPr>
            <p:ph idx="1"/>
          </p:nvPr>
        </p:nvSpPr>
        <p:spPr>
          <a:xfrm>
            <a:off x="1304751" y="905037"/>
            <a:ext cx="7886700" cy="2091430"/>
          </a:xfrm>
        </p:spPr>
        <p:txBody>
          <a:bodyPr/>
          <a:lstStyle/>
          <a:p>
            <a:pPr marL="0" indent="0">
              <a:buNone/>
            </a:pPr>
            <a:r>
              <a:rPr lang="en-US" b="1" dirty="0"/>
              <a:t>Equilibrium Constants </a:t>
            </a:r>
            <a:r>
              <a:rPr lang="en-US" b="1" i="1" dirty="0"/>
              <a:t>(</a:t>
            </a:r>
            <a:r>
              <a:rPr lang="en-US" b="1" i="1" dirty="0" err="1"/>
              <a:t>K</a:t>
            </a:r>
            <a:r>
              <a:rPr lang="en-US" b="1" i="1" baseline="-25000" dirty="0" err="1"/>
              <a:t>eq</a:t>
            </a:r>
            <a:r>
              <a:rPr lang="en-US" b="1" i="1" dirty="0"/>
              <a:t>)</a:t>
            </a:r>
            <a:r>
              <a:rPr lang="en-US" dirty="0"/>
              <a:t>,</a:t>
            </a:r>
            <a:r>
              <a:rPr lang="en-US" sz="1800" dirty="0"/>
              <a:t> as its name implies, is constant and independent of the concentration of the reactants and products. </a:t>
            </a:r>
          </a:p>
          <a:p>
            <a:r>
              <a:rPr lang="en-US" sz="1800" dirty="0"/>
              <a:t>A </a:t>
            </a:r>
            <a:r>
              <a:rPr lang="en-US" sz="2400" b="1" dirty="0" err="1"/>
              <a:t>K</a:t>
            </a:r>
            <a:r>
              <a:rPr lang="en-US" sz="2400" b="1" baseline="-25000" dirty="0" err="1"/>
              <a:t>eq</a:t>
            </a:r>
            <a:r>
              <a:rPr lang="en-US" sz="2400" b="1" dirty="0"/>
              <a:t> &gt; 1 </a:t>
            </a:r>
            <a:r>
              <a:rPr lang="en-US" sz="1800" dirty="0"/>
              <a:t>implies that the </a:t>
            </a:r>
            <a:r>
              <a:rPr lang="en-US" sz="1800" b="1" i="1" dirty="0"/>
              <a:t>products are favored</a:t>
            </a:r>
            <a:r>
              <a:rPr lang="en-US" sz="1800" dirty="0"/>
              <a:t>. </a:t>
            </a:r>
          </a:p>
          <a:p>
            <a:r>
              <a:rPr lang="en-US" sz="1800" dirty="0"/>
              <a:t>A </a:t>
            </a:r>
            <a:r>
              <a:rPr lang="en-US" sz="2400" b="1" dirty="0" err="1"/>
              <a:t>K</a:t>
            </a:r>
            <a:r>
              <a:rPr lang="en-US" sz="2400" b="1" baseline="-25000" dirty="0" err="1"/>
              <a:t>eq</a:t>
            </a:r>
            <a:r>
              <a:rPr lang="en-US" sz="2400" b="1" dirty="0"/>
              <a:t> &lt; 1 </a:t>
            </a:r>
            <a:r>
              <a:rPr lang="en-US" sz="1800" dirty="0"/>
              <a:t>implies that </a:t>
            </a:r>
            <a:r>
              <a:rPr lang="en-US" sz="1800" b="1" i="1" dirty="0"/>
              <a:t>reactants are favored</a:t>
            </a:r>
            <a:r>
              <a:rPr lang="en-US" sz="1800" dirty="0"/>
              <a:t>. </a:t>
            </a:r>
          </a:p>
          <a:p>
            <a:r>
              <a:rPr lang="en-US" sz="1800" dirty="0"/>
              <a:t>When</a:t>
            </a:r>
            <a:r>
              <a:rPr lang="en-US" sz="2400" dirty="0"/>
              <a:t> </a:t>
            </a:r>
            <a:r>
              <a:rPr lang="en-US" sz="2400" b="1" dirty="0" err="1"/>
              <a:t>K</a:t>
            </a:r>
            <a:r>
              <a:rPr lang="en-US" sz="2400" b="1" baseline="-25000" dirty="0" err="1"/>
              <a:t>eq</a:t>
            </a:r>
            <a:r>
              <a:rPr lang="en-US" sz="2400" b="1" dirty="0"/>
              <a:t> = 1</a:t>
            </a:r>
            <a:r>
              <a:rPr lang="en-US" sz="2400" dirty="0"/>
              <a:t>, </a:t>
            </a:r>
            <a:r>
              <a:rPr lang="en-US" sz="1800" dirty="0"/>
              <a:t>both reactants and </a:t>
            </a:r>
            <a:r>
              <a:rPr lang="en-US" sz="1800" b="1" i="1" dirty="0"/>
              <a:t>products are equally favored</a:t>
            </a:r>
            <a:r>
              <a:rPr lang="en-US" sz="1800" dirty="0"/>
              <a:t>. </a:t>
            </a:r>
          </a:p>
          <a:p>
            <a:pPr marL="0" indent="0">
              <a:buNone/>
            </a:pPr>
            <a:endParaRPr lang="en-US" sz="1800" dirty="0"/>
          </a:p>
          <a:p>
            <a:pPr lvl="1"/>
            <a:endParaRPr lang="en-US" dirty="0"/>
          </a:p>
        </p:txBody>
      </p:sp>
      <p:pic>
        <p:nvPicPr>
          <p:cNvPr id="4" name="Picture 3"/>
          <p:cNvPicPr>
            <a:picLocks noChangeAspect="1"/>
          </p:cNvPicPr>
          <p:nvPr/>
        </p:nvPicPr>
        <p:blipFill>
          <a:blip r:embed="rId3"/>
          <a:stretch>
            <a:fillRect/>
          </a:stretch>
        </p:blipFill>
        <p:spPr>
          <a:xfrm>
            <a:off x="1618572" y="3004239"/>
            <a:ext cx="6019583" cy="2948724"/>
          </a:xfrm>
          <a:prstGeom prst="rect">
            <a:avLst/>
          </a:prstGeom>
        </p:spPr>
      </p:pic>
    </p:spTree>
    <p:extLst>
      <p:ext uri="{BB962C8B-B14F-4D97-AF65-F5344CB8AC3E}">
        <p14:creationId xmlns:p14="http://schemas.microsoft.com/office/powerpoint/2010/main" val="184163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in Gibbs Free Energy (</a:t>
            </a:r>
            <a:r>
              <a:rPr lang="en-US" dirty="0">
                <a:latin typeface="Symbol" panose="05050102010706020507" pitchFamily="18" charset="2"/>
              </a:rPr>
              <a:t>D</a:t>
            </a:r>
            <a:r>
              <a:rPr lang="en-US" dirty="0"/>
              <a:t>G)</a:t>
            </a:r>
          </a:p>
        </p:txBody>
      </p:sp>
      <p:sp>
        <p:nvSpPr>
          <p:cNvPr id="3" name="Content Placeholder 2"/>
          <p:cNvSpPr>
            <a:spLocks noGrp="1"/>
          </p:cNvSpPr>
          <p:nvPr>
            <p:ph idx="1"/>
          </p:nvPr>
        </p:nvSpPr>
        <p:spPr/>
        <p:txBody>
          <a:bodyPr/>
          <a:lstStyle/>
          <a:p>
            <a:r>
              <a:rPr lang="en-US" dirty="0"/>
              <a:t>Controls the extent of a reaction</a:t>
            </a:r>
          </a:p>
          <a:p>
            <a:r>
              <a:rPr lang="en-US" dirty="0"/>
              <a:t>Two different pairs of factors influence the </a:t>
            </a:r>
            <a:r>
              <a:rPr lang="en-US" i="1" dirty="0"/>
              <a:t>ΔG</a:t>
            </a:r>
          </a:p>
          <a:p>
            <a:pPr marL="0" indent="0">
              <a:buNone/>
            </a:pPr>
            <a:endParaRPr lang="en-US" dirty="0"/>
          </a:p>
          <a:p>
            <a:pPr lvl="1"/>
            <a:r>
              <a:rPr lang="en-US" dirty="0"/>
              <a:t>One pair is </a:t>
            </a:r>
            <a:r>
              <a:rPr lang="en-US" i="1" dirty="0"/>
              <a:t>concentration</a:t>
            </a:r>
            <a:r>
              <a:rPr lang="en-US" dirty="0"/>
              <a:t> and </a:t>
            </a:r>
            <a:r>
              <a:rPr lang="en-US" i="1" dirty="0"/>
              <a:t>inherent reactivity of reactants</a:t>
            </a:r>
            <a:r>
              <a:rPr lang="en-US" dirty="0"/>
              <a:t> compared to products</a:t>
            </a:r>
          </a:p>
          <a:p>
            <a:pPr marL="457200" lvl="1" indent="0">
              <a:buNone/>
            </a:pPr>
            <a:endParaRPr lang="en-US" dirty="0"/>
          </a:p>
          <a:p>
            <a:pPr lvl="1"/>
            <a:r>
              <a:rPr lang="en-US" dirty="0"/>
              <a:t>The other pair is </a:t>
            </a:r>
            <a:r>
              <a:rPr lang="en-US" i="1" dirty="0"/>
              <a:t>enthalpy</a:t>
            </a:r>
            <a:r>
              <a:rPr lang="en-US" dirty="0"/>
              <a:t> and </a:t>
            </a:r>
            <a:r>
              <a:rPr lang="en-US" i="1" dirty="0"/>
              <a:t>entropy</a:t>
            </a:r>
            <a:r>
              <a:rPr lang="en-US" dirty="0"/>
              <a:t> changes</a:t>
            </a:r>
          </a:p>
        </p:txBody>
      </p:sp>
    </p:spTree>
    <p:extLst>
      <p:ext uri="{BB962C8B-B14F-4D97-AF65-F5344CB8AC3E}">
        <p14:creationId xmlns:p14="http://schemas.microsoft.com/office/powerpoint/2010/main" val="139639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694" y="1788231"/>
            <a:ext cx="8460420" cy="4511353"/>
          </a:xfrm>
        </p:spPr>
        <p:txBody>
          <a:bodyPr/>
          <a:lstStyle/>
          <a:p>
            <a:pPr marL="0" indent="0">
              <a:buNone/>
            </a:pPr>
            <a:r>
              <a:rPr lang="pt-BR" b="1" dirty="0"/>
              <a:t>         HCl(aq) + H</a:t>
            </a:r>
            <a:r>
              <a:rPr lang="pt-BR" b="1" baseline="-25000" dirty="0"/>
              <a:t>2</a:t>
            </a:r>
            <a:r>
              <a:rPr lang="pt-BR" b="1" dirty="0"/>
              <a:t>O(l) –&gt; H</a:t>
            </a:r>
            <a:r>
              <a:rPr lang="pt-BR" b="1" baseline="-25000" dirty="0"/>
              <a:t>3</a:t>
            </a:r>
            <a:r>
              <a:rPr lang="pt-BR" b="1" dirty="0"/>
              <a:t>O</a:t>
            </a:r>
            <a:r>
              <a:rPr lang="pt-BR" b="1" baseline="30000" dirty="0"/>
              <a:t>+</a:t>
            </a:r>
            <a:r>
              <a:rPr lang="pt-BR" b="1" dirty="0"/>
              <a:t>(aq) + Cl</a:t>
            </a:r>
            <a:r>
              <a:rPr lang="pt-BR" b="1" baseline="30000" dirty="0"/>
              <a:t>–</a:t>
            </a:r>
            <a:r>
              <a:rPr lang="pt-BR" b="1" dirty="0"/>
              <a:t>(aq)</a:t>
            </a:r>
          </a:p>
          <a:p>
            <a:pPr marL="0" indent="0">
              <a:buNone/>
            </a:pPr>
            <a:endParaRPr lang="pt-BR" b="1" dirty="0"/>
          </a:p>
          <a:p>
            <a:pPr marL="0" indent="0">
              <a:buNone/>
            </a:pPr>
            <a:endParaRPr lang="pt-BR" dirty="0"/>
          </a:p>
          <a:p>
            <a:pPr marL="0" indent="0">
              <a:buNone/>
            </a:pPr>
            <a:r>
              <a:rPr lang="pt-BR" b="1" dirty="0"/>
              <a:t>CH</a:t>
            </a:r>
            <a:r>
              <a:rPr lang="pt-BR" b="1" baseline="-25000" dirty="0"/>
              <a:t>3</a:t>
            </a:r>
            <a:r>
              <a:rPr lang="pt-BR" b="1" dirty="0"/>
              <a:t>CO</a:t>
            </a:r>
            <a:r>
              <a:rPr lang="pt-BR" b="1" baseline="-25000" dirty="0"/>
              <a:t>2</a:t>
            </a:r>
            <a:r>
              <a:rPr lang="pt-BR" b="1" dirty="0"/>
              <a:t>H(aq) + H</a:t>
            </a:r>
            <a:r>
              <a:rPr lang="pt-BR" b="1" baseline="-25000" dirty="0"/>
              <a:t>2</a:t>
            </a:r>
            <a:r>
              <a:rPr lang="pt-BR" b="1" dirty="0"/>
              <a:t>O(l) –&gt; H</a:t>
            </a:r>
            <a:r>
              <a:rPr lang="pt-BR" b="1" baseline="-25000" dirty="0"/>
              <a:t>3</a:t>
            </a:r>
            <a:r>
              <a:rPr lang="pt-BR" b="1" dirty="0"/>
              <a:t>O</a:t>
            </a:r>
            <a:r>
              <a:rPr lang="pt-BR" b="1" baseline="30000" dirty="0"/>
              <a:t>+</a:t>
            </a:r>
            <a:r>
              <a:rPr lang="pt-BR" b="1" dirty="0"/>
              <a:t>(aq) + CH</a:t>
            </a:r>
            <a:r>
              <a:rPr lang="pt-BR" b="1" baseline="-25000" dirty="0"/>
              <a:t>3</a:t>
            </a:r>
            <a:r>
              <a:rPr lang="pt-BR" b="1" dirty="0"/>
              <a:t>CO</a:t>
            </a:r>
            <a:r>
              <a:rPr lang="pt-BR" b="1" baseline="-25000" dirty="0"/>
              <a:t>2</a:t>
            </a:r>
            <a:r>
              <a:rPr lang="pt-BR" b="1" baseline="30000" dirty="0"/>
              <a:t>–</a:t>
            </a:r>
            <a:r>
              <a:rPr lang="pt-BR" b="1" dirty="0"/>
              <a:t>(aq)</a:t>
            </a:r>
            <a:endParaRPr lang="pt-BR" dirty="0"/>
          </a:p>
          <a:p>
            <a:endParaRPr lang="en-US" dirty="0"/>
          </a:p>
        </p:txBody>
      </p:sp>
    </p:spTree>
    <p:extLst>
      <p:ext uri="{BB962C8B-B14F-4D97-AF65-F5344CB8AC3E}">
        <p14:creationId xmlns:p14="http://schemas.microsoft.com/office/powerpoint/2010/main" val="2431550337"/>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59133</TotalTime>
  <Words>3447</Words>
  <Application>Microsoft Office PowerPoint</Application>
  <PresentationFormat>On-screen Show (4:3)</PresentationFormat>
  <Paragraphs>180</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Symbol</vt:lpstr>
      <vt:lpstr>Biochemistry Theme</vt:lpstr>
      <vt:lpstr>Foundations of Biochemistry</vt:lpstr>
      <vt:lpstr>1.2 Physical Foundations</vt:lpstr>
      <vt:lpstr>Reversible Reactions</vt:lpstr>
      <vt:lpstr>1.2 Physical Foundations</vt:lpstr>
      <vt:lpstr>1.2 Physical Foundations</vt:lpstr>
      <vt:lpstr>1.2 Physical Foundations</vt:lpstr>
      <vt:lpstr>Equilibrium Constants</vt:lpstr>
      <vt:lpstr>Change in Gibbs Free Energy (DG)</vt:lpstr>
      <vt:lpstr>PowerPoint Presentation</vt:lpstr>
      <vt:lpstr>Effects of Le Chatelier’s Principle</vt:lpstr>
      <vt:lpstr>Change in Gibbs Free Energy (DG)</vt:lpstr>
      <vt:lpstr>Change in Gibbs Free Energy (DG)</vt:lpstr>
      <vt:lpstr>PowerPoint Presentation</vt:lpstr>
      <vt:lpstr>PowerPoint Presentation</vt:lpstr>
      <vt:lpstr>What is the significance of DGo?</vt:lpstr>
      <vt:lpstr>What is the significance of DGo?</vt:lpstr>
      <vt:lpstr>What is the significance of DGo?</vt:lpstr>
      <vt:lpstr>What is the significance of DGo?</vt:lpstr>
      <vt:lpstr>What is the significance of DGo?</vt:lpstr>
      <vt:lpstr>New symbol =  DGo’</vt:lpstr>
      <vt:lpstr>So What?</vt:lpstr>
      <vt:lpstr>So What?</vt:lpstr>
      <vt:lpstr>Calculate ΔG°′ and K′eq at 25°C for this reaction, by using the data given in the table</vt:lpstr>
      <vt:lpstr>Solving the Problem….</vt:lpstr>
      <vt:lpstr>What about Enthalpy and Entropy??</vt:lpstr>
      <vt:lpstr>What about Enthalpy and Entropy??</vt:lpstr>
      <vt:lpstr> - Breaking Bonds Requires Energy - Forming New Bonds Releases Energy</vt:lpstr>
      <vt:lpstr>ATP Hydolysis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632</cp:revision>
  <cp:lastPrinted>2020-02-10T04:30:13Z</cp:lastPrinted>
  <dcterms:created xsi:type="dcterms:W3CDTF">2020-01-06T19:40:53Z</dcterms:created>
  <dcterms:modified xsi:type="dcterms:W3CDTF">2020-09-11T18:17:05Z</dcterms:modified>
</cp:coreProperties>
</file>