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471" r:id="rId2"/>
    <p:sldId id="257"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660033"/>
    <a:srgbClr val="F8F8F8"/>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9662" autoAdjust="0"/>
  </p:normalViewPr>
  <p:slideViewPr>
    <p:cSldViewPr snapToGrid="0" showGuides="1">
      <p:cViewPr varScale="1">
        <p:scale>
          <a:sx n="66" d="100"/>
          <a:sy n="66" d="100"/>
        </p:scale>
        <p:origin x="1903" y="70"/>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9/9/2020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review key features of genetics that provide additional foundation for understanding biochemistry.</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2706088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at the sequence of chromosomal DNA, it is possible to use bioinformatics to predict where gene sequences are located. These are known as Open Reading Frames or ORFs. ORFs are reading frame specific and non-overlapping. In the diagram you can see each of the possible DNA reading frames. We will spend a lot of time this term learning how DNA ORFs are recognized by cellular transcription factors, transcribed, and translated.</a:t>
            </a:r>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3054224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genetic mechanism for Evolution that enables Natural Selection to be possible is the mutation of DNA. Note that mutations are random.</a:t>
            </a:r>
          </a:p>
          <a:p>
            <a:r>
              <a:rPr lang="en-US" dirty="0"/>
              <a:t>Selection occurs at the level of the organism (</a:t>
            </a:r>
            <a:r>
              <a:rPr lang="en-US" dirty="0" err="1"/>
              <a:t>ie</a:t>
            </a:r>
            <a:r>
              <a:rPr lang="en-US" dirty="0"/>
              <a:t> does the environment favor the survival of an animal with the new mutant trait or the original one?)</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2993760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Over time genes evolve due to random mutations that accumulate and can include gene duplication events. This is where entire genes may be duplicated producing a second or third copy.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3551688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a:t>
            </a:r>
            <a:r>
              <a:rPr lang="en-US" b="1" i="1" dirty="0"/>
              <a:t>gene duplication event </a:t>
            </a:r>
            <a:r>
              <a:rPr lang="en-US" dirty="0"/>
              <a:t>happens within a single species and evolves to create two different genes, they are called </a:t>
            </a:r>
            <a:r>
              <a:rPr lang="en-US" b="1" i="1" dirty="0"/>
              <a:t>Paralogs</a:t>
            </a:r>
            <a:r>
              <a:rPr lang="en-US" dirty="0"/>
              <a:t> </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1955888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a:t>
            </a:r>
            <a:r>
              <a:rPr lang="en-US" b="1" i="1" dirty="0"/>
              <a:t>speciation event </a:t>
            </a:r>
            <a:r>
              <a:rPr lang="en-US" dirty="0"/>
              <a:t>occurs, the genes in each species begin to diverge from one another due to random mutation. The genes that encode proteins with the same function in each of the species are called </a:t>
            </a:r>
            <a:r>
              <a:rPr lang="en-US" b="1" i="1" dirty="0"/>
              <a:t>Orthologs</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3851599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Unrelated genes that have separate evolutionary origins, but that each encode proteins that have similar functions are called </a:t>
            </a:r>
            <a:r>
              <a:rPr lang="en-US" b="1" i="1" dirty="0"/>
              <a:t>Analogs</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2335420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resulting shapes of the proteins are similar for paralogs, orthologs and analogs. This is important as the shape of the protein determines its function. All of the proteins shown on this slide are important for binding to DNA and share the same type of helix-loop-helix conformation.</a:t>
            </a:r>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1754408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 shape, however, does not necessarily mean similar function. This is especially true for paralogs. Once the gene has been duplicated within a species, it can start to diverge from its original purpose, as the original gene is still serving in this function. For example, the human pancreatic ribonuclease enzyme and the human angiogenin protein are paralogs and share similar protein structure.  However, the ribonuclease enzyme functions in digestion, whereas angiogenin functions as a hormone that helps increase vascularization. Overall, chapter 1 has aimed to provide an overview of key foundational concepts that we will now build upon through our exploration of Protein and DNA structure and function throughout this term.</a:t>
            </a:r>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1192755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Genetics provides the mechanistic basis for a key process, called </a:t>
            </a:r>
            <a:r>
              <a:rPr lang="en-US" b="1" i="1" dirty="0"/>
              <a:t>evolution</a:t>
            </a:r>
            <a:r>
              <a:rPr lang="en-US" dirty="0"/>
              <a:t>, that has given rise to the complexity of biological organisms on the planet. The mechanism of Natural Selection is quite simplistic, however, it gives rise to such complexity in all the kingdoms of life. </a:t>
            </a:r>
            <a:r>
              <a:rPr lang="en-US" b="1" i="1" dirty="0"/>
              <a:t>Natural selection </a:t>
            </a:r>
            <a:r>
              <a:rPr lang="en-US" dirty="0"/>
              <a:t>states that organisms with heritable traits that favor survival and reproduction will tend to leave more offspring than their peers, causing the traits to increase in frequency within a population over generations.</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374352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traits within a population are known as a </a:t>
            </a:r>
            <a:r>
              <a:rPr lang="en-US" b="1" i="1" dirty="0"/>
              <a:t>phenotype</a:t>
            </a:r>
            <a:r>
              <a:rPr lang="en-US" dirty="0"/>
              <a:t>, or the physical characteristics of an organism.</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1562562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phenotype is dependent on two key features of the organism:</a:t>
            </a:r>
          </a:p>
          <a:p>
            <a:pPr marL="228600" indent="-228600">
              <a:buAutoNum type="arabicPeriod"/>
            </a:pPr>
            <a:r>
              <a:rPr lang="en-US" dirty="0"/>
              <a:t>The genotype or genetic make-up of the organism, and</a:t>
            </a:r>
          </a:p>
          <a:p>
            <a:pPr marL="228600" indent="-228600">
              <a:buAutoNum type="arabicPeriod"/>
            </a:pPr>
            <a:r>
              <a:rPr lang="en-US" dirty="0"/>
              <a:t>The environment that the organism or that the organisms, parents have or are living in</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2021942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just a little more about the genotype of an organism. In humans, we have a total of 46 chromosomes (or 23 pairs). These pairs come from our mother and our father. Each chromosome of a pair are called a </a:t>
            </a:r>
            <a:r>
              <a:rPr lang="en-US" b="1" i="1" dirty="0"/>
              <a:t>homologous chromosome. Homologous chromosomes </a:t>
            </a:r>
            <a:r>
              <a:rPr lang="en-US" dirty="0"/>
              <a:t>contain the same sets of genes, in the same order. In humans this is true for all of the chromosome pairs except for the sex chromosome pair. For women, these are true homologs, as women contain two X chromosomes. Men, however, contain one X and one Y chromosome that do not have a homologous complement of genes present. </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1264152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homologous chromosomes contain the same genes, in the same order, they don’t necessarily have the same traits. Each gene can have variations of a trait. These different variations for a trait are known as alleles of a gene. For example, you might have a gene that determines hair length. One allele may give short hair, and the other may give you long hair.</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3439054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phenotype of an organism is dependent on the genotype, but it is also dependent on the expression of those genes. And this can be influenced by the organisms environment, or even the environment of the organism’s parents. Genes encode the sequence of proteins.  To express a gene, the gene is first transcribed into an RNA primary transcript. This transcript is processed, and in eukaryotic cells, transported into the cytoplasm from the nucleus, where it can be translated by the ribosome into the final protein structure.</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3149436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conversion of RNA to protein structure is read in units of 3 nucleotides called a </a:t>
            </a:r>
            <a:r>
              <a:rPr lang="en-US" b="1" i="1" dirty="0"/>
              <a:t>codon</a:t>
            </a:r>
            <a:r>
              <a:rPr lang="en-US" dirty="0"/>
              <a:t>. Each codon encodes for a specific amino acid within the protein sequence.</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1763651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proteins, there are 20 amino acids that can be incorporated into the protein structure. These amino acids have three letter and one letter codes that make it easier to work with sequences. You will need to know both the three letter and one letter codes for these amino acids.</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1033213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9/9/2020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eb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Foundations of Biochemistry</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lstStyle/>
          <a:p>
            <a:r>
              <a:rPr lang="en-US" dirty="0"/>
              <a:t>1.4 Genetic Foundations</a:t>
            </a:r>
          </a:p>
        </p:txBody>
      </p:sp>
    </p:spTree>
    <p:extLst>
      <p:ext uri="{BB962C8B-B14F-4D97-AF65-F5344CB8AC3E}">
        <p14:creationId xmlns:p14="http://schemas.microsoft.com/office/powerpoint/2010/main" val="2499959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588" y="-93580"/>
            <a:ext cx="7886700" cy="1325563"/>
          </a:xfrm>
        </p:spPr>
        <p:txBody>
          <a:bodyPr/>
          <a:lstStyle/>
          <a:p>
            <a:r>
              <a:rPr lang="en-US" b="1" dirty="0"/>
              <a:t>Open Reading Frame (ORF)</a:t>
            </a:r>
          </a:p>
        </p:txBody>
      </p:sp>
      <p:sp>
        <p:nvSpPr>
          <p:cNvPr id="3" name="Content Placeholder 2"/>
          <p:cNvSpPr>
            <a:spLocks noGrp="1"/>
          </p:cNvSpPr>
          <p:nvPr>
            <p:ph idx="1"/>
          </p:nvPr>
        </p:nvSpPr>
        <p:spPr>
          <a:xfrm>
            <a:off x="305325" y="1092911"/>
            <a:ext cx="8710843" cy="2476402"/>
          </a:xfrm>
        </p:spPr>
        <p:txBody>
          <a:bodyPr>
            <a:normAutofit fontScale="92500" lnSpcReduction="10000"/>
          </a:bodyPr>
          <a:lstStyle/>
          <a:p>
            <a:r>
              <a:rPr lang="en-US" dirty="0"/>
              <a:t>The ORF of a gene can be predicted using bioinformatics</a:t>
            </a:r>
          </a:p>
          <a:p>
            <a:r>
              <a:rPr lang="en-US" dirty="0"/>
              <a:t>For each strand of DNA, there are three potential ORFs depending on where you start evaluating the codons.</a:t>
            </a:r>
          </a:p>
          <a:p>
            <a:r>
              <a:rPr lang="en-US" dirty="0"/>
              <a:t>In the example below, Frame 1 contains the longest ORF, and would be predicted to contain correct reading frame of the gene sequence.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295543"/>
            <a:ext cx="8382000" cy="2514600"/>
          </a:xfrm>
          <a:prstGeom prst="rect">
            <a:avLst/>
          </a:prstGeom>
        </p:spPr>
      </p:pic>
    </p:spTree>
    <p:extLst>
      <p:ext uri="{BB962C8B-B14F-4D97-AF65-F5344CB8AC3E}">
        <p14:creationId xmlns:p14="http://schemas.microsoft.com/office/powerpoint/2010/main" val="2723571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6300" y="-166254"/>
            <a:ext cx="7886700" cy="1325563"/>
          </a:xfrm>
        </p:spPr>
        <p:txBody>
          <a:bodyPr/>
          <a:lstStyle/>
          <a:p>
            <a:r>
              <a:rPr lang="en-US" dirty="0"/>
              <a:t>DNA Mutations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450" y="970887"/>
            <a:ext cx="8521597" cy="4559054"/>
          </a:xfrm>
          <a:prstGeom prst="rect">
            <a:avLst/>
          </a:prstGeom>
        </p:spPr>
      </p:pic>
    </p:spTree>
    <p:extLst>
      <p:ext uri="{BB962C8B-B14F-4D97-AF65-F5344CB8AC3E}">
        <p14:creationId xmlns:p14="http://schemas.microsoft.com/office/powerpoint/2010/main" val="706066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371" y="0"/>
            <a:ext cx="3721190" cy="1325563"/>
          </a:xfrm>
        </p:spPr>
        <p:txBody>
          <a:bodyPr>
            <a:noAutofit/>
          </a:bodyPr>
          <a:lstStyle/>
          <a:p>
            <a:r>
              <a:rPr lang="en-US" dirty="0"/>
              <a:t>Genes Evolve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4932" y="1270883"/>
            <a:ext cx="8582181" cy="4316233"/>
          </a:xfrm>
        </p:spPr>
      </p:pic>
    </p:spTree>
    <p:extLst>
      <p:ext uri="{BB962C8B-B14F-4D97-AF65-F5344CB8AC3E}">
        <p14:creationId xmlns:p14="http://schemas.microsoft.com/office/powerpoint/2010/main" val="2809767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749" y="186293"/>
            <a:ext cx="6752189" cy="812096"/>
          </a:xfrm>
        </p:spPr>
        <p:txBody>
          <a:bodyPr>
            <a:normAutofit/>
          </a:bodyPr>
          <a:lstStyle/>
          <a:p>
            <a:r>
              <a:rPr lang="en-US" dirty="0"/>
              <a:t>Paralogs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1559" y="1203419"/>
            <a:ext cx="8637274" cy="4343941"/>
          </a:xfrm>
        </p:spPr>
      </p:pic>
      <p:sp>
        <p:nvSpPr>
          <p:cNvPr id="3" name="Rectangle 2">
            <a:extLst>
              <a:ext uri="{FF2B5EF4-FFF2-40B4-BE49-F238E27FC236}">
                <a16:creationId xmlns:a16="http://schemas.microsoft.com/office/drawing/2014/main" id="{E3650DF6-83A0-4EDF-8032-936179F1611F}"/>
              </a:ext>
            </a:extLst>
          </p:cNvPr>
          <p:cNvSpPr/>
          <p:nvPr/>
        </p:nvSpPr>
        <p:spPr>
          <a:xfrm>
            <a:off x="4982095" y="1307869"/>
            <a:ext cx="2249978" cy="1028007"/>
          </a:xfrm>
          <a:prstGeom prst="rect">
            <a:avLst/>
          </a:prstGeom>
          <a:solidFill>
            <a:schemeClr val="accent4">
              <a:lumMod val="20000"/>
              <a:lumOff val="80000"/>
              <a:alpha val="20000"/>
            </a:schemeClr>
          </a:solidFill>
          <a:effectLst>
            <a:glow rad="139700">
              <a:schemeClr val="accent4">
                <a:lumMod val="60000"/>
                <a:lumOff val="40000"/>
                <a:alpha val="21000"/>
              </a:schemeClr>
            </a:glo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904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825" y="61383"/>
            <a:ext cx="7886700" cy="812096"/>
          </a:xfrm>
        </p:spPr>
        <p:txBody>
          <a:bodyPr>
            <a:normAutofit/>
          </a:bodyPr>
          <a:lstStyle/>
          <a:p>
            <a:r>
              <a:rPr lang="en-US" dirty="0" err="1"/>
              <a:t>Orthologs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017" y="1240303"/>
            <a:ext cx="8703790" cy="4377394"/>
          </a:xfrm>
        </p:spPr>
      </p:pic>
      <p:sp>
        <p:nvSpPr>
          <p:cNvPr id="3" name="Rectangle 2">
            <a:extLst>
              <a:ext uri="{FF2B5EF4-FFF2-40B4-BE49-F238E27FC236}">
                <a16:creationId xmlns:a16="http://schemas.microsoft.com/office/drawing/2014/main" id="{C03DC324-32D4-4796-B7D1-582787036B0F}"/>
              </a:ext>
            </a:extLst>
          </p:cNvPr>
          <p:cNvSpPr/>
          <p:nvPr/>
        </p:nvSpPr>
        <p:spPr>
          <a:xfrm>
            <a:off x="5092931" y="1535084"/>
            <a:ext cx="2211185" cy="277091"/>
          </a:xfrm>
          <a:prstGeom prst="rect">
            <a:avLst/>
          </a:prstGeom>
          <a:solidFill>
            <a:schemeClr val="accent4">
              <a:lumMod val="40000"/>
              <a:lumOff val="60000"/>
              <a:alpha val="40000"/>
            </a:schemeClr>
          </a:solidFill>
          <a:effectLst>
            <a:glow rad="127000">
              <a:schemeClr val="accent4">
                <a:lumMod val="60000"/>
                <a:lumOff val="40000"/>
                <a:alpha val="14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EF0DB2-F766-4182-AA3D-869CAA7C224A}"/>
              </a:ext>
            </a:extLst>
          </p:cNvPr>
          <p:cNvSpPr/>
          <p:nvPr/>
        </p:nvSpPr>
        <p:spPr>
          <a:xfrm>
            <a:off x="5045826" y="3760124"/>
            <a:ext cx="2673927" cy="335280"/>
          </a:xfrm>
          <a:prstGeom prst="rect">
            <a:avLst/>
          </a:prstGeom>
          <a:solidFill>
            <a:schemeClr val="accent4">
              <a:lumMod val="40000"/>
              <a:lumOff val="60000"/>
              <a:alpha val="40000"/>
            </a:schemeClr>
          </a:solidFill>
          <a:effectLst>
            <a:glow rad="127000">
              <a:schemeClr val="accent4">
                <a:lumMod val="60000"/>
                <a:lumOff val="40000"/>
                <a:alpha val="14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055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284" y="130745"/>
            <a:ext cx="3033629" cy="812096"/>
          </a:xfrm>
        </p:spPr>
        <p:txBody>
          <a:bodyPr>
            <a:normAutofit/>
          </a:bodyPr>
          <a:lstStyle/>
          <a:p>
            <a:r>
              <a:rPr lang="en-US" dirty="0"/>
              <a:t>Analogs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161" y="1490749"/>
            <a:ext cx="8637678" cy="4344144"/>
          </a:xfrm>
        </p:spPr>
      </p:pic>
      <p:sp>
        <p:nvSpPr>
          <p:cNvPr id="6" name="Rectangle 5">
            <a:extLst>
              <a:ext uri="{FF2B5EF4-FFF2-40B4-BE49-F238E27FC236}">
                <a16:creationId xmlns:a16="http://schemas.microsoft.com/office/drawing/2014/main" id="{37FD3D39-46D7-4CA7-9E74-4AC1B1B298BF}"/>
              </a:ext>
            </a:extLst>
          </p:cNvPr>
          <p:cNvSpPr/>
          <p:nvPr/>
        </p:nvSpPr>
        <p:spPr>
          <a:xfrm>
            <a:off x="4898967" y="1784465"/>
            <a:ext cx="2211185" cy="277091"/>
          </a:xfrm>
          <a:prstGeom prst="rect">
            <a:avLst/>
          </a:prstGeom>
          <a:solidFill>
            <a:schemeClr val="accent4">
              <a:lumMod val="40000"/>
              <a:lumOff val="60000"/>
              <a:alpha val="40000"/>
            </a:schemeClr>
          </a:solidFill>
          <a:effectLst>
            <a:glow rad="127000">
              <a:schemeClr val="accent4">
                <a:lumMod val="60000"/>
                <a:lumOff val="40000"/>
                <a:alpha val="14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B2A090-4675-45EB-AEB4-E7F91F56FF99}"/>
              </a:ext>
            </a:extLst>
          </p:cNvPr>
          <p:cNvSpPr/>
          <p:nvPr/>
        </p:nvSpPr>
        <p:spPr>
          <a:xfrm>
            <a:off x="4951615" y="5062450"/>
            <a:ext cx="2211185" cy="346363"/>
          </a:xfrm>
          <a:prstGeom prst="rect">
            <a:avLst/>
          </a:prstGeom>
          <a:solidFill>
            <a:schemeClr val="accent4">
              <a:lumMod val="40000"/>
              <a:lumOff val="60000"/>
              <a:alpha val="40000"/>
            </a:schemeClr>
          </a:solidFill>
          <a:effectLst>
            <a:glow rad="127000">
              <a:schemeClr val="accent4">
                <a:lumMod val="60000"/>
                <a:lumOff val="40000"/>
                <a:alpha val="14000"/>
              </a:scheme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347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275" y="0"/>
            <a:ext cx="6606659" cy="1325563"/>
          </a:xfrm>
        </p:spPr>
        <p:txBody>
          <a:bodyPr/>
          <a:lstStyle/>
          <a:p>
            <a:r>
              <a:rPr lang="en-US" dirty="0"/>
              <a:t>Shape Determines Function</a:t>
            </a:r>
          </a:p>
        </p:txBody>
      </p:sp>
      <p:sp>
        <p:nvSpPr>
          <p:cNvPr id="3" name="Content Placeholder 2"/>
          <p:cNvSpPr>
            <a:spLocks noGrp="1"/>
          </p:cNvSpPr>
          <p:nvPr>
            <p:ph idx="1"/>
          </p:nvPr>
        </p:nvSpPr>
        <p:spPr>
          <a:xfrm>
            <a:off x="341789" y="1500057"/>
            <a:ext cx="8460420" cy="4511353"/>
          </a:xfrm>
        </p:spPr>
        <p:txBody>
          <a:bodyPr/>
          <a:lstStyle/>
          <a:p>
            <a:r>
              <a:rPr lang="en-US" dirty="0"/>
              <a:t>Protein shapes are similar for paralogs, </a:t>
            </a:r>
            <a:r>
              <a:rPr lang="en-US" dirty="0" err="1"/>
              <a:t>orthologs</a:t>
            </a:r>
            <a:r>
              <a:rPr lang="en-US" dirty="0"/>
              <a:t>, and analogs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775" y="2429804"/>
            <a:ext cx="8870449" cy="3206774"/>
          </a:xfrm>
          <a:prstGeom prst="rect">
            <a:avLst/>
          </a:prstGeom>
        </p:spPr>
      </p:pic>
    </p:spTree>
    <p:extLst>
      <p:ext uri="{BB962C8B-B14F-4D97-AF65-F5344CB8AC3E}">
        <p14:creationId xmlns:p14="http://schemas.microsoft.com/office/powerpoint/2010/main" val="1278367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Paralogs can Evolve Different Functions!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39" y="1189043"/>
            <a:ext cx="7077701" cy="4619415"/>
          </a:xfrm>
          <a:prstGeom prst="rect">
            <a:avLst/>
          </a:prstGeom>
        </p:spPr>
      </p:pic>
    </p:spTree>
    <p:extLst>
      <p:ext uri="{BB962C8B-B14F-4D97-AF65-F5344CB8AC3E}">
        <p14:creationId xmlns:p14="http://schemas.microsoft.com/office/powerpoint/2010/main" val="1064453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5"/>
            <a:ext cx="9144000" cy="6915150"/>
          </a:xfrm>
          <a:prstGeom prst="rect">
            <a:avLst/>
          </a:prstGeom>
        </p:spPr>
      </p:pic>
      <p:sp>
        <p:nvSpPr>
          <p:cNvPr id="2" name="Title 1"/>
          <p:cNvSpPr>
            <a:spLocks noGrp="1"/>
          </p:cNvSpPr>
          <p:nvPr>
            <p:ph type="title"/>
          </p:nvPr>
        </p:nvSpPr>
        <p:spPr>
          <a:xfrm>
            <a:off x="433158" y="100268"/>
            <a:ext cx="7886700" cy="1325563"/>
          </a:xfrm>
        </p:spPr>
        <p:txBody>
          <a:bodyPr>
            <a:normAutofit/>
          </a:bodyPr>
          <a:lstStyle/>
          <a:p>
            <a:r>
              <a:rPr lang="en-US" sz="6000" b="1" dirty="0">
                <a:solidFill>
                  <a:schemeClr val="bg1"/>
                </a:solidFill>
              </a:rPr>
              <a:t>Evolution</a:t>
            </a:r>
          </a:p>
        </p:txBody>
      </p:sp>
      <p:sp>
        <p:nvSpPr>
          <p:cNvPr id="3" name="Content Placeholder 2"/>
          <p:cNvSpPr>
            <a:spLocks noGrp="1"/>
          </p:cNvSpPr>
          <p:nvPr>
            <p:ph idx="1"/>
          </p:nvPr>
        </p:nvSpPr>
        <p:spPr>
          <a:xfrm>
            <a:off x="628649" y="1475652"/>
            <a:ext cx="4832526" cy="5234152"/>
          </a:xfrm>
        </p:spPr>
        <p:txBody>
          <a:bodyPr>
            <a:normAutofit lnSpcReduction="10000"/>
          </a:bodyPr>
          <a:lstStyle/>
          <a:p>
            <a:r>
              <a:rPr lang="en-US" b="1" dirty="0">
                <a:solidFill>
                  <a:schemeClr val="bg1"/>
                </a:solidFill>
              </a:rPr>
              <a:t>Decent with Modification</a:t>
            </a:r>
          </a:p>
          <a:p>
            <a:r>
              <a:rPr lang="en-US" b="1" dirty="0">
                <a:solidFill>
                  <a:schemeClr val="bg1"/>
                </a:solidFill>
              </a:rPr>
              <a:t>Natural Selection Mechanism </a:t>
            </a:r>
          </a:p>
          <a:p>
            <a:pPr lvl="1"/>
            <a:r>
              <a:rPr lang="en-US" sz="2800" i="1" dirty="0">
                <a:solidFill>
                  <a:schemeClr val="bg1"/>
                </a:solidFill>
              </a:rPr>
              <a:t>Because resources are limited in nature, organisms with heritable traits that favor survival and reproduction will tend to leave more offspring than their peers, causing the traits to increase in frequency within a population over generations. </a:t>
            </a:r>
          </a:p>
        </p:txBody>
      </p:sp>
    </p:spTree>
    <p:extLst>
      <p:ext uri="{BB962C8B-B14F-4D97-AF65-F5344CB8AC3E}">
        <p14:creationId xmlns:p14="http://schemas.microsoft.com/office/powerpoint/2010/main" val="2646410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547" y="-67136"/>
            <a:ext cx="7886700" cy="1325563"/>
          </a:xfrm>
        </p:spPr>
        <p:txBody>
          <a:bodyPr>
            <a:normAutofit/>
          </a:bodyPr>
          <a:lstStyle/>
          <a:p>
            <a:r>
              <a:rPr lang="en-US" sz="6000" b="1" dirty="0"/>
              <a:t>Phenotype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426" y="2490378"/>
            <a:ext cx="8552284" cy="2764657"/>
          </a:xfrm>
        </p:spPr>
      </p:pic>
      <p:sp>
        <p:nvSpPr>
          <p:cNvPr id="5" name="TextBox 4"/>
          <p:cNvSpPr txBox="1"/>
          <p:nvPr/>
        </p:nvSpPr>
        <p:spPr>
          <a:xfrm>
            <a:off x="1365006" y="968481"/>
            <a:ext cx="8109782" cy="1077218"/>
          </a:xfrm>
          <a:prstGeom prst="rect">
            <a:avLst/>
          </a:prstGeom>
          <a:noFill/>
        </p:spPr>
        <p:txBody>
          <a:bodyPr wrap="square" rtlCol="0">
            <a:spAutoFit/>
          </a:bodyPr>
          <a:lstStyle/>
          <a:p>
            <a:r>
              <a:rPr lang="en-US" sz="3200" dirty="0"/>
              <a:t>Natural Selection acts on an organism’s </a:t>
            </a:r>
            <a:r>
              <a:rPr lang="en-US" sz="3200" b="1" i="1" dirty="0"/>
              <a:t>phenotype</a:t>
            </a:r>
            <a:r>
              <a:rPr lang="en-US" sz="3200" dirty="0"/>
              <a:t>, or physical characteristics</a:t>
            </a:r>
          </a:p>
        </p:txBody>
      </p:sp>
    </p:spTree>
    <p:extLst>
      <p:ext uri="{BB962C8B-B14F-4D97-AF65-F5344CB8AC3E}">
        <p14:creationId xmlns:p14="http://schemas.microsoft.com/office/powerpoint/2010/main" val="4143113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591" y="0"/>
            <a:ext cx="7886700" cy="1325563"/>
          </a:xfrm>
        </p:spPr>
        <p:txBody>
          <a:bodyPr>
            <a:normAutofit/>
          </a:bodyPr>
          <a:lstStyle/>
          <a:p>
            <a:r>
              <a:rPr lang="en-US" sz="6000" b="1" dirty="0"/>
              <a:t>Phenotype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2510" y="2784094"/>
            <a:ext cx="8552284" cy="2764657"/>
          </a:xfrm>
        </p:spPr>
      </p:pic>
      <p:sp>
        <p:nvSpPr>
          <p:cNvPr id="5" name="TextBox 4"/>
          <p:cNvSpPr txBox="1"/>
          <p:nvPr/>
        </p:nvSpPr>
        <p:spPr>
          <a:xfrm>
            <a:off x="406483" y="1164216"/>
            <a:ext cx="8331033" cy="1569660"/>
          </a:xfrm>
          <a:prstGeom prst="rect">
            <a:avLst/>
          </a:prstGeom>
          <a:noFill/>
        </p:spPr>
        <p:txBody>
          <a:bodyPr wrap="square" rtlCol="0">
            <a:spAutoFit/>
          </a:bodyPr>
          <a:lstStyle/>
          <a:p>
            <a:r>
              <a:rPr lang="en-US" sz="3200" dirty="0"/>
              <a:t>Is determined by a combination of two features:</a:t>
            </a:r>
          </a:p>
          <a:p>
            <a:pPr marL="457200" indent="-457200">
              <a:buFont typeface="Arial" panose="020B0604020202020204" pitchFamily="34" charset="0"/>
              <a:buChar char="•"/>
            </a:pPr>
            <a:r>
              <a:rPr lang="en-US" sz="3200" i="1" dirty="0"/>
              <a:t>The organism’s genetic make-up (</a:t>
            </a:r>
            <a:r>
              <a:rPr lang="en-US" sz="3200" b="1" i="1" dirty="0"/>
              <a:t>Genotype</a:t>
            </a:r>
            <a:r>
              <a:rPr lang="en-US" sz="3200" i="1" dirty="0"/>
              <a:t>)</a:t>
            </a:r>
          </a:p>
          <a:p>
            <a:pPr marL="457200" indent="-457200">
              <a:buFont typeface="Arial" panose="020B0604020202020204" pitchFamily="34" charset="0"/>
              <a:buChar char="•"/>
            </a:pPr>
            <a:r>
              <a:rPr lang="en-US" sz="3200" i="1" dirty="0"/>
              <a:t>The environment in which the organism lives</a:t>
            </a:r>
          </a:p>
        </p:txBody>
      </p:sp>
    </p:spTree>
    <p:extLst>
      <p:ext uri="{BB962C8B-B14F-4D97-AF65-F5344CB8AC3E}">
        <p14:creationId xmlns:p14="http://schemas.microsoft.com/office/powerpoint/2010/main" val="2779665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t>Genotype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2757"/>
          <a:stretch/>
        </p:blipFill>
        <p:spPr>
          <a:xfrm>
            <a:off x="5601642" y="1173595"/>
            <a:ext cx="2918235" cy="4646788"/>
          </a:xfrm>
          <a:prstGeom prst="rect">
            <a:avLst/>
          </a:prstGeom>
        </p:spPr>
      </p:pic>
      <p:sp>
        <p:nvSpPr>
          <p:cNvPr id="3" name="Content Placeholder 2"/>
          <p:cNvSpPr>
            <a:spLocks noGrp="1"/>
          </p:cNvSpPr>
          <p:nvPr>
            <p:ph idx="1"/>
          </p:nvPr>
        </p:nvSpPr>
        <p:spPr>
          <a:xfrm>
            <a:off x="490105" y="1321320"/>
            <a:ext cx="5633413" cy="4351338"/>
          </a:xfrm>
        </p:spPr>
        <p:txBody>
          <a:bodyPr>
            <a:normAutofit lnSpcReduction="10000"/>
          </a:bodyPr>
          <a:lstStyle/>
          <a:p>
            <a:r>
              <a:rPr lang="en-US" dirty="0"/>
              <a:t>Humans have two copies of each gene within our genomes that are housed on chromosomes.  One set is derived from the father’s DNA and one from the mother’s DNA (i.e. Paternal vs Maternal Genes). These </a:t>
            </a:r>
          </a:p>
          <a:p>
            <a:r>
              <a:rPr lang="en-US" dirty="0"/>
              <a:t>Paternal and maternal chromosomes that contain genes for the same traits are called </a:t>
            </a:r>
            <a:r>
              <a:rPr lang="en-US" b="1" i="1" dirty="0"/>
              <a:t>Homologous Chromosomes</a:t>
            </a:r>
          </a:p>
        </p:txBody>
      </p:sp>
      <p:sp>
        <p:nvSpPr>
          <p:cNvPr id="5" name="TextBox 4"/>
          <p:cNvSpPr txBox="1"/>
          <p:nvPr/>
        </p:nvSpPr>
        <p:spPr>
          <a:xfrm>
            <a:off x="6579666" y="4882247"/>
            <a:ext cx="962186" cy="369332"/>
          </a:xfrm>
          <a:prstGeom prst="rect">
            <a:avLst/>
          </a:prstGeom>
          <a:noFill/>
        </p:spPr>
        <p:txBody>
          <a:bodyPr wrap="none" rtlCol="0">
            <a:spAutoFit/>
          </a:bodyPr>
          <a:lstStyle/>
          <a:p>
            <a:r>
              <a:rPr lang="en-US" dirty="0"/>
              <a:t>Paternal</a:t>
            </a:r>
          </a:p>
        </p:txBody>
      </p:sp>
      <p:sp>
        <p:nvSpPr>
          <p:cNvPr id="6" name="TextBox 5"/>
          <p:cNvSpPr txBox="1"/>
          <p:nvPr/>
        </p:nvSpPr>
        <p:spPr>
          <a:xfrm>
            <a:off x="7656978" y="4882247"/>
            <a:ext cx="1045671" cy="369332"/>
          </a:xfrm>
          <a:prstGeom prst="rect">
            <a:avLst/>
          </a:prstGeom>
          <a:noFill/>
        </p:spPr>
        <p:txBody>
          <a:bodyPr wrap="none" rtlCol="0">
            <a:spAutoFit/>
          </a:bodyPr>
          <a:lstStyle/>
          <a:p>
            <a:r>
              <a:rPr lang="en-US" dirty="0"/>
              <a:t>Maternal</a:t>
            </a:r>
          </a:p>
        </p:txBody>
      </p:sp>
    </p:spTree>
    <p:extLst>
      <p:ext uri="{BB962C8B-B14F-4D97-AF65-F5344CB8AC3E}">
        <p14:creationId xmlns:p14="http://schemas.microsoft.com/office/powerpoint/2010/main" val="304261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730" y="87236"/>
            <a:ext cx="7210332" cy="779462"/>
          </a:xfrm>
        </p:spPr>
        <p:txBody>
          <a:bodyPr>
            <a:normAutofit fontScale="90000"/>
          </a:bodyPr>
          <a:lstStyle/>
          <a:p>
            <a:r>
              <a:rPr lang="en-US" sz="6000" b="1" dirty="0"/>
              <a:t>Genotype</a:t>
            </a:r>
          </a:p>
        </p:txBody>
      </p:sp>
      <p:pic>
        <p:nvPicPr>
          <p:cNvPr id="8" name="Picture 7"/>
          <p:cNvPicPr>
            <a:picLocks noChangeAspect="1"/>
          </p:cNvPicPr>
          <p:nvPr/>
        </p:nvPicPr>
        <p:blipFill rotWithShape="1">
          <a:blip r:embed="rId3"/>
          <a:srcRect t="9447" b="6220"/>
          <a:stretch/>
        </p:blipFill>
        <p:spPr>
          <a:xfrm>
            <a:off x="1042783" y="2177934"/>
            <a:ext cx="7058433" cy="3546764"/>
          </a:xfrm>
          <a:prstGeom prst="rect">
            <a:avLst/>
          </a:prstGeom>
        </p:spPr>
      </p:pic>
      <p:sp>
        <p:nvSpPr>
          <p:cNvPr id="3" name="Content Placeholder 2"/>
          <p:cNvSpPr>
            <a:spLocks noGrp="1"/>
          </p:cNvSpPr>
          <p:nvPr>
            <p:ph idx="1"/>
          </p:nvPr>
        </p:nvSpPr>
        <p:spPr>
          <a:xfrm>
            <a:off x="1305018" y="866698"/>
            <a:ext cx="7886700" cy="4351338"/>
          </a:xfrm>
        </p:spPr>
        <p:txBody>
          <a:bodyPr/>
          <a:lstStyle/>
          <a:p>
            <a:r>
              <a:rPr lang="en-US" dirty="0"/>
              <a:t>When different organisms in a population possess different versions of a gene for a certain trait, each of these versions is known as an </a:t>
            </a:r>
            <a:r>
              <a:rPr lang="en-US" b="1" i="1" dirty="0"/>
              <a:t>allele</a:t>
            </a:r>
            <a:r>
              <a:rPr lang="en-US" dirty="0"/>
              <a:t>. </a:t>
            </a:r>
          </a:p>
        </p:txBody>
      </p:sp>
    </p:spTree>
    <p:extLst>
      <p:ext uri="{BB962C8B-B14F-4D97-AF65-F5344CB8AC3E}">
        <p14:creationId xmlns:p14="http://schemas.microsoft.com/office/powerpoint/2010/main" val="1865599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938" y="205723"/>
            <a:ext cx="7210332" cy="779462"/>
          </a:xfrm>
        </p:spPr>
        <p:txBody>
          <a:bodyPr>
            <a:normAutofit fontScale="90000"/>
          </a:bodyPr>
          <a:lstStyle/>
          <a:p>
            <a:r>
              <a:rPr lang="en-US" b="1" dirty="0"/>
              <a:t>Phenotype is Dependent on Gene Expression….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548" y="1153290"/>
            <a:ext cx="6263422" cy="4551420"/>
          </a:xfrm>
          <a:prstGeom prst="rect">
            <a:avLst/>
          </a:prstGeom>
        </p:spPr>
      </p:pic>
    </p:spTree>
    <p:extLst>
      <p:ext uri="{BB962C8B-B14F-4D97-AF65-F5344CB8AC3E}">
        <p14:creationId xmlns:p14="http://schemas.microsoft.com/office/powerpoint/2010/main" val="657865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396" y="40312"/>
            <a:ext cx="7210332" cy="779462"/>
          </a:xfrm>
        </p:spPr>
        <p:txBody>
          <a:bodyPr>
            <a:normAutofit fontScale="90000"/>
          </a:bodyPr>
          <a:lstStyle/>
          <a:p>
            <a:r>
              <a:rPr lang="en-US" dirty="0"/>
              <a:t>Protein Production (Translation)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36224" y="666117"/>
            <a:ext cx="2995504" cy="5085699"/>
          </a:xfrm>
        </p:spPr>
      </p:pic>
      <p:sp>
        <p:nvSpPr>
          <p:cNvPr id="5" name="Content Placeholder 2"/>
          <p:cNvSpPr txBox="1">
            <a:spLocks/>
          </p:cNvSpPr>
          <p:nvPr/>
        </p:nvSpPr>
        <p:spPr>
          <a:xfrm>
            <a:off x="628649" y="1686888"/>
            <a:ext cx="454874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RNA is ‘read and translated’ in groups of three bases known as </a:t>
            </a:r>
            <a:r>
              <a:rPr lang="en-US" b="1" i="1" dirty="0"/>
              <a:t>codons </a:t>
            </a:r>
          </a:p>
          <a:p>
            <a:r>
              <a:rPr lang="en-US" dirty="0"/>
              <a:t>These </a:t>
            </a:r>
            <a:r>
              <a:rPr lang="en-US" b="1" i="1" dirty="0"/>
              <a:t>codons</a:t>
            </a:r>
            <a:r>
              <a:rPr lang="en-US" dirty="0"/>
              <a:t> in turn specify a single amino acid that is incorporated into the </a:t>
            </a:r>
            <a:r>
              <a:rPr lang="en-US" dirty="0" err="1"/>
              <a:t>nacent</a:t>
            </a:r>
            <a:r>
              <a:rPr lang="en-US" dirty="0"/>
              <a:t> peptide/protein</a:t>
            </a:r>
          </a:p>
        </p:txBody>
      </p:sp>
    </p:spTree>
    <p:extLst>
      <p:ext uri="{BB962C8B-B14F-4D97-AF65-F5344CB8AC3E}">
        <p14:creationId xmlns:p14="http://schemas.microsoft.com/office/powerpoint/2010/main" val="2973363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9101" y="6309"/>
            <a:ext cx="5300870" cy="6858000"/>
          </a:xfrm>
          <a:prstGeom prst="rect">
            <a:avLst/>
          </a:prstGeom>
        </p:spPr>
      </p:pic>
      <p:sp>
        <p:nvSpPr>
          <p:cNvPr id="5" name="Content Placeholder 2"/>
          <p:cNvSpPr txBox="1">
            <a:spLocks/>
          </p:cNvSpPr>
          <p:nvPr/>
        </p:nvSpPr>
        <p:spPr>
          <a:xfrm>
            <a:off x="27731" y="1503481"/>
            <a:ext cx="3861370" cy="42323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Each codon determines a specific amino acid building block that will be incorporated into the protein structures</a:t>
            </a:r>
          </a:p>
          <a:p>
            <a:r>
              <a:rPr lang="en-US" sz="2400" dirty="0"/>
              <a:t>There are 20 amino acids commonly used for protein synthesis</a:t>
            </a:r>
          </a:p>
          <a:p>
            <a:r>
              <a:rPr lang="en-US" sz="2400" dirty="0"/>
              <a:t>These are defined by full name, three letter code, and single letter code</a:t>
            </a:r>
          </a:p>
        </p:txBody>
      </p:sp>
      <p:sp>
        <p:nvSpPr>
          <p:cNvPr id="6" name="Title 1"/>
          <p:cNvSpPr>
            <a:spLocks noGrp="1"/>
          </p:cNvSpPr>
          <p:nvPr>
            <p:ph type="title"/>
          </p:nvPr>
        </p:nvSpPr>
        <p:spPr>
          <a:xfrm>
            <a:off x="1308001" y="89437"/>
            <a:ext cx="3125453" cy="1131412"/>
          </a:xfrm>
        </p:spPr>
        <p:txBody>
          <a:bodyPr>
            <a:normAutofit/>
          </a:bodyPr>
          <a:lstStyle/>
          <a:p>
            <a:r>
              <a:rPr lang="en-US" sz="3600" b="1" dirty="0"/>
              <a:t>Codon Chart</a:t>
            </a:r>
          </a:p>
        </p:txBody>
      </p:sp>
    </p:spTree>
    <p:extLst>
      <p:ext uri="{BB962C8B-B14F-4D97-AF65-F5344CB8AC3E}">
        <p14:creationId xmlns:p14="http://schemas.microsoft.com/office/powerpoint/2010/main" val="946479526"/>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58837</TotalTime>
  <Words>1328</Words>
  <Application>Microsoft Office PowerPoint</Application>
  <PresentationFormat>On-screen Show (4:3)</PresentationFormat>
  <Paragraphs>76</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Biochemistry Theme</vt:lpstr>
      <vt:lpstr>Foundations of Biochemistry</vt:lpstr>
      <vt:lpstr>Evolution</vt:lpstr>
      <vt:lpstr>Phenotype</vt:lpstr>
      <vt:lpstr>Phenotype</vt:lpstr>
      <vt:lpstr>Genotype</vt:lpstr>
      <vt:lpstr>Genotype</vt:lpstr>
      <vt:lpstr>Phenotype is Dependent on Gene Expression….</vt:lpstr>
      <vt:lpstr>Protein Production (Translation)</vt:lpstr>
      <vt:lpstr>Codon Chart</vt:lpstr>
      <vt:lpstr>Open Reading Frame (ORF)</vt:lpstr>
      <vt:lpstr>DNA Mutations</vt:lpstr>
      <vt:lpstr>Genes Evolve</vt:lpstr>
      <vt:lpstr>Paralogs</vt:lpstr>
      <vt:lpstr>Orthologs</vt:lpstr>
      <vt:lpstr>Analogs</vt:lpstr>
      <vt:lpstr>Shape Determines Function</vt:lpstr>
      <vt:lpstr>Paralogs can Evolve Different Functions!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624</cp:revision>
  <cp:lastPrinted>2020-02-10T04:30:13Z</cp:lastPrinted>
  <dcterms:created xsi:type="dcterms:W3CDTF">2020-01-06T19:40:53Z</dcterms:created>
  <dcterms:modified xsi:type="dcterms:W3CDTF">2020-09-12T16:14:02Z</dcterms:modified>
</cp:coreProperties>
</file>