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8" r:id="rId4"/>
    <p:sldId id="262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1C62-6428-4E56-BF74-64A82893496E}" type="datetimeFigureOut">
              <a:rPr lang="en-US" smtClean="0"/>
              <a:pPr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5C843-8168-4ABF-90A0-E30DAF1DDB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1C62-6428-4E56-BF74-64A82893496E}" type="datetimeFigureOut">
              <a:rPr lang="en-US" smtClean="0"/>
              <a:pPr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5C843-8168-4ABF-90A0-E30DAF1DDB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1C62-6428-4E56-BF74-64A82893496E}" type="datetimeFigureOut">
              <a:rPr lang="en-US" smtClean="0"/>
              <a:pPr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5C843-8168-4ABF-90A0-E30DAF1DDB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1C62-6428-4E56-BF74-64A82893496E}" type="datetimeFigureOut">
              <a:rPr lang="en-US" smtClean="0"/>
              <a:pPr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5C843-8168-4ABF-90A0-E30DAF1DDB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1C62-6428-4E56-BF74-64A82893496E}" type="datetimeFigureOut">
              <a:rPr lang="en-US" smtClean="0"/>
              <a:pPr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5C843-8168-4ABF-90A0-E30DAF1DDB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1C62-6428-4E56-BF74-64A82893496E}" type="datetimeFigureOut">
              <a:rPr lang="en-US" smtClean="0"/>
              <a:pPr/>
              <a:t>4/9/2012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5C843-8168-4ABF-90A0-E30DAF1DDB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1C62-6428-4E56-BF74-64A82893496E}" type="datetimeFigureOut">
              <a:rPr lang="en-US" smtClean="0"/>
              <a:pPr/>
              <a:t>4/9/2012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5C843-8168-4ABF-90A0-E30DAF1DDB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1C62-6428-4E56-BF74-64A82893496E}" type="datetimeFigureOut">
              <a:rPr lang="en-US" smtClean="0"/>
              <a:pPr/>
              <a:t>4/9/2012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5C843-8168-4ABF-90A0-E30DAF1DDB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1C62-6428-4E56-BF74-64A82893496E}" type="datetimeFigureOut">
              <a:rPr lang="en-US" smtClean="0"/>
              <a:pPr/>
              <a:t>4/9/2012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5C843-8168-4ABF-90A0-E30DAF1DDB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1C62-6428-4E56-BF74-64A82893496E}" type="datetimeFigureOut">
              <a:rPr lang="en-US" smtClean="0"/>
              <a:pPr/>
              <a:t>4/9/2012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5C843-8168-4ABF-90A0-E30DAF1DDB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1C62-6428-4E56-BF74-64A82893496E}" type="datetimeFigureOut">
              <a:rPr lang="en-US" smtClean="0"/>
              <a:pPr/>
              <a:t>4/9/2012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5C843-8168-4ABF-90A0-E30DAF1DDB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91C62-6428-4E56-BF74-64A82893496E}" type="datetimeFigureOut">
              <a:rPr lang="en-US" smtClean="0"/>
              <a:pPr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5C843-8168-4ABF-90A0-E30DAF1DDB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772400" cy="25368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Achievement Compact with</a:t>
            </a:r>
            <a:br>
              <a:rPr lang="en-US" dirty="0" smtClean="0"/>
            </a:br>
            <a:r>
              <a:rPr lang="en-US" dirty="0" smtClean="0"/>
              <a:t>Oregon Education </a:t>
            </a:r>
            <a:br>
              <a:rPr lang="en-US" dirty="0" smtClean="0"/>
            </a:br>
            <a:r>
              <a:rPr lang="en-US" dirty="0" smtClean="0"/>
              <a:t>Investment Board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H:\My Pictures\WOU Academic Black and Red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609600"/>
            <a:ext cx="5486400" cy="1609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WOU Achievement Compact</a:t>
            </a:r>
            <a:endParaRPr lang="en-US" sz="3600" dirty="0"/>
          </a:p>
        </p:txBody>
      </p:sp>
      <p:pic>
        <p:nvPicPr>
          <p:cNvPr id="2050" name="Picture 2" descr="H:\My Pictures\WOU Academic_Shield_R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28600"/>
            <a:ext cx="1232735" cy="1524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066800" y="1905000"/>
            <a:ext cx="7315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Senate Bill 909 established the Oregon Education Investment Board, chaired by Governor </a:t>
            </a:r>
            <a:r>
              <a:rPr lang="en-US" sz="3200" dirty="0" smtClean="0"/>
              <a:t>Kitzhaber</a:t>
            </a:r>
          </a:p>
          <a:p>
            <a:endParaRPr lang="en-US" sz="3200" dirty="0"/>
          </a:p>
          <a:p>
            <a:r>
              <a:rPr lang="en-US" sz="3200" dirty="0"/>
              <a:t>The OEIB will negotiate and oversee achievement compacts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WOU Achievement Compact</a:t>
            </a:r>
            <a:endParaRPr lang="en-US" sz="3600" dirty="0"/>
          </a:p>
        </p:txBody>
      </p:sp>
      <p:pic>
        <p:nvPicPr>
          <p:cNvPr id="3074" name="Picture 2" descr="H:\My Pictures\WOU Academic_Shield_R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04800"/>
            <a:ext cx="1225551" cy="1515119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295400" y="2057400"/>
            <a:ext cx="7010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The intent is to link state appropriations to the measures of student success </a:t>
            </a:r>
            <a:endParaRPr lang="en-US" sz="3200" dirty="0" smtClean="0"/>
          </a:p>
          <a:p>
            <a:endParaRPr lang="en-US" sz="3200" dirty="0"/>
          </a:p>
          <a:p>
            <a:r>
              <a:rPr lang="en-US" sz="3200" dirty="0" smtClean="0"/>
              <a:t>40-40-20 = required </a:t>
            </a:r>
            <a:r>
              <a:rPr lang="en-US" sz="3200" dirty="0"/>
              <a:t>for Oregonians to be successful in </a:t>
            </a:r>
            <a:r>
              <a:rPr lang="en-US" sz="3200" dirty="0" smtClean="0"/>
              <a:t>21st century society </a:t>
            </a:r>
            <a:r>
              <a:rPr lang="en-US" sz="3200" dirty="0"/>
              <a:t>and the </a:t>
            </a:r>
            <a:r>
              <a:rPr lang="en-US" sz="3200" dirty="0" smtClean="0"/>
              <a:t>economy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WOU Campus Compact</a:t>
            </a:r>
            <a:endParaRPr lang="en-US" sz="4000" dirty="0"/>
          </a:p>
        </p:txBody>
      </p:sp>
      <p:pic>
        <p:nvPicPr>
          <p:cNvPr id="3074" name="Picture 2" descr="H:\My Pictures\WOU Academic_Shield_R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04800"/>
            <a:ext cx="1225551" cy="1515119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219200" y="1905000"/>
            <a:ext cx="70104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Each university will have an achievement compact with OUS and the </a:t>
            </a:r>
            <a:r>
              <a:rPr lang="en-US" sz="3200" dirty="0" smtClean="0"/>
              <a:t>OEIB</a:t>
            </a:r>
          </a:p>
          <a:p>
            <a:endParaRPr lang="en-US" sz="2000" dirty="0"/>
          </a:p>
          <a:p>
            <a:r>
              <a:rPr lang="en-US" sz="3200" dirty="0" smtClean="0"/>
              <a:t>Measures will include: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# of </a:t>
            </a:r>
            <a:r>
              <a:rPr lang="en-US" sz="2400" dirty="0"/>
              <a:t>bachelor’s degrees awarded to </a:t>
            </a:r>
            <a:r>
              <a:rPr lang="en-US" sz="2400" dirty="0" smtClean="0"/>
              <a:t>Oregonians,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# of such degrees awarded to rural Oregonians,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# of </a:t>
            </a:r>
            <a:r>
              <a:rPr lang="en-US" sz="2400" dirty="0"/>
              <a:t>advanced degrees awarded to </a:t>
            </a:r>
            <a:r>
              <a:rPr lang="en-US" sz="2400" dirty="0" smtClean="0"/>
              <a:t>Oregonians,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# and % </a:t>
            </a:r>
            <a:r>
              <a:rPr lang="en-US" sz="2400" dirty="0"/>
              <a:t>of newly admitted Oregon freshmen </a:t>
            </a:r>
            <a:r>
              <a:rPr lang="en-US" sz="2400" dirty="0" smtClean="0"/>
              <a:t>with   early </a:t>
            </a:r>
            <a:r>
              <a:rPr lang="en-US" sz="2400" dirty="0"/>
              <a:t>college </a:t>
            </a:r>
            <a:r>
              <a:rPr lang="en-US" sz="2400" dirty="0" smtClean="0"/>
              <a:t>credit, and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#of </a:t>
            </a:r>
            <a:r>
              <a:rPr lang="en-US" sz="2400" dirty="0"/>
              <a:t>bachelor’s degrees awarded to transfer students from Oregon community colleges</a:t>
            </a:r>
            <a:r>
              <a:rPr lang="en-US" sz="2400" dirty="0" smtClean="0"/>
              <a:t> </a:t>
            </a:r>
          </a:p>
          <a:p>
            <a:pPr lvl="1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WOU Achievement Compact</a:t>
            </a:r>
            <a:endParaRPr lang="en-US" sz="3600" dirty="0"/>
          </a:p>
        </p:txBody>
      </p:sp>
      <p:pic>
        <p:nvPicPr>
          <p:cNvPr id="3074" name="Picture 2" descr="H:\My Pictures\WOU Academic_Shield_R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4800"/>
            <a:ext cx="1225551" cy="1515119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219200" y="1981200"/>
            <a:ext cx="7239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For </a:t>
            </a:r>
            <a:r>
              <a:rPr lang="en-US" sz="3200" dirty="0"/>
              <a:t>each measure, </a:t>
            </a:r>
            <a:r>
              <a:rPr lang="en-US" sz="3200" dirty="0" smtClean="0"/>
              <a:t>targets </a:t>
            </a:r>
            <a:r>
              <a:rPr lang="en-US" sz="3200" dirty="0"/>
              <a:t>and </a:t>
            </a:r>
            <a:r>
              <a:rPr lang="en-US" sz="3200" dirty="0" smtClean="0"/>
              <a:t>reports will be established </a:t>
            </a:r>
            <a:r>
              <a:rPr lang="en-US" sz="3200" dirty="0"/>
              <a:t>for students </a:t>
            </a:r>
            <a:r>
              <a:rPr lang="en-US" sz="3200" dirty="0" smtClean="0"/>
              <a:t>who are: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eligible for Pell </a:t>
            </a:r>
            <a:r>
              <a:rPr lang="en-US" sz="2400" dirty="0" smtClean="0"/>
              <a:t>grants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and for students from each of five racial/ethnic </a:t>
            </a:r>
            <a:r>
              <a:rPr lang="en-US" sz="2400" dirty="0" smtClean="0"/>
              <a:t>groups:</a:t>
            </a:r>
          </a:p>
          <a:p>
            <a:pPr marL="1371600" lvl="2" indent="-457200">
              <a:buFont typeface="+mj-lt"/>
              <a:buAutoNum type="alphaLcParenR"/>
            </a:pPr>
            <a:r>
              <a:rPr lang="en-US" sz="2400" dirty="0" smtClean="0"/>
              <a:t>African/American</a:t>
            </a:r>
          </a:p>
          <a:p>
            <a:pPr marL="1371600" lvl="2" indent="-457200">
              <a:buFont typeface="+mj-lt"/>
              <a:buAutoNum type="alphaLcParenR"/>
            </a:pPr>
            <a:r>
              <a:rPr lang="en-US" sz="2400" dirty="0" smtClean="0"/>
              <a:t>Hispanic/Latino</a:t>
            </a:r>
          </a:p>
          <a:p>
            <a:pPr marL="1371600" lvl="2" indent="-457200">
              <a:buFont typeface="+mj-lt"/>
              <a:buAutoNum type="alphaLcParenR"/>
            </a:pPr>
            <a:r>
              <a:rPr lang="en-US" sz="2400" dirty="0" smtClean="0"/>
              <a:t>Native American or Alaskan Native</a:t>
            </a:r>
          </a:p>
          <a:p>
            <a:pPr marL="1371600" lvl="2" indent="-457200">
              <a:buFont typeface="+mj-lt"/>
              <a:buAutoNum type="alphaLcParenR"/>
            </a:pPr>
            <a:r>
              <a:rPr lang="en-US" sz="2400" dirty="0" smtClean="0"/>
              <a:t>Pacific Islander</a:t>
            </a:r>
          </a:p>
          <a:p>
            <a:pPr marL="1371600" lvl="2" indent="-457200">
              <a:buFont typeface="+mj-lt"/>
              <a:buAutoNum type="alphaLcParenR"/>
            </a:pPr>
            <a:r>
              <a:rPr lang="en-US" sz="2400" dirty="0" smtClean="0"/>
              <a:t>Multi-racial or Multi-ethnic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WOU Achievement Compact</a:t>
            </a:r>
            <a:endParaRPr lang="en-US" sz="3600" dirty="0"/>
          </a:p>
        </p:txBody>
      </p:sp>
      <p:pic>
        <p:nvPicPr>
          <p:cNvPr id="3074" name="Picture 2" descr="H:\My Pictures\WOU Academic_Shield_R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4800"/>
            <a:ext cx="1225551" cy="1515119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219200" y="1981200"/>
            <a:ext cx="701040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Other measures will be developed for the future </a:t>
            </a:r>
            <a:r>
              <a:rPr lang="en-US" sz="3200" dirty="0" smtClean="0"/>
              <a:t>to deal with: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the </a:t>
            </a:r>
            <a:r>
              <a:rPr lang="en-US" sz="2400" dirty="0"/>
              <a:t>employment of our graduates, </a:t>
            </a:r>
            <a:endParaRPr lang="en-US" sz="24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the </a:t>
            </a:r>
            <a:r>
              <a:rPr lang="en-US" sz="2400" dirty="0"/>
              <a:t>satisfaction of Oregon employers with our graduates, </a:t>
            </a:r>
            <a:endParaRPr lang="en-US" sz="24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and </a:t>
            </a:r>
            <a:r>
              <a:rPr lang="en-US" sz="2400" dirty="0"/>
              <a:t>the satisfaction of your alumni with their </a:t>
            </a:r>
            <a:r>
              <a:rPr lang="en-US" sz="2400" dirty="0" smtClean="0"/>
              <a:t>education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WOU Campus Compact</a:t>
            </a:r>
            <a:endParaRPr lang="en-US" sz="4000" dirty="0"/>
          </a:p>
        </p:txBody>
      </p:sp>
      <p:pic>
        <p:nvPicPr>
          <p:cNvPr id="3074" name="Picture 2" descr="H:\My Pictures\WOU Academic_Shield_R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04800"/>
            <a:ext cx="1225551" cy="1515119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219200" y="1981200"/>
            <a:ext cx="69342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WOU will </a:t>
            </a:r>
            <a:r>
              <a:rPr lang="en-US" sz="3200" dirty="0"/>
              <a:t>continue to report to OUS about </a:t>
            </a:r>
            <a:r>
              <a:rPr lang="en-US" sz="3200" dirty="0" smtClean="0"/>
              <a:t>mission specific measures via Campus Compacts</a:t>
            </a:r>
          </a:p>
          <a:p>
            <a:endParaRPr lang="en-US" sz="3200" dirty="0"/>
          </a:p>
          <a:p>
            <a:r>
              <a:rPr lang="en-US" sz="3200" dirty="0"/>
              <a:t>The </a:t>
            </a:r>
            <a:r>
              <a:rPr lang="en-US" sz="3200" dirty="0" smtClean="0"/>
              <a:t>link </a:t>
            </a:r>
            <a:r>
              <a:rPr lang="en-US" sz="3200" dirty="0"/>
              <a:t>between our compact with the OEIB and the budget will be defined </a:t>
            </a:r>
            <a:r>
              <a:rPr lang="en-US" sz="3200" dirty="0" smtClean="0"/>
              <a:t>as a </a:t>
            </a:r>
            <a:r>
              <a:rPr lang="en-US" sz="3200" dirty="0"/>
              <a:t>new state budgeting </a:t>
            </a:r>
            <a:r>
              <a:rPr lang="en-US" sz="3200" dirty="0" smtClean="0"/>
              <a:t>process is being devised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249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  Achievement Compact with Oregon Education  Investment Board</vt:lpstr>
      <vt:lpstr>WOU Achievement Compact</vt:lpstr>
      <vt:lpstr>WOU Achievement Compact</vt:lpstr>
      <vt:lpstr>WOU Campus Compact</vt:lpstr>
      <vt:lpstr>WOU Achievement Compact</vt:lpstr>
      <vt:lpstr>WOU Achievement Compact</vt:lpstr>
      <vt:lpstr>WOU Campus Compact</vt:lpstr>
    </vt:vector>
  </TitlesOfParts>
  <Company>Western Oregon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Campus Compact with Oregon Education  Investment Board</dc:title>
  <dc:creator>UCS</dc:creator>
  <cp:lastModifiedBy>UCS</cp:lastModifiedBy>
  <cp:revision>10</cp:revision>
  <dcterms:created xsi:type="dcterms:W3CDTF">2012-04-06T20:43:59Z</dcterms:created>
  <dcterms:modified xsi:type="dcterms:W3CDTF">2012-04-09T21:58:39Z</dcterms:modified>
</cp:coreProperties>
</file>