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6" r:id="rId3"/>
    <p:sldId id="290" r:id="rId4"/>
    <p:sldId id="257" r:id="rId5"/>
    <p:sldId id="281" r:id="rId6"/>
    <p:sldId id="277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46AD9-0520-334E-B054-51501849C19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400F7-08B8-2545-8DD0-E0A0A505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61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1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8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2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6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8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6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1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6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8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1A58D-C45D-244B-9C94-6527476F3574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51CA1-4C86-8643-A407-6C672EEAB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Institutional Learning Outcomes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Linking our Institutional Aspirations to the “Liberal Education, America’s Promise” Initiative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07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Adopt LEAP learning outcomes for our institutional learning outcomes</a:t>
            </a:r>
            <a:endParaRPr lang="en-US" sz="3600" dirty="0"/>
          </a:p>
          <a:p>
            <a:r>
              <a:rPr lang="en-US" sz="3600" dirty="0" smtClean="0"/>
              <a:t>Use LEAP rubrics to assess our success at helping students to achieve the institutional learning outcomes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5608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LEAP is a nationally recognized model for articulating the goals of a liberal arts education: The Essential Learning Outcomes</a:t>
            </a:r>
          </a:p>
          <a:p>
            <a:r>
              <a:rPr lang="en-US" dirty="0" smtClean="0"/>
              <a:t>LEAP envisions a liberal arts education as essential for all students</a:t>
            </a:r>
          </a:p>
          <a:p>
            <a:r>
              <a:rPr lang="en-US" dirty="0" smtClean="0"/>
              <a:t>LEAP has developed rubrics:  No need to reinvent the wheel</a:t>
            </a:r>
          </a:p>
          <a:p>
            <a:r>
              <a:rPr lang="en-US" dirty="0" smtClean="0"/>
              <a:t>LEAP’s Essential Learning Outcomes cover almost every goal we have in our institutional aspirations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56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institutional aspirations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5600" dirty="0" smtClean="0"/>
              <a:t>Students will:</a:t>
            </a:r>
          </a:p>
          <a:p>
            <a:pPr marL="0" indent="0">
              <a:buNone/>
            </a:pPr>
            <a:endParaRPr lang="en-US" sz="5600" dirty="0" smtClean="0"/>
          </a:p>
          <a:p>
            <a:r>
              <a:rPr lang="en-US" sz="5600" dirty="0" smtClean="0"/>
              <a:t>develop </a:t>
            </a:r>
            <a:r>
              <a:rPr lang="en-US" sz="5600" dirty="0"/>
              <a:t>more refined critical thinking skills, including advanced analytical, logical and quantitative reasoning abilities as well as excellent problem-solving skills.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effective </a:t>
            </a:r>
            <a:r>
              <a:rPr lang="en-US" sz="5600" dirty="0"/>
              <a:t>communicative abilities, including listening, observing, speaking, writing and dialoguing.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become </a:t>
            </a:r>
            <a:r>
              <a:rPr lang="en-US" sz="5600" dirty="0"/>
              <a:t>active readers with an enhanced ability to carefully, closely and thoughtfully read a range of texts.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acquire </a:t>
            </a:r>
            <a:r>
              <a:rPr lang="en-US" sz="5600" dirty="0"/>
              <a:t>field or discipline specific knowledge and they will understand disciplinary modes of intellectual inquiry.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develop </a:t>
            </a:r>
            <a:r>
              <a:rPr lang="en-US" sz="5600" dirty="0"/>
              <a:t>an interdisciplinary and integrative perspective as they recognize, explore, appreciate and engage the interconnections between disciplines.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develop </a:t>
            </a:r>
            <a:r>
              <a:rPr lang="en-US" sz="5600" dirty="0"/>
              <a:t>advanced research abilities and they will demonstrate improvements in their information and media literacy.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learn </a:t>
            </a:r>
            <a:r>
              <a:rPr lang="en-US" sz="5600" dirty="0"/>
              <a:t>how to use appropriate technologies.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acquire </a:t>
            </a:r>
            <a:r>
              <a:rPr lang="en-US" sz="5600" dirty="0"/>
              <a:t>and demonstrate competencies, skills, attributes and values necessary for successful participation in a diverse, pluralistic and increasingly interdependent world.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be </a:t>
            </a:r>
            <a:r>
              <a:rPr lang="en-US" sz="5600" dirty="0"/>
              <a:t>able to work effectively in teams.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strive </a:t>
            </a:r>
            <a:r>
              <a:rPr lang="en-US" sz="5600" dirty="0"/>
              <a:t>to be well-balanced persons capable of making thoughtful and healthy choices.</a:t>
            </a:r>
            <a:r>
              <a:rPr lang="en-US" sz="5600" dirty="0" smtClean="0"/>
              <a:t> </a:t>
            </a:r>
          </a:p>
          <a:p>
            <a:r>
              <a:rPr lang="en-US" sz="5600" dirty="0" smtClean="0"/>
              <a:t>be </a:t>
            </a:r>
            <a:r>
              <a:rPr lang="en-US" sz="5600" dirty="0"/>
              <a:t>able to apply theory in relevant, appropriate and reflective ways.</a:t>
            </a:r>
            <a:r>
              <a:rPr lang="en-US" sz="5600" dirty="0" smtClean="0"/>
              <a:t> </a:t>
            </a:r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595705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Liberal Education, America’s Promise</a:t>
            </a:r>
          </a:p>
          <a:p>
            <a:r>
              <a:rPr lang="en-US" dirty="0" smtClean="0"/>
              <a:t>Initiative from the AACU to promote a liberal arts education for all students</a:t>
            </a:r>
          </a:p>
          <a:p>
            <a:r>
              <a:rPr lang="en-US" dirty="0" smtClean="0"/>
              <a:t>Essential learning outcomes</a:t>
            </a:r>
          </a:p>
          <a:p>
            <a:r>
              <a:rPr lang="en-US" dirty="0" smtClean="0"/>
              <a:t>Examples of curricular projects aligned with the outcomes</a:t>
            </a:r>
          </a:p>
          <a:p>
            <a:r>
              <a:rPr lang="en-US" dirty="0" smtClean="0"/>
              <a:t>Adaptable rubrics to assess student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035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To prepare for the challenges of the 21</a:t>
            </a:r>
            <a:r>
              <a:rPr lang="en-US" sz="2800" baseline="30000" dirty="0"/>
              <a:t>st</a:t>
            </a:r>
            <a:r>
              <a:rPr lang="en-US" sz="2800" dirty="0"/>
              <a:t> century, students should gain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smtClean="0"/>
              <a:t>Knowledge </a:t>
            </a:r>
            <a:r>
              <a:rPr lang="en-US" b="1" dirty="0"/>
              <a:t>of Human Cultures and the Physical and Natural </a:t>
            </a:r>
            <a:r>
              <a:rPr lang="en-US" b="1" dirty="0" smtClean="0"/>
              <a:t>World</a:t>
            </a: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Through </a:t>
            </a:r>
            <a:r>
              <a:rPr lang="en-US" dirty="0"/>
              <a:t>study in the sciences and mathematics, social sciences, humanities, histories, languages, and the arts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Focused</a:t>
            </a:r>
            <a:r>
              <a:rPr lang="en-US" dirty="0"/>
              <a:t> by engagement with big questions, both contemporary and enduring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926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To prepare for the challenges of the 21</a:t>
            </a:r>
            <a:r>
              <a:rPr lang="en-US" sz="2800" baseline="30000" dirty="0"/>
              <a:t>st</a:t>
            </a:r>
            <a:r>
              <a:rPr lang="en-US" sz="2800" dirty="0"/>
              <a:t> century, students should gain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Intellectual and Practical Skills, Including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•    Inquiry and analysis</a:t>
            </a:r>
          </a:p>
          <a:p>
            <a:pPr marL="400050" lvl="1" indent="0">
              <a:buNone/>
            </a:pPr>
            <a:r>
              <a:rPr lang="en-US" dirty="0"/>
              <a:t>•    Critical and creative thinking</a:t>
            </a:r>
          </a:p>
          <a:p>
            <a:pPr marL="400050" lvl="1" indent="0">
              <a:buNone/>
            </a:pPr>
            <a:r>
              <a:rPr lang="en-US" dirty="0"/>
              <a:t>•    Written and oral communication</a:t>
            </a:r>
          </a:p>
          <a:p>
            <a:pPr marL="400050" lvl="1" indent="0">
              <a:buNone/>
            </a:pPr>
            <a:r>
              <a:rPr lang="en-US" dirty="0"/>
              <a:t>•    Quantitative literacy</a:t>
            </a:r>
          </a:p>
          <a:p>
            <a:pPr marL="400050" lvl="1" indent="0">
              <a:buNone/>
            </a:pPr>
            <a:r>
              <a:rPr lang="en-US" dirty="0"/>
              <a:t>•    Information literacy</a:t>
            </a:r>
          </a:p>
          <a:p>
            <a:pPr marL="400050" lvl="1" indent="0">
              <a:buNone/>
            </a:pPr>
            <a:r>
              <a:rPr lang="en-US" dirty="0"/>
              <a:t>•    Teamwork and problem </a:t>
            </a:r>
            <a:r>
              <a:rPr lang="en-US" dirty="0" smtClean="0"/>
              <a:t>solving</a:t>
            </a:r>
            <a:endParaRPr lang="en-US" dirty="0"/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Practiced </a:t>
            </a:r>
            <a:r>
              <a:rPr lang="en-US" dirty="0"/>
              <a:t>extensively, across the curriculum, in the context of progressively more challenging problems, projects, and standards for </a:t>
            </a:r>
            <a:r>
              <a:rPr lang="en-US" dirty="0" smtClean="0"/>
              <a:t>performance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884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To prepare for the challenges of the 21</a:t>
            </a:r>
            <a:r>
              <a:rPr lang="en-US" sz="2800" baseline="30000" dirty="0"/>
              <a:t>st</a:t>
            </a:r>
            <a:r>
              <a:rPr lang="en-US" sz="2800" dirty="0"/>
              <a:t> century, students should gain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Personal and Social Responsibility, Including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•    Civic knowledge and engagement—local and global</a:t>
            </a:r>
          </a:p>
          <a:p>
            <a:pPr marL="400050" lvl="1" indent="0">
              <a:buNone/>
            </a:pPr>
            <a:r>
              <a:rPr lang="en-US" dirty="0"/>
              <a:t>•    Intercultural knowledge and competence</a:t>
            </a:r>
          </a:p>
          <a:p>
            <a:pPr marL="400050" lvl="1" indent="0">
              <a:buNone/>
            </a:pPr>
            <a:r>
              <a:rPr lang="en-US" dirty="0"/>
              <a:t>•    Ethical reasoning and action</a:t>
            </a:r>
          </a:p>
          <a:p>
            <a:pPr marL="400050" lvl="1" indent="0">
              <a:buNone/>
            </a:pPr>
            <a:r>
              <a:rPr lang="en-US" dirty="0"/>
              <a:t>•    Foundations and </a:t>
            </a:r>
            <a:r>
              <a:rPr lang="en-US" dirty="0" smtClean="0"/>
              <a:t>skills </a:t>
            </a:r>
            <a:r>
              <a:rPr lang="en-US" dirty="0"/>
              <a:t>for lifelong learning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Anchored through active involvement with diverse communities and real-world </a:t>
            </a:r>
            <a:r>
              <a:rPr lang="en-US" dirty="0" smtClean="0"/>
              <a:t>challenges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84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To prepare for the challenges of the 21</a:t>
            </a:r>
            <a:r>
              <a:rPr lang="en-US" sz="2800" baseline="30000" dirty="0"/>
              <a:t>st</a:t>
            </a:r>
            <a:r>
              <a:rPr lang="en-US" sz="2800" dirty="0"/>
              <a:t> century, students should gain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/>
              <a:t>Integrative and Applied Learning, Including</a:t>
            </a:r>
          </a:p>
          <a:p>
            <a:r>
              <a:rPr lang="en-US" sz="3000" dirty="0"/>
              <a:t>Synthesis and advanced accomplishment across general and specialized studies</a:t>
            </a:r>
          </a:p>
          <a:p>
            <a:endParaRPr lang="en-US" sz="3000" dirty="0"/>
          </a:p>
          <a:p>
            <a:r>
              <a:rPr lang="en-US" sz="3000" dirty="0"/>
              <a:t>Demonstrated through the application of knowledge, skills, and responsibilities to new settings and complex problems.</a:t>
            </a:r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27150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447</TotalTime>
  <Words>414</Words>
  <Application>Microsoft Macintosh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Institutional Learning Outcomes</vt:lpstr>
      <vt:lpstr>Proposal</vt:lpstr>
      <vt:lpstr>Rationale</vt:lpstr>
      <vt:lpstr>Current institutional aspirations</vt:lpstr>
      <vt:lpstr>LEAP</vt:lpstr>
      <vt:lpstr>To prepare for the challenges of the 21st century, students should gain:</vt:lpstr>
      <vt:lpstr>To prepare for the challenges of the 21st century, students should gain:</vt:lpstr>
      <vt:lpstr>To prepare for the challenges of the 21st century, students should gain:</vt:lpstr>
      <vt:lpstr>To prepare for the challenges of the 21st century, students should gain:</vt:lpstr>
    </vt:vector>
  </TitlesOfParts>
  <Company>Western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LACC </dc:title>
  <dc:creator>Western Oregon University</dc:creator>
  <cp:lastModifiedBy>Tad Shannon</cp:lastModifiedBy>
  <cp:revision>24</cp:revision>
  <dcterms:created xsi:type="dcterms:W3CDTF">2014-03-24T20:54:23Z</dcterms:created>
  <dcterms:modified xsi:type="dcterms:W3CDTF">2014-04-14T15:44:27Z</dcterms:modified>
</cp:coreProperties>
</file>