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9" r:id="rId2"/>
    <p:sldId id="275" r:id="rId3"/>
    <p:sldId id="260" r:id="rId4"/>
    <p:sldId id="261" r:id="rId5"/>
    <p:sldId id="262" r:id="rId6"/>
    <p:sldId id="263" r:id="rId7"/>
    <p:sldId id="274" r:id="rId8"/>
    <p:sldId id="277" r:id="rId9"/>
    <p:sldId id="267" r:id="rId10"/>
    <p:sldId id="27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7" d="100"/>
          <a:sy n="47" d="100"/>
        </p:scale>
        <p:origin x="-95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02F43B5-A560-A045-9993-840C156AE545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1033AD1-BB67-B842-B069-25D45A8827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43B5-A560-A045-9993-840C156AE545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3AD1-BB67-B842-B069-25D45A8827A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43B5-A560-A045-9993-840C156AE545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3AD1-BB67-B842-B069-25D45A8827A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43B5-A560-A045-9993-840C156AE545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3AD1-BB67-B842-B069-25D45A8827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43B5-A560-A045-9993-840C156AE545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3AD1-BB67-B842-B069-25D45A8827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43B5-A560-A045-9993-840C156AE545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3AD1-BB67-B842-B069-25D45A8827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002F43B5-A560-A045-9993-840C156AE545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3AD1-BB67-B842-B069-25D45A8827A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43B5-A560-A045-9993-840C156AE545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3AD1-BB67-B842-B069-25D45A8827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43B5-A560-A045-9993-840C156AE545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3AD1-BB67-B842-B069-25D45A8827A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43B5-A560-A045-9993-840C156AE545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3AD1-BB67-B842-B069-25D45A8827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43B5-A560-A045-9993-840C156AE545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3AD1-BB67-B842-B069-25D45A8827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002F43B5-A560-A045-9993-840C156AE545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3AD1-BB67-B842-B069-25D45A8827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002F43B5-A560-A045-9993-840C156AE545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1033AD1-BB67-B842-B069-25D45A8827A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002F43B5-A560-A045-9993-840C156AE545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71033AD1-BB67-B842-B069-25D45A8827A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002F43B5-A560-A045-9993-840C156AE545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3AD1-BB67-B842-B069-25D45A8827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71033AD1-BB67-B842-B069-25D45A8827A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43B5-A560-A045-9993-840C156AE545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3AD1-BB67-B842-B069-25D45A8827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43B5-A560-A045-9993-840C156AE545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3AD1-BB67-B842-B069-25D45A8827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43B5-A560-A045-9993-840C156AE545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3AD1-BB67-B842-B069-25D45A8827A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002F43B5-A560-A045-9993-840C156AE545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71033AD1-BB67-B842-B069-25D45A8827A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706" y="3119239"/>
            <a:ext cx="4277051" cy="15162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706" y="4851677"/>
            <a:ext cx="5259294" cy="20063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350289"/>
            <a:ext cx="3200401" cy="26490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00401" y="309724"/>
            <a:ext cx="54101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WOU Undergraduate Learning Outcomes </a:t>
            </a:r>
          </a:p>
          <a:p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Liberal Education &amp;  America’s Promise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35500"/>
            <a:ext cx="3884706" cy="222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1970375"/>
            <a:ext cx="3502735" cy="26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4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Additional Recommendation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7729921" cy="39163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Faculty senate designate a committee to oversee the initial assessment of GELOs and identify next steps for the university.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9763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Committee Charge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8141851" cy="39163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Faculty Senate approved the LEAP outcomes for WOU undergraduate students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b="1" dirty="0" smtClean="0">
                <a:solidFill>
                  <a:srgbClr val="FF0000"/>
                </a:solidFill>
              </a:rPr>
              <a:t>Which outcomes are most appropriate for General Education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78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267" y="892055"/>
            <a:ext cx="6812309" cy="729860"/>
          </a:xfrm>
        </p:spPr>
        <p:txBody>
          <a:bodyPr/>
          <a:lstStyle/>
          <a:p>
            <a:r>
              <a:rPr lang="en-US" b="1" dirty="0"/>
              <a:t>WOU Undergrad Learning Outcomes 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97138"/>
            <a:ext cx="8038154" cy="4561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i="1" dirty="0" smtClean="0"/>
              <a:t>WOU students </a:t>
            </a:r>
            <a:r>
              <a:rPr lang="en-US" sz="2800" b="1" i="1" dirty="0"/>
              <a:t>prepare for twenty-first-century challenges by gaining</a:t>
            </a:r>
            <a:r>
              <a:rPr lang="en-US" sz="2800" b="1" i="1" dirty="0" smtClean="0"/>
              <a:t>: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Knowledge of Human Cultures and the Physical and Natural World</a:t>
            </a:r>
            <a:endParaRPr lang="en-US" sz="2800" dirty="0"/>
          </a:p>
          <a:p>
            <a:pPr marL="228600" lvl="1" indent="0">
              <a:buNone/>
            </a:pPr>
            <a:r>
              <a:rPr lang="en-US" sz="2400" dirty="0" smtClean="0"/>
              <a:t>Through </a:t>
            </a:r>
            <a:r>
              <a:rPr lang="en-US" sz="2400" dirty="0"/>
              <a:t>focused study in the sciences and mathematics, social sciences, humanities, histories, languages, and the arts, </a:t>
            </a:r>
            <a:r>
              <a:rPr lang="en-US" sz="2400" dirty="0" smtClean="0"/>
              <a:t>and by </a:t>
            </a:r>
            <a:r>
              <a:rPr lang="en-US" sz="2400" dirty="0"/>
              <a:t>engagement with big questions, both contemporary and </a:t>
            </a:r>
            <a:r>
              <a:rPr lang="en-US" sz="2400" dirty="0" smtClean="0"/>
              <a:t>enduring  </a:t>
            </a:r>
            <a:endParaRPr lang="en-US" sz="2400" b="1" dirty="0">
              <a:solidFill>
                <a:srgbClr val="800000"/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4025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9065"/>
            <a:ext cx="7137400" cy="1143000"/>
          </a:xfrm>
        </p:spPr>
        <p:txBody>
          <a:bodyPr/>
          <a:lstStyle/>
          <a:p>
            <a:r>
              <a:rPr lang="en-US" b="1" dirty="0"/>
              <a:t>WOU Undergrad Learning Outcomes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62065"/>
            <a:ext cx="8344688" cy="52744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Intellectual and Practical Skills, Including</a:t>
            </a:r>
            <a:endParaRPr lang="en-US" dirty="0"/>
          </a:p>
          <a:p>
            <a:pPr lvl="0"/>
            <a:r>
              <a:rPr lang="en-US" dirty="0"/>
              <a:t>Inquiry and analysis</a:t>
            </a:r>
          </a:p>
          <a:p>
            <a:pPr lvl="0"/>
            <a:r>
              <a:rPr lang="en-US" dirty="0"/>
              <a:t>Critical </a:t>
            </a:r>
            <a:r>
              <a:rPr lang="en-US" dirty="0" smtClean="0"/>
              <a:t>thinking </a:t>
            </a:r>
            <a:endParaRPr lang="en-US" b="1" dirty="0">
              <a:solidFill>
                <a:srgbClr val="800000"/>
              </a:solidFill>
            </a:endParaRPr>
          </a:p>
          <a:p>
            <a:pPr lvl="0"/>
            <a:r>
              <a:rPr lang="en-US" dirty="0"/>
              <a:t>Creative thinking </a:t>
            </a:r>
            <a:r>
              <a:rPr lang="en-US" b="1" dirty="0">
                <a:solidFill>
                  <a:srgbClr val="800000"/>
                </a:solidFill>
              </a:rPr>
              <a:t>and </a:t>
            </a:r>
            <a:r>
              <a:rPr lang="en-US" b="1" dirty="0" smtClean="0">
                <a:solidFill>
                  <a:srgbClr val="800000"/>
                </a:solidFill>
              </a:rPr>
              <a:t>practice </a:t>
            </a:r>
            <a:endParaRPr lang="en-US" b="1" dirty="0">
              <a:solidFill>
                <a:srgbClr val="800000"/>
              </a:solidFill>
            </a:endParaRPr>
          </a:p>
          <a:p>
            <a:pPr lvl="0"/>
            <a:r>
              <a:rPr lang="en-US" dirty="0" smtClean="0"/>
              <a:t>Written </a:t>
            </a:r>
            <a:r>
              <a:rPr lang="en-US" dirty="0"/>
              <a:t>and oral/</a:t>
            </a:r>
            <a:r>
              <a:rPr lang="en-US" b="1" dirty="0">
                <a:solidFill>
                  <a:srgbClr val="800000"/>
                </a:solidFill>
              </a:rPr>
              <a:t>signed</a:t>
            </a:r>
            <a:r>
              <a:rPr lang="en-US" dirty="0"/>
              <a:t> </a:t>
            </a:r>
            <a:r>
              <a:rPr lang="en-US" dirty="0" smtClean="0"/>
              <a:t>communication </a:t>
            </a:r>
            <a:endParaRPr lang="en-US" dirty="0"/>
          </a:p>
          <a:p>
            <a:pPr lvl="0"/>
            <a:r>
              <a:rPr lang="en-US" dirty="0"/>
              <a:t>Quantitative literacy</a:t>
            </a:r>
          </a:p>
          <a:p>
            <a:pPr lvl="0"/>
            <a:r>
              <a:rPr lang="en-US" dirty="0"/>
              <a:t>Information literacy</a:t>
            </a:r>
          </a:p>
          <a:p>
            <a:pPr lvl="0"/>
            <a:r>
              <a:rPr lang="en-US" dirty="0"/>
              <a:t>Teamwork and problem solving</a:t>
            </a:r>
          </a:p>
          <a:p>
            <a:pPr marL="0" indent="0">
              <a:buNone/>
            </a:pPr>
            <a:r>
              <a:rPr lang="en-US" i="1" dirty="0"/>
              <a:t>Practiced extensively</a:t>
            </a:r>
            <a:r>
              <a:rPr lang="en-US" dirty="0"/>
              <a:t>, across the curriculum </a:t>
            </a:r>
            <a:r>
              <a:rPr lang="en-US" b="1" dirty="0">
                <a:solidFill>
                  <a:srgbClr val="800000"/>
                </a:solidFill>
              </a:rPr>
              <a:t>using appropriate technology</a:t>
            </a:r>
            <a:r>
              <a:rPr lang="en-US" dirty="0"/>
              <a:t>, in the context of progressively more challenging problems, projects, and standards for performance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200" y="19065"/>
            <a:ext cx="1955800" cy="191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3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57" y="407179"/>
            <a:ext cx="6768519" cy="897063"/>
          </a:xfrm>
        </p:spPr>
        <p:txBody>
          <a:bodyPr/>
          <a:lstStyle/>
          <a:p>
            <a:r>
              <a:rPr lang="en-US" b="1" dirty="0" smtClean="0"/>
              <a:t>WOU Undergrad Learning Outcomes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50180"/>
            <a:ext cx="7775412" cy="48206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Personal and Social Responsibility, Including</a:t>
            </a:r>
            <a:endParaRPr lang="en-US" sz="2400" dirty="0"/>
          </a:p>
          <a:p>
            <a:pPr lvl="0"/>
            <a:r>
              <a:rPr lang="en-US" sz="2400" dirty="0"/>
              <a:t>Civic knowledge and engagement—local and global</a:t>
            </a:r>
          </a:p>
          <a:p>
            <a:pPr lvl="0"/>
            <a:r>
              <a:rPr lang="en-US" sz="2400" dirty="0"/>
              <a:t>Intercultural knowledge and competence</a:t>
            </a:r>
          </a:p>
          <a:p>
            <a:pPr lvl="0"/>
            <a:r>
              <a:rPr lang="en-US" sz="2400" dirty="0"/>
              <a:t>Ethical reasoning and action</a:t>
            </a:r>
          </a:p>
          <a:p>
            <a:pPr lvl="0"/>
            <a:r>
              <a:rPr lang="en-US" sz="2400" dirty="0"/>
              <a:t>Foundations and skills for lifelong learning</a:t>
            </a:r>
          </a:p>
          <a:p>
            <a:pPr marL="0" indent="0">
              <a:buNone/>
            </a:pPr>
            <a:r>
              <a:rPr lang="en-US" sz="2400" i="1" dirty="0"/>
              <a:t>Anchored</a:t>
            </a:r>
            <a:r>
              <a:rPr lang="en-US" sz="2400" dirty="0"/>
              <a:t> through active involvement with diverse communities</a:t>
            </a:r>
            <a:r>
              <a:rPr lang="en-US" sz="2400" dirty="0" smtClean="0"/>
              <a:t>, </a:t>
            </a:r>
            <a:r>
              <a:rPr lang="en-US" sz="2400" dirty="0"/>
              <a:t>real-world challenges, </a:t>
            </a:r>
            <a:r>
              <a:rPr lang="en-US" sz="2400" b="1" dirty="0">
                <a:solidFill>
                  <a:srgbClr val="800000"/>
                </a:solidFill>
              </a:rPr>
              <a:t>and healthy life course decisions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658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63" y="367074"/>
            <a:ext cx="6790414" cy="968403"/>
          </a:xfrm>
        </p:spPr>
        <p:txBody>
          <a:bodyPr/>
          <a:lstStyle/>
          <a:p>
            <a:r>
              <a:rPr lang="en-US" b="1" dirty="0"/>
              <a:t>WOU Undergrad Learning Outcomes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04696"/>
            <a:ext cx="7753516" cy="4221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Integrative and Applied Learning, Including</a:t>
            </a:r>
            <a:endParaRPr lang="en-US" sz="2800" dirty="0"/>
          </a:p>
          <a:p>
            <a:pPr lvl="0"/>
            <a:r>
              <a:rPr lang="en-US" sz="2800" dirty="0"/>
              <a:t>Synthesis and advanced accomplishment across general and specialized studies</a:t>
            </a:r>
          </a:p>
          <a:p>
            <a:pPr marL="0" indent="0">
              <a:buNone/>
            </a:pPr>
            <a:r>
              <a:rPr lang="en-US" sz="2800" i="1" dirty="0"/>
              <a:t>Demonstrated</a:t>
            </a:r>
            <a:r>
              <a:rPr lang="en-US" sz="2800" dirty="0"/>
              <a:t> through the application of knowledge, skills, and responsibilities to new settings and complex problems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8660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533" y="152400"/>
            <a:ext cx="6508377" cy="1143000"/>
          </a:xfrm>
        </p:spPr>
        <p:txBody>
          <a:bodyPr/>
          <a:lstStyle/>
          <a:p>
            <a:r>
              <a:rPr lang="en-US" sz="4400" b="1" dirty="0" smtClean="0"/>
              <a:t>Recommendation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145520"/>
            <a:ext cx="8191421" cy="435671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the short term, use all of the approved Undergraduate Learning </a:t>
            </a:r>
            <a:r>
              <a:rPr lang="en-US" sz="2800" dirty="0"/>
              <a:t>O</a:t>
            </a:r>
            <a:r>
              <a:rPr lang="en-US" sz="2800" dirty="0" smtClean="0"/>
              <a:t>utcomes (ULOs) as General Education Learning Outcomes (GELOs)</a:t>
            </a:r>
          </a:p>
          <a:p>
            <a:pPr marL="228600" lvl="1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4800" dirty="0"/>
          </a:p>
          <a:p>
            <a:pPr marL="0" indent="0" algn="ctr">
              <a:buNone/>
            </a:pPr>
            <a:endParaRPr lang="en-US" sz="13800" b="1" dirty="0" smtClean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92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533" y="152400"/>
            <a:ext cx="6508377" cy="1143000"/>
          </a:xfrm>
        </p:spPr>
        <p:txBody>
          <a:bodyPr/>
          <a:lstStyle/>
          <a:p>
            <a:r>
              <a:rPr lang="en-US" sz="4400" b="1" dirty="0" smtClean="0"/>
              <a:t>Recommendation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145520"/>
            <a:ext cx="8191421" cy="435671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Over the next 3 years, gather assessment data on general education</a:t>
            </a:r>
          </a:p>
          <a:p>
            <a:pPr lvl="1"/>
            <a:r>
              <a:rPr lang="en-US" sz="2600" dirty="0" smtClean="0"/>
              <a:t>MUST.HAVE.DATA!</a:t>
            </a:r>
          </a:p>
          <a:p>
            <a:pPr marL="228600" lvl="1" indent="0">
              <a:buNone/>
            </a:pPr>
            <a:endParaRPr lang="en-US" sz="2600" dirty="0" smtClean="0"/>
          </a:p>
          <a:p>
            <a:r>
              <a:rPr lang="en-US" sz="2800" dirty="0" smtClean="0"/>
              <a:t>Spring 2018 revisit GELOs based on assessment data</a:t>
            </a:r>
          </a:p>
          <a:p>
            <a:pPr marL="228600" lvl="1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4800" dirty="0"/>
          </a:p>
          <a:p>
            <a:pPr marL="0" indent="0" algn="ctr">
              <a:buNone/>
            </a:pPr>
            <a:endParaRPr lang="en-US" sz="13800" b="1" dirty="0" smtClean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94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0" y="2879806"/>
            <a:ext cx="9107080" cy="273212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199" y="369206"/>
            <a:ext cx="6508377" cy="1225764"/>
          </a:xfrm>
        </p:spPr>
        <p:txBody>
          <a:bodyPr/>
          <a:lstStyle/>
          <a:p>
            <a:r>
              <a:rPr lang="en-US" b="1" dirty="0" smtClean="0"/>
              <a:t>FOCUS:  Learning outcomes for students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5058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7584</TotalTime>
  <Words>299</Words>
  <Application>Microsoft Office PowerPoint</Application>
  <PresentationFormat>On-screen Show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Plaza</vt:lpstr>
      <vt:lpstr>PowerPoint Presentation</vt:lpstr>
      <vt:lpstr>Committee Charge</vt:lpstr>
      <vt:lpstr>WOU Undergrad Learning Outcomes </vt:lpstr>
      <vt:lpstr>WOU Undergrad Learning Outcomes </vt:lpstr>
      <vt:lpstr>WOU Undergrad Learning Outcomes </vt:lpstr>
      <vt:lpstr>WOU Undergrad Learning Outcomes </vt:lpstr>
      <vt:lpstr>Recommendation</vt:lpstr>
      <vt:lpstr>Recommendation</vt:lpstr>
      <vt:lpstr>FOCUS:  Learning outcomes for students</vt:lpstr>
      <vt:lpstr>Additional Recommendation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Western Oregon University</dc:creator>
  <cp:lastModifiedBy>LB</cp:lastModifiedBy>
  <cp:revision>34</cp:revision>
  <dcterms:created xsi:type="dcterms:W3CDTF">2014-11-23T15:40:38Z</dcterms:created>
  <dcterms:modified xsi:type="dcterms:W3CDTF">2015-03-12T17:23:21Z</dcterms:modified>
</cp:coreProperties>
</file>