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9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12" y="-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 userDrawn="1"/>
        </p:nvSpPr>
        <p:spPr>
          <a:xfrm>
            <a:off x="6057" y="9526"/>
            <a:ext cx="12173243" cy="6836899"/>
          </a:xfrm>
          <a:prstGeom prst="rtTriangle">
            <a:avLst/>
          </a:prstGeom>
          <a:solidFill>
            <a:schemeClr val="tx1">
              <a:lumMod val="9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7" name="Isosceles Triangle 6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67200" y="776289"/>
            <a:ext cx="7204075" cy="1470025"/>
          </a:xfrm>
        </p:spPr>
        <p:txBody>
          <a:bodyPr anchor="b">
            <a:normAutofit/>
            <a:scene3d>
              <a:camera prst="orthographicFront"/>
              <a:lightRig rig="threePt" dir="t">
                <a:rot lat="0" lon="0" rev="3600000"/>
              </a:lightRig>
            </a:scene3d>
            <a:sp3d extrusionH="69850" prstMaterial="metal">
              <a:bevelT h="25400" prst="softRound"/>
              <a:bevelB w="12700" h="88900"/>
            </a:sp3d>
          </a:bodyPr>
          <a:lstStyle>
            <a:lvl1pPr algn="r">
              <a:defRPr sz="44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384800" y="2250280"/>
            <a:ext cx="6086475" cy="2169320"/>
          </a:xfrm>
        </p:spPr>
        <p:txBody>
          <a:bodyPr>
            <a:normAutofit/>
          </a:bodyPr>
          <a:lstStyle>
            <a:lvl1pPr marL="0" marR="36576" indent="0" algn="r">
              <a:spcBef>
                <a:spcPts val="0"/>
              </a:spcBef>
              <a:buNone/>
              <a:defRPr sz="240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9950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648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152400"/>
            <a:ext cx="10972800" cy="110410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4117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1"/>
            <a:ext cx="53848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24001"/>
            <a:ext cx="5384800" cy="47244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6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9291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065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90000"/>
              </a:schemeClr>
            </a:gs>
            <a:gs pos="60000">
              <a:schemeClr val="bg1">
                <a:shade val="92000"/>
                <a:satMod val="230000"/>
              </a:schemeClr>
            </a:gs>
            <a:gs pos="100000">
              <a:schemeClr val="bg1">
                <a:tint val="85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057" y="9526"/>
            <a:ext cx="12173243" cy="6836899"/>
          </a:xfrm>
          <a:prstGeom prst="rtTriangle">
            <a:avLst/>
          </a:prstGeom>
          <a:solidFill>
            <a:schemeClr val="tx1">
              <a:lumMod val="9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1600" y="267494"/>
            <a:ext cx="10972800" cy="1104106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72800" cy="46482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</p:txBody>
      </p:sp>
      <p:pic>
        <p:nvPicPr>
          <p:cNvPr id="12" name="Picture 11" descr="IPI logo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9956801" y="6172200"/>
            <a:ext cx="1754708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44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3600" b="1" kern="1200">
          <a:ln w="6350">
            <a:noFill/>
          </a:ln>
          <a:solidFill>
            <a:schemeClr val="accent1">
              <a:lumMod val="75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110000"/>
        <a:buFont typeface="Wingdings" pitchFamily="2" charset="2"/>
        <a:buChar char="§"/>
        <a:defRPr kumimoji="0" sz="3000" kern="1200">
          <a:solidFill>
            <a:schemeClr val="tx1">
              <a:lumMod val="25000"/>
            </a:schemeClr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110000"/>
        <a:buFont typeface="Wingdings" pitchFamily="2" charset="2"/>
        <a:buChar char="§"/>
        <a:defRPr kumimoji="0" sz="2600" kern="1200">
          <a:solidFill>
            <a:schemeClr val="tx1">
              <a:lumMod val="25000"/>
            </a:schemeClr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SzPct val="110000"/>
        <a:buFont typeface="Wingdings" pitchFamily="2" charset="2"/>
        <a:buChar char="§"/>
        <a:defRPr kumimoji="0" sz="2400" kern="1200">
          <a:solidFill>
            <a:schemeClr val="tx1">
              <a:lumMod val="25000"/>
            </a:schemeClr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kumimoji="0" sz="2000" kern="1200">
          <a:solidFill>
            <a:schemeClr val="tx1">
              <a:lumMod val="25000"/>
            </a:schemeClr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" pitchFamily="2" charset="2"/>
        <a:buChar char="§"/>
        <a:defRPr kumimoji="0" sz="1900" kern="1200">
          <a:solidFill>
            <a:schemeClr val="tx1">
              <a:lumMod val="25000"/>
            </a:schemeClr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Passport: Major Components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1143000"/>
            <a:ext cx="86106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C00000">
                  <a:lumMod val="75000"/>
                </a:srgbClr>
              </a:buClr>
              <a:buFontTx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 Passport Learning Outcomes	by FACULTY</a:t>
            </a:r>
          </a:p>
          <a:p>
            <a:pPr marL="342900" indent="-342900">
              <a:lnSpc>
                <a:spcPct val="150000"/>
              </a:lnSpc>
              <a:buClr>
                <a:srgbClr val="C00000">
                  <a:lumMod val="75000"/>
                </a:srgbClr>
              </a:buClr>
              <a:buFontTx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 Transfer-Level Proficiency Criteria	by FACULTY</a:t>
            </a:r>
          </a:p>
          <a:p>
            <a:pPr marL="342900" indent="-342900">
              <a:lnSpc>
                <a:spcPct val="150000"/>
              </a:lnSpc>
              <a:buClr>
                <a:srgbClr val="C00000">
                  <a:lumMod val="75000"/>
                </a:srgbClr>
              </a:buClr>
              <a:buFontTx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 Passport Blocks	</a:t>
            </a:r>
            <a:r>
              <a:rPr lang="en-US" sz="3200" dirty="0" smtClean="0">
                <a:solidFill>
                  <a:srgbClr val="000000"/>
                </a:solidFill>
              </a:rPr>
              <a:t>by </a:t>
            </a:r>
            <a:r>
              <a:rPr lang="en-US" sz="3200" dirty="0">
                <a:solidFill>
                  <a:srgbClr val="000000"/>
                </a:solidFill>
              </a:rPr>
              <a:t>FACULTY</a:t>
            </a:r>
          </a:p>
          <a:p>
            <a:pPr marL="342900" indent="-342900">
              <a:lnSpc>
                <a:spcPct val="150000"/>
              </a:lnSpc>
              <a:buClr>
                <a:srgbClr val="C00000">
                  <a:lumMod val="75000"/>
                </a:srgbClr>
              </a:buClr>
              <a:buFontTx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 Tracking System: Student Academic Progress</a:t>
            </a:r>
          </a:p>
          <a:p>
            <a:pPr marL="342900" indent="-342900">
              <a:lnSpc>
                <a:spcPct val="150000"/>
              </a:lnSpc>
              <a:buClr>
                <a:srgbClr val="C00000">
                  <a:lumMod val="75000"/>
                </a:srgbClr>
              </a:buClr>
              <a:buFontTx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  Application and MOU</a:t>
            </a:r>
          </a:p>
          <a:p>
            <a:pPr algn="ctr">
              <a:lnSpc>
                <a:spcPct val="150000"/>
              </a:lnSpc>
              <a:buClr>
                <a:srgbClr val="C00000">
                  <a:lumMod val="75000"/>
                </a:srgbClr>
              </a:buClr>
            </a:pPr>
            <a:r>
              <a:rPr lang="en-US" sz="3200" dirty="0">
                <a:solidFill>
                  <a:srgbClr val="000000"/>
                </a:solidFill>
              </a:rPr>
              <a:t>Funded by:  </a:t>
            </a:r>
            <a:r>
              <a:rPr lang="en-US" sz="2800" dirty="0">
                <a:solidFill>
                  <a:srgbClr val="000000"/>
                </a:solidFill>
              </a:rPr>
              <a:t>Carnegie Foundation – 2012-2014</a:t>
            </a:r>
          </a:p>
          <a:p>
            <a:pPr algn="r">
              <a:lnSpc>
                <a:spcPct val="150000"/>
              </a:lnSpc>
              <a:buClr>
                <a:srgbClr val="C00000">
                  <a:lumMod val="75000"/>
                </a:srgbClr>
              </a:buClr>
            </a:pPr>
            <a:r>
              <a:rPr lang="en-US" sz="2800" dirty="0">
                <a:solidFill>
                  <a:srgbClr val="000000"/>
                </a:solidFill>
              </a:rPr>
              <a:t>Gates Foundation and Lumina Foundation -2014-2016</a:t>
            </a:r>
          </a:p>
        </p:txBody>
      </p:sp>
    </p:spTree>
    <p:extLst>
      <p:ext uri="{BB962C8B-B14F-4D97-AF65-F5344CB8AC3E}">
        <p14:creationId xmlns:p14="http://schemas.microsoft.com/office/powerpoint/2010/main" val="55851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18661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Interstate Passport Initiative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300" dirty="0"/>
              <a:t/>
            </a:r>
            <a:br>
              <a:rPr lang="en-US" sz="1300" dirty="0"/>
            </a:br>
            <a:r>
              <a:rPr lang="en-US" sz="3100" dirty="0"/>
              <a:t>Interstate Student Transfer Based on Consensus Lower Division General Education Learning Outcomes - 1</a:t>
            </a:r>
          </a:p>
        </p:txBody>
      </p:sp>
      <p:sp>
        <p:nvSpPr>
          <p:cNvPr id="3" name="TextBox 2"/>
          <p:cNvSpPr txBox="1"/>
          <p:nvPr/>
        </p:nvSpPr>
        <p:spPr>
          <a:xfrm rot="10800000" flipH="1" flipV="1">
            <a:off x="1676400" y="2165867"/>
            <a:ext cx="86868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u="sng" dirty="0">
                <a:solidFill>
                  <a:srgbClr val="000000"/>
                </a:solidFill>
              </a:rPr>
              <a:t>A. Knowledge/Skill Area </a:t>
            </a:r>
            <a:r>
              <a:rPr lang="en-US" sz="2400" b="1" dirty="0">
                <a:solidFill>
                  <a:srgbClr val="000000"/>
                </a:solidFill>
              </a:rPr>
              <a:t>– </a:t>
            </a:r>
          </a:p>
          <a:p>
            <a:r>
              <a:rPr lang="en-US" sz="2400" b="1" dirty="0">
                <a:solidFill>
                  <a:srgbClr val="000000"/>
                </a:solidFill>
              </a:rPr>
              <a:t>	common to Lower Division General Education (= LEAP ELO)</a:t>
            </a:r>
          </a:p>
          <a:p>
            <a:endParaRPr lang="en-US" sz="1200" b="1" dirty="0">
              <a:solidFill>
                <a:srgbClr val="000000"/>
              </a:solidFill>
            </a:endParaRPr>
          </a:p>
          <a:p>
            <a:pPr lvl="1"/>
            <a:r>
              <a:rPr lang="en-US" sz="2400" b="1" u="sng" dirty="0" smtClean="0">
                <a:solidFill>
                  <a:srgbClr val="000000"/>
                </a:solidFill>
              </a:rPr>
              <a:t>1</a:t>
            </a:r>
            <a:r>
              <a:rPr lang="en-US" sz="2400" b="1" u="sng" dirty="0">
                <a:solidFill>
                  <a:srgbClr val="000000"/>
                </a:solidFill>
              </a:rPr>
              <a:t>. Foundational Skills</a:t>
            </a:r>
            <a:r>
              <a:rPr lang="en-US" sz="2400" b="1" dirty="0">
                <a:solidFill>
                  <a:srgbClr val="000000"/>
                </a:solidFill>
              </a:rPr>
              <a:t>: Oral Comm., Written Comm., Quant Lit</a:t>
            </a:r>
          </a:p>
          <a:p>
            <a:pPr marL="457200" indent="-457200">
              <a:buFontTx/>
              <a:buAutoNum type="arabicPeriod"/>
            </a:pPr>
            <a:endParaRPr lang="en-US" sz="1200" b="1" dirty="0">
              <a:solidFill>
                <a:srgbClr val="000000"/>
              </a:solidFill>
            </a:endParaRPr>
          </a:p>
          <a:p>
            <a:pPr marL="457200"/>
            <a:r>
              <a:rPr lang="en-US" sz="2400" b="1" dirty="0" smtClean="0">
                <a:solidFill>
                  <a:srgbClr val="000000"/>
                </a:solidFill>
              </a:rPr>
              <a:t>2</a:t>
            </a:r>
            <a:r>
              <a:rPr lang="en-US" sz="2400" b="1" dirty="0">
                <a:solidFill>
                  <a:srgbClr val="000000"/>
                </a:solidFill>
              </a:rPr>
              <a:t>. </a:t>
            </a:r>
            <a:r>
              <a:rPr lang="en-US" sz="2400" b="1" u="sng" dirty="0">
                <a:solidFill>
                  <a:srgbClr val="000000"/>
                </a:solidFill>
              </a:rPr>
              <a:t>Knowledge of Concepts</a:t>
            </a:r>
            <a:r>
              <a:rPr lang="en-US" sz="2400" b="1" dirty="0">
                <a:solidFill>
                  <a:srgbClr val="000000"/>
                </a:solidFill>
              </a:rPr>
              <a:t>: Human Cultures, Nat Sci., 			Creative Expression, Human Society &amp; the Individual</a:t>
            </a:r>
          </a:p>
          <a:p>
            <a:pPr marL="457200"/>
            <a:endParaRPr lang="en-US" sz="1200" b="1" dirty="0">
              <a:solidFill>
                <a:srgbClr val="000000"/>
              </a:solidFill>
            </a:endParaRPr>
          </a:p>
          <a:p>
            <a:pPr marL="457200"/>
            <a:r>
              <a:rPr lang="en-US" sz="2400" b="1" dirty="0" smtClean="0">
                <a:solidFill>
                  <a:srgbClr val="000000"/>
                </a:solidFill>
              </a:rPr>
              <a:t>3</a:t>
            </a:r>
            <a:r>
              <a:rPr lang="en-US" sz="2400" b="1" dirty="0">
                <a:solidFill>
                  <a:srgbClr val="000000"/>
                </a:solidFill>
              </a:rPr>
              <a:t>. </a:t>
            </a:r>
            <a:r>
              <a:rPr lang="en-US" sz="2400" b="1" u="sng" dirty="0">
                <a:solidFill>
                  <a:srgbClr val="000000"/>
                </a:solidFill>
              </a:rPr>
              <a:t>Cross-Cutting Skills</a:t>
            </a:r>
            <a:r>
              <a:rPr lang="en-US" sz="2400" b="1" dirty="0">
                <a:solidFill>
                  <a:srgbClr val="000000"/>
                </a:solidFill>
              </a:rPr>
              <a:t>: Critical Thinking, Teamwork/Values</a:t>
            </a:r>
          </a:p>
          <a:p>
            <a:endParaRPr lang="en-US" sz="2800" b="1" dirty="0">
              <a:solidFill>
                <a:srgbClr val="000000"/>
              </a:solidFill>
            </a:endParaRPr>
          </a:p>
          <a:p>
            <a:r>
              <a:rPr lang="en-US" sz="2800" b="1" i="1" u="sng" dirty="0">
                <a:solidFill>
                  <a:srgbClr val="000000"/>
                </a:solidFill>
              </a:rPr>
              <a:t>B. Feature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</a:rPr>
              <a:t>-  the major concepts/skills = “building blocks” for proficiency in a Knowledge or </a:t>
            </a:r>
            <a:r>
              <a:rPr lang="en-US" sz="2400" b="1">
                <a:solidFill>
                  <a:srgbClr val="000000"/>
                </a:solidFill>
              </a:rPr>
              <a:t>Skill </a:t>
            </a:r>
            <a:r>
              <a:rPr lang="en-US" sz="2400" b="1" smtClean="0">
                <a:solidFill>
                  <a:srgbClr val="000000"/>
                </a:solidFill>
              </a:rPr>
              <a:t>Area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951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ustom 3">
      <a:dk1>
        <a:srgbClr val="D8D8D8"/>
      </a:dk1>
      <a:lt1>
        <a:sysClr val="window" lastClr="FFFFFF"/>
      </a:lt1>
      <a:dk2>
        <a:srgbClr val="444D26"/>
      </a:dk2>
      <a:lt2>
        <a:srgbClr val="FEFAC9"/>
      </a:lt2>
      <a:accent1>
        <a:srgbClr val="C00000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6C6C6C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Macintosh PowerPoint</Application>
  <PresentationFormat>Custom</PresentationFormat>
  <Paragraphs>19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Verve</vt:lpstr>
      <vt:lpstr>The Passport: Major Components</vt:lpstr>
      <vt:lpstr>Interstate Passport Initiative  Interstate Student Transfer Based on Consensus Lower Division General Education Learning Outcomes - 1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Passport: Major Components</dc:title>
  <dc:creator>Microsoft account</dc:creator>
  <cp:lastModifiedBy>Michael Phillips</cp:lastModifiedBy>
  <cp:revision>2</cp:revision>
  <dcterms:created xsi:type="dcterms:W3CDTF">2015-04-27T14:01:53Z</dcterms:created>
  <dcterms:modified xsi:type="dcterms:W3CDTF">2015-04-27T16:00:11Z</dcterms:modified>
</cp:coreProperties>
</file>