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84" r:id="rId2"/>
    <p:sldId id="259" r:id="rId3"/>
    <p:sldId id="260" r:id="rId4"/>
    <p:sldId id="261" r:id="rId5"/>
    <p:sldId id="263" r:id="rId6"/>
    <p:sldId id="264" r:id="rId7"/>
    <p:sldId id="267" r:id="rId8"/>
    <p:sldId id="265" r:id="rId9"/>
    <p:sldId id="266" r:id="rId10"/>
    <p:sldId id="269" r:id="rId11"/>
    <p:sldId id="281" r:id="rId12"/>
    <p:sldId id="270" r:id="rId13"/>
    <p:sldId id="273" r:id="rId14"/>
    <p:sldId id="275" r:id="rId15"/>
    <p:sldId id="276" r:id="rId16"/>
    <p:sldId id="278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588" autoAdjust="0"/>
    <p:restoredTop sz="86429" autoAdjust="0"/>
  </p:normalViewPr>
  <p:slideViewPr>
    <p:cSldViewPr>
      <p:cViewPr varScale="1">
        <p:scale>
          <a:sx n="114" d="100"/>
          <a:sy n="114" d="100"/>
        </p:scale>
        <p:origin x="-156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7767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F46FEC2-6799-4ECD-9CEA-8191A07C551B}" type="datetimeFigureOut">
              <a:rPr lang="en-US" smtClean="0"/>
              <a:pPr/>
              <a:t>10/11/2011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97BA3BA-BE90-49B8-A974-CAF4E4BC5AC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Academic Affairs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en-US" sz="4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rPr>
              <a:t>Challenges and Opportunities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Strategic Priorities and Options Committee (SPOC)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The group will take options from faculty, staff and members of the campus community to determine: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Are the WOU mission and core themes upheld?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Is the option feasible?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Will the option make a measurable difference in reducing costs or increasing revenue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How quickly can the option be operational?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Who can take leadership in operationalizing?</a:t>
            </a:r>
          </a:p>
          <a:p>
            <a:pPr marL="651510" indent="-514350">
              <a:buFont typeface="+mj-lt"/>
              <a:buAutoNum type="arabicPeriod"/>
            </a:pPr>
            <a:r>
              <a:rPr lang="en-US" sz="2400" dirty="0" smtClean="0">
                <a:latin typeface="Verdana" pitchFamily="34" charset="0"/>
              </a:rPr>
              <a:t>Are there other options?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>
                <a:latin typeface="Verdana" pitchFamily="34" charset="0"/>
              </a:rPr>
              <a:t>Strategic Priorities and Options Committee</a:t>
            </a:r>
            <a:br>
              <a:rPr lang="en-US" sz="2800" dirty="0" smtClean="0">
                <a:latin typeface="Verdana" pitchFamily="34" charset="0"/>
              </a:rPr>
            </a:br>
            <a:r>
              <a:rPr lang="en-US" sz="2800" dirty="0" smtClean="0">
                <a:latin typeface="Verdana" pitchFamily="34" charset="0"/>
              </a:rPr>
              <a:t>SPOC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Verdana" pitchFamily="34" charset="0"/>
              </a:rPr>
              <a:t>Academic Deans 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Registrar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Associate Provost, SPOC Chair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Director of Academic Advising and Learning Center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President of Faculty Senate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Chair, Senate Curriculum Committee</a:t>
            </a:r>
          </a:p>
          <a:p>
            <a:pPr>
              <a:buNone/>
            </a:pP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Director of Budget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SPOC members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Academic Deans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</p:txBody>
      </p:sp>
      <p:pic>
        <p:nvPicPr>
          <p:cNvPr id="5122" name="Picture 2" descr="H:\My Pictures\Steve Schec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2286000"/>
            <a:ext cx="3162300" cy="3162300"/>
          </a:xfrm>
          <a:prstGeom prst="rect">
            <a:avLst/>
          </a:prstGeom>
          <a:noFill/>
        </p:spPr>
      </p:pic>
      <p:pic>
        <p:nvPicPr>
          <p:cNvPr id="5123" name="Picture 3" descr="H:\My Pictures\Rossell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2286000"/>
            <a:ext cx="3124200" cy="3124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143000" y="6019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Steve Scheck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43400" y="6019800"/>
            <a:ext cx="381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Hilda Rosselli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Verdana" pitchFamily="34" charset="0"/>
              </a:rPr>
              <a:t>SPOC members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Associate Provost			Registrar</a:t>
            </a:r>
          </a:p>
        </p:txBody>
      </p:sp>
      <p:pic>
        <p:nvPicPr>
          <p:cNvPr id="4" name="Picture 2" descr="H:\My Pictures\Dave McDonal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981200"/>
            <a:ext cx="3162300" cy="3162300"/>
          </a:xfrm>
          <a:prstGeom prst="rect">
            <a:avLst/>
          </a:prstGeom>
          <a:noFill/>
        </p:spPr>
      </p:pic>
      <p:pic>
        <p:nvPicPr>
          <p:cNvPr id="5" name="Picture 3" descr="H:\My Pictures\Nancy Fran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981200"/>
            <a:ext cx="3124200" cy="31242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914400" y="57150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</a:rPr>
              <a:t>Dave McDonald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81600" y="56388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</a:rPr>
              <a:t>Nancy France</a:t>
            </a:r>
            <a:endParaRPr lang="en-US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SPOC members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President Faculty Senate	Director, AALC</a:t>
            </a:r>
            <a:endParaRPr lang="en-US" sz="2400" dirty="0">
              <a:latin typeface="Verdana" pitchFamily="34" charset="0"/>
            </a:endParaRPr>
          </a:p>
        </p:txBody>
      </p:sp>
      <p:pic>
        <p:nvPicPr>
          <p:cNvPr id="4" name="Picture 2" descr="H:\My Pictures\Gavin Keul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2133600"/>
            <a:ext cx="2715271" cy="2667000"/>
          </a:xfrm>
          <a:prstGeom prst="rect">
            <a:avLst/>
          </a:prstGeom>
          <a:noFill/>
        </p:spPr>
      </p:pic>
      <p:pic>
        <p:nvPicPr>
          <p:cNvPr id="8195" name="Picture 3" descr="H:\My Pictures\Karen Sullivan-Vanc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72461" y="2133600"/>
            <a:ext cx="2749746" cy="2667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0" y="5410200"/>
            <a:ext cx="342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</a:rPr>
              <a:t>Gavin Keulks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29200" y="5410200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</a:rPr>
              <a:t>Karen Sullivan-Vanc</a:t>
            </a:r>
            <a:r>
              <a:rPr lang="en-US" dirty="0" smtClean="0"/>
              <a:t>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SPOC members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4709160"/>
          </a:xfrm>
        </p:spPr>
        <p:txBody>
          <a:bodyPr/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Director of Budget 	Chair, Faculty Senate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and Payroll		Curriculum Committee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endParaRPr lang="en-US" sz="2400" dirty="0">
              <a:latin typeface="Verdana" pitchFamily="34" charset="0"/>
            </a:endParaRPr>
          </a:p>
        </p:txBody>
      </p:sp>
      <p:pic>
        <p:nvPicPr>
          <p:cNvPr id="9219" name="Picture 3" descr="H:\My Pictures\Eric Yahnk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71800"/>
            <a:ext cx="3188368" cy="228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533400" y="5638800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Verdana" pitchFamily="34" charset="0"/>
              </a:rPr>
              <a:t>Eric Yahnke</a:t>
            </a:r>
            <a:endParaRPr lang="en-US" dirty="0">
              <a:latin typeface="Verdan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400" y="5638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latin typeface="Verdana" pitchFamily="34" charset="0"/>
              </a:rPr>
              <a:t>Tad Shannon</a:t>
            </a:r>
            <a:endParaRPr lang="en-US" dirty="0">
              <a:latin typeface="Verdana" pitchFamily="34" charset="0"/>
            </a:endParaRPr>
          </a:p>
        </p:txBody>
      </p:sp>
      <p:pic>
        <p:nvPicPr>
          <p:cNvPr id="1026" name="Picture 2" descr="H:\My Pictures\Shanno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971800"/>
            <a:ext cx="1956851" cy="2430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Sample Questions/Options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7091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sz="2400" dirty="0" smtClean="0">
                <a:latin typeface="Verdana" pitchFamily="34" charset="0"/>
              </a:rPr>
              <a:t>Can lower division LACC classes be increased to large lecture format with break out discussion sessions?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	-Could Peer Led Team Learning be utilized?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	-Could Teaching Education pre-service majors be 	utilized as teaching assistants?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Can schedules be reconfigured to economize space and to accommodate above?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Can the total credits for a bachelor’s degree be amended?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Can we reduce the number of electives choices?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What other ideas come up during consideration.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229600" cy="76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Condition of Higher Education</a:t>
            </a:r>
            <a:endParaRPr lang="en-US" sz="28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219200" y="1524000"/>
            <a:ext cx="6400800" cy="45720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>
                <a:latin typeface="Verdana" pitchFamily="34" charset="0"/>
              </a:rPr>
              <a:t>More people than ever are seeking post-secondary education</a:t>
            </a:r>
          </a:p>
          <a:p>
            <a:pPr algn="l"/>
            <a:r>
              <a:rPr lang="en-US" sz="2400" dirty="0" smtClean="0">
                <a:latin typeface="Verdana" pitchFamily="34" charset="0"/>
              </a:rPr>
              <a:t/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Public colleges and universities are drawing from the same tax dollars as human and social services (state support is lowest in 25 years) </a:t>
            </a:r>
          </a:p>
          <a:p>
            <a:pPr algn="l"/>
            <a:r>
              <a:rPr lang="en-US" sz="2400" dirty="0" smtClean="0">
                <a:latin typeface="Verdana" pitchFamily="34" charset="0"/>
              </a:rPr>
              <a:t/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None of those institutions is able to reduce services proportionately to need – need typically is larger than supply of service</a:t>
            </a:r>
            <a:br>
              <a:rPr lang="en-US" sz="2400" dirty="0" smtClean="0">
                <a:latin typeface="Verdana" pitchFamily="34" charset="0"/>
              </a:rPr>
            </a:b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33400"/>
            <a:ext cx="8229600" cy="106362"/>
          </a:xfrm>
        </p:spPr>
        <p:txBody>
          <a:bodyPr>
            <a:noAutofit/>
          </a:bodyPr>
          <a:lstStyle/>
          <a:p>
            <a:r>
              <a:rPr lang="en-US" sz="2800" dirty="0" smtClean="0">
                <a:latin typeface="Verdana" pitchFamily="34" charset="0"/>
              </a:rPr>
              <a:t>Condition of Higher Education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latin typeface="Verdana" pitchFamily="34" charset="0"/>
              </a:rPr>
              <a:t>	</a:t>
            </a:r>
            <a:r>
              <a:rPr lang="en-US" sz="2400" dirty="0" smtClean="0">
                <a:latin typeface="Verdana" pitchFamily="34" charset="0"/>
              </a:rPr>
              <a:t>Public colleges and universities are limited by market and government to small fee increases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Much of the infrastructure cannot be changed and some will have unpredictable cost increases (e.g., utilities)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Delivery of educational experiences has few efficiencies (e.g., number of credits required for degree)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Institutions face an “income gap” or “cost/revenue gap”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Options for closing the gap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340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Increase “revenue streams” (i.e., degree or certificate programs)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Increase capacity (i.e., enlarge class capacity)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Reduce cost of delivery 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	-pedagogy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	-instructors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Modify programs 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End delivery of programs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Verdana" pitchFamily="34" charset="0"/>
              </a:rPr>
              <a:t>What can be done?</a:t>
            </a:r>
            <a:endParaRPr lang="en-US" sz="2800" dirty="0">
              <a:latin typeface="Verdan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91640"/>
            <a:ext cx="8229600" cy="51663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  <a:r>
              <a:rPr lang="en-US" sz="3800" dirty="0" smtClean="0">
                <a:latin typeface="Verdana" pitchFamily="34" charset="0"/>
              </a:rPr>
              <a:t>Beginning new programs requires “up-front” investment (e.g., new motion arts degree) and deferred return</a:t>
            </a:r>
          </a:p>
          <a:p>
            <a:pPr>
              <a:buNone/>
            </a:pPr>
            <a:endParaRPr lang="en-US" sz="38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Increasing capacity is more effective in some classes vs. others (e.g., chemistry lab compared to lecture in World Civilization)</a:t>
            </a:r>
          </a:p>
          <a:p>
            <a:pPr>
              <a:buNone/>
            </a:pPr>
            <a:endParaRPr lang="en-US" sz="38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Some modes of delivery (on-line or hybrid) can effectively reach new groups of students </a:t>
            </a:r>
          </a:p>
          <a:p>
            <a:pPr>
              <a:buNone/>
            </a:pPr>
            <a:endParaRPr lang="en-US" sz="38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Modifying programs can reduce scope of a student’s options and therefore costs associated with degree</a:t>
            </a: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7596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sz="2400" dirty="0" smtClean="0">
              <a:latin typeface="Verdana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  <a:r>
              <a:rPr lang="en-US" sz="3800" dirty="0" smtClean="0">
                <a:latin typeface="Verdana" pitchFamily="34" charset="0"/>
              </a:rPr>
              <a:t>Reducing cost of delivery includes a range of options</a:t>
            </a: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	-melding lower enrolled classes</a:t>
            </a: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	-increasing class size</a:t>
            </a:r>
          </a:p>
          <a:p>
            <a:pPr>
              <a:buNone/>
            </a:pPr>
            <a:r>
              <a:rPr lang="en-US" sz="3800" dirty="0" smtClean="0">
                <a:latin typeface="Verdana" pitchFamily="34" charset="0"/>
              </a:rPr>
              <a:t>		-delivery of content in hybridized format</a:t>
            </a:r>
          </a:p>
          <a:p>
            <a:pPr lvl="1">
              <a:buNone/>
            </a:pPr>
            <a:r>
              <a:rPr lang="en-US" sz="3800" dirty="0" smtClean="0">
                <a:latin typeface="Verdana" pitchFamily="34" charset="0"/>
              </a:rPr>
              <a:t>		</a:t>
            </a:r>
            <a:endParaRPr lang="en-US" sz="4600" dirty="0" smtClean="0">
              <a:latin typeface="Verdana" pitchFamily="34" charset="0"/>
            </a:endParaRPr>
          </a:p>
          <a:p>
            <a:pPr lvl="1"/>
            <a:r>
              <a:rPr lang="en-US" sz="4600" dirty="0" smtClean="0">
                <a:latin typeface="Verdana" pitchFamily="34" charset="0"/>
              </a:rPr>
              <a:t>	</a:t>
            </a:r>
            <a:r>
              <a:rPr lang="en-US" sz="4600" dirty="0" smtClean="0">
                <a:latin typeface="Freestyle Script" pitchFamily="66" charset="0"/>
              </a:rPr>
              <a:t>Indecision is like a stepchild: if he does not wash his hands, he is called dirty, if he does, he is wasting water.      African Proverb</a:t>
            </a:r>
          </a:p>
          <a:p>
            <a:pPr lvl="1"/>
            <a:r>
              <a:rPr lang="en-US" sz="4600" b="1" dirty="0" smtClean="0">
                <a:latin typeface="Freestyle Script" pitchFamily="66" charset="0"/>
              </a:rPr>
              <a:t>	</a:t>
            </a:r>
            <a:r>
              <a:rPr lang="en-US" sz="4600" dirty="0" smtClean="0">
                <a:latin typeface="Freestyle Script" pitchFamily="66" charset="0"/>
              </a:rPr>
              <a:t>What's called a difficult decision is a difficult decision because either way you go there are penalties.     </a:t>
            </a:r>
            <a:r>
              <a:rPr lang="en-US" sz="4600" dirty="0" err="1" smtClean="0">
                <a:latin typeface="Freestyle Script" pitchFamily="66" charset="0"/>
              </a:rPr>
              <a:t>Elia</a:t>
            </a:r>
            <a:r>
              <a:rPr lang="en-US" sz="4600" dirty="0" smtClean="0">
                <a:latin typeface="Freestyle Script" pitchFamily="66" charset="0"/>
              </a:rPr>
              <a:t> Kazan</a:t>
            </a:r>
          </a:p>
          <a:p>
            <a:pPr lvl="1"/>
            <a:r>
              <a:rPr lang="en-US" sz="4600" dirty="0" smtClean="0">
                <a:latin typeface="Freestyle Script" pitchFamily="66" charset="0"/>
              </a:rPr>
              <a:t>It's not hard to make decisions when you know what your values are.     </a:t>
            </a:r>
            <a:r>
              <a:rPr lang="en-US" sz="4600" smtClean="0">
                <a:latin typeface="Freestyle Script" pitchFamily="66" charset="0"/>
              </a:rPr>
              <a:t>Roy Disney</a:t>
            </a:r>
            <a:r>
              <a:rPr lang="en-US" sz="3800" dirty="0" smtClean="0">
                <a:latin typeface="Freestyle Script" pitchFamily="66" charset="0"/>
              </a:rPr>
              <a:t/>
            </a:r>
            <a:br>
              <a:rPr lang="en-US" sz="3800" dirty="0" smtClean="0">
                <a:latin typeface="Freestyle Script" pitchFamily="66" charset="0"/>
              </a:rPr>
            </a:br>
            <a:r>
              <a:rPr lang="en-US" sz="3800" dirty="0" smtClean="0"/>
              <a:t/>
            </a:r>
            <a:br>
              <a:rPr lang="en-US" sz="3800" dirty="0" smtClean="0"/>
            </a:br>
            <a:endParaRPr lang="en-US" sz="38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b="0" dirty="0" smtClean="0">
                <a:latin typeface="Verdana" pitchFamily="34" charset="0"/>
              </a:rPr>
              <a:t>WOU Preamble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242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>	Western Oregon University offers exemplary undergraduate and graduate programs in a supportive and rigorous learning environment. Oregon’s oldest public university, WOU works to ensure the success of students and the advancement of knowledge as a service to Oregon and the region. The University works in partnership with PK-12 schools, community colleges, higher education institutions, government, and local and global communities.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WOU Mission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187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>
                <a:latin typeface="Verdana" pitchFamily="34" charset="0"/>
              </a:rPr>
              <a:t>Western Oregon University is a comprehensive public university, operating for the public good, which:</a:t>
            </a:r>
          </a:p>
          <a:p>
            <a:pPr>
              <a:buNone/>
            </a:pPr>
            <a:r>
              <a:rPr lang="en-US" sz="2400" dirty="0" smtClean="0">
                <a:latin typeface="Verdana" pitchFamily="34" charset="0"/>
              </a:rPr>
              <a:t/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-Provides effective learning opportunities that prepare students for a fulfilling life in a global society;</a:t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-Supports an accessible and diverse campus community; and,</a:t>
            </a:r>
            <a:br>
              <a:rPr lang="en-US" sz="2400" dirty="0" smtClean="0">
                <a:latin typeface="Verdana" pitchFamily="34" charset="0"/>
              </a:rPr>
            </a:br>
            <a:r>
              <a:rPr lang="en-US" sz="2400" dirty="0" smtClean="0">
                <a:latin typeface="Verdana" pitchFamily="34" charset="0"/>
              </a:rPr>
              <a:t>-Improves continuously the educational, financial, and environmental sustainability.</a:t>
            </a:r>
            <a:endParaRPr lang="en-US" sz="240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Themes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2400" i="1" dirty="0" smtClean="0">
              <a:latin typeface="Verdana" pitchFamily="34" charset="0"/>
            </a:endParaRPr>
          </a:p>
          <a:p>
            <a:pPr>
              <a:buNone/>
            </a:pPr>
            <a:endParaRPr lang="en-US" sz="2400" i="1" dirty="0" smtClean="0">
              <a:latin typeface="Verdana" pitchFamily="34" charset="0"/>
            </a:endParaRPr>
          </a:p>
          <a:p>
            <a:pPr algn="ctr">
              <a:buNone/>
            </a:pPr>
            <a:r>
              <a:rPr lang="en-US" i="1" dirty="0" smtClean="0">
                <a:latin typeface="Verdana" pitchFamily="34" charset="0"/>
              </a:rPr>
              <a:t>Effective Learning</a:t>
            </a:r>
            <a:endParaRPr lang="en-US" dirty="0" smtClean="0">
              <a:latin typeface="Verdana" pitchFamily="34" charset="0"/>
            </a:endParaRPr>
          </a:p>
          <a:p>
            <a:pPr lvl="0">
              <a:buNone/>
            </a:pPr>
            <a:endParaRPr lang="en-US" i="1" dirty="0" smtClean="0">
              <a:latin typeface="Verdana" pitchFamily="34" charset="0"/>
            </a:endParaRPr>
          </a:p>
          <a:p>
            <a:pPr lvl="0" algn="ctr">
              <a:buNone/>
            </a:pPr>
            <a:r>
              <a:rPr lang="en-US" i="1" dirty="0" smtClean="0">
                <a:latin typeface="Verdana" pitchFamily="34" charset="0"/>
              </a:rPr>
              <a:t>Supports Diversity</a:t>
            </a:r>
            <a:endParaRPr lang="en-US" dirty="0" smtClean="0">
              <a:latin typeface="Verdana" pitchFamily="34" charset="0"/>
            </a:endParaRPr>
          </a:p>
          <a:p>
            <a:pPr lvl="0">
              <a:buNone/>
            </a:pPr>
            <a:endParaRPr lang="en-US" i="1" dirty="0" smtClean="0">
              <a:latin typeface="Verdana" pitchFamily="34" charset="0"/>
            </a:endParaRPr>
          </a:p>
          <a:p>
            <a:pPr lvl="0" algn="ctr">
              <a:buNone/>
            </a:pPr>
            <a:r>
              <a:rPr lang="en-US" i="1" dirty="0" smtClean="0">
                <a:latin typeface="Verdana" pitchFamily="34" charset="0"/>
              </a:rPr>
              <a:t>Sustainable Institution</a:t>
            </a:r>
            <a:endParaRPr lang="en-US" dirty="0" smtClean="0">
              <a:latin typeface="Verdana" pitchFamily="34" charset="0"/>
            </a:endParaRPr>
          </a:p>
          <a:p>
            <a:pPr>
              <a:buNone/>
            </a:pPr>
            <a:r>
              <a:rPr lang="en-US" dirty="0" smtClean="0">
                <a:latin typeface="Verdana" pitchFamily="34" charset="0"/>
              </a:rPr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289</TotalTime>
  <Words>117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Apex</vt:lpstr>
      <vt:lpstr>Slide 1</vt:lpstr>
      <vt:lpstr>Condition of Higher Education</vt:lpstr>
      <vt:lpstr>Condition of Higher Education</vt:lpstr>
      <vt:lpstr>Options for closing the gap</vt:lpstr>
      <vt:lpstr>What can be done?</vt:lpstr>
      <vt:lpstr>Slide 6</vt:lpstr>
      <vt:lpstr>WOU Preamble </vt:lpstr>
      <vt:lpstr>WOU Mission</vt:lpstr>
      <vt:lpstr>Core Themes</vt:lpstr>
      <vt:lpstr>Strategic Priorities and Options Committee (SPOC)</vt:lpstr>
      <vt:lpstr>Strategic Priorities and Options Committee SPOC</vt:lpstr>
      <vt:lpstr>SPOC members</vt:lpstr>
      <vt:lpstr>SPOC members</vt:lpstr>
      <vt:lpstr>SPOC members</vt:lpstr>
      <vt:lpstr>SPOC members</vt:lpstr>
      <vt:lpstr>Sample Questions/Options</vt:lpstr>
    </vt:vector>
  </TitlesOfParts>
  <Company>Western Oregon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UCS</dc:creator>
  <cp:lastModifiedBy>UCS</cp:lastModifiedBy>
  <cp:revision>42</cp:revision>
  <dcterms:created xsi:type="dcterms:W3CDTF">2011-09-12T19:12:44Z</dcterms:created>
  <dcterms:modified xsi:type="dcterms:W3CDTF">2011-10-11T16:45:23Z</dcterms:modified>
</cp:coreProperties>
</file>