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0" r:id="rId6"/>
    <p:sldId id="259" r:id="rId7"/>
    <p:sldId id="267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954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749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505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"/>
            <a:ext cx="3657600" cy="5334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wou.edu/facultysenate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086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DFAA6-DFE5-4F5E-BE05-E44F30E63E79}" type="datetimeFigureOut">
              <a:rPr lang="en-US" smtClean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D6DD-6BA3-43C7-8365-EF25BAD86E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670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DFAA6-DFE5-4F5E-BE05-E44F30E63E79}" type="datetimeFigureOut">
              <a:rPr lang="en-US" smtClean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D6DD-6BA3-43C7-8365-EF25BAD86E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350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DFAA6-DFE5-4F5E-BE05-E44F30E63E79}" type="datetimeFigureOut">
              <a:rPr lang="en-US" smtClean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wou.edu/facultyseante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D6DD-6BA3-43C7-8365-EF25BAD86E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3565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DFAA6-DFE5-4F5E-BE05-E44F30E63E79}" type="datetimeFigureOut">
              <a:rPr lang="en-US" smtClean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D6DD-6BA3-43C7-8365-EF25BAD86E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207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DFAA6-DFE5-4F5E-BE05-E44F30E63E79}" type="datetimeFigureOut">
              <a:rPr lang="en-US" smtClean="0"/>
              <a:t>3/10/2015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D6DD-6BA3-43C7-8365-EF25BAD86E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191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DFAA6-DFE5-4F5E-BE05-E44F30E63E79}" type="datetimeFigureOut">
              <a:rPr lang="en-US" smtClean="0"/>
              <a:t>3/10/2015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D6DD-6BA3-43C7-8365-EF25BAD86E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15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DFAA6-DFE5-4F5E-BE05-E44F30E63E79}" type="datetimeFigureOut">
              <a:rPr lang="en-US" smtClean="0"/>
              <a:t>3/10/2015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D6DD-6BA3-43C7-8365-EF25BAD86E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390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DFAA6-DFE5-4F5E-BE05-E44F30E63E79}" type="datetimeFigureOut">
              <a:rPr lang="en-US" smtClean="0"/>
              <a:t>3/10/2015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D6DD-6BA3-43C7-8365-EF25BAD86E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863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DFAA6-DFE5-4F5E-BE05-E44F30E63E79}" type="datetimeFigureOut">
              <a:rPr lang="en-US" smtClean="0"/>
              <a:t>3/10/2015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D6DD-6BA3-43C7-8365-EF25BAD86E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853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DFAA6-DFE5-4F5E-BE05-E44F30E63E79}" type="datetimeFigureOut">
              <a:rPr lang="en-US" smtClean="0"/>
              <a:t>3/10/2015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D6DD-6BA3-43C7-8365-EF25BAD86E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866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DFAA6-DFE5-4F5E-BE05-E44F30E63E79}" type="datetimeFigureOut">
              <a:rPr lang="en-US" smtClean="0"/>
              <a:t>3/10/2015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wou.edu/facultysenate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BD6DD-6BA3-43C7-8365-EF25BAD86E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543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/>
          <a:lstStyle/>
          <a:p>
            <a:r>
              <a:rPr lang="en-US" b="1" dirty="0"/>
              <a:t>HOW MANY SENATORS?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22575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Faculty Senate calculations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March 10, 2015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87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5181600" y="152400"/>
            <a:ext cx="2994731" cy="769441"/>
          </a:xfrm>
        </p:spPr>
        <p:txBody>
          <a:bodyPr wrap="none">
            <a:spAutoFit/>
          </a:bodyPr>
          <a:lstStyle/>
          <a:p>
            <a:r>
              <a:rPr lang="en-US" b="1" dirty="0" smtClean="0"/>
              <a:t>Comparison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2433671"/>
              </p:ext>
            </p:extLst>
          </p:nvPr>
        </p:nvGraphicFramePr>
        <p:xfrm>
          <a:off x="1371600" y="1095643"/>
          <a:ext cx="63246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762000"/>
                <a:gridCol w="1143000"/>
                <a:gridCol w="1524000"/>
                <a:gridCol w="1600200"/>
              </a:tblGrid>
              <a:tr h="1524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Division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FTE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FTE/10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Historical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Rounding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BS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1.3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BE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1.5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</a:t>
                      </a:r>
                      <a:endParaRPr lang="en-US" sz="2400" b="1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CS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9.5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.95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CA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30.5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3.05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4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DSPS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1.1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HEX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20.5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2.05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HUM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3.8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4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4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LIB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7.5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.75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NSM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34.5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3.45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4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SS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33.5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3.35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4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</a:t>
                      </a:r>
                      <a:endParaRPr lang="en-US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TT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2.7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</a:t>
                      </a:r>
                      <a:endParaRPr lang="en-US" sz="2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800600" y="1544563"/>
            <a:ext cx="25908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800600" y="2895600"/>
            <a:ext cx="25908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800600" y="3810000"/>
            <a:ext cx="25908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800600" y="5638800"/>
            <a:ext cx="25908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800600" y="3352800"/>
            <a:ext cx="25908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5943600" y="1930157"/>
            <a:ext cx="389850" cy="584775"/>
          </a:xfrm>
        </p:spPr>
        <p:txBody>
          <a:bodyPr wrap="none">
            <a:spAutoFit/>
          </a:bodyPr>
          <a:lstStyle/>
          <a:p>
            <a:pPr lvl="0" algn="l"/>
            <a:r>
              <a:rPr lang="en-US" dirty="0" smtClean="0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5943600" y="2387357"/>
            <a:ext cx="389850" cy="584775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smtClean="0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5934750" y="4216157"/>
            <a:ext cx="389850" cy="584775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smtClean="0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5934750" y="4673025"/>
            <a:ext cx="389850" cy="584775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smtClean="0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6096000" y="1447800"/>
            <a:ext cx="351378" cy="338554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 smtClean="0">
                <a:solidFill>
                  <a:schemeClr val="tx1"/>
                </a:solidFill>
              </a:rPr>
              <a:t>-1</a:t>
            </a: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6096000" y="2844557"/>
            <a:ext cx="351378" cy="338554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 smtClean="0">
                <a:solidFill>
                  <a:schemeClr val="tx1"/>
                </a:solidFill>
              </a:rPr>
              <a:t>-1</a:t>
            </a:r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6125622" y="3301757"/>
            <a:ext cx="351378" cy="338554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 smtClean="0">
                <a:solidFill>
                  <a:schemeClr val="tx1"/>
                </a:solidFill>
              </a:rPr>
              <a:t>-1</a:t>
            </a:r>
          </a:p>
        </p:txBody>
      </p:sp>
      <p:sp>
        <p:nvSpPr>
          <p:cNvPr id="22" name="Subtitle 2"/>
          <p:cNvSpPr txBox="1">
            <a:spLocks/>
          </p:cNvSpPr>
          <p:nvPr/>
        </p:nvSpPr>
        <p:spPr>
          <a:xfrm>
            <a:off x="6096000" y="3801403"/>
            <a:ext cx="351378" cy="338554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 smtClean="0">
                <a:solidFill>
                  <a:schemeClr val="tx1"/>
                </a:solidFill>
              </a:rPr>
              <a:t>-1</a:t>
            </a:r>
          </a:p>
        </p:txBody>
      </p:sp>
      <p:sp>
        <p:nvSpPr>
          <p:cNvPr id="23" name="Subtitle 2"/>
          <p:cNvSpPr txBox="1">
            <a:spLocks/>
          </p:cNvSpPr>
          <p:nvPr/>
        </p:nvSpPr>
        <p:spPr>
          <a:xfrm>
            <a:off x="6096000" y="5562600"/>
            <a:ext cx="351378" cy="338554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 smtClean="0">
                <a:solidFill>
                  <a:schemeClr val="tx1"/>
                </a:solidFill>
              </a:rPr>
              <a:t>-1</a:t>
            </a:r>
          </a:p>
        </p:txBody>
      </p:sp>
      <p:sp>
        <p:nvSpPr>
          <p:cNvPr id="24" name="Subtitle 2"/>
          <p:cNvSpPr txBox="1">
            <a:spLocks/>
          </p:cNvSpPr>
          <p:nvPr/>
        </p:nvSpPr>
        <p:spPr>
          <a:xfrm>
            <a:off x="5943600" y="6069782"/>
            <a:ext cx="389850" cy="584775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smtClean="0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00600" y="5181600"/>
            <a:ext cx="2590800" cy="4572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6" name="Subtitle 2"/>
          <p:cNvSpPr txBox="1">
            <a:spLocks/>
          </p:cNvSpPr>
          <p:nvPr/>
        </p:nvSpPr>
        <p:spPr>
          <a:xfrm>
            <a:off x="6096000" y="5105400"/>
            <a:ext cx="351378" cy="338554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 smtClean="0">
                <a:solidFill>
                  <a:schemeClr val="tx1"/>
                </a:solidFill>
              </a:rPr>
              <a:t>-1</a:t>
            </a:r>
          </a:p>
        </p:txBody>
      </p:sp>
      <p:sp>
        <p:nvSpPr>
          <p:cNvPr id="2" name="Rectangle 1"/>
          <p:cNvSpPr/>
          <p:nvPr/>
        </p:nvSpPr>
        <p:spPr>
          <a:xfrm>
            <a:off x="76200" y="1229522"/>
            <a:ext cx="1261884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Historical</a:t>
            </a:r>
          </a:p>
          <a:p>
            <a:r>
              <a:rPr lang="en-US" dirty="0" smtClean="0"/>
              <a:t>     1 </a:t>
            </a:r>
            <a:r>
              <a:rPr lang="en-US" dirty="0"/>
              <a:t>- 10: 1</a:t>
            </a:r>
          </a:p>
          <a:p>
            <a:r>
              <a:rPr lang="en-US" dirty="0"/>
              <a:t>10.5 - 20: 2</a:t>
            </a:r>
          </a:p>
          <a:p>
            <a:r>
              <a:rPr lang="en-US" dirty="0"/>
              <a:t>20.5 - 30: 3</a:t>
            </a:r>
          </a:p>
          <a:p>
            <a:r>
              <a:rPr lang="en-US" dirty="0"/>
              <a:t>30.5 - 40: 4</a:t>
            </a:r>
          </a:p>
        </p:txBody>
      </p:sp>
    </p:spTree>
    <p:extLst>
      <p:ext uri="{BB962C8B-B14F-4D97-AF65-F5344CB8AC3E}">
        <p14:creationId xmlns:p14="http://schemas.microsoft.com/office/powerpoint/2010/main" val="3951496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1774382" y="1295400"/>
            <a:ext cx="5595251" cy="769441"/>
          </a:xfrm>
        </p:spPr>
        <p:txBody>
          <a:bodyPr wrap="none">
            <a:spAutoFit/>
          </a:bodyPr>
          <a:lstStyle/>
          <a:p>
            <a:r>
              <a:rPr lang="en-US" b="1" dirty="0" smtClean="0"/>
              <a:t>How shall we proceed?</a:t>
            </a:r>
            <a:endParaRPr lang="en-US" dirty="0"/>
          </a:p>
        </p:txBody>
      </p:sp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533400" y="2254411"/>
            <a:ext cx="8229600" cy="3342453"/>
          </a:xfrm>
        </p:spPr>
        <p:txBody>
          <a:bodyPr wrap="square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Discuss now, add to Bylaws (will be New Business in April</a:t>
            </a:r>
            <a:r>
              <a:rPr lang="en-US" dirty="0" smtClean="0">
                <a:solidFill>
                  <a:schemeClr val="tx1"/>
                </a:solidFill>
              </a:rPr>
              <a:t>) for voting? </a:t>
            </a:r>
            <a:endParaRPr lang="en-US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Motion and vote now on this?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Suggestions now, take to divisions, motions and votes in April?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Other?</a:t>
            </a:r>
          </a:p>
        </p:txBody>
      </p:sp>
    </p:spTree>
    <p:extLst>
      <p:ext uri="{BB962C8B-B14F-4D97-AF65-F5344CB8AC3E}">
        <p14:creationId xmlns:p14="http://schemas.microsoft.com/office/powerpoint/2010/main" val="2199954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470025"/>
          </a:xfrm>
        </p:spPr>
        <p:txBody>
          <a:bodyPr/>
          <a:lstStyle/>
          <a:p>
            <a:r>
              <a:rPr lang="en-US" b="1" dirty="0" smtClean="0"/>
              <a:t>Base FTE calculations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384425"/>
            <a:ext cx="8390117" cy="1766637"/>
          </a:xfrm>
        </p:spPr>
        <p:txBody>
          <a:bodyPr wrap="none">
            <a:spAutoFit/>
          </a:bodyPr>
          <a:lstStyle/>
          <a:p>
            <a:pPr lvl="0" algn="l"/>
            <a:r>
              <a:rPr lang="en-US" dirty="0">
                <a:solidFill>
                  <a:schemeClr val="tx1"/>
                </a:solidFill>
              </a:rPr>
              <a:t>Each </a:t>
            </a:r>
            <a:r>
              <a:rPr lang="en-US" dirty="0" smtClean="0">
                <a:solidFill>
                  <a:schemeClr val="tx1"/>
                </a:solidFill>
              </a:rPr>
              <a:t>full-time TT faculty </a:t>
            </a:r>
            <a:r>
              <a:rPr lang="en-US" dirty="0">
                <a:solidFill>
                  <a:schemeClr val="tx1"/>
                </a:solidFill>
              </a:rPr>
              <a:t>counts as </a:t>
            </a:r>
            <a:r>
              <a:rPr lang="en-US" dirty="0" smtClean="0">
                <a:solidFill>
                  <a:schemeClr val="tx1"/>
                </a:solidFill>
              </a:rPr>
              <a:t>1 FTE</a:t>
            </a:r>
          </a:p>
          <a:p>
            <a:pPr lvl="0" algn="l"/>
            <a:endParaRPr lang="en-US" dirty="0" smtClean="0">
              <a:solidFill>
                <a:schemeClr val="tx1"/>
              </a:solidFill>
            </a:endParaRPr>
          </a:p>
          <a:p>
            <a:pPr lvl="0" algn="l"/>
            <a:r>
              <a:rPr lang="en-US" dirty="0" smtClean="0">
                <a:solidFill>
                  <a:schemeClr val="tx1"/>
                </a:solidFill>
              </a:rPr>
              <a:t>Each </a:t>
            </a:r>
            <a:r>
              <a:rPr lang="en-US" dirty="0">
                <a:solidFill>
                  <a:schemeClr val="tx1"/>
                </a:solidFill>
              </a:rPr>
              <a:t>.</a:t>
            </a:r>
            <a:r>
              <a:rPr lang="en-US" dirty="0" smtClean="0">
                <a:solidFill>
                  <a:schemeClr val="tx1"/>
                </a:solidFill>
              </a:rPr>
              <a:t>5 </a:t>
            </a:r>
            <a:r>
              <a:rPr lang="en-US" dirty="0">
                <a:solidFill>
                  <a:schemeClr val="tx1"/>
                </a:solidFill>
              </a:rPr>
              <a:t>FTE or higher </a:t>
            </a:r>
            <a:r>
              <a:rPr lang="en-US" dirty="0" smtClean="0">
                <a:solidFill>
                  <a:schemeClr val="tx1"/>
                </a:solidFill>
              </a:rPr>
              <a:t>NTT faculty counts </a:t>
            </a:r>
            <a:r>
              <a:rPr lang="en-US" dirty="0">
                <a:solidFill>
                  <a:schemeClr val="tx1"/>
                </a:solidFill>
              </a:rPr>
              <a:t>as </a:t>
            </a:r>
            <a:r>
              <a:rPr lang="en-US" dirty="0" smtClean="0">
                <a:solidFill>
                  <a:schemeClr val="tx1"/>
                </a:solidFill>
              </a:rPr>
              <a:t>.5 FTE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662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6772" y="1295400"/>
            <a:ext cx="7990457" cy="769441"/>
          </a:xfrm>
        </p:spPr>
        <p:txBody>
          <a:bodyPr wrap="none">
            <a:spAutoFit/>
          </a:bodyPr>
          <a:lstStyle/>
          <a:p>
            <a:r>
              <a:rPr lang="en-US" b="1" dirty="0" smtClean="0"/>
              <a:t>Current Bylaw / Charter language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415133"/>
            <a:ext cx="8229600" cy="2653034"/>
          </a:xfrm>
        </p:spPr>
        <p:txBody>
          <a:bodyPr wrap="square">
            <a:spAutoFit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The Faculty Senate consists of one senator per ten WOU faculty FTE and/or major fraction thereof.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All faculty units must have at least one senator position.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31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96650" y="1295400"/>
            <a:ext cx="5150705" cy="769441"/>
          </a:xfrm>
        </p:spPr>
        <p:txBody>
          <a:bodyPr wrap="none">
            <a:spAutoFit/>
          </a:bodyPr>
          <a:lstStyle/>
          <a:p>
            <a:r>
              <a:rPr lang="en-US" b="1" dirty="0" smtClean="0"/>
              <a:t>How Many Senators?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415133"/>
            <a:ext cx="8229600" cy="1766637"/>
          </a:xfrm>
        </p:spPr>
        <p:txBody>
          <a:bodyPr wrap="square">
            <a:spAutoFit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One natural method is: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Determine the number of </a:t>
            </a:r>
            <a:r>
              <a:rPr lang="en-US" sz="3200" dirty="0" smtClean="0">
                <a:solidFill>
                  <a:schemeClr val="tx1"/>
                </a:solidFill>
              </a:rPr>
              <a:t>FTE</a:t>
            </a:r>
            <a:endParaRPr lang="en-US" sz="3200" dirty="0" smtClean="0">
              <a:solidFill>
                <a:schemeClr val="tx1"/>
              </a:solidFill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Divide the number of FTE by </a:t>
            </a:r>
            <a:r>
              <a:rPr lang="en-US" sz="3200" dirty="0" smtClean="0">
                <a:solidFill>
                  <a:schemeClr val="tx1"/>
                </a:solidFill>
              </a:rPr>
              <a:t>10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722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02230" y="609600"/>
            <a:ext cx="2539542" cy="769441"/>
          </a:xfrm>
        </p:spPr>
        <p:txBody>
          <a:bodyPr wrap="none">
            <a:spAutoFit/>
          </a:bodyPr>
          <a:lstStyle/>
          <a:p>
            <a:r>
              <a:rPr lang="en-US" b="1" dirty="0" smtClean="0"/>
              <a:t>Questions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701225"/>
            <a:ext cx="8229600" cy="584775"/>
          </a:xfrm>
        </p:spPr>
        <p:txBody>
          <a:bodyPr wrap="square">
            <a:spAutoFit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What happens with the decimals?</a:t>
            </a:r>
          </a:p>
        </p:txBody>
      </p:sp>
    </p:spTree>
    <p:extLst>
      <p:ext uri="{BB962C8B-B14F-4D97-AF65-F5344CB8AC3E}">
        <p14:creationId xmlns:p14="http://schemas.microsoft.com/office/powerpoint/2010/main" val="946562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5" y="1310788"/>
            <a:ext cx="8858322" cy="738664"/>
          </a:xfrm>
        </p:spPr>
        <p:txBody>
          <a:bodyPr wrap="none">
            <a:spAutoFit/>
          </a:bodyPr>
          <a:lstStyle/>
          <a:p>
            <a:r>
              <a:rPr lang="en-US" sz="4200" b="1" dirty="0" smtClean="0"/>
              <a:t>“Historical” Calculation (partially) used</a:t>
            </a:r>
            <a:endParaRPr lang="en-US" sz="4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110333"/>
            <a:ext cx="8229600" cy="3539430"/>
          </a:xfrm>
        </p:spPr>
        <p:txBody>
          <a:bodyPr wrap="square">
            <a:spAutoFit/>
          </a:bodyPr>
          <a:lstStyle/>
          <a:p>
            <a:pPr lvl="0" algn="l"/>
            <a:r>
              <a:rPr lang="en-US" dirty="0" smtClean="0">
                <a:solidFill>
                  <a:schemeClr val="tx1"/>
                </a:solidFill>
              </a:rPr>
              <a:t>There is a method passed forward that says: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      1 - 10 faculty FTE gets 1 senator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10.5 - </a:t>
            </a:r>
            <a:r>
              <a:rPr lang="en-US" dirty="0">
                <a:solidFill>
                  <a:schemeClr val="tx1"/>
                </a:solidFill>
              </a:rPr>
              <a:t>20 faculty FTE  </a:t>
            </a:r>
            <a:r>
              <a:rPr lang="en-US" dirty="0" smtClean="0">
                <a:solidFill>
                  <a:schemeClr val="tx1"/>
                </a:solidFill>
              </a:rPr>
              <a:t>gets 2 senators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20.5 - </a:t>
            </a:r>
            <a:r>
              <a:rPr lang="en-US" dirty="0">
                <a:solidFill>
                  <a:schemeClr val="tx1"/>
                </a:solidFill>
              </a:rPr>
              <a:t>30 faculty FTE  </a:t>
            </a:r>
            <a:r>
              <a:rPr lang="en-US" dirty="0" smtClean="0">
                <a:solidFill>
                  <a:schemeClr val="tx1"/>
                </a:solidFill>
              </a:rPr>
              <a:t>gets 3 senators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30.5 - </a:t>
            </a:r>
            <a:r>
              <a:rPr lang="en-US" dirty="0">
                <a:solidFill>
                  <a:schemeClr val="tx1"/>
                </a:solidFill>
              </a:rPr>
              <a:t>40 faculty FTE  </a:t>
            </a:r>
            <a:r>
              <a:rPr lang="en-US" dirty="0" smtClean="0">
                <a:solidFill>
                  <a:schemeClr val="tx1"/>
                </a:solidFill>
              </a:rPr>
              <a:t>gets 4 senators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40.5 - </a:t>
            </a:r>
            <a:r>
              <a:rPr lang="en-US" dirty="0">
                <a:solidFill>
                  <a:schemeClr val="tx1"/>
                </a:solidFill>
              </a:rPr>
              <a:t>50 faculty FTE  </a:t>
            </a:r>
            <a:r>
              <a:rPr lang="en-US" dirty="0" smtClean="0">
                <a:solidFill>
                  <a:schemeClr val="tx1"/>
                </a:solidFill>
              </a:rPr>
              <a:t>gets 5 senators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03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02230" y="609600"/>
            <a:ext cx="2539542" cy="769441"/>
          </a:xfrm>
        </p:spPr>
        <p:txBody>
          <a:bodyPr wrap="none">
            <a:spAutoFit/>
          </a:bodyPr>
          <a:lstStyle/>
          <a:p>
            <a:r>
              <a:rPr lang="en-US" b="1" dirty="0" smtClean="0"/>
              <a:t>Questions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447800"/>
            <a:ext cx="8229600" cy="4672048"/>
          </a:xfrm>
        </p:spPr>
        <p:txBody>
          <a:bodyPr wrap="square">
            <a:spAutoFit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What does “major fraction thereof” mean?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Local mathematicians believe this means “round” – e.g. 1.2 rounds to 1, 1.8 rounds to 2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If we believe “usual rounding rules” then the historical method is incorrect.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If we would prefer to use the historical method, we should clarify in bylaws.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As is, a mix of both methods is being used.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What do the differences mean in reality?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166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65744" y="1295400"/>
            <a:ext cx="2412520" cy="769441"/>
          </a:xfrm>
        </p:spPr>
        <p:txBody>
          <a:bodyPr wrap="none">
            <a:spAutoFit/>
          </a:bodyPr>
          <a:lstStyle/>
          <a:p>
            <a:r>
              <a:rPr lang="en-US" b="1" dirty="0" smtClean="0"/>
              <a:t>Rounding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254411"/>
            <a:ext cx="8229600" cy="2357568"/>
          </a:xfrm>
        </p:spPr>
        <p:txBody>
          <a:bodyPr wrap="square">
            <a:spAutoFit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  1 - 14.4 </a:t>
            </a:r>
            <a:r>
              <a:rPr lang="en-US" dirty="0">
                <a:solidFill>
                  <a:schemeClr val="tx1"/>
                </a:solidFill>
              </a:rPr>
              <a:t> faculty FTE gets </a:t>
            </a:r>
            <a:r>
              <a:rPr lang="en-US" dirty="0" smtClean="0">
                <a:solidFill>
                  <a:schemeClr val="tx1"/>
                </a:solidFill>
              </a:rPr>
              <a:t>1 senator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15 - 24.4 </a:t>
            </a:r>
            <a:r>
              <a:rPr lang="en-US" dirty="0">
                <a:solidFill>
                  <a:schemeClr val="tx1"/>
                </a:solidFill>
              </a:rPr>
              <a:t> faculty FTE gets </a:t>
            </a:r>
            <a:r>
              <a:rPr lang="en-US" dirty="0" smtClean="0">
                <a:solidFill>
                  <a:schemeClr val="tx1"/>
                </a:solidFill>
              </a:rPr>
              <a:t>2 senators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25 - 34.4 </a:t>
            </a:r>
            <a:r>
              <a:rPr lang="en-US" dirty="0">
                <a:solidFill>
                  <a:schemeClr val="tx1"/>
                </a:solidFill>
              </a:rPr>
              <a:t> faculty FTE gets </a:t>
            </a:r>
            <a:r>
              <a:rPr lang="en-US" dirty="0" smtClean="0">
                <a:solidFill>
                  <a:schemeClr val="tx1"/>
                </a:solidFill>
              </a:rPr>
              <a:t>3 senators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35 - 44.4 </a:t>
            </a:r>
            <a:r>
              <a:rPr lang="en-US" dirty="0">
                <a:solidFill>
                  <a:schemeClr val="tx1"/>
                </a:solidFill>
              </a:rPr>
              <a:t> faculty FTE gets </a:t>
            </a:r>
            <a:r>
              <a:rPr lang="en-US" dirty="0" smtClean="0">
                <a:solidFill>
                  <a:schemeClr val="tx1"/>
                </a:solidFill>
              </a:rPr>
              <a:t>4 senators</a:t>
            </a:r>
          </a:p>
        </p:txBody>
      </p:sp>
    </p:spTree>
    <p:extLst>
      <p:ext uri="{BB962C8B-B14F-4D97-AF65-F5344CB8AC3E}">
        <p14:creationId xmlns:p14="http://schemas.microsoft.com/office/powerpoint/2010/main" val="160461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352800"/>
            <a:ext cx="2412520" cy="769441"/>
          </a:xfrm>
        </p:spPr>
        <p:txBody>
          <a:bodyPr wrap="none">
            <a:spAutoFit/>
          </a:bodyPr>
          <a:lstStyle/>
          <a:p>
            <a:r>
              <a:rPr lang="en-US" b="1" dirty="0" smtClean="0"/>
              <a:t>Rounding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0" y="1447800"/>
            <a:ext cx="2376805" cy="769441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Historical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038600"/>
            <a:ext cx="70866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900" y="2209800"/>
            <a:ext cx="61341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984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417</Words>
  <Application>Microsoft Office PowerPoint</Application>
  <PresentationFormat>On-screen Show (4:3)</PresentationFormat>
  <Paragraphs>119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HOW MANY SENATORS?</vt:lpstr>
      <vt:lpstr>Base FTE calculations </vt:lpstr>
      <vt:lpstr>Current Bylaw / Charter language</vt:lpstr>
      <vt:lpstr>How Many Senators?</vt:lpstr>
      <vt:lpstr>Questions</vt:lpstr>
      <vt:lpstr>“Historical” Calculation (partially) used</vt:lpstr>
      <vt:lpstr>Questions</vt:lpstr>
      <vt:lpstr>Rounding</vt:lpstr>
      <vt:lpstr>Rounding</vt:lpstr>
      <vt:lpstr>Comparison</vt:lpstr>
      <vt:lpstr>How shall we proceed?</vt:lpstr>
    </vt:vector>
  </TitlesOfParts>
  <Company>Western Oregon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MANY SENATORS?</dc:title>
  <dc:creator>LB</dc:creator>
  <cp:lastModifiedBy>LB</cp:lastModifiedBy>
  <cp:revision>110</cp:revision>
  <dcterms:created xsi:type="dcterms:W3CDTF">2015-03-05T19:49:26Z</dcterms:created>
  <dcterms:modified xsi:type="dcterms:W3CDTF">2015-03-10T16:13:13Z</dcterms:modified>
</cp:coreProperties>
</file>