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sldIdLst>
    <p:sldId id="256" r:id="rId2"/>
    <p:sldId id="258" r:id="rId3"/>
    <p:sldId id="267" r:id="rId4"/>
    <p:sldId id="270" r:id="rId5"/>
    <p:sldId id="269" r:id="rId6"/>
    <p:sldId id="266" r:id="rId7"/>
    <p:sldId id="257" r:id="rId8"/>
    <p:sldId id="259" r:id="rId9"/>
    <p:sldId id="272" r:id="rId10"/>
    <p:sldId id="274" r:id="rId11"/>
    <p:sldId id="275" r:id="rId12"/>
    <p:sldId id="261" r:id="rId13"/>
    <p:sldId id="268" r:id="rId14"/>
    <p:sldId id="262" r:id="rId15"/>
    <p:sldId id="263" r:id="rId16"/>
    <p:sldId id="264" r:id="rId17"/>
    <p:sldId id="271" r:id="rId18"/>
    <p:sldId id="273" r:id="rId19"/>
    <p:sldId id="26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8C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1"/>
            </a:solidFill>
          </c:spPr>
          <c:dPt>
            <c:idx val="1"/>
            <c:bubble3D val="0"/>
            <c:spPr>
              <a:solidFill>
                <a:schemeClr val="tx2"/>
              </a:solidFill>
            </c:spPr>
          </c:dPt>
          <c:dPt>
            <c:idx val="2"/>
            <c:bubble3D val="0"/>
            <c:spPr>
              <a:solidFill>
                <a:schemeClr val="accent4"/>
              </a:solidFill>
            </c:spPr>
          </c:dPt>
          <c:dLbls>
            <c:dLbl>
              <c:idx val="0"/>
              <c:layout>
                <c:manualLayout>
                  <c:x val="9.2827178930219925E-2"/>
                  <c:y val="-0.1025520037607239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7259706760792835E-2"/>
                  <c:y val="-5.300485760175500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528973210245271E-2"/>
                  <c:y val="0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800">
                    <a:solidFill>
                      <a:schemeClr val="accent4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Support </c:v>
                </c:pt>
                <c:pt idx="1">
                  <c:v>Doesn’t Support</c:v>
                </c:pt>
                <c:pt idx="2">
                  <c:v>Undecided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618</c:v>
                </c:pt>
                <c:pt idx="1">
                  <c:v>176</c:v>
                </c:pt>
                <c:pt idx="2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846498135101533"/>
          <c:y val="0.18575307894205534"/>
          <c:w val="0.21364874649289531"/>
          <c:h val="0.19552885180397225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>
              <a:solidFill>
                <a:schemeClr val="accent4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9F887-61AD-4704-9F50-C2F2F777F232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7E13A-62D8-4A68-8DE1-267DE94D3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744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7E13A-62D8-4A68-8DE1-267DE94D3A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68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E2D61D9-3FB3-490F-8ED2-C5A0218AF9F7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2D1D02-C545-4D55-AD0F-3FAA7072B38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61D9-3FB3-490F-8ED2-C5A0218AF9F7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1D02-C545-4D55-AD0F-3FAA7072B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61D9-3FB3-490F-8ED2-C5A0218AF9F7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32D1D02-C545-4D55-AD0F-3FAA7072B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61D9-3FB3-490F-8ED2-C5A0218AF9F7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1D02-C545-4D55-AD0F-3FAA7072B38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E2D61D9-3FB3-490F-8ED2-C5A0218AF9F7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32D1D02-C545-4D55-AD0F-3FAA7072B38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61D9-3FB3-490F-8ED2-C5A0218AF9F7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1D02-C545-4D55-AD0F-3FAA7072B3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61D9-3FB3-490F-8ED2-C5A0218AF9F7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1D02-C545-4D55-AD0F-3FAA7072B38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61D9-3FB3-490F-8ED2-C5A0218AF9F7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1D02-C545-4D55-AD0F-3FAA7072B38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61D9-3FB3-490F-8ED2-C5A0218AF9F7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1D02-C545-4D55-AD0F-3FAA7072B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61D9-3FB3-490F-8ED2-C5A0218AF9F7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2D1D02-C545-4D55-AD0F-3FAA7072B38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61D9-3FB3-490F-8ED2-C5A0218AF9F7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1D02-C545-4D55-AD0F-3FAA7072B38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8E2D61D9-3FB3-490F-8ED2-C5A0218AF9F7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332D1D02-C545-4D55-AD0F-3FAA7072B38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E5aXvGw19o&amp;feature=youtu.be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ealthypeople.gov/2020/leading-health-indicators/2020-lhi-" TargetMode="External"/><Relationship Id="rId3" Type="http://schemas.openxmlformats.org/officeDocument/2006/relationships/hyperlink" Target="http://no-smoke.org/goingsmokefree.php?id=447" TargetMode="External"/><Relationship Id="rId7" Type="http://schemas.openxmlformats.org/officeDocument/2006/relationships/hyperlink" Target="http://oregonstate.edu/smokefree/" TargetMode="External"/><Relationship Id="rId2" Type="http://schemas.openxmlformats.org/officeDocument/2006/relationships/hyperlink" Target="http://www.tobaccoatlas.org/products/cigarette_consumption/annual_cigar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o-/" TargetMode="External"/><Relationship Id="rId5" Type="http://schemas.openxmlformats.org/officeDocument/2006/relationships/hyperlink" Target="https://www.wou.edu/admin/hr/benefitsoverview.php" TargetMode="External"/><Relationship Id="rId10" Type="http://schemas.openxmlformats.org/officeDocument/2006/relationships/hyperlink" Target="http://ezproxy.wou.edu:6177/pls/wou2/policy.woupolicy.main" TargetMode="External"/><Relationship Id="rId4" Type="http://schemas.openxmlformats.org/officeDocument/2006/relationships/hyperlink" Target="http://tobaccosmoke.exposurescience.org/abcs-of-shs/the-cigarette-is-a-" TargetMode="External"/><Relationship Id="rId9" Type="http://schemas.openxmlformats.org/officeDocument/2006/relationships/hyperlink" Target="http://uonews.uoregon.edu/archive/news-release/2012/8/uo-becomes-smoke-and-tobacco-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ypeople.gov/2020/leading-health-indicators/2020-lhi-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4038600"/>
            <a:ext cx="2133600" cy="1833240"/>
          </a:xfrm>
        </p:spPr>
        <p:txBody>
          <a:bodyPr>
            <a:normAutofit/>
          </a:bodyPr>
          <a:lstStyle/>
          <a:p>
            <a:r>
              <a:rPr lang="en-US" sz="1400" dirty="0" smtClean="0"/>
              <a:t>Savannah Phillips</a:t>
            </a:r>
          </a:p>
          <a:p>
            <a:r>
              <a:rPr lang="en-US" sz="1400" dirty="0" smtClean="0"/>
              <a:t>Mackenzie Lafferty</a:t>
            </a:r>
          </a:p>
          <a:p>
            <a:r>
              <a:rPr lang="en-US" sz="1400" dirty="0" smtClean="0"/>
              <a:t>Elizabeth Perez</a:t>
            </a:r>
          </a:p>
          <a:p>
            <a:r>
              <a:rPr lang="en-US" sz="1400" dirty="0" smtClean="0"/>
              <a:t>Stephanie </a:t>
            </a:r>
            <a:r>
              <a:rPr lang="en-US" sz="1400" dirty="0" err="1" smtClean="0"/>
              <a:t>Delker</a:t>
            </a:r>
            <a:endParaRPr lang="en-US" sz="1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Tobacco-free </a:t>
            </a:r>
            <a:r>
              <a:rPr lang="en-US" dirty="0" err="1" smtClean="0"/>
              <a:t>Wou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Fall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96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Student Support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04999"/>
            <a:ext cx="7312749" cy="450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9484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Faculty &amp; Staff support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1744575"/>
            <a:ext cx="7157626" cy="48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2815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>
                <a:solidFill>
                  <a:schemeClr val="accent4"/>
                </a:solidFill>
              </a:rPr>
              <a:t>Oregon State Law</a:t>
            </a:r>
            <a:endParaRPr lang="en-US" sz="2700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38600" cy="3124201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Prohibits smoking in any  public building and within 10 feet of any entrance, exit, accessibility ramp, window, and ventilation intake.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495800" y="3352800"/>
            <a:ext cx="4346575" cy="792162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smtClean="0">
                <a:solidFill>
                  <a:schemeClr val="accent4"/>
                </a:solidFill>
              </a:rPr>
              <a:t>Western Oregon University</a:t>
            </a:r>
            <a:endParaRPr lang="en-US" sz="3200" dirty="0">
              <a:solidFill>
                <a:schemeClr val="accent4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572000" y="3886200"/>
            <a:ext cx="4117975" cy="388620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45720" indent="0"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Prohibits </a:t>
            </a:r>
            <a:r>
              <a:rPr lang="en-US" sz="2000" dirty="0">
                <a:solidFill>
                  <a:schemeClr val="bg1"/>
                </a:solidFill>
              </a:rPr>
              <a:t>smoking in any campus owned or operated building and within 10 feet of entrances, exits, windows that open, and ventilation intakes of any owned or operated </a:t>
            </a:r>
            <a:r>
              <a:rPr lang="en-US" sz="2000" dirty="0" smtClean="0">
                <a:solidFill>
                  <a:schemeClr val="bg1"/>
                </a:solidFill>
              </a:rPr>
              <a:t>building.</a:t>
            </a:r>
            <a:endParaRPr lang="en-US" sz="2100" dirty="0">
              <a:solidFill>
                <a:schemeClr val="bg1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Current Policies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8434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4"/>
                </a:solidFill>
              </a:rPr>
              <a:t>Tobacco-free</a:t>
            </a:r>
            <a:endParaRPr lang="en-US" sz="3200" dirty="0">
              <a:solidFill>
                <a:schemeClr val="accent4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2362200"/>
            <a:ext cx="4040188" cy="4267200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n-US" dirty="0">
                <a:solidFill>
                  <a:schemeClr val="accent4"/>
                </a:solidFill>
              </a:rPr>
              <a:t>The use of all tobacco products including cigarettes, smokeless </a:t>
            </a:r>
            <a:r>
              <a:rPr lang="en-US" dirty="0" smtClean="0">
                <a:solidFill>
                  <a:schemeClr val="accent4"/>
                </a:solidFill>
              </a:rPr>
              <a:t>tobacco and </a:t>
            </a:r>
            <a:r>
              <a:rPr lang="en-US" dirty="0">
                <a:solidFill>
                  <a:schemeClr val="accent4"/>
                </a:solidFill>
              </a:rPr>
              <a:t>unregulated nicotine products </a:t>
            </a:r>
            <a:r>
              <a:rPr lang="en-US" dirty="0" smtClean="0">
                <a:solidFill>
                  <a:schemeClr val="accent4"/>
                </a:solidFill>
              </a:rPr>
              <a:t>will </a:t>
            </a:r>
            <a:r>
              <a:rPr lang="en-US" dirty="0">
                <a:solidFill>
                  <a:schemeClr val="accent4"/>
                </a:solidFill>
              </a:rPr>
              <a:t>be prohibited anywhere on campus grounds</a:t>
            </a:r>
            <a:r>
              <a:rPr lang="en-US" dirty="0" smtClean="0">
                <a:solidFill>
                  <a:schemeClr val="accent4"/>
                </a:solidFill>
              </a:rPr>
              <a:t>.</a:t>
            </a:r>
          </a:p>
          <a:p>
            <a:pPr marL="45720" indent="0">
              <a:buNone/>
            </a:pPr>
            <a:endParaRPr lang="en-US" dirty="0">
              <a:solidFill>
                <a:schemeClr val="accent4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chemeClr val="accent4"/>
                </a:solidFill>
              </a:rPr>
              <a:t>	</a:t>
            </a:r>
            <a:r>
              <a:rPr lang="en-US" sz="2100" dirty="0">
                <a:solidFill>
                  <a:schemeClr val="bg1"/>
                </a:solidFill>
              </a:rPr>
              <a:t>Interior buildings</a:t>
            </a:r>
          </a:p>
          <a:p>
            <a:pPr marL="45720" indent="0">
              <a:buNone/>
            </a:pPr>
            <a:r>
              <a:rPr lang="en-US" sz="2100" dirty="0">
                <a:solidFill>
                  <a:schemeClr val="bg1"/>
                </a:solidFill>
              </a:rPr>
              <a:t>	Outdoor </a:t>
            </a:r>
            <a:r>
              <a:rPr lang="en-US" sz="2100" dirty="0" smtClean="0">
                <a:solidFill>
                  <a:schemeClr val="bg1"/>
                </a:solidFill>
              </a:rPr>
              <a:t>areas</a:t>
            </a:r>
          </a:p>
          <a:p>
            <a:pPr marL="45720" indent="0">
              <a:buNone/>
            </a:pPr>
            <a:r>
              <a:rPr lang="en-US" sz="2100" dirty="0" smtClean="0">
                <a:solidFill>
                  <a:schemeClr val="bg1"/>
                </a:solidFill>
              </a:rPr>
              <a:t>	Green spaces</a:t>
            </a:r>
            <a:endParaRPr lang="en-US" sz="2100" dirty="0">
              <a:solidFill>
                <a:schemeClr val="bg1"/>
              </a:solidFill>
            </a:endParaRPr>
          </a:p>
          <a:p>
            <a:pPr marL="45720" indent="0">
              <a:buNone/>
            </a:pPr>
            <a:r>
              <a:rPr lang="en-US" sz="2100" dirty="0">
                <a:solidFill>
                  <a:schemeClr val="bg1"/>
                </a:solidFill>
              </a:rPr>
              <a:t>	Sidewalks</a:t>
            </a:r>
          </a:p>
          <a:p>
            <a:pPr marL="45720" indent="0">
              <a:buNone/>
            </a:pPr>
            <a:r>
              <a:rPr lang="en-US" sz="2100" dirty="0">
                <a:solidFill>
                  <a:schemeClr val="bg1"/>
                </a:solidFill>
              </a:rPr>
              <a:t>	Parking </a:t>
            </a:r>
            <a:r>
              <a:rPr lang="en-US" sz="2100" dirty="0" smtClean="0">
                <a:solidFill>
                  <a:schemeClr val="bg1"/>
                </a:solidFill>
              </a:rPr>
              <a:t>lots &amp; Vehicles</a:t>
            </a:r>
            <a:endParaRPr lang="en-US" sz="2100" dirty="0">
              <a:solidFill>
                <a:schemeClr val="bg1"/>
              </a:solidFill>
            </a:endParaRPr>
          </a:p>
          <a:p>
            <a:pPr marL="45720" indent="0">
              <a:buNone/>
            </a:pPr>
            <a:r>
              <a:rPr lang="en-US" sz="2100" dirty="0">
                <a:solidFill>
                  <a:schemeClr val="bg1"/>
                </a:solidFill>
              </a:rPr>
              <a:t>	Residential housing 	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4419600" y="3581400"/>
            <a:ext cx="4343400" cy="6397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Who does this apply to?</a:t>
            </a:r>
            <a:endParaRPr lang="en-US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5095298" y="4267200"/>
            <a:ext cx="4041775" cy="3687763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Students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Employees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Visitors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Contractors</a:t>
            </a:r>
          </a:p>
          <a:p>
            <a:endParaRPr lang="en-US" dirty="0" smtClean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</p:spPr>
        <p:txBody>
          <a:bodyPr/>
          <a:lstStyle/>
          <a:p>
            <a:r>
              <a:rPr lang="en-US" sz="4000" dirty="0" smtClean="0"/>
              <a:t>Proposed Policy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2812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28600"/>
            <a:ext cx="6324600" cy="757560"/>
          </a:xfrm>
        </p:spPr>
        <p:txBody>
          <a:bodyPr/>
          <a:lstStyle/>
          <a:p>
            <a:pPr algn="ctr"/>
            <a:r>
              <a:rPr lang="en-US" sz="4000" dirty="0" smtClean="0"/>
              <a:t>enforcement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219200"/>
            <a:ext cx="4495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First year: </a:t>
            </a:r>
          </a:p>
          <a:p>
            <a:r>
              <a:rPr lang="en-US" sz="2400" dirty="0">
                <a:solidFill>
                  <a:schemeClr val="accent4"/>
                </a:solidFill>
              </a:rPr>
              <a:t>P</a:t>
            </a:r>
            <a:r>
              <a:rPr lang="en-US" sz="2400" dirty="0" smtClean="0">
                <a:solidFill>
                  <a:schemeClr val="accent4"/>
                </a:solidFill>
              </a:rPr>
              <a:t>olicy enforced for faculty and staff</a:t>
            </a:r>
          </a:p>
          <a:p>
            <a:endParaRPr lang="en-US" sz="2400" dirty="0" smtClean="0">
              <a:solidFill>
                <a:schemeClr val="accent4"/>
              </a:solidFill>
            </a:endParaRPr>
          </a:p>
          <a:p>
            <a:r>
              <a:rPr lang="en-US" sz="2400" dirty="0">
                <a:solidFill>
                  <a:schemeClr val="accent4"/>
                </a:solidFill>
              </a:rPr>
              <a:t>E</a:t>
            </a:r>
            <a:r>
              <a:rPr lang="en-US" sz="2400" dirty="0" smtClean="0">
                <a:solidFill>
                  <a:schemeClr val="accent4"/>
                </a:solidFill>
              </a:rPr>
              <a:t>ducational awareness for students</a:t>
            </a:r>
          </a:p>
          <a:p>
            <a:r>
              <a:rPr lang="en-US" sz="2400" dirty="0">
                <a:solidFill>
                  <a:schemeClr val="accent4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</a:rPr>
              <a:t>Social norm changes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	Information cards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4655403"/>
            <a:ext cx="662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Starting the second year:</a:t>
            </a:r>
            <a:r>
              <a:rPr lang="en-US" sz="2400" dirty="0" smtClean="0">
                <a:solidFill>
                  <a:schemeClr val="accent4"/>
                </a:solidFill>
              </a:rPr>
              <a:t/>
            </a:r>
            <a:br>
              <a:rPr lang="en-US" sz="2400" dirty="0" smtClean="0">
                <a:solidFill>
                  <a:schemeClr val="accent4"/>
                </a:solidFill>
              </a:rPr>
            </a:br>
            <a:r>
              <a:rPr lang="en-US" sz="2400" dirty="0" smtClean="0">
                <a:solidFill>
                  <a:schemeClr val="accent4"/>
                </a:solidFill>
              </a:rPr>
              <a:t>Non-compliant faculty &amp; staff         </a:t>
            </a:r>
            <a:r>
              <a:rPr lang="en-US" sz="2400" dirty="0">
                <a:solidFill>
                  <a:schemeClr val="bg1"/>
                </a:solidFill>
              </a:rPr>
              <a:t>S</a:t>
            </a:r>
            <a:r>
              <a:rPr lang="en-US" sz="2400" dirty="0" smtClean="0">
                <a:solidFill>
                  <a:schemeClr val="bg1"/>
                </a:solidFill>
              </a:rPr>
              <a:t>upervisor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accent4"/>
                </a:solidFill>
              </a:rPr>
              <a:t>Non-compliant students </a:t>
            </a:r>
            <a:r>
              <a:rPr lang="en-US" dirty="0" smtClean="0"/>
              <a:t>          </a:t>
            </a:r>
            <a:r>
              <a:rPr lang="en-US" sz="2400" dirty="0" smtClean="0">
                <a:solidFill>
                  <a:schemeClr val="bg1"/>
                </a:solidFill>
              </a:rPr>
              <a:t>Student Counsel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accent4"/>
                </a:solidFill>
              </a:rPr>
              <a:t>Non-compliant visitors        </a:t>
            </a:r>
            <a:r>
              <a:rPr lang="en-US" sz="2400" dirty="0" smtClean="0">
                <a:solidFill>
                  <a:schemeClr val="bg1"/>
                </a:solidFill>
              </a:rPr>
              <a:t>Public safety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4274125" y="5107885"/>
            <a:ext cx="429490" cy="2953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3480952" y="5472498"/>
            <a:ext cx="429490" cy="2953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3252355" y="5860772"/>
            <a:ext cx="429490" cy="2953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6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28600"/>
            <a:ext cx="6324600" cy="765323"/>
          </a:xfrm>
        </p:spPr>
        <p:txBody>
          <a:bodyPr/>
          <a:lstStyle/>
          <a:p>
            <a:pPr algn="ctr"/>
            <a:r>
              <a:rPr lang="en-US" sz="4000" dirty="0" smtClean="0"/>
              <a:t>Previous Concerns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233055"/>
            <a:ext cx="671945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What will happen to current smoking areas?</a:t>
            </a:r>
          </a:p>
          <a:p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Doesn’t this infringe on rights to use tobacco?</a:t>
            </a:r>
          </a:p>
          <a:p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Will a tobacco-free campus affect student enrollment?</a:t>
            </a:r>
          </a:p>
          <a:p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Does the initiative have a plan to address culturally diverse student concerns?</a:t>
            </a:r>
          </a:p>
          <a:p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44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  <a:solidFill>
            <a:schemeClr val="accent1"/>
          </a:solidFill>
        </p:spPr>
        <p:txBody>
          <a:bodyPr/>
          <a:lstStyle/>
          <a:p>
            <a:r>
              <a:rPr lang="en-US" sz="4000" dirty="0" smtClean="0">
                <a:solidFill>
                  <a:schemeClr val="accent4"/>
                </a:solidFill>
              </a:rPr>
              <a:t>Future steps…</a:t>
            </a:r>
            <a:endParaRPr lang="en-US" sz="4000" dirty="0">
              <a:solidFill>
                <a:schemeClr val="accent4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8820" y="1752599"/>
            <a:ext cx="8620380" cy="489364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Winter 2015</a:t>
            </a:r>
            <a:r>
              <a:rPr lang="en-US" sz="2400" dirty="0" smtClean="0">
                <a:solidFill>
                  <a:schemeClr val="bg1"/>
                </a:solidFill>
              </a:rPr>
              <a:t> Campus awareness and education </a:t>
            </a:r>
          </a:p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chemeClr val="bg1"/>
                </a:solidFill>
              </a:rPr>
              <a:t>	           Gain support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accent4"/>
                </a:solidFill>
              </a:rPr>
              <a:t>Spring 2015 </a:t>
            </a:r>
            <a:r>
              <a:rPr lang="en-US" sz="2400" dirty="0" smtClean="0">
                <a:solidFill>
                  <a:schemeClr val="bg1"/>
                </a:solidFill>
              </a:rPr>
              <a:t>Present to Presidential Board</a:t>
            </a:r>
          </a:p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chemeClr val="bg1"/>
                </a:solidFill>
              </a:rPr>
              <a:t>                      Prepare educational material &amp; campus notices</a:t>
            </a:r>
            <a:endParaRPr lang="en-US" sz="2400" dirty="0" smtClean="0"/>
          </a:p>
          <a:p>
            <a:r>
              <a:rPr lang="en-US" sz="2400" dirty="0" smtClean="0">
                <a:solidFill>
                  <a:schemeClr val="accent4"/>
                </a:solidFill>
              </a:rPr>
              <a:t>Fall 2015 </a:t>
            </a:r>
            <a:r>
              <a:rPr lang="en-US" sz="2400" dirty="0" smtClean="0">
                <a:solidFill>
                  <a:schemeClr val="bg1"/>
                </a:solidFill>
              </a:rPr>
              <a:t>Policy enactment</a:t>
            </a:r>
          </a:p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chemeClr val="bg1"/>
                </a:solidFill>
              </a:rPr>
              <a:t>	     Policy enforcement for employees</a:t>
            </a:r>
          </a:p>
          <a:p>
            <a:r>
              <a:rPr lang="en-US" sz="2400" dirty="0" smtClean="0">
                <a:solidFill>
                  <a:schemeClr val="accent4"/>
                </a:solidFill>
              </a:rPr>
              <a:t>Fall 2015-2016 </a:t>
            </a:r>
            <a:r>
              <a:rPr lang="en-US" sz="2400" dirty="0" smtClean="0">
                <a:solidFill>
                  <a:schemeClr val="bg1"/>
                </a:solidFill>
              </a:rPr>
              <a:t>Student education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    Begin enforcement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38800" y="4457343"/>
            <a:ext cx="3505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accent4"/>
                </a:solidFill>
              </a:rPr>
              <a:t>Resources:</a:t>
            </a:r>
          </a:p>
          <a:p>
            <a:pPr algn="ctr"/>
            <a:r>
              <a:rPr lang="en-US" sz="2200" dirty="0" smtClean="0">
                <a:solidFill>
                  <a:schemeClr val="accent4"/>
                </a:solidFill>
              </a:rPr>
              <a:t>Faculty HR benefits</a:t>
            </a:r>
          </a:p>
          <a:p>
            <a:pPr algn="ctr"/>
            <a:r>
              <a:rPr lang="en-US" sz="2200" dirty="0" smtClean="0">
                <a:solidFill>
                  <a:schemeClr val="accent4"/>
                </a:solidFill>
              </a:rPr>
              <a:t>Support groups</a:t>
            </a:r>
            <a:endParaRPr lang="en-US" sz="2200" dirty="0">
              <a:solidFill>
                <a:schemeClr val="accent4"/>
              </a:solidFill>
            </a:endParaRPr>
          </a:p>
          <a:p>
            <a:pPr algn="ctr"/>
            <a:r>
              <a:rPr lang="en-US" sz="2200" dirty="0" smtClean="0">
                <a:solidFill>
                  <a:schemeClr val="accent4"/>
                </a:solidFill>
              </a:rPr>
              <a:t>Medical assistance</a:t>
            </a:r>
          </a:p>
          <a:p>
            <a:pPr algn="ctr"/>
            <a:r>
              <a:rPr lang="en-US" sz="2200" dirty="0" smtClean="0">
                <a:solidFill>
                  <a:schemeClr val="accent4"/>
                </a:solidFill>
              </a:rPr>
              <a:t>Free “quit packs”</a:t>
            </a:r>
          </a:p>
          <a:p>
            <a:pPr algn="ctr"/>
            <a:r>
              <a:rPr lang="en-US" sz="2200" dirty="0" smtClean="0">
                <a:solidFill>
                  <a:schemeClr val="accent4"/>
                </a:solidFill>
              </a:rPr>
              <a:t>Website</a:t>
            </a:r>
            <a:endParaRPr lang="en-US" sz="2200" dirty="0">
              <a:solidFill>
                <a:schemeClr val="accent4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32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09800"/>
            <a:ext cx="6324600" cy="1828800"/>
          </a:xfrm>
        </p:spPr>
        <p:txBody>
          <a:bodyPr/>
          <a:lstStyle/>
          <a:p>
            <a:pPr algn="ctr"/>
            <a:r>
              <a:rPr lang="en-US" dirty="0" smtClean="0">
                <a:hlinkClick r:id="rId2"/>
              </a:rPr>
              <a:t>Tobacco-Free </a:t>
            </a:r>
            <a:r>
              <a:rPr lang="en-US" dirty="0" err="1" smtClean="0">
                <a:hlinkClick r:id="rId2"/>
              </a:rPr>
              <a:t>wou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92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8653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solidFill>
                  <a:schemeClr val="accent4"/>
                </a:solidFill>
              </a:rPr>
              <a:t>Cigarette Consumption Per Capita. (</a:t>
            </a:r>
            <a:r>
              <a:rPr lang="en-US" sz="1400" dirty="0" err="1">
                <a:solidFill>
                  <a:schemeClr val="accent4"/>
                </a:solidFill>
              </a:rPr>
              <a:t>n.d.</a:t>
            </a:r>
            <a:r>
              <a:rPr lang="en-US" sz="1400" dirty="0">
                <a:solidFill>
                  <a:schemeClr val="accent4"/>
                </a:solidFill>
              </a:rPr>
              <a:t>). Retrieved from The Tobacco Atlas website: </a:t>
            </a:r>
            <a:r>
              <a:rPr lang="en-US" sz="1400" dirty="0" smtClean="0">
                <a:solidFill>
                  <a:schemeClr val="accent4"/>
                </a:solidFill>
              </a:rPr>
              <a:t>	</a:t>
            </a:r>
            <a:r>
              <a:rPr lang="en-US" sz="1400" dirty="0" smtClean="0">
                <a:solidFill>
                  <a:schemeClr val="accent4"/>
                </a:solidFill>
                <a:hlinkClick r:id="rId2"/>
              </a:rPr>
              <a:t>http</a:t>
            </a:r>
            <a:r>
              <a:rPr lang="en-US" sz="1400" dirty="0">
                <a:solidFill>
                  <a:schemeClr val="accent4"/>
                </a:solidFill>
                <a:hlinkClick r:id="rId2"/>
              </a:rPr>
              <a:t>://</a:t>
            </a:r>
            <a:r>
              <a:rPr lang="en-US" sz="1400" dirty="0" smtClean="0">
                <a:solidFill>
                  <a:schemeClr val="accent4"/>
                </a:solidFill>
                <a:hlinkClick r:id="rId2"/>
              </a:rPr>
              <a:t>www.tobaccoatlas.org/products/cigarette_consumption/annual_cigare</a:t>
            </a:r>
            <a:r>
              <a:rPr lang="en-US" sz="1400" dirty="0" smtClean="0">
                <a:solidFill>
                  <a:schemeClr val="accent4"/>
                </a:solidFill>
              </a:rPr>
              <a:t>	</a:t>
            </a:r>
            <a:r>
              <a:rPr lang="en-US" sz="1400" dirty="0" err="1" smtClean="0">
                <a:solidFill>
                  <a:schemeClr val="accent4"/>
                </a:solidFill>
              </a:rPr>
              <a:t>tte_consumption</a:t>
            </a:r>
            <a:r>
              <a:rPr lang="en-US" sz="1400" dirty="0" smtClean="0">
                <a:solidFill>
                  <a:schemeClr val="accent4"/>
                </a:solidFill>
              </a:rPr>
              <a:t>/ </a:t>
            </a:r>
            <a:endParaRPr lang="en-US" sz="1400" dirty="0">
              <a:solidFill>
                <a:schemeClr val="accent4"/>
              </a:solidFill>
            </a:endParaRP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solidFill>
                  <a:schemeClr val="accent4"/>
                </a:solidFill>
              </a:rPr>
              <a:t>Colleges and Universities. (</a:t>
            </a:r>
            <a:r>
              <a:rPr lang="en-US" sz="1400" dirty="0" err="1">
                <a:solidFill>
                  <a:schemeClr val="accent4"/>
                </a:solidFill>
              </a:rPr>
              <a:t>n.d.</a:t>
            </a:r>
            <a:r>
              <a:rPr lang="en-US" sz="1400" dirty="0">
                <a:solidFill>
                  <a:schemeClr val="accent4"/>
                </a:solidFill>
              </a:rPr>
              <a:t>). Retrieved February 26, 2015, from </a:t>
            </a:r>
            <a:r>
              <a:rPr lang="en-US" sz="1400" dirty="0">
                <a:solidFill>
                  <a:schemeClr val="accent4"/>
                </a:solidFill>
                <a:hlinkClick r:id="rId3"/>
              </a:rPr>
              <a:t>http://</a:t>
            </a:r>
            <a:r>
              <a:rPr lang="en-US" sz="1400" dirty="0" smtClean="0">
                <a:solidFill>
                  <a:schemeClr val="accent4"/>
                </a:solidFill>
                <a:hlinkClick r:id="rId3"/>
              </a:rPr>
              <a:t>no 	smoke.org/</a:t>
            </a:r>
            <a:r>
              <a:rPr lang="en-US" sz="1400" dirty="0" err="1" smtClean="0">
                <a:solidFill>
                  <a:schemeClr val="accent4"/>
                </a:solidFill>
                <a:hlinkClick r:id="rId3"/>
              </a:rPr>
              <a:t>goingsmokefree.php?id</a:t>
            </a:r>
            <a:r>
              <a:rPr lang="en-US" sz="1400" dirty="0" smtClean="0">
                <a:solidFill>
                  <a:schemeClr val="accent4"/>
                </a:solidFill>
                <a:hlinkClick r:id="rId3"/>
              </a:rPr>
              <a:t>=447</a:t>
            </a:r>
            <a:endParaRPr lang="en-US" sz="1400" dirty="0">
              <a:solidFill>
                <a:schemeClr val="accent4"/>
              </a:solidFill>
            </a:endParaRP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1400" dirty="0" smtClean="0">
                <a:solidFill>
                  <a:schemeClr val="accent4"/>
                </a:solidFill>
              </a:rPr>
              <a:t>Current </a:t>
            </a:r>
            <a:r>
              <a:rPr lang="en-US" sz="1400" dirty="0">
                <a:solidFill>
                  <a:schemeClr val="accent4"/>
                </a:solidFill>
              </a:rPr>
              <a:t>Cigarette Smoking Among Adults in the United States. (2015, January 23). </a:t>
            </a:r>
            <a:r>
              <a:rPr lang="en-US" sz="1400" dirty="0" smtClean="0">
                <a:solidFill>
                  <a:schemeClr val="accent4"/>
                </a:solidFill>
              </a:rPr>
              <a:t>Retrieved 	March </a:t>
            </a:r>
            <a:r>
              <a:rPr lang="en-US" sz="1400" dirty="0">
                <a:solidFill>
                  <a:schemeClr val="accent4"/>
                </a:solidFill>
              </a:rPr>
              <a:t>2, 2015, </a:t>
            </a:r>
            <a:r>
              <a:rPr lang="en-US" sz="1400" dirty="0" smtClean="0">
                <a:solidFill>
                  <a:schemeClr val="accent4"/>
                </a:solidFill>
              </a:rPr>
              <a:t>from 	http</a:t>
            </a:r>
            <a:r>
              <a:rPr lang="en-US" sz="1400" dirty="0">
                <a:solidFill>
                  <a:schemeClr val="accent4"/>
                </a:solidFill>
              </a:rPr>
              <a:t>://</a:t>
            </a:r>
            <a:r>
              <a:rPr lang="en-US" sz="1400" dirty="0" smtClean="0">
                <a:solidFill>
                  <a:schemeClr val="accent4"/>
                </a:solidFill>
              </a:rPr>
              <a:t>www.cdc.gov/tobacco/data_statistics/fact_sheets/adult_data/cig_smoking/</a:t>
            </a:r>
            <a:endParaRPr lang="en-US" sz="1400" dirty="0">
              <a:solidFill>
                <a:schemeClr val="accent4"/>
              </a:solidFill>
            </a:endParaRP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solidFill>
                  <a:schemeClr val="accent4"/>
                </a:solidFill>
              </a:rPr>
              <a:t>The Cigarette is a Major Source of Pollution. (</a:t>
            </a:r>
            <a:r>
              <a:rPr lang="en-US" sz="1400" dirty="0" err="1">
                <a:solidFill>
                  <a:schemeClr val="accent4"/>
                </a:solidFill>
              </a:rPr>
              <a:t>n.d.</a:t>
            </a:r>
            <a:r>
              <a:rPr lang="en-US" sz="1400" dirty="0">
                <a:solidFill>
                  <a:schemeClr val="accent4"/>
                </a:solidFill>
              </a:rPr>
              <a:t>). Retrieved 2011, from </a:t>
            </a:r>
            <a:r>
              <a:rPr lang="en-US" sz="1400" dirty="0" smtClean="0">
                <a:solidFill>
                  <a:schemeClr val="accent4"/>
                </a:solidFill>
              </a:rPr>
              <a:t>Tobacco Smoke</a:t>
            </a:r>
            <a:r>
              <a:rPr lang="en-US" sz="1400" dirty="0">
                <a:solidFill>
                  <a:schemeClr val="accent4"/>
                </a:solidFill>
              </a:rPr>
              <a:t>: </a:t>
            </a:r>
            <a:r>
              <a:rPr lang="en-US" sz="1400" dirty="0" smtClean="0">
                <a:solidFill>
                  <a:schemeClr val="accent4"/>
                </a:solidFill>
              </a:rPr>
              <a:t>	Scientific </a:t>
            </a:r>
            <a:r>
              <a:rPr lang="en-US" sz="1400" dirty="0">
                <a:solidFill>
                  <a:schemeClr val="accent4"/>
                </a:solidFill>
              </a:rPr>
              <a:t>Information about Exposure </a:t>
            </a:r>
            <a:r>
              <a:rPr lang="en-US" sz="1400" dirty="0" smtClean="0">
                <a:solidFill>
                  <a:schemeClr val="accent4"/>
                </a:solidFill>
              </a:rPr>
              <a:t>		</a:t>
            </a:r>
            <a:r>
              <a:rPr lang="en-US" sz="1400" dirty="0" err="1" smtClean="0">
                <a:solidFill>
                  <a:schemeClr val="accent4"/>
                </a:solidFill>
              </a:rPr>
              <a:t>website:</a:t>
            </a:r>
            <a:r>
              <a:rPr lang="en-US" sz="1400" dirty="0" err="1" smtClean="0">
                <a:solidFill>
                  <a:schemeClr val="accent4"/>
                </a:solidFill>
                <a:hlinkClick r:id="rId4"/>
              </a:rPr>
              <a:t>http</a:t>
            </a:r>
            <a:r>
              <a:rPr lang="en-US" sz="1400" dirty="0">
                <a:solidFill>
                  <a:schemeClr val="accent4"/>
                </a:solidFill>
                <a:hlinkClick r:id="rId4"/>
              </a:rPr>
              <a:t>://</a:t>
            </a:r>
            <a:r>
              <a:rPr lang="en-US" sz="1400" dirty="0" smtClean="0">
                <a:solidFill>
                  <a:schemeClr val="accent4"/>
                </a:solidFill>
                <a:hlinkClick r:id="rId4"/>
              </a:rPr>
              <a:t>tobaccosmoke.exposurescience.org/</a:t>
            </a:r>
            <a:r>
              <a:rPr lang="en-US" sz="1400" dirty="0" err="1" smtClean="0">
                <a:solidFill>
                  <a:schemeClr val="accent4"/>
                </a:solidFill>
                <a:hlinkClick r:id="rId4"/>
              </a:rPr>
              <a:t>abcs</a:t>
            </a:r>
            <a:r>
              <a:rPr lang="en-US" sz="1400" dirty="0" smtClean="0">
                <a:solidFill>
                  <a:schemeClr val="accent4"/>
                </a:solidFill>
                <a:hlinkClick r:id="rId4"/>
              </a:rPr>
              <a:t>-of-</a:t>
            </a:r>
            <a:r>
              <a:rPr lang="en-US" sz="1400" dirty="0" err="1" smtClean="0">
                <a:solidFill>
                  <a:schemeClr val="accent4"/>
                </a:solidFill>
                <a:hlinkClick r:id="rId4"/>
              </a:rPr>
              <a:t>shs</a:t>
            </a:r>
            <a:r>
              <a:rPr lang="en-US" sz="1400" dirty="0" smtClean="0">
                <a:solidFill>
                  <a:schemeClr val="accent4"/>
                </a:solidFill>
                <a:hlinkClick r:id="rId4"/>
              </a:rPr>
              <a:t>/the-cigarette-is-a-</a:t>
            </a:r>
            <a:r>
              <a:rPr lang="en-US" sz="1400" dirty="0" smtClean="0">
                <a:solidFill>
                  <a:schemeClr val="accent4"/>
                </a:solidFill>
              </a:rPr>
              <a:t>	major-	source-of-pollution</a:t>
            </a:r>
            <a:endParaRPr lang="en-US" sz="1400" dirty="0">
              <a:solidFill>
                <a:schemeClr val="accent4"/>
              </a:solidFill>
            </a:endParaRPr>
          </a:p>
          <a:p>
            <a:pPr>
              <a:spcAft>
                <a:spcPts val="800"/>
              </a:spcAft>
            </a:pPr>
            <a:r>
              <a:rPr lang="en-US" sz="1400" dirty="0">
                <a:solidFill>
                  <a:schemeClr val="accent4"/>
                </a:solidFill>
              </a:rPr>
              <a:t>Human Resources. (</a:t>
            </a:r>
            <a:r>
              <a:rPr lang="en-US" sz="1400" dirty="0" err="1">
                <a:solidFill>
                  <a:schemeClr val="accent4"/>
                </a:solidFill>
              </a:rPr>
              <a:t>n.d.</a:t>
            </a:r>
            <a:r>
              <a:rPr lang="en-US" sz="1400" dirty="0">
                <a:solidFill>
                  <a:schemeClr val="accent4"/>
                </a:solidFill>
              </a:rPr>
              <a:t>). Retrieved March 03, 2015, from 	</a:t>
            </a:r>
            <a:r>
              <a:rPr lang="en-US" sz="1400" dirty="0">
                <a:solidFill>
                  <a:schemeClr val="accent4"/>
                </a:solidFill>
                <a:hlinkClick r:id="rId5"/>
              </a:rPr>
              <a:t>https://www.wou.edu/admin/hr/benefitsoverview.php</a:t>
            </a:r>
            <a:endParaRPr lang="en-US" sz="1400" dirty="0">
              <a:solidFill>
                <a:schemeClr val="accent4"/>
              </a:solidFill>
            </a:endParaRPr>
          </a:p>
          <a:p>
            <a:pPr>
              <a:spcAft>
                <a:spcPts val="800"/>
              </a:spcAft>
            </a:pPr>
            <a:r>
              <a:rPr lang="en-US" sz="1400" dirty="0" smtClean="0">
                <a:solidFill>
                  <a:schemeClr val="accent4"/>
                </a:solidFill>
              </a:rPr>
              <a:t>Oregon</a:t>
            </a:r>
            <a:r>
              <a:rPr lang="en-US" sz="1400" dirty="0">
                <a:solidFill>
                  <a:schemeClr val="accent4"/>
                </a:solidFill>
              </a:rPr>
              <a:t>. (</a:t>
            </a:r>
            <a:r>
              <a:rPr lang="en-US" sz="1400" dirty="0" err="1">
                <a:solidFill>
                  <a:schemeClr val="accent4"/>
                </a:solidFill>
              </a:rPr>
              <a:t>n.d.</a:t>
            </a:r>
            <a:r>
              <a:rPr lang="en-US" sz="1400" dirty="0">
                <a:solidFill>
                  <a:schemeClr val="accent4"/>
                </a:solidFill>
              </a:rPr>
              <a:t>). Retrieved March 03, 2015, from </a:t>
            </a:r>
            <a:r>
              <a:rPr lang="en-US" sz="1400" dirty="0">
                <a:solidFill>
                  <a:schemeClr val="accent4"/>
                </a:solidFill>
                <a:hlinkClick r:id="rId6"/>
              </a:rPr>
              <a:t>http://www.no-</a:t>
            </a:r>
            <a:r>
              <a:rPr lang="en-US" sz="1400" dirty="0">
                <a:solidFill>
                  <a:schemeClr val="accent4"/>
                </a:solidFill>
              </a:rPr>
              <a:t>	smoke.org/</a:t>
            </a:r>
            <a:r>
              <a:rPr lang="en-US" sz="1400" dirty="0" err="1">
                <a:solidFill>
                  <a:schemeClr val="accent4"/>
                </a:solidFill>
              </a:rPr>
              <a:t>goingsmokefree.php?id</a:t>
            </a:r>
            <a:r>
              <a:rPr lang="en-US" sz="1400" dirty="0">
                <a:solidFill>
                  <a:schemeClr val="accent4"/>
                </a:solidFill>
              </a:rPr>
              <a:t>=160</a:t>
            </a:r>
            <a:r>
              <a:rPr lang="en-US" sz="1400" dirty="0" smtClean="0">
                <a:solidFill>
                  <a:schemeClr val="accent4"/>
                </a:solidFill>
              </a:rPr>
              <a:t>.</a:t>
            </a:r>
          </a:p>
          <a:p>
            <a:pPr>
              <a:spcAft>
                <a:spcPts val="800"/>
              </a:spcAft>
            </a:pPr>
            <a:r>
              <a:rPr lang="en-US" sz="1400" dirty="0">
                <a:solidFill>
                  <a:schemeClr val="accent4"/>
                </a:solidFill>
              </a:rPr>
              <a:t>Stevenson, M. (</a:t>
            </a:r>
            <a:r>
              <a:rPr lang="en-US" sz="1400" dirty="0" err="1">
                <a:solidFill>
                  <a:schemeClr val="accent4"/>
                </a:solidFill>
              </a:rPr>
              <a:t>n.d.</a:t>
            </a:r>
            <a:r>
              <a:rPr lang="en-US" sz="1400" dirty="0">
                <a:solidFill>
                  <a:schemeClr val="accent4"/>
                </a:solidFill>
              </a:rPr>
              <a:t>). Infographic: 2015: What Should WOU's Tobacco Policy Be?  | </a:t>
            </a:r>
            <a:r>
              <a:rPr lang="en-US" sz="1400" dirty="0" err="1">
                <a:solidFill>
                  <a:schemeClr val="accent4"/>
                </a:solidFill>
              </a:rPr>
              <a:t>Infogram</a:t>
            </a:r>
            <a:r>
              <a:rPr lang="en-US" sz="1400" dirty="0">
                <a:solidFill>
                  <a:schemeClr val="accent4"/>
                </a:solidFill>
              </a:rPr>
              <a:t>. </a:t>
            </a:r>
            <a:r>
              <a:rPr lang="en-US" sz="1400" dirty="0" smtClean="0">
                <a:solidFill>
                  <a:schemeClr val="accent4"/>
                </a:solidFill>
              </a:rPr>
              <a:t>	Retrieved </a:t>
            </a:r>
            <a:r>
              <a:rPr lang="en-US" sz="1400" dirty="0">
                <a:solidFill>
                  <a:schemeClr val="accent4"/>
                </a:solidFill>
              </a:rPr>
              <a:t>from https://infogr.am/2015_what_should_wous_tobacco_policy_be</a:t>
            </a:r>
          </a:p>
          <a:p>
            <a:pPr>
              <a:spcAft>
                <a:spcPts val="800"/>
              </a:spcAft>
            </a:pPr>
            <a:r>
              <a:rPr lang="en-US" sz="1400" dirty="0" smtClean="0">
                <a:solidFill>
                  <a:schemeClr val="accent4"/>
                </a:solidFill>
              </a:rPr>
              <a:t>Smoke-free </a:t>
            </a:r>
            <a:r>
              <a:rPr lang="en-US" sz="1400" dirty="0">
                <a:solidFill>
                  <a:schemeClr val="accent4"/>
                </a:solidFill>
              </a:rPr>
              <a:t>OSU. (</a:t>
            </a:r>
            <a:r>
              <a:rPr lang="en-US" sz="1400" dirty="0" err="1">
                <a:solidFill>
                  <a:schemeClr val="accent4"/>
                </a:solidFill>
              </a:rPr>
              <a:t>n.d.</a:t>
            </a:r>
            <a:r>
              <a:rPr lang="en-US" sz="1400" dirty="0">
                <a:solidFill>
                  <a:schemeClr val="accent4"/>
                </a:solidFill>
              </a:rPr>
              <a:t>). Retrieved March 03, 2015, from </a:t>
            </a:r>
            <a:r>
              <a:rPr lang="en-US" sz="1400" dirty="0" smtClean="0">
                <a:solidFill>
                  <a:schemeClr val="accent4"/>
                </a:solidFill>
              </a:rPr>
              <a:t>	</a:t>
            </a:r>
            <a:r>
              <a:rPr lang="en-US" sz="1400" dirty="0" smtClean="0">
                <a:solidFill>
                  <a:schemeClr val="accent4"/>
                </a:solidFill>
                <a:hlinkClick r:id="rId7"/>
              </a:rPr>
              <a:t>http</a:t>
            </a:r>
            <a:r>
              <a:rPr lang="en-US" sz="1400" dirty="0">
                <a:solidFill>
                  <a:schemeClr val="accent4"/>
                </a:solidFill>
                <a:hlinkClick r:id="rId7"/>
              </a:rPr>
              <a:t>://oregonstate.edu/smokefree</a:t>
            </a:r>
            <a:r>
              <a:rPr lang="en-US" sz="1400" dirty="0" smtClean="0">
                <a:solidFill>
                  <a:schemeClr val="accent4"/>
                </a:solidFill>
                <a:hlinkClick r:id="rId7"/>
              </a:rPr>
              <a:t>/</a:t>
            </a:r>
            <a:endParaRPr lang="en-US" sz="1400" dirty="0" smtClean="0">
              <a:solidFill>
                <a:schemeClr val="accent4"/>
              </a:solidFill>
            </a:endParaRPr>
          </a:p>
          <a:p>
            <a:pPr>
              <a:spcAft>
                <a:spcPts val="800"/>
              </a:spcAft>
            </a:pPr>
            <a:r>
              <a:rPr lang="en-US" sz="1400" dirty="0">
                <a:solidFill>
                  <a:schemeClr val="accent4"/>
                </a:solidFill>
              </a:rPr>
              <a:t>Tobacco. (</a:t>
            </a:r>
            <a:r>
              <a:rPr lang="en-US" sz="1400" dirty="0" err="1">
                <a:solidFill>
                  <a:schemeClr val="accent4"/>
                </a:solidFill>
              </a:rPr>
              <a:t>n.d.</a:t>
            </a:r>
            <a:r>
              <a:rPr lang="en-US" sz="1400" dirty="0">
                <a:solidFill>
                  <a:schemeClr val="accent4"/>
                </a:solidFill>
              </a:rPr>
              <a:t>). Retrieved March 03, 2015, from </a:t>
            </a:r>
            <a:r>
              <a:rPr lang="en-US" sz="1400" dirty="0">
                <a:solidFill>
                  <a:schemeClr val="accent4"/>
                </a:solidFill>
                <a:hlinkClick r:id="rId8"/>
              </a:rPr>
              <a:t>https://www.healthypeople.gov/2020/leading-	health-indicators/2020-lhi-</a:t>
            </a:r>
            <a:r>
              <a:rPr lang="en-US" sz="1400" dirty="0">
                <a:solidFill>
                  <a:schemeClr val="accent4"/>
                </a:solidFill>
              </a:rPr>
              <a:t>topics/Tobacco</a:t>
            </a:r>
          </a:p>
          <a:p>
            <a:pPr>
              <a:spcAft>
                <a:spcPts val="800"/>
              </a:spcAft>
            </a:pPr>
            <a:r>
              <a:rPr lang="en-US" sz="1400" dirty="0" smtClean="0">
                <a:solidFill>
                  <a:schemeClr val="accent4"/>
                </a:solidFill>
              </a:rPr>
              <a:t>UO </a:t>
            </a:r>
            <a:r>
              <a:rPr lang="en-US" sz="1400" dirty="0">
                <a:solidFill>
                  <a:schemeClr val="accent4"/>
                </a:solidFill>
              </a:rPr>
              <a:t>becomes a smoke- and tobacco-free university Sept. 1. (</a:t>
            </a:r>
            <a:r>
              <a:rPr lang="en-US" sz="1400" dirty="0" err="1">
                <a:solidFill>
                  <a:schemeClr val="accent4"/>
                </a:solidFill>
              </a:rPr>
              <a:t>n.d.</a:t>
            </a:r>
            <a:r>
              <a:rPr lang="en-US" sz="1400" dirty="0">
                <a:solidFill>
                  <a:schemeClr val="accent4"/>
                </a:solidFill>
              </a:rPr>
              <a:t>). Retrieved March </a:t>
            </a:r>
            <a:r>
              <a:rPr lang="en-US" sz="1400" dirty="0" smtClean="0">
                <a:solidFill>
                  <a:schemeClr val="accent4"/>
                </a:solidFill>
              </a:rPr>
              <a:t>03, 2015</a:t>
            </a:r>
            <a:r>
              <a:rPr lang="en-US" sz="1400" dirty="0">
                <a:solidFill>
                  <a:schemeClr val="accent4"/>
                </a:solidFill>
              </a:rPr>
              <a:t>, </a:t>
            </a:r>
            <a:r>
              <a:rPr lang="en-US" sz="1400" dirty="0" smtClean="0">
                <a:solidFill>
                  <a:schemeClr val="accent4"/>
                </a:solidFill>
              </a:rPr>
              <a:t>	from </a:t>
            </a:r>
            <a:r>
              <a:rPr lang="en-US" sz="1400" dirty="0" smtClean="0">
                <a:solidFill>
                  <a:schemeClr val="accent4"/>
                </a:solidFill>
                <a:hlinkClick r:id="rId9"/>
              </a:rPr>
              <a:t>http</a:t>
            </a:r>
            <a:r>
              <a:rPr lang="en-US" sz="1400" dirty="0">
                <a:solidFill>
                  <a:schemeClr val="accent4"/>
                </a:solidFill>
                <a:hlinkClick r:id="rId9"/>
              </a:rPr>
              <a:t>://</a:t>
            </a:r>
            <a:r>
              <a:rPr lang="en-US" sz="1400" dirty="0" smtClean="0">
                <a:solidFill>
                  <a:schemeClr val="accent4"/>
                </a:solidFill>
                <a:hlinkClick r:id="rId9"/>
              </a:rPr>
              <a:t>uonews.uoregon.edu/archive/news-release/2012/8/uo-becomes-smoke-</a:t>
            </a:r>
            <a:r>
              <a:rPr lang="en-US" sz="1400" u="sng" dirty="0" smtClean="0">
                <a:solidFill>
                  <a:schemeClr val="accent4"/>
                </a:solidFill>
                <a:hlinkClick r:id="rId9"/>
              </a:rPr>
              <a:t>	</a:t>
            </a:r>
            <a:r>
              <a:rPr lang="en-US" sz="1400" dirty="0" smtClean="0">
                <a:solidFill>
                  <a:schemeClr val="accent4"/>
                </a:solidFill>
                <a:hlinkClick r:id="rId9"/>
              </a:rPr>
              <a:t>and-tobacco-</a:t>
            </a:r>
            <a:r>
              <a:rPr lang="en-US" sz="1400" dirty="0" smtClean="0">
                <a:solidFill>
                  <a:schemeClr val="accent4"/>
                </a:solidFill>
              </a:rPr>
              <a:t>free-university-sept-1</a:t>
            </a:r>
          </a:p>
          <a:p>
            <a:pPr>
              <a:spcAft>
                <a:spcPts val="800"/>
              </a:spcAft>
            </a:pPr>
            <a:r>
              <a:rPr lang="en-US" sz="1400" dirty="0" smtClean="0">
                <a:solidFill>
                  <a:schemeClr val="accent4"/>
                </a:solidFill>
              </a:rPr>
              <a:t>WOU Policies &amp; Procedures. (</a:t>
            </a:r>
            <a:r>
              <a:rPr lang="en-US" sz="1400" dirty="0" err="1" smtClean="0">
                <a:solidFill>
                  <a:schemeClr val="accent4"/>
                </a:solidFill>
              </a:rPr>
              <a:t>n.d.</a:t>
            </a:r>
            <a:r>
              <a:rPr lang="en-US" sz="1400" dirty="0" smtClean="0">
                <a:solidFill>
                  <a:schemeClr val="accent4"/>
                </a:solidFill>
              </a:rPr>
              <a:t>). Retrieved March 03, 2015, from 	</a:t>
            </a:r>
            <a:r>
              <a:rPr lang="en-US" sz="1400" dirty="0" smtClean="0">
                <a:solidFill>
                  <a:schemeClr val="accent4"/>
                </a:solidFill>
                <a:hlinkClick r:id="rId10"/>
              </a:rPr>
              <a:t>http://ezproxy.wou.edu:6177/pls/wou2/policy.woupolicy.main</a:t>
            </a:r>
            <a:endParaRPr lang="en-US" sz="1400" dirty="0" smtClean="0">
              <a:solidFill>
                <a:schemeClr val="accent4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References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2837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Questions???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51672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15000" y="609600"/>
            <a:ext cx="4486339" cy="1676400"/>
          </a:xfrm>
        </p:spPr>
        <p:txBody>
          <a:bodyPr/>
          <a:lstStyle/>
          <a:p>
            <a:pPr algn="ctr"/>
            <a:r>
              <a:rPr lang="en-US" sz="4000" dirty="0" smtClean="0"/>
              <a:t>Who </a:t>
            </a:r>
            <a:br>
              <a:rPr lang="en-US" sz="4000" dirty="0" smtClean="0"/>
            </a:br>
            <a:r>
              <a:rPr lang="en-US" sz="4000" dirty="0" smtClean="0"/>
              <a:t>we </a:t>
            </a:r>
            <a:br>
              <a:rPr lang="en-US" sz="4000" dirty="0" smtClean="0"/>
            </a:br>
            <a:r>
              <a:rPr lang="en-US" sz="4000" dirty="0" smtClean="0"/>
              <a:t>are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2274680" y="860517"/>
            <a:ext cx="2334491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Seniors</a:t>
            </a:r>
            <a:endParaRPr lang="en-US" sz="24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accent4">
                  <a:lumMod val="95000"/>
                  <a:lumOff val="5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accent4">
                  <a:lumMod val="95000"/>
                  <a:lumOff val="5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5181" y="2057400"/>
            <a:ext cx="5013488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Community Health Education Majors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89490" y="3280291"/>
            <a:ext cx="3504870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Program planning course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2128" y="4569767"/>
            <a:ext cx="5918030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Community and Family Health Organization</a:t>
            </a:r>
          </a:p>
        </p:txBody>
      </p:sp>
    </p:spTree>
    <p:extLst>
      <p:ext uri="{BB962C8B-B14F-4D97-AF65-F5344CB8AC3E}">
        <p14:creationId xmlns:p14="http://schemas.microsoft.com/office/powerpoint/2010/main" val="16104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371600"/>
          </a:xfrm>
          <a:solidFill>
            <a:schemeClr val="bg2"/>
          </a:solidFill>
        </p:spPr>
        <p:txBody>
          <a:bodyPr/>
          <a:lstStyle/>
          <a:p>
            <a:r>
              <a:rPr lang="en-US" sz="4000" dirty="0" smtClean="0"/>
              <a:t>introduction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1704109"/>
            <a:ext cx="8839200" cy="489364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chemeClr val="accent4"/>
              </a:solidFill>
            </a:endParaRPr>
          </a:p>
          <a:p>
            <a:endParaRPr lang="en-US" sz="2400" dirty="0" smtClean="0">
              <a:solidFill>
                <a:schemeClr val="accent4"/>
              </a:solidFill>
            </a:endParaRPr>
          </a:p>
          <a:p>
            <a:r>
              <a:rPr lang="en-US" sz="2400" dirty="0" smtClean="0">
                <a:solidFill>
                  <a:schemeClr val="accent4"/>
                </a:solidFill>
              </a:rPr>
              <a:t>Hundreds of individuals on campus </a:t>
            </a:r>
          </a:p>
          <a:p>
            <a:r>
              <a:rPr lang="en-US" sz="2400" dirty="0" smtClean="0">
                <a:solidFill>
                  <a:schemeClr val="accent4"/>
                </a:solidFill>
              </a:rPr>
              <a:t>currently use tobacco products</a:t>
            </a:r>
          </a:p>
          <a:p>
            <a:r>
              <a:rPr lang="en-US" sz="2400" dirty="0" smtClean="0">
                <a:solidFill>
                  <a:schemeClr val="accent4"/>
                </a:solidFill>
              </a:rPr>
              <a:t>despite well-known adverse health effects.</a:t>
            </a:r>
          </a:p>
          <a:p>
            <a:endParaRPr lang="en-US" sz="2400" dirty="0" smtClean="0">
              <a:solidFill>
                <a:schemeClr val="accent4"/>
              </a:solidFill>
            </a:endParaRPr>
          </a:p>
          <a:p>
            <a:r>
              <a:rPr lang="en-US" sz="2400" dirty="0" smtClean="0"/>
              <a:t>				</a:t>
            </a:r>
            <a:r>
              <a:rPr lang="en-US" sz="2400" dirty="0" smtClean="0">
                <a:solidFill>
                  <a:schemeClr val="bg1"/>
                </a:solidFill>
              </a:rPr>
              <a:t>Tobacco claims more lives in the U.S 				then HIV, illegal drugs, alcohol, motor 				vehicle injuries, suicides and murders 				combined. </a:t>
            </a:r>
            <a:r>
              <a:rPr lang="en-US" sz="1100" dirty="0" smtClean="0">
                <a:solidFill>
                  <a:schemeClr val="accent4"/>
                </a:solidFill>
              </a:rPr>
              <a:t>(</a:t>
            </a:r>
            <a:r>
              <a:rPr lang="en-US" sz="1100" dirty="0" smtClean="0">
                <a:solidFill>
                  <a:schemeClr val="accent4"/>
                </a:solidFill>
                <a:hlinkClick r:id="rId3"/>
              </a:rPr>
              <a:t>healthypeople.gov</a:t>
            </a:r>
            <a:r>
              <a:rPr lang="en-US" sz="1100" dirty="0" smtClean="0">
                <a:solidFill>
                  <a:schemeClr val="accent4"/>
                </a:solidFill>
              </a:rPr>
              <a:t>)</a:t>
            </a:r>
            <a:endParaRPr lang="en-US" sz="1100" dirty="0">
              <a:solidFill>
                <a:schemeClr val="accent4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388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21" r="21221"/>
          <a:stretch>
            <a:fillRect/>
          </a:stretch>
        </p:blipFill>
        <p:spPr/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7162800" y="5105400"/>
            <a:ext cx="1676400" cy="1371600"/>
          </a:xfrm>
        </p:spPr>
        <p:txBody>
          <a:bodyPr>
            <a:noAutofit/>
          </a:bodyPr>
          <a:lstStyle/>
          <a:p>
            <a:r>
              <a:rPr lang="en-US" sz="1600" dirty="0" smtClean="0"/>
              <a:t>That is enough smoke polluted air to fill 300 latex balloons.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10400" y="762000"/>
            <a:ext cx="1981200" cy="3578352"/>
          </a:xfrm>
        </p:spPr>
        <p:txBody>
          <a:bodyPr/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The average smoker in the U.S will smoke roughly 51,000 cigarettes in their lifetime…</a:t>
            </a:r>
            <a:b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n-US" sz="1100" dirty="0" smtClean="0">
                <a:solidFill>
                  <a:schemeClr val="accent4"/>
                </a:solidFill>
              </a:rPr>
              <a:t>(cdc.gov)</a:t>
            </a:r>
            <a:endParaRPr lang="en-US" sz="11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86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8382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4"/>
                </a:solidFill>
              </a:rPr>
              <a:t>As of 2015 nationwide…</a:t>
            </a:r>
          </a:p>
          <a:p>
            <a:r>
              <a:rPr lang="en-US" sz="4000" dirty="0" smtClean="0">
                <a:solidFill>
                  <a:schemeClr val="accent4"/>
                </a:solidFill>
              </a:rPr>
              <a:t>1,514 campuses are smoke-free</a:t>
            </a:r>
          </a:p>
          <a:p>
            <a:r>
              <a:rPr lang="en-US" sz="4000" dirty="0" smtClean="0">
                <a:solidFill>
                  <a:schemeClr val="accent4"/>
                </a:solidFill>
              </a:rPr>
              <a:t>2/3 of which are fully </a:t>
            </a:r>
            <a:r>
              <a:rPr lang="en-US" sz="4000" dirty="0" smtClean="0">
                <a:solidFill>
                  <a:schemeClr val="bg1"/>
                </a:solidFill>
              </a:rPr>
              <a:t>tobacco-free</a:t>
            </a:r>
          </a:p>
          <a:p>
            <a:r>
              <a:rPr lang="en-US" sz="1100" dirty="0" smtClean="0">
                <a:solidFill>
                  <a:schemeClr val="accent4"/>
                </a:solidFill>
              </a:rPr>
              <a:t>(no-smoke.org)</a:t>
            </a:r>
          </a:p>
          <a:p>
            <a:endParaRPr lang="en-US" sz="4000" dirty="0" smtClean="0"/>
          </a:p>
          <a:p>
            <a:r>
              <a:rPr lang="en-US" sz="4000" dirty="0" smtClean="0">
                <a:solidFill>
                  <a:schemeClr val="accent4"/>
                </a:solidFill>
              </a:rPr>
              <a:t>			</a:t>
            </a:r>
            <a:r>
              <a:rPr lang="en-US" sz="4000" dirty="0">
                <a:solidFill>
                  <a:schemeClr val="accent4"/>
                </a:solidFill>
              </a:rPr>
              <a:t>	</a:t>
            </a:r>
            <a:r>
              <a:rPr lang="en-US" sz="4000" dirty="0" smtClean="0">
                <a:solidFill>
                  <a:schemeClr val="accent4"/>
                </a:solidFill>
              </a:rPr>
              <a:t>In 2012…</a:t>
            </a:r>
          </a:p>
          <a:p>
            <a:r>
              <a:rPr lang="en-US" sz="4000" dirty="0" smtClean="0">
                <a:solidFill>
                  <a:schemeClr val="accent4"/>
                </a:solidFill>
              </a:rPr>
              <a:t>			OSU became smoke-free </a:t>
            </a:r>
          </a:p>
          <a:p>
            <a:r>
              <a:rPr lang="en-US" sz="4000" dirty="0" smtClean="0">
                <a:solidFill>
                  <a:schemeClr val="accent4"/>
                </a:solidFill>
              </a:rPr>
              <a:t>			AND U of O became 				</a:t>
            </a:r>
            <a:r>
              <a:rPr lang="en-US" sz="4000" dirty="0" smtClean="0">
                <a:solidFill>
                  <a:schemeClr val="bg1"/>
                </a:solidFill>
              </a:rPr>
              <a:t>tobacco-free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73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</p:spPr>
        <p:txBody>
          <a:bodyPr/>
          <a:lstStyle/>
          <a:p>
            <a:r>
              <a:rPr lang="en-US" sz="4000" dirty="0" smtClean="0"/>
              <a:t>benefits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905000"/>
            <a:ext cx="7620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accent4"/>
                </a:solidFill>
              </a:rPr>
              <a:t> A tobacco-free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environment helps create a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safer, healthier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place to study and work.</a:t>
            </a:r>
          </a:p>
          <a:p>
            <a:endParaRPr lang="en-US" dirty="0" smtClean="0">
              <a:solidFill>
                <a:schemeClr val="accent4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accent4"/>
                </a:solidFill>
              </a:rPr>
              <a:t>Students, staff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and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faculty who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have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serious medical reactions (asthma, allergies) to smoke will not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be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exposed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to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it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at school/work.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 smtClean="0">
              <a:solidFill>
                <a:schemeClr val="accent4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accent4"/>
                </a:solidFill>
              </a:rPr>
              <a:t>Tobacco users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who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want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to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quit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may have more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of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a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reason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to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do so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and will feel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supported at school &amp; work.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 smtClean="0">
              <a:solidFill>
                <a:schemeClr val="accent4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accent4"/>
                </a:solidFill>
              </a:rPr>
              <a:t> Students, faculty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&amp;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staff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may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be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less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likely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to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miss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classes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or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work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due to tobacco-related illnesses.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 smtClean="0">
              <a:solidFill>
                <a:schemeClr val="accent4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accent4"/>
                </a:solidFill>
              </a:rPr>
              <a:t>Maintenance costs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go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down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when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tobacco, smoke, matches, and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cigarette butts are taken out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of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campus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outdoor facilities.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05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133600" y="2057400"/>
            <a:ext cx="4724400" cy="609600"/>
          </a:xfrm>
        </p:spPr>
        <p:txBody>
          <a:bodyPr anchor="ctr"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Work toward creating a tobacco-free campus policy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1905000" y="3581400"/>
            <a:ext cx="5181600" cy="685800"/>
          </a:xfrm>
        </p:spPr>
        <p:txBody>
          <a:bodyPr anchor="ctr">
            <a:noAutofit/>
          </a:bodyPr>
          <a:lstStyle/>
          <a:p>
            <a:r>
              <a:rPr lang="en-US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Gain student, faculty and staff support for the tobacco-free initiative</a:t>
            </a:r>
            <a:endParaRPr lang="en-US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1981200" y="4495800"/>
            <a:ext cx="5032375" cy="2163763"/>
          </a:xfrm>
        </p:spPr>
        <p:txBody>
          <a:bodyPr anchor="ctr"/>
          <a:lstStyle/>
          <a:p>
            <a:pPr marL="4572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Continue to provide education and awareness regarding a tobacco-free campus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accent4"/>
                </a:solidFill>
              </a:rPr>
              <a:t>Goals</a:t>
            </a:r>
            <a:endParaRPr lang="en-US" sz="40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46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  <a:solidFill>
            <a:schemeClr val="accent1"/>
          </a:solidFill>
        </p:spPr>
        <p:txBody>
          <a:bodyPr/>
          <a:lstStyle/>
          <a:p>
            <a:r>
              <a:rPr lang="en-US" sz="4000" dirty="0" smtClean="0">
                <a:solidFill>
                  <a:schemeClr val="accent4"/>
                </a:solidFill>
              </a:rPr>
              <a:t>campus support 2011-2014</a:t>
            </a:r>
            <a:endParaRPr lang="en-US" sz="4000" dirty="0">
              <a:solidFill>
                <a:schemeClr val="accent4"/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163693148"/>
              </p:ext>
            </p:extLst>
          </p:nvPr>
        </p:nvGraphicFramePr>
        <p:xfrm>
          <a:off x="152400" y="1600200"/>
          <a:ext cx="8839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926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Current Campus Support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67510"/>
            <a:ext cx="6172200" cy="51311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57109" y="3505200"/>
            <a:ext cx="2142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/>
                </a:solidFill>
                <a:latin typeface="+mj-lt"/>
              </a:rPr>
              <a:t>549 Respondents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58996" y="5523407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79%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73771" y="6507079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11%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0" y="6507079"/>
            <a:ext cx="62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10%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39000" y="5892739"/>
            <a:ext cx="17004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accent4"/>
                </a:solidFill>
              </a:rPr>
              <a:t>(</a:t>
            </a:r>
            <a:r>
              <a:rPr lang="en-US" sz="1100" dirty="0">
                <a:solidFill>
                  <a:schemeClr val="accent4"/>
                </a:solidFill>
              </a:rPr>
              <a:t>Stevenson, M. </a:t>
            </a:r>
            <a:r>
              <a:rPr lang="en-US" sz="1100" dirty="0" smtClean="0">
                <a:solidFill>
                  <a:schemeClr val="accent4"/>
                </a:solidFill>
              </a:rPr>
              <a:t>Tobacco Prevention and Education Program Coordinator)</a:t>
            </a:r>
            <a:endParaRPr lang="en-US" sz="11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75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Custom 3">
      <a:dk1>
        <a:srgbClr val="50A298"/>
      </a:dk1>
      <a:lt1>
        <a:sysClr val="window" lastClr="FFFFFF"/>
      </a:lt1>
      <a:dk2>
        <a:srgbClr val="7B7B7B"/>
      </a:dk2>
      <a:lt2>
        <a:srgbClr val="50A298"/>
      </a:lt2>
      <a:accent1>
        <a:srgbClr val="50A298"/>
      </a:accent1>
      <a:accent2>
        <a:srgbClr val="FFFFFF"/>
      </a:accent2>
      <a:accent3>
        <a:srgbClr val="50A298"/>
      </a:accent3>
      <a:accent4>
        <a:srgbClr val="000000"/>
      </a:accent4>
      <a:accent5>
        <a:srgbClr val="50A298"/>
      </a:accent5>
      <a:accent6>
        <a:srgbClr val="FFFFFF"/>
      </a:accent6>
      <a:hlink>
        <a:srgbClr val="000000"/>
      </a:hlink>
      <a:folHlink>
        <a:srgbClr val="FFFFFF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4820</TotalTime>
  <Words>468</Words>
  <Application>Microsoft Office PowerPoint</Application>
  <PresentationFormat>On-screen Show (4:3)</PresentationFormat>
  <Paragraphs>135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Grid</vt:lpstr>
      <vt:lpstr>Tobacco-free Wou Fall 2015</vt:lpstr>
      <vt:lpstr>Who  we  are</vt:lpstr>
      <vt:lpstr>introduction</vt:lpstr>
      <vt:lpstr>The average smoker in the U.S will smoke roughly 51,000 cigarettes in their lifetime… (cdc.gov)</vt:lpstr>
      <vt:lpstr>PowerPoint Presentation</vt:lpstr>
      <vt:lpstr>benefits</vt:lpstr>
      <vt:lpstr>Goals</vt:lpstr>
      <vt:lpstr>campus support 2011-2014</vt:lpstr>
      <vt:lpstr>Current Campus Support</vt:lpstr>
      <vt:lpstr>Current Student Support</vt:lpstr>
      <vt:lpstr>Current Faculty &amp; Staff support</vt:lpstr>
      <vt:lpstr>Current Policies</vt:lpstr>
      <vt:lpstr>Proposed Policy</vt:lpstr>
      <vt:lpstr>enforcement</vt:lpstr>
      <vt:lpstr>Previous Concerns</vt:lpstr>
      <vt:lpstr>Future steps…</vt:lpstr>
      <vt:lpstr>Tobacco-Free wou</vt:lpstr>
      <vt:lpstr>References</vt:lpstr>
      <vt:lpstr>Questions???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Tobacco-free Wou Fall 2015</dc:title>
  <dc:creator>Savannah Phillips</dc:creator>
  <cp:lastModifiedBy>Savannah Phillips</cp:lastModifiedBy>
  <cp:revision>107</cp:revision>
  <dcterms:created xsi:type="dcterms:W3CDTF">2015-02-20T18:22:36Z</dcterms:created>
  <dcterms:modified xsi:type="dcterms:W3CDTF">2015-03-07T00:11:50Z</dcterms:modified>
</cp:coreProperties>
</file>