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58" r:id="rId4"/>
    <p:sldId id="262" r:id="rId5"/>
    <p:sldId id="256" r:id="rId6"/>
    <p:sldId id="257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60"/>
  </p:normalViewPr>
  <p:slideViewPr>
    <p:cSldViewPr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1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87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1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65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78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7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1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3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6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06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546D9-03B5-4E53-95BE-672E0949C62A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AB9BC-E360-47E8-AE25-DE7A7C995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5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3600" y="228600"/>
            <a:ext cx="7772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(Q) Quantitative Literacy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   Course Designation </a:t>
            </a:r>
            <a:endParaRPr lang="en-US" sz="44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75150"/>
            <a:ext cx="8620213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114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8001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Quantitative Literacy (QL) is a 'habit of mind' competency, and comfort in working </a:t>
            </a:r>
            <a:r>
              <a:rPr lang="en-US" dirty="0" smtClean="0"/>
              <a:t>with numerical </a:t>
            </a:r>
            <a:r>
              <a:rPr lang="en-US" dirty="0"/>
              <a:t>data. Individuals with strong QL skills possess the ability to reason and </a:t>
            </a:r>
            <a:r>
              <a:rPr lang="en-US" dirty="0" smtClean="0"/>
              <a:t>solve quantitative </a:t>
            </a:r>
            <a:r>
              <a:rPr lang="en-US" dirty="0"/>
              <a:t>problems from a wide array of contexts. They understand and can </a:t>
            </a:r>
            <a:r>
              <a:rPr lang="en-US" dirty="0" smtClean="0"/>
              <a:t>create sophisticated </a:t>
            </a:r>
            <a:r>
              <a:rPr lang="en-US" dirty="0"/>
              <a:t>arguments supported by quantitative evidence and they can </a:t>
            </a:r>
            <a:r>
              <a:rPr lang="en-US" dirty="0" smtClean="0"/>
              <a:t>clearly communicate </a:t>
            </a:r>
            <a:r>
              <a:rPr lang="en-US" dirty="0"/>
              <a:t>those arguments in a variety of formats (using words, tables, </a:t>
            </a:r>
            <a:r>
              <a:rPr lang="en-US" dirty="0" smtClean="0"/>
              <a:t>graphs, mathematical </a:t>
            </a:r>
            <a:r>
              <a:rPr lang="en-US" dirty="0"/>
              <a:t>equations, algorithms, etc., as appropriate). (adapted from AACU)</a:t>
            </a:r>
          </a:p>
        </p:txBody>
      </p:sp>
    </p:spTree>
    <p:extLst>
      <p:ext uri="{BB962C8B-B14F-4D97-AF65-F5344CB8AC3E}">
        <p14:creationId xmlns:p14="http://schemas.microsoft.com/office/powerpoint/2010/main" val="394200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914400"/>
            <a:ext cx="7772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Key Changes in Language: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Old: </a:t>
            </a:r>
            <a:r>
              <a:rPr lang="en-US" dirty="0" smtClean="0"/>
              <a:t>The goal of Quantitative Literacy (Q) courses at </a:t>
            </a:r>
            <a:r>
              <a:rPr lang="en-US" dirty="0" smtClean="0"/>
              <a:t>WOU </a:t>
            </a:r>
            <a:r>
              <a:rPr lang="en-US" dirty="0"/>
              <a:t>is to expose </a:t>
            </a:r>
            <a:r>
              <a:rPr lang="en-US" dirty="0" smtClean="0"/>
              <a:t>students</a:t>
            </a:r>
            <a:br>
              <a:rPr lang="en-US" dirty="0" smtClean="0"/>
            </a:br>
            <a:r>
              <a:rPr lang="en-US" dirty="0" smtClean="0"/>
              <a:t>        to </a:t>
            </a:r>
            <a:r>
              <a:rPr lang="en-US" dirty="0"/>
              <a:t>the wide range of applications </a:t>
            </a:r>
            <a:r>
              <a:rPr lang="en-US" dirty="0" smtClean="0"/>
              <a:t>of mathematics </a:t>
            </a:r>
            <a:r>
              <a:rPr lang="en-US" dirty="0"/>
              <a:t>and/or statistics in </a:t>
            </a:r>
            <a:r>
              <a:rPr lang="en-US" dirty="0" smtClean="0"/>
              <a:t>various</a:t>
            </a:r>
            <a:br>
              <a:rPr lang="en-US" dirty="0" smtClean="0"/>
            </a:br>
            <a:r>
              <a:rPr lang="en-US" dirty="0" smtClean="0"/>
              <a:t>        disciplines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New: </a:t>
            </a:r>
            <a:r>
              <a:rPr lang="en-US" dirty="0"/>
              <a:t>The goal of Quantitative Literacy (Q) courses at WOU is to expose </a:t>
            </a:r>
            <a:r>
              <a:rPr lang="en-US" dirty="0" smtClean="0"/>
              <a:t>students</a:t>
            </a:r>
            <a:br>
              <a:rPr lang="en-US" dirty="0" smtClean="0"/>
            </a:br>
            <a:r>
              <a:rPr lang="en-US" dirty="0" smtClean="0"/>
              <a:t>          to </a:t>
            </a:r>
            <a:r>
              <a:rPr lang="en-US" dirty="0"/>
              <a:t>the </a:t>
            </a:r>
            <a:r>
              <a:rPr lang="en-US" dirty="0" smtClean="0"/>
              <a:t>wide range </a:t>
            </a:r>
            <a:r>
              <a:rPr lang="en-US" dirty="0"/>
              <a:t>of applications of quantitative literacy in </a:t>
            </a:r>
            <a:r>
              <a:rPr lang="en-US" dirty="0" smtClean="0"/>
              <a:t>various</a:t>
            </a:r>
            <a:br>
              <a:rPr lang="en-US" dirty="0" smtClean="0"/>
            </a:br>
            <a:r>
              <a:rPr lang="en-US" dirty="0" smtClean="0"/>
              <a:t>          </a:t>
            </a:r>
            <a:r>
              <a:rPr lang="en-US" dirty="0"/>
              <a:t>disciplines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14800" y="1965867"/>
            <a:ext cx="3200400" cy="369332"/>
          </a:xfrm>
          <a:prstGeom prst="rect">
            <a:avLst/>
          </a:prstGeom>
          <a:solidFill>
            <a:schemeClr val="tx2">
              <a:lumMod val="40000"/>
              <a:lumOff val="60000"/>
              <a:alpha val="38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43400" y="3429000"/>
            <a:ext cx="2133600" cy="369332"/>
          </a:xfrm>
          <a:prstGeom prst="rect">
            <a:avLst/>
          </a:prstGeom>
          <a:solidFill>
            <a:schemeClr val="tx2">
              <a:lumMod val="40000"/>
              <a:lumOff val="60000"/>
              <a:alpha val="38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48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09600"/>
            <a:ext cx="722947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57463"/>
            <a:ext cx="64389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42" y="3581400"/>
            <a:ext cx="7086600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014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228600"/>
            <a:ext cx="9024286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852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133"/>
            <a:ext cx="10191750" cy="607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69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0"/>
            <a:ext cx="7841256" cy="6515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937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118</Words>
  <Application>Microsoft Office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Oregon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Western Oregon University</dc:creator>
  <cp:lastModifiedBy>Western Oregon University</cp:lastModifiedBy>
  <cp:revision>4</cp:revision>
  <dcterms:created xsi:type="dcterms:W3CDTF">2016-02-23T20:05:54Z</dcterms:created>
  <dcterms:modified xsi:type="dcterms:W3CDTF">2016-02-23T20:46:54Z</dcterms:modified>
</cp:coreProperties>
</file>