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3" r:id="rId1"/>
  </p:sldMasterIdLst>
  <p:sldIdLst>
    <p:sldId id="286" r:id="rId2"/>
    <p:sldId id="287" r:id="rId3"/>
    <p:sldId id="282" r:id="rId4"/>
    <p:sldId id="283" r:id="rId5"/>
    <p:sldId id="285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Erin Baumgartner" initials="E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FD5EFAAD-0ECE-453E-9831-46B23BE46B34}">
      <p15:chartTrackingRefBased xmlns:mc="http://schemas.openxmlformats.org/markup-compatibility/2006" xmlns:mv="urn:schemas-microsoft-com:mac:vml" xmlns="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>
    <p:restoredLeft sz="15672" autoAdjust="0"/>
    <p:restoredTop sz="94670" autoAdjust="0"/>
  </p:normalViewPr>
  <p:slideViewPr>
    <p:cSldViewPr snapToGrid="0" snapToObjects="1">
      <p:cViewPr varScale="1">
        <p:scale>
          <a:sx n="91" d="100"/>
          <a:sy n="91" d="100"/>
        </p:scale>
        <p:origin x="-7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commentAuthors" Target="commentAuthors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783FDE-A63D-BA41-A94D-81F1A00A99D9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B5D935BB-2778-DF40-8ABB-7F719724DF18}">
      <dgm:prSet phldrT="[Text]"/>
      <dgm:spPr/>
      <dgm:t>
        <a:bodyPr/>
        <a:lstStyle/>
        <a:p>
          <a:r>
            <a:rPr lang="en-US" dirty="0"/>
            <a:t>November 2014</a:t>
          </a:r>
        </a:p>
      </dgm:t>
    </dgm:pt>
    <dgm:pt modelId="{54F9E92C-B76E-6F4D-A690-880FA485BF9F}" type="parTrans" cxnId="{929B13D0-216F-E64D-9332-1B749205F63B}">
      <dgm:prSet/>
      <dgm:spPr/>
      <dgm:t>
        <a:bodyPr/>
        <a:lstStyle/>
        <a:p>
          <a:endParaRPr lang="en-US"/>
        </a:p>
      </dgm:t>
    </dgm:pt>
    <dgm:pt modelId="{5F881A34-276A-214A-B243-70B2F52BE9FF}" type="sibTrans" cxnId="{929B13D0-216F-E64D-9332-1B749205F63B}">
      <dgm:prSet/>
      <dgm:spPr/>
      <dgm:t>
        <a:bodyPr/>
        <a:lstStyle/>
        <a:p>
          <a:endParaRPr lang="en-US"/>
        </a:p>
      </dgm:t>
    </dgm:pt>
    <dgm:pt modelId="{0A8E86CF-20E5-384C-8A3D-591D81907963}">
      <dgm:prSet phldrT="[Text]"/>
      <dgm:spPr/>
      <dgm:t>
        <a:bodyPr/>
        <a:lstStyle/>
        <a:p>
          <a:r>
            <a:rPr lang="en-US" dirty="0"/>
            <a:t>July 2015</a:t>
          </a:r>
        </a:p>
      </dgm:t>
    </dgm:pt>
    <dgm:pt modelId="{337AB576-828B-804C-9454-3B49DBD45B35}" type="parTrans" cxnId="{0E00C225-AA3F-DA4B-B2AD-73709AD9CD1C}">
      <dgm:prSet/>
      <dgm:spPr/>
      <dgm:t>
        <a:bodyPr/>
        <a:lstStyle/>
        <a:p>
          <a:endParaRPr lang="en-US"/>
        </a:p>
      </dgm:t>
    </dgm:pt>
    <dgm:pt modelId="{DD56BAA8-2DFE-5647-BF6E-943E99E418E3}" type="sibTrans" cxnId="{0E00C225-AA3F-DA4B-B2AD-73709AD9CD1C}">
      <dgm:prSet/>
      <dgm:spPr/>
      <dgm:t>
        <a:bodyPr/>
        <a:lstStyle/>
        <a:p>
          <a:endParaRPr lang="en-US"/>
        </a:p>
      </dgm:t>
    </dgm:pt>
    <dgm:pt modelId="{3F15CBEF-480C-3044-AE0D-F1129C51465C}">
      <dgm:prSet phldrT="[Text]"/>
      <dgm:spPr/>
      <dgm:t>
        <a:bodyPr/>
        <a:lstStyle/>
        <a:p>
          <a:r>
            <a:rPr lang="en-US" dirty="0"/>
            <a:t>September 2015</a:t>
          </a:r>
        </a:p>
      </dgm:t>
    </dgm:pt>
    <dgm:pt modelId="{7E623017-E980-AD4F-9F80-7F90D4EC6960}" type="parTrans" cxnId="{C87255EE-C9AB-7443-A3CA-D712DB326E5E}">
      <dgm:prSet/>
      <dgm:spPr/>
      <dgm:t>
        <a:bodyPr/>
        <a:lstStyle/>
        <a:p>
          <a:endParaRPr lang="en-US"/>
        </a:p>
      </dgm:t>
    </dgm:pt>
    <dgm:pt modelId="{A04ABA0B-69B5-5B4A-AD5F-5EF8EC27D588}" type="sibTrans" cxnId="{C87255EE-C9AB-7443-A3CA-D712DB326E5E}">
      <dgm:prSet/>
      <dgm:spPr/>
      <dgm:t>
        <a:bodyPr/>
        <a:lstStyle/>
        <a:p>
          <a:endParaRPr lang="en-US"/>
        </a:p>
      </dgm:t>
    </dgm:pt>
    <dgm:pt modelId="{6E07964C-0DF8-0344-93EF-6D0A699AAB10}">
      <dgm:prSet/>
      <dgm:spPr/>
      <dgm:t>
        <a:bodyPr/>
        <a:lstStyle/>
        <a:p>
          <a:r>
            <a:rPr lang="en-US" dirty="0" smtClean="0"/>
            <a:t>Faculty Senate approves adoption of LEAP outcomes</a:t>
          </a:r>
          <a:endParaRPr lang="en-US" dirty="0"/>
        </a:p>
      </dgm:t>
    </dgm:pt>
    <dgm:pt modelId="{3EAF689D-3453-F14C-B6EE-3F6E202A68ED}" type="parTrans" cxnId="{BEDEDB07-AF89-364D-B161-3AA1D566F93D}">
      <dgm:prSet/>
      <dgm:spPr/>
      <dgm:t>
        <a:bodyPr/>
        <a:lstStyle/>
        <a:p>
          <a:endParaRPr lang="en-US"/>
        </a:p>
      </dgm:t>
    </dgm:pt>
    <dgm:pt modelId="{31BA9692-03F7-1848-9EE8-AE270BB6976B}" type="sibTrans" cxnId="{BEDEDB07-AF89-364D-B161-3AA1D566F93D}">
      <dgm:prSet/>
      <dgm:spPr/>
      <dgm:t>
        <a:bodyPr/>
        <a:lstStyle/>
        <a:p>
          <a:endParaRPr lang="en-US"/>
        </a:p>
      </dgm:t>
    </dgm:pt>
    <dgm:pt modelId="{BEBF30EE-E2F7-BE47-B7EB-FB766A427F6A}">
      <dgm:prSet phldrT="[Text]"/>
      <dgm:spPr/>
      <dgm:t>
        <a:bodyPr/>
        <a:lstStyle/>
        <a:p>
          <a:r>
            <a:rPr lang="en-US" dirty="0"/>
            <a:t>Faculty Senate approves formation of the General Education committee</a:t>
          </a:r>
        </a:p>
      </dgm:t>
    </dgm:pt>
    <dgm:pt modelId="{CE8BED11-E628-D347-97AB-61DBC41D999A}" type="parTrans" cxnId="{8B800C21-70BF-6942-8AF3-2E9F0593D10E}">
      <dgm:prSet/>
      <dgm:spPr/>
      <dgm:t>
        <a:bodyPr/>
        <a:lstStyle/>
        <a:p>
          <a:endParaRPr lang="en-US"/>
        </a:p>
      </dgm:t>
    </dgm:pt>
    <dgm:pt modelId="{B863AAB7-44DA-2742-B7F7-074766E433FC}" type="sibTrans" cxnId="{8B800C21-70BF-6942-8AF3-2E9F0593D10E}">
      <dgm:prSet/>
      <dgm:spPr/>
      <dgm:t>
        <a:bodyPr/>
        <a:lstStyle/>
        <a:p>
          <a:endParaRPr lang="en-US"/>
        </a:p>
      </dgm:t>
    </dgm:pt>
    <dgm:pt modelId="{710D1328-98EB-A941-813A-E0FD6F1E3769}">
      <dgm:prSet phldrT="[Text]"/>
      <dgm:spPr/>
      <dgm:t>
        <a:bodyPr/>
        <a:lstStyle/>
        <a:p>
          <a:r>
            <a:rPr lang="en-US" dirty="0"/>
            <a:t>Provost forms the </a:t>
          </a:r>
          <a:r>
            <a:rPr lang="en-US"/>
            <a:t>Assessment </a:t>
          </a:r>
          <a:r>
            <a:rPr lang="en-US" smtClean="0"/>
            <a:t>Facilitation </a:t>
          </a:r>
          <a:r>
            <a:rPr lang="en-US" dirty="0"/>
            <a:t>Steering Committee</a:t>
          </a:r>
        </a:p>
      </dgm:t>
    </dgm:pt>
    <dgm:pt modelId="{CBAE8FD2-107D-2E4C-8970-AF7711809132}" type="parTrans" cxnId="{06A7EC05-D94B-5A47-BA5E-3C076581ED77}">
      <dgm:prSet/>
      <dgm:spPr/>
      <dgm:t>
        <a:bodyPr/>
        <a:lstStyle/>
        <a:p>
          <a:endParaRPr lang="en-US"/>
        </a:p>
      </dgm:t>
    </dgm:pt>
    <dgm:pt modelId="{7F57499F-5354-6D4D-BF59-2AC5CA25F9E7}" type="sibTrans" cxnId="{06A7EC05-D94B-5A47-BA5E-3C076581ED77}">
      <dgm:prSet/>
      <dgm:spPr/>
      <dgm:t>
        <a:bodyPr/>
        <a:lstStyle/>
        <a:p>
          <a:endParaRPr lang="en-US"/>
        </a:p>
      </dgm:t>
    </dgm:pt>
    <dgm:pt modelId="{B4158F45-E498-1145-B281-5CFE83A84912}">
      <dgm:prSet phldrT="[Text]"/>
      <dgm:spPr/>
      <dgm:t>
        <a:bodyPr/>
        <a:lstStyle/>
        <a:p>
          <a:r>
            <a:rPr lang="en-US" dirty="0"/>
            <a:t>March 2016</a:t>
          </a:r>
        </a:p>
      </dgm:t>
    </dgm:pt>
    <dgm:pt modelId="{8B85C23E-D908-1049-931D-33956DBB4FF6}" type="parTrans" cxnId="{5A107258-9C76-4641-B14D-F0DE97F21346}">
      <dgm:prSet/>
      <dgm:spPr/>
      <dgm:t>
        <a:bodyPr/>
        <a:lstStyle/>
        <a:p>
          <a:endParaRPr lang="en-US"/>
        </a:p>
      </dgm:t>
    </dgm:pt>
    <dgm:pt modelId="{F136B316-59BA-2747-A246-4FF79DFEE573}" type="sibTrans" cxnId="{5A107258-9C76-4641-B14D-F0DE97F21346}">
      <dgm:prSet/>
      <dgm:spPr/>
      <dgm:t>
        <a:bodyPr/>
        <a:lstStyle/>
        <a:p>
          <a:endParaRPr lang="en-US"/>
        </a:p>
      </dgm:t>
    </dgm:pt>
    <dgm:pt modelId="{648068B7-AC8C-454D-A9A5-D8AF4621E48C}">
      <dgm:prSet phldrT="[Text]"/>
      <dgm:spPr/>
      <dgm:t>
        <a:bodyPr/>
        <a:lstStyle/>
        <a:p>
          <a:r>
            <a:rPr lang="en-US" dirty="0"/>
            <a:t>WOU Self-Study affirms importance of assessment</a:t>
          </a:r>
        </a:p>
      </dgm:t>
    </dgm:pt>
    <dgm:pt modelId="{A42A2D67-D711-6648-8A94-6684C33D982F}" type="parTrans" cxnId="{1D8FD00E-EC6A-CE48-97B2-EF80D5E09B2E}">
      <dgm:prSet/>
      <dgm:spPr/>
      <dgm:t>
        <a:bodyPr/>
        <a:lstStyle/>
        <a:p>
          <a:endParaRPr lang="en-US"/>
        </a:p>
      </dgm:t>
    </dgm:pt>
    <dgm:pt modelId="{83A2187B-95DA-9E45-8116-B3F7F8DAB85C}" type="sibTrans" cxnId="{1D8FD00E-EC6A-CE48-97B2-EF80D5E09B2E}">
      <dgm:prSet/>
      <dgm:spPr/>
      <dgm:t>
        <a:bodyPr/>
        <a:lstStyle/>
        <a:p>
          <a:endParaRPr lang="en-US"/>
        </a:p>
      </dgm:t>
    </dgm:pt>
    <dgm:pt modelId="{3CBF75A4-92CD-BF4D-A853-63A8B4C2F6A4}">
      <dgm:prSet phldrT="[Text]"/>
      <dgm:spPr/>
      <dgm:t>
        <a:bodyPr/>
        <a:lstStyle/>
        <a:p>
          <a:r>
            <a:rPr lang="en-US" dirty="0"/>
            <a:t>Charge:  R</a:t>
          </a:r>
          <a:r>
            <a:rPr lang="en-US" dirty="0" smtClean="0"/>
            <a:t>eview and define Gen Ed requirements; : Identify of General Education Learning Outcomes (GELOs)  </a:t>
          </a:r>
          <a:endParaRPr lang="en-US" dirty="0"/>
        </a:p>
      </dgm:t>
    </dgm:pt>
    <dgm:pt modelId="{9B160684-2C20-0542-A572-32A60B41D3CD}" type="parTrans" cxnId="{8F1AAF91-E45F-4043-B5F5-EBDD5EE048DC}">
      <dgm:prSet/>
      <dgm:spPr/>
      <dgm:t>
        <a:bodyPr/>
        <a:lstStyle/>
        <a:p>
          <a:endParaRPr lang="en-US"/>
        </a:p>
      </dgm:t>
    </dgm:pt>
    <dgm:pt modelId="{44EBE622-73E0-4243-8F2E-87A8020875AC}" type="sibTrans" cxnId="{8F1AAF91-E45F-4043-B5F5-EBDD5EE048DC}">
      <dgm:prSet/>
      <dgm:spPr/>
      <dgm:t>
        <a:bodyPr/>
        <a:lstStyle/>
        <a:p>
          <a:endParaRPr lang="en-US"/>
        </a:p>
      </dgm:t>
    </dgm:pt>
    <dgm:pt modelId="{0EB42B6E-F402-5546-8D3E-5186F27A06F3}">
      <dgm:prSet phldrT="[Text]"/>
      <dgm:spPr/>
      <dgm:t>
        <a:bodyPr/>
        <a:lstStyle/>
        <a:p>
          <a:r>
            <a:rPr lang="en-US" dirty="0"/>
            <a:t>Charge: </a:t>
          </a:r>
          <a:r>
            <a:rPr lang="en-US" dirty="0" smtClean="0"/>
            <a:t>Recommend policies, practices and procedures for assessment; Facilitate collection and dissemination of assessment data to Faculty Senate Committees and other groups</a:t>
          </a:r>
          <a:endParaRPr lang="en-US" dirty="0"/>
        </a:p>
      </dgm:t>
    </dgm:pt>
    <dgm:pt modelId="{CF5FE82F-F4E1-B84E-9CEF-7EB8E5862AA4}" type="parTrans" cxnId="{8671A04A-D647-6142-B254-7DDA0977D395}">
      <dgm:prSet/>
      <dgm:spPr/>
      <dgm:t>
        <a:bodyPr/>
        <a:lstStyle/>
        <a:p>
          <a:endParaRPr lang="en-US"/>
        </a:p>
      </dgm:t>
    </dgm:pt>
    <dgm:pt modelId="{2899180E-559B-7547-B0C6-C2821C27C159}" type="sibTrans" cxnId="{8671A04A-D647-6142-B254-7DDA0977D395}">
      <dgm:prSet/>
      <dgm:spPr/>
      <dgm:t>
        <a:bodyPr/>
        <a:lstStyle/>
        <a:p>
          <a:endParaRPr lang="en-US"/>
        </a:p>
      </dgm:t>
    </dgm:pt>
    <dgm:pt modelId="{58083F40-5C81-6B48-AA75-CACCEF5B8CF9}" type="pres">
      <dgm:prSet presAssocID="{3F783FDE-A63D-BA41-A94D-81F1A00A99D9}" presName="Name0" presStyleCnt="0">
        <dgm:presLayoutVars>
          <dgm:dir/>
          <dgm:animLvl val="lvl"/>
          <dgm:resizeHandles val="exact"/>
        </dgm:presLayoutVars>
      </dgm:prSet>
      <dgm:spPr/>
    </dgm:pt>
    <dgm:pt modelId="{F367A768-113B-3D43-BF52-0C0539D36C62}" type="pres">
      <dgm:prSet presAssocID="{B5D935BB-2778-DF40-8ABB-7F719724DF18}" presName="composite" presStyleCnt="0"/>
      <dgm:spPr/>
    </dgm:pt>
    <dgm:pt modelId="{5B78D947-2656-B548-ABAE-C82D81A442D0}" type="pres">
      <dgm:prSet presAssocID="{B5D935BB-2778-DF40-8ABB-7F719724DF18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74BB1-ABB1-8241-9ED2-F37D5D6E4B4A}" type="pres">
      <dgm:prSet presAssocID="{B5D935BB-2778-DF40-8ABB-7F719724DF18}" presName="desTx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260036-58A2-894C-9FB9-0543E58EA1AF}" type="pres">
      <dgm:prSet presAssocID="{5F881A34-276A-214A-B243-70B2F52BE9FF}" presName="space" presStyleCnt="0"/>
      <dgm:spPr/>
    </dgm:pt>
    <dgm:pt modelId="{4DB59B01-39D8-E54A-885C-61BCF7196323}" type="pres">
      <dgm:prSet presAssocID="{0A8E86CF-20E5-384C-8A3D-591D81907963}" presName="composite" presStyleCnt="0"/>
      <dgm:spPr/>
    </dgm:pt>
    <dgm:pt modelId="{51D4C102-479C-464A-8F38-BA8C2B36652A}" type="pres">
      <dgm:prSet presAssocID="{0A8E86CF-20E5-384C-8A3D-591D81907963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7ABD4-FEB5-EA48-B622-9E5EF941C941}" type="pres">
      <dgm:prSet presAssocID="{0A8E86CF-20E5-384C-8A3D-591D81907963}" presName="desTx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503DE-F5A9-4041-8FCD-75E52628EDDA}" type="pres">
      <dgm:prSet presAssocID="{DD56BAA8-2DFE-5647-BF6E-943E99E418E3}" presName="space" presStyleCnt="0"/>
      <dgm:spPr/>
    </dgm:pt>
    <dgm:pt modelId="{D4C6AD35-03E2-CE4E-AE53-F5459F02EB60}" type="pres">
      <dgm:prSet presAssocID="{3F15CBEF-480C-3044-AE0D-F1129C51465C}" presName="composite" presStyleCnt="0"/>
      <dgm:spPr/>
    </dgm:pt>
    <dgm:pt modelId="{C9B183D2-AF7A-094E-8D8A-6EC534B7E7F6}" type="pres">
      <dgm:prSet presAssocID="{3F15CBEF-480C-3044-AE0D-F1129C51465C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F6C41D-20F1-9842-BE91-AB6D4B76A0FF}" type="pres">
      <dgm:prSet presAssocID="{3F15CBEF-480C-3044-AE0D-F1129C51465C}" presName="desTx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FCDC6-C208-7E4D-9F84-303D3B0E747A}" type="pres">
      <dgm:prSet presAssocID="{A04ABA0B-69B5-5B4A-AD5F-5EF8EC27D588}" presName="space" presStyleCnt="0"/>
      <dgm:spPr/>
    </dgm:pt>
    <dgm:pt modelId="{AF1893B7-C9DB-5047-996D-3250C8FD6F55}" type="pres">
      <dgm:prSet presAssocID="{B4158F45-E498-1145-B281-5CFE83A84912}" presName="composite" presStyleCnt="0"/>
      <dgm:spPr/>
    </dgm:pt>
    <dgm:pt modelId="{8C864512-E456-CA44-9018-7C6A0232AB5E}" type="pres">
      <dgm:prSet presAssocID="{B4158F45-E498-1145-B281-5CFE83A84912}" presName="par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75CA5C-D00B-2644-9BB2-E319BF3C0A39}" type="pres">
      <dgm:prSet presAssocID="{B4158F45-E498-1145-B281-5CFE83A84912}" presName="desTx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F7C97F-0BEF-AA44-867A-EF9FB4B3F01D}" type="presOf" srcId="{B4158F45-E498-1145-B281-5CFE83A84912}" destId="{8C864512-E456-CA44-9018-7C6A0232AB5E}" srcOrd="0" destOrd="0" presId="urn:microsoft.com/office/officeart/2005/8/layout/chevron1"/>
    <dgm:cxn modelId="{30D556EE-DA4C-4146-A2F9-99C85580E666}" type="presOf" srcId="{710D1328-98EB-A941-813A-E0FD6F1E3769}" destId="{B0F6C41D-20F1-9842-BE91-AB6D4B76A0FF}" srcOrd="0" destOrd="0" presId="urn:microsoft.com/office/officeart/2005/8/layout/chevron1"/>
    <dgm:cxn modelId="{5A107258-9C76-4641-B14D-F0DE97F21346}" srcId="{3F783FDE-A63D-BA41-A94D-81F1A00A99D9}" destId="{B4158F45-E498-1145-B281-5CFE83A84912}" srcOrd="3" destOrd="0" parTransId="{8B85C23E-D908-1049-931D-33956DBB4FF6}" sibTransId="{F136B316-59BA-2747-A246-4FF79DFEE573}"/>
    <dgm:cxn modelId="{8B800C21-70BF-6942-8AF3-2E9F0593D10E}" srcId="{0A8E86CF-20E5-384C-8A3D-591D81907963}" destId="{BEBF30EE-E2F7-BE47-B7EB-FB766A427F6A}" srcOrd="0" destOrd="0" parTransId="{CE8BED11-E628-D347-97AB-61DBC41D999A}" sibTransId="{B863AAB7-44DA-2742-B7F7-074766E433FC}"/>
    <dgm:cxn modelId="{1D8FD00E-EC6A-CE48-97B2-EF80D5E09B2E}" srcId="{B4158F45-E498-1145-B281-5CFE83A84912}" destId="{648068B7-AC8C-454D-A9A5-D8AF4621E48C}" srcOrd="0" destOrd="0" parTransId="{A42A2D67-D711-6648-8A94-6684C33D982F}" sibTransId="{83A2187B-95DA-9E45-8116-B3F7F8DAB85C}"/>
    <dgm:cxn modelId="{8781CA42-F395-F945-8A53-0717A05B6AF4}" type="presOf" srcId="{BEBF30EE-E2F7-BE47-B7EB-FB766A427F6A}" destId="{62E7ABD4-FEB5-EA48-B622-9E5EF941C941}" srcOrd="0" destOrd="0" presId="urn:microsoft.com/office/officeart/2005/8/layout/chevron1"/>
    <dgm:cxn modelId="{BEDEDB07-AF89-364D-B161-3AA1D566F93D}" srcId="{B5D935BB-2778-DF40-8ABB-7F719724DF18}" destId="{6E07964C-0DF8-0344-93EF-6D0A699AAB10}" srcOrd="0" destOrd="0" parTransId="{3EAF689D-3453-F14C-B6EE-3F6E202A68ED}" sibTransId="{31BA9692-03F7-1848-9EE8-AE270BB6976B}"/>
    <dgm:cxn modelId="{4D718F46-BD0A-0A40-9A45-A97BC78A64DA}" type="presOf" srcId="{648068B7-AC8C-454D-A9A5-D8AF4621E48C}" destId="{D475CA5C-D00B-2644-9BB2-E319BF3C0A39}" srcOrd="0" destOrd="0" presId="urn:microsoft.com/office/officeart/2005/8/layout/chevron1"/>
    <dgm:cxn modelId="{06A7EC05-D94B-5A47-BA5E-3C076581ED77}" srcId="{3F15CBEF-480C-3044-AE0D-F1129C51465C}" destId="{710D1328-98EB-A941-813A-E0FD6F1E3769}" srcOrd="0" destOrd="0" parTransId="{CBAE8FD2-107D-2E4C-8970-AF7711809132}" sibTransId="{7F57499F-5354-6D4D-BF59-2AC5CA25F9E7}"/>
    <dgm:cxn modelId="{85992493-7159-6E42-9608-8BEC29957314}" type="presOf" srcId="{3F783FDE-A63D-BA41-A94D-81F1A00A99D9}" destId="{58083F40-5C81-6B48-AA75-CACCEF5B8CF9}" srcOrd="0" destOrd="0" presId="urn:microsoft.com/office/officeart/2005/8/layout/chevron1"/>
    <dgm:cxn modelId="{42E69D11-DD25-4E45-9D48-2F6C6C88F7FA}" type="presOf" srcId="{B5D935BB-2778-DF40-8ABB-7F719724DF18}" destId="{5B78D947-2656-B548-ABAE-C82D81A442D0}" srcOrd="0" destOrd="0" presId="urn:microsoft.com/office/officeart/2005/8/layout/chevron1"/>
    <dgm:cxn modelId="{8F1AAF91-E45F-4043-B5F5-EBDD5EE048DC}" srcId="{0A8E86CF-20E5-384C-8A3D-591D81907963}" destId="{3CBF75A4-92CD-BF4D-A853-63A8B4C2F6A4}" srcOrd="1" destOrd="0" parTransId="{9B160684-2C20-0542-A572-32A60B41D3CD}" sibTransId="{44EBE622-73E0-4243-8F2E-87A8020875AC}"/>
    <dgm:cxn modelId="{2D343DD7-7138-734E-B667-2047A81D016A}" type="presOf" srcId="{6E07964C-0DF8-0344-93EF-6D0A699AAB10}" destId="{92F74BB1-ABB1-8241-9ED2-F37D5D6E4B4A}" srcOrd="0" destOrd="0" presId="urn:microsoft.com/office/officeart/2005/8/layout/chevron1"/>
    <dgm:cxn modelId="{C87255EE-C9AB-7443-A3CA-D712DB326E5E}" srcId="{3F783FDE-A63D-BA41-A94D-81F1A00A99D9}" destId="{3F15CBEF-480C-3044-AE0D-F1129C51465C}" srcOrd="2" destOrd="0" parTransId="{7E623017-E980-AD4F-9F80-7F90D4EC6960}" sibTransId="{A04ABA0B-69B5-5B4A-AD5F-5EF8EC27D588}"/>
    <dgm:cxn modelId="{0E00C225-AA3F-DA4B-B2AD-73709AD9CD1C}" srcId="{3F783FDE-A63D-BA41-A94D-81F1A00A99D9}" destId="{0A8E86CF-20E5-384C-8A3D-591D81907963}" srcOrd="1" destOrd="0" parTransId="{337AB576-828B-804C-9454-3B49DBD45B35}" sibTransId="{DD56BAA8-2DFE-5647-BF6E-943E99E418E3}"/>
    <dgm:cxn modelId="{171A0BBE-BA20-A546-B8A3-C6EBB50B1657}" type="presOf" srcId="{3F15CBEF-480C-3044-AE0D-F1129C51465C}" destId="{C9B183D2-AF7A-094E-8D8A-6EC534B7E7F6}" srcOrd="0" destOrd="0" presId="urn:microsoft.com/office/officeart/2005/8/layout/chevron1"/>
    <dgm:cxn modelId="{929B13D0-216F-E64D-9332-1B749205F63B}" srcId="{3F783FDE-A63D-BA41-A94D-81F1A00A99D9}" destId="{B5D935BB-2778-DF40-8ABB-7F719724DF18}" srcOrd="0" destOrd="0" parTransId="{54F9E92C-B76E-6F4D-A690-880FA485BF9F}" sibTransId="{5F881A34-276A-214A-B243-70B2F52BE9FF}"/>
    <dgm:cxn modelId="{8671A04A-D647-6142-B254-7DDA0977D395}" srcId="{3F15CBEF-480C-3044-AE0D-F1129C51465C}" destId="{0EB42B6E-F402-5546-8D3E-5186F27A06F3}" srcOrd="1" destOrd="0" parTransId="{CF5FE82F-F4E1-B84E-9CEF-7EB8E5862AA4}" sibTransId="{2899180E-559B-7547-B0C6-C2821C27C159}"/>
    <dgm:cxn modelId="{7C7648A5-9622-484F-8A7E-C2FD19D2D9AF}" type="presOf" srcId="{3CBF75A4-92CD-BF4D-A853-63A8B4C2F6A4}" destId="{62E7ABD4-FEB5-EA48-B622-9E5EF941C941}" srcOrd="0" destOrd="1" presId="urn:microsoft.com/office/officeart/2005/8/layout/chevron1"/>
    <dgm:cxn modelId="{D7490331-33E1-B343-BEE8-71F3129B02BC}" type="presOf" srcId="{0A8E86CF-20E5-384C-8A3D-591D81907963}" destId="{51D4C102-479C-464A-8F38-BA8C2B36652A}" srcOrd="0" destOrd="0" presId="urn:microsoft.com/office/officeart/2005/8/layout/chevron1"/>
    <dgm:cxn modelId="{47454037-4ED1-C54B-85A3-0BEAC5177CC2}" type="presOf" srcId="{0EB42B6E-F402-5546-8D3E-5186F27A06F3}" destId="{B0F6C41D-20F1-9842-BE91-AB6D4B76A0FF}" srcOrd="0" destOrd="1" presId="urn:microsoft.com/office/officeart/2005/8/layout/chevron1"/>
    <dgm:cxn modelId="{AB780F20-B597-A846-986F-5CA0F32D1EF0}" type="presParOf" srcId="{58083F40-5C81-6B48-AA75-CACCEF5B8CF9}" destId="{F367A768-113B-3D43-BF52-0C0539D36C62}" srcOrd="0" destOrd="0" presId="urn:microsoft.com/office/officeart/2005/8/layout/chevron1"/>
    <dgm:cxn modelId="{6B0E4324-F28D-7748-8E04-354826AAD0BD}" type="presParOf" srcId="{F367A768-113B-3D43-BF52-0C0539D36C62}" destId="{5B78D947-2656-B548-ABAE-C82D81A442D0}" srcOrd="0" destOrd="0" presId="urn:microsoft.com/office/officeart/2005/8/layout/chevron1"/>
    <dgm:cxn modelId="{422A675D-1437-FE4E-8460-92E382CF3EFA}" type="presParOf" srcId="{F367A768-113B-3D43-BF52-0C0539D36C62}" destId="{92F74BB1-ABB1-8241-9ED2-F37D5D6E4B4A}" srcOrd="1" destOrd="0" presId="urn:microsoft.com/office/officeart/2005/8/layout/chevron1"/>
    <dgm:cxn modelId="{CFFF26EA-E2EF-0241-9188-121AFF45DBFE}" type="presParOf" srcId="{58083F40-5C81-6B48-AA75-CACCEF5B8CF9}" destId="{D8260036-58A2-894C-9FB9-0543E58EA1AF}" srcOrd="1" destOrd="0" presId="urn:microsoft.com/office/officeart/2005/8/layout/chevron1"/>
    <dgm:cxn modelId="{5D49CED0-E7B4-F540-9B31-B59096977556}" type="presParOf" srcId="{58083F40-5C81-6B48-AA75-CACCEF5B8CF9}" destId="{4DB59B01-39D8-E54A-885C-61BCF7196323}" srcOrd="2" destOrd="0" presId="urn:microsoft.com/office/officeart/2005/8/layout/chevron1"/>
    <dgm:cxn modelId="{AEBE21E9-CEE2-414F-86D7-5ED8ED6FFD1F}" type="presParOf" srcId="{4DB59B01-39D8-E54A-885C-61BCF7196323}" destId="{51D4C102-479C-464A-8F38-BA8C2B36652A}" srcOrd="0" destOrd="0" presId="urn:microsoft.com/office/officeart/2005/8/layout/chevron1"/>
    <dgm:cxn modelId="{9F4B95C5-33C4-AE40-B3AA-5B687FC95D2A}" type="presParOf" srcId="{4DB59B01-39D8-E54A-885C-61BCF7196323}" destId="{62E7ABD4-FEB5-EA48-B622-9E5EF941C941}" srcOrd="1" destOrd="0" presId="urn:microsoft.com/office/officeart/2005/8/layout/chevron1"/>
    <dgm:cxn modelId="{C730A4CA-0B5C-974D-84D7-FD0C229C45CF}" type="presParOf" srcId="{58083F40-5C81-6B48-AA75-CACCEF5B8CF9}" destId="{056503DE-F5A9-4041-8FCD-75E52628EDDA}" srcOrd="3" destOrd="0" presId="urn:microsoft.com/office/officeart/2005/8/layout/chevron1"/>
    <dgm:cxn modelId="{178ADF51-6D8F-A142-86EC-A496739BD873}" type="presParOf" srcId="{58083F40-5C81-6B48-AA75-CACCEF5B8CF9}" destId="{D4C6AD35-03E2-CE4E-AE53-F5459F02EB60}" srcOrd="4" destOrd="0" presId="urn:microsoft.com/office/officeart/2005/8/layout/chevron1"/>
    <dgm:cxn modelId="{A90FE5F3-6D2E-E644-B507-4A70C40BED6C}" type="presParOf" srcId="{D4C6AD35-03E2-CE4E-AE53-F5459F02EB60}" destId="{C9B183D2-AF7A-094E-8D8A-6EC534B7E7F6}" srcOrd="0" destOrd="0" presId="urn:microsoft.com/office/officeart/2005/8/layout/chevron1"/>
    <dgm:cxn modelId="{0AF2D8C7-7436-FB41-854C-034FF0837B63}" type="presParOf" srcId="{D4C6AD35-03E2-CE4E-AE53-F5459F02EB60}" destId="{B0F6C41D-20F1-9842-BE91-AB6D4B76A0FF}" srcOrd="1" destOrd="0" presId="urn:microsoft.com/office/officeart/2005/8/layout/chevron1"/>
    <dgm:cxn modelId="{C2E5BC58-BAF7-4144-A584-43D6627BFB5D}" type="presParOf" srcId="{58083F40-5C81-6B48-AA75-CACCEF5B8CF9}" destId="{500FCDC6-C208-7E4D-9F84-303D3B0E747A}" srcOrd="5" destOrd="0" presId="urn:microsoft.com/office/officeart/2005/8/layout/chevron1"/>
    <dgm:cxn modelId="{3CEEF4C8-C3B9-CE4A-9D75-FBFCC7D3B7F0}" type="presParOf" srcId="{58083F40-5C81-6B48-AA75-CACCEF5B8CF9}" destId="{AF1893B7-C9DB-5047-996D-3250C8FD6F55}" srcOrd="6" destOrd="0" presId="urn:microsoft.com/office/officeart/2005/8/layout/chevron1"/>
    <dgm:cxn modelId="{5FF289A8-72BC-7448-9209-357B4CEA0B15}" type="presParOf" srcId="{AF1893B7-C9DB-5047-996D-3250C8FD6F55}" destId="{8C864512-E456-CA44-9018-7C6A0232AB5E}" srcOrd="0" destOrd="0" presId="urn:microsoft.com/office/officeart/2005/8/layout/chevron1"/>
    <dgm:cxn modelId="{98F8ED8C-051D-0A46-A4FD-C30268230AB5}" type="presParOf" srcId="{AF1893B7-C9DB-5047-996D-3250C8FD6F55}" destId="{D475CA5C-D00B-2644-9BB2-E319BF3C0A39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78D947-2656-B548-ABAE-C82D81A442D0}">
      <dsp:nvSpPr>
        <dsp:cNvPr id="0" name=""/>
        <dsp:cNvSpPr/>
      </dsp:nvSpPr>
      <dsp:spPr>
        <a:xfrm>
          <a:off x="7609" y="136743"/>
          <a:ext cx="2347274" cy="81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November 2014</a:t>
          </a:r>
        </a:p>
      </dsp:txBody>
      <dsp:txXfrm>
        <a:off x="7609" y="136743"/>
        <a:ext cx="2347274" cy="810000"/>
      </dsp:txXfrm>
    </dsp:sp>
    <dsp:sp modelId="{92F74BB1-ABB1-8241-9ED2-F37D5D6E4B4A}">
      <dsp:nvSpPr>
        <dsp:cNvPr id="0" name=""/>
        <dsp:cNvSpPr/>
      </dsp:nvSpPr>
      <dsp:spPr>
        <a:xfrm>
          <a:off x="7609" y="1047993"/>
          <a:ext cx="1877819" cy="3561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Faculty Senate approves adoption of LEAP outcomes</a:t>
          </a:r>
          <a:endParaRPr lang="en-US" sz="1500" kern="1200" dirty="0"/>
        </a:p>
      </dsp:txBody>
      <dsp:txXfrm>
        <a:off x="7609" y="1047993"/>
        <a:ext cx="1877819" cy="3561053"/>
      </dsp:txXfrm>
    </dsp:sp>
    <dsp:sp modelId="{51D4C102-479C-464A-8F38-BA8C2B36652A}">
      <dsp:nvSpPr>
        <dsp:cNvPr id="0" name=""/>
        <dsp:cNvSpPr/>
      </dsp:nvSpPr>
      <dsp:spPr>
        <a:xfrm>
          <a:off x="2138883" y="136743"/>
          <a:ext cx="2347274" cy="81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July 2015</a:t>
          </a:r>
        </a:p>
      </dsp:txBody>
      <dsp:txXfrm>
        <a:off x="2138883" y="136743"/>
        <a:ext cx="2347274" cy="810000"/>
      </dsp:txXfrm>
    </dsp:sp>
    <dsp:sp modelId="{62E7ABD4-FEB5-EA48-B622-9E5EF941C941}">
      <dsp:nvSpPr>
        <dsp:cNvPr id="0" name=""/>
        <dsp:cNvSpPr/>
      </dsp:nvSpPr>
      <dsp:spPr>
        <a:xfrm>
          <a:off x="2138883" y="1047993"/>
          <a:ext cx="1877819" cy="3561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Faculty Senate approves formation of the General Education committee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Charge:  R</a:t>
          </a:r>
          <a:r>
            <a:rPr lang="en-US" sz="1500" kern="1200" dirty="0" smtClean="0"/>
            <a:t>eview and define Gen Ed requirements; : Identify of General Education Learning Outcomes (GELOs)  </a:t>
          </a:r>
          <a:endParaRPr lang="en-US" sz="1500" kern="1200" dirty="0"/>
        </a:p>
      </dsp:txBody>
      <dsp:txXfrm>
        <a:off x="2138883" y="1047993"/>
        <a:ext cx="1877819" cy="3561053"/>
      </dsp:txXfrm>
    </dsp:sp>
    <dsp:sp modelId="{C9B183D2-AF7A-094E-8D8A-6EC534B7E7F6}">
      <dsp:nvSpPr>
        <dsp:cNvPr id="0" name=""/>
        <dsp:cNvSpPr/>
      </dsp:nvSpPr>
      <dsp:spPr>
        <a:xfrm>
          <a:off x="4270158" y="136743"/>
          <a:ext cx="2347274" cy="81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September 2015</a:t>
          </a:r>
        </a:p>
      </dsp:txBody>
      <dsp:txXfrm>
        <a:off x="4270158" y="136743"/>
        <a:ext cx="2347274" cy="810000"/>
      </dsp:txXfrm>
    </dsp:sp>
    <dsp:sp modelId="{B0F6C41D-20F1-9842-BE91-AB6D4B76A0FF}">
      <dsp:nvSpPr>
        <dsp:cNvPr id="0" name=""/>
        <dsp:cNvSpPr/>
      </dsp:nvSpPr>
      <dsp:spPr>
        <a:xfrm>
          <a:off x="4270158" y="1047993"/>
          <a:ext cx="1877819" cy="3561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Provost forms the </a:t>
          </a:r>
          <a:r>
            <a:rPr lang="en-US" sz="1500" kern="1200"/>
            <a:t>Assessment </a:t>
          </a:r>
          <a:r>
            <a:rPr lang="en-US" sz="1500" kern="1200" smtClean="0"/>
            <a:t>Facilitation </a:t>
          </a:r>
          <a:r>
            <a:rPr lang="en-US" sz="1500" kern="1200" dirty="0"/>
            <a:t>Steering Committee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Charge: </a:t>
          </a:r>
          <a:r>
            <a:rPr lang="en-US" sz="1500" kern="1200" dirty="0" smtClean="0"/>
            <a:t>Recommend policies, practices and procedures for assessment; Facilitate collection and dissemination of assessment data to Faculty Senate Committees and other groups</a:t>
          </a:r>
          <a:endParaRPr lang="en-US" sz="1500" kern="1200" dirty="0"/>
        </a:p>
      </dsp:txBody>
      <dsp:txXfrm>
        <a:off x="4270158" y="1047993"/>
        <a:ext cx="1877819" cy="3561053"/>
      </dsp:txXfrm>
    </dsp:sp>
    <dsp:sp modelId="{8C864512-E456-CA44-9018-7C6A0232AB5E}">
      <dsp:nvSpPr>
        <dsp:cNvPr id="0" name=""/>
        <dsp:cNvSpPr/>
      </dsp:nvSpPr>
      <dsp:spPr>
        <a:xfrm>
          <a:off x="6401432" y="136743"/>
          <a:ext cx="2347274" cy="81000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March 2016</a:t>
          </a:r>
        </a:p>
      </dsp:txBody>
      <dsp:txXfrm>
        <a:off x="6401432" y="136743"/>
        <a:ext cx="2347274" cy="810000"/>
      </dsp:txXfrm>
    </dsp:sp>
    <dsp:sp modelId="{D475CA5C-D00B-2644-9BB2-E319BF3C0A39}">
      <dsp:nvSpPr>
        <dsp:cNvPr id="0" name=""/>
        <dsp:cNvSpPr/>
      </dsp:nvSpPr>
      <dsp:spPr>
        <a:xfrm>
          <a:off x="6401432" y="1047993"/>
          <a:ext cx="1877819" cy="35610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/>
            <a:t>WOU Self-Study affirms importance of assessment</a:t>
          </a:r>
        </a:p>
      </dsp:txBody>
      <dsp:txXfrm>
        <a:off x="6401432" y="1047993"/>
        <a:ext cx="1877819" cy="3561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4633FA5-A086-F240-B2C1-A7AE6E68F6BD}" type="datetimeFigureOut">
              <a:rPr lang="en-US" smtClean="0"/>
              <a:pPr/>
              <a:t>4/8/16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4F8CCF4-6620-3F4B-8885-A2DE8C293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ou.edu/las/files/2015/05/WOUs-Undergraduate-Learning-Outcomes.pdf" TargetMode="External"/><Relationship Id="rId3" Type="http://schemas.openxmlformats.org/officeDocument/2006/relationships/hyperlink" Target="http://www.wou.edu/cai/files/2016/All_Rubrics-LEAP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ASFC recommendation to the provost</a:t>
            </a:r>
          </a:p>
          <a:p>
            <a:r>
              <a:rPr lang="en-US" dirty="0" smtClean="0"/>
              <a:t>And informational item to faculty senate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Leap and gen </a:t>
            </a:r>
            <a:r>
              <a:rPr lang="en-US" dirty="0" err="1" smtClean="0"/>
              <a:t>ed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1555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7693488"/>
              </p:ext>
            </p:extLst>
          </p:nvPr>
        </p:nvGraphicFramePr>
        <p:xfrm>
          <a:off x="227263" y="1524000"/>
          <a:ext cx="8756316" cy="474579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2842" y="628316"/>
            <a:ext cx="46111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How did we get here?</a:t>
            </a:r>
            <a:endParaRPr lang="en-US" sz="32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6243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this improve institutional effectiveness?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7529" y="1752600"/>
            <a:ext cx="8505761" cy="4746391"/>
          </a:xfrm>
        </p:spPr>
        <p:txBody>
          <a:bodyPr>
            <a:normAutofit/>
          </a:bodyPr>
          <a:lstStyle/>
          <a:p>
            <a:r>
              <a:rPr lang="en-US" dirty="0"/>
              <a:t>Initiate (or continue) Department conversations about Gen Ed course offerings</a:t>
            </a:r>
          </a:p>
          <a:p>
            <a:r>
              <a:rPr lang="en-US" dirty="0" smtClean="0"/>
              <a:t>Provide information to Gen Ed Committee to help fulfill their charge</a:t>
            </a:r>
          </a:p>
          <a:p>
            <a:pPr lvl="1"/>
            <a:r>
              <a:rPr lang="en-US" dirty="0"/>
              <a:t>Identify LEAP outcomes aligned to Gen Ed</a:t>
            </a:r>
          </a:p>
          <a:p>
            <a:pPr lvl="1"/>
            <a:r>
              <a:rPr lang="en-US" dirty="0" smtClean="0"/>
              <a:t>Define Q, W, D, and LACC designations</a:t>
            </a:r>
          </a:p>
          <a:p>
            <a:r>
              <a:rPr lang="en-US" dirty="0" smtClean="0"/>
              <a:t>Inform work of WOU </a:t>
            </a:r>
            <a:r>
              <a:rPr lang="en-US" dirty="0"/>
              <a:t>Team </a:t>
            </a:r>
            <a:r>
              <a:rPr lang="en-US" dirty="0" smtClean="0"/>
              <a:t>attending </a:t>
            </a:r>
            <a:r>
              <a:rPr lang="en-US" dirty="0"/>
              <a:t>AAC&amp;U </a:t>
            </a:r>
            <a:r>
              <a:rPr lang="en-US" dirty="0" smtClean="0"/>
              <a:t>General Education and Assessment Institute (Boston University, June </a:t>
            </a:r>
            <a:r>
              <a:rPr lang="fr-FR" dirty="0" smtClean="0"/>
              <a:t>’</a:t>
            </a:r>
            <a:r>
              <a:rPr lang="en-US" dirty="0" smtClean="0"/>
              <a:t>16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969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05" y="408372"/>
            <a:ext cx="8934675" cy="10394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Preliminary Data Collection:</a:t>
            </a:r>
            <a:br>
              <a:rPr lang="en-US" dirty="0" smtClean="0"/>
            </a:br>
            <a:r>
              <a:rPr lang="en-US" dirty="0" smtClean="0"/>
              <a:t>by June 1,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0514"/>
            <a:ext cx="8229600" cy="48047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Do you have an assignment that gives students an opportunity to demonstrate achievement of any one of the LEAP Value rubrics in your General Education Course? </a:t>
            </a:r>
          </a:p>
          <a:p>
            <a:pPr lvl="1"/>
            <a:r>
              <a:rPr lang="en-US" dirty="0" smtClean="0"/>
              <a:t>Courses with multiple sections may decide on a common assignment, if deemed appropriate by the department</a:t>
            </a:r>
          </a:p>
          <a:p>
            <a:r>
              <a:rPr lang="en-US" dirty="0" smtClean="0"/>
              <a:t>Indicate how the assignment matches one LEAP rubric</a:t>
            </a:r>
          </a:p>
          <a:p>
            <a:pPr lvl="1"/>
            <a:r>
              <a:rPr lang="en-US" dirty="0" smtClean="0"/>
              <a:t>LEAP rubric</a:t>
            </a:r>
          </a:p>
          <a:p>
            <a:pPr lvl="1"/>
            <a:r>
              <a:rPr lang="en-US" dirty="0" smtClean="0"/>
              <a:t>Feature</a:t>
            </a:r>
          </a:p>
          <a:p>
            <a:pPr lvl="1"/>
            <a:r>
              <a:rPr lang="en-US" dirty="0" smtClean="0"/>
              <a:t>Levels of competency that represent acceptable performance</a:t>
            </a:r>
          </a:p>
          <a:p>
            <a:r>
              <a:rPr lang="en-US" dirty="0" smtClean="0"/>
              <a:t>Who is a contact person for follow-up? </a:t>
            </a:r>
          </a:p>
          <a:p>
            <a:pPr lvl="1"/>
            <a:r>
              <a:rPr lang="en-US" dirty="0" smtClean="0"/>
              <a:t>Could be a course instructor, coordinator, department head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105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8438"/>
            <a:ext cx="8229600" cy="13978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Biology 101, 102, 103</a:t>
            </a:r>
          </a:p>
          <a:p>
            <a:r>
              <a:rPr lang="en-US" dirty="0" smtClean="0"/>
              <a:t>Lab </a:t>
            </a:r>
            <a:r>
              <a:rPr lang="en-US" dirty="0" err="1" smtClean="0"/>
              <a:t>writeup</a:t>
            </a:r>
            <a:endParaRPr lang="en-US" dirty="0" smtClean="0"/>
          </a:p>
          <a:p>
            <a:r>
              <a:rPr lang="en-US" dirty="0" smtClean="0"/>
              <a:t>Inquiry – Analysis (3) Conclusions (2) Limitations (1)</a:t>
            </a:r>
          </a:p>
          <a:p>
            <a:r>
              <a:rPr lang="en-US" dirty="0" smtClean="0"/>
              <a:t>Contact: Erin Baumgartner, 100 series coordinator</a:t>
            </a:r>
          </a:p>
          <a:p>
            <a:endParaRPr lang="en-US" dirty="0" smtClean="0"/>
          </a:p>
        </p:txBody>
      </p:sp>
      <p:pic>
        <p:nvPicPr>
          <p:cNvPr id="5" name="Picture 4" descr="Inquir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0" y="1586942"/>
            <a:ext cx="9144000" cy="527105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12555" y="5240866"/>
            <a:ext cx="1758580" cy="522723"/>
          </a:xfrm>
          <a:prstGeom prst="rect">
            <a:avLst/>
          </a:prstGeom>
          <a:solidFill>
            <a:srgbClr val="3366FF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29714" y="6310320"/>
            <a:ext cx="1787285" cy="415173"/>
          </a:xfrm>
          <a:prstGeom prst="rect">
            <a:avLst/>
          </a:prstGeom>
          <a:solidFill>
            <a:srgbClr val="3366FF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71135" y="5763590"/>
            <a:ext cx="1758580" cy="546730"/>
          </a:xfrm>
          <a:prstGeom prst="rect">
            <a:avLst/>
          </a:prstGeom>
          <a:solidFill>
            <a:srgbClr val="3366FF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26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I want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403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Access learning outcomes and value rubrics online: </a:t>
            </a:r>
          </a:p>
          <a:p>
            <a:pPr lvl="1"/>
            <a:r>
              <a:rPr lang="en-US" sz="1600" dirty="0">
                <a:hlinkClick r:id="rId2"/>
              </a:rPr>
              <a:t>http://www.wou.edu/las/files/2015/05/WOUs-Undergraduate-Learning-Outcomes.pdf</a:t>
            </a:r>
            <a:endParaRPr lang="en-US" sz="1600" dirty="0"/>
          </a:p>
          <a:p>
            <a:pPr lvl="1"/>
            <a:r>
              <a:rPr lang="en-US" sz="1600" dirty="0" smtClean="0">
                <a:hlinkClick r:id="rId3"/>
              </a:rPr>
              <a:t>http</a:t>
            </a:r>
            <a:r>
              <a:rPr lang="en-US" sz="1600" dirty="0">
                <a:hlinkClick r:id="rId3"/>
              </a:rPr>
              <a:t>://www.wou.edu/cai/files/2016/All_Rubrics-LEAP.pdf</a:t>
            </a:r>
            <a:endParaRPr lang="en-US" sz="1600" dirty="0"/>
          </a:p>
          <a:p>
            <a:r>
              <a:rPr lang="en-US" dirty="0" smtClean="0"/>
              <a:t>Campus Conversations</a:t>
            </a:r>
          </a:p>
          <a:p>
            <a:r>
              <a:rPr lang="en-US" dirty="0" smtClean="0"/>
              <a:t>Center for Academic Innovation </a:t>
            </a:r>
          </a:p>
          <a:p>
            <a:r>
              <a:rPr lang="en-US" dirty="0"/>
              <a:t>Assessment Facilitation Steering </a:t>
            </a:r>
            <a:r>
              <a:rPr lang="en-US" dirty="0" smtClean="0"/>
              <a:t>Committee</a:t>
            </a:r>
          </a:p>
          <a:p>
            <a:pPr lvl="1"/>
            <a:r>
              <a:rPr lang="en-US" dirty="0"/>
              <a:t>Erin Baumgartner (LAS/Chair)</a:t>
            </a:r>
          </a:p>
          <a:p>
            <a:pPr lvl="1"/>
            <a:r>
              <a:rPr lang="en-US" dirty="0"/>
              <a:t>Paul Disney (LAS/Vice-Chair)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Susanne Monahan (Dean/LAS)</a:t>
            </a:r>
          </a:p>
          <a:p>
            <a:pPr lvl="1"/>
            <a:r>
              <a:rPr lang="en-US" dirty="0"/>
              <a:t>Mark </a:t>
            </a:r>
            <a:r>
              <a:rPr lang="en-US" dirty="0" err="1"/>
              <a:t>Girod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(Dean, COE)</a:t>
            </a:r>
          </a:p>
          <a:p>
            <a:pPr lvl="1"/>
            <a:r>
              <a:rPr lang="en-US" dirty="0"/>
              <a:t>Dan Clark (CAI)</a:t>
            </a:r>
          </a:p>
          <a:p>
            <a:pPr lvl="1"/>
            <a:r>
              <a:rPr lang="en-US" dirty="0" err="1"/>
              <a:t>Adry</a:t>
            </a:r>
            <a:r>
              <a:rPr lang="en-US" dirty="0"/>
              <a:t> Clark (SLCD)</a:t>
            </a:r>
          </a:p>
          <a:p>
            <a:pPr lvl="1"/>
            <a:r>
              <a:rPr lang="en-US" dirty="0"/>
              <a:t>Gay Timken (COE)</a:t>
            </a:r>
          </a:p>
          <a:p>
            <a:pPr lvl="1"/>
            <a:r>
              <a:rPr lang="en-US" dirty="0"/>
              <a:t>Carol Harding (LAS)</a:t>
            </a:r>
          </a:p>
          <a:p>
            <a:pPr lvl="1"/>
            <a:r>
              <a:rPr lang="en-US" dirty="0"/>
              <a:t>Alicia Wenzel (COE)</a:t>
            </a:r>
          </a:p>
          <a:p>
            <a:pPr lvl="1"/>
            <a:r>
              <a:rPr lang="en-US" dirty="0"/>
              <a:t>Stephanie Hoover (LAS)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1548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4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80004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1127</TotalTime>
  <Words>415</Words>
  <Application>Microsoft Macintosh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Apothecary</vt:lpstr>
      <vt:lpstr>Leap and gen ed</vt:lpstr>
      <vt:lpstr>Slide 2</vt:lpstr>
      <vt:lpstr>How does this improve institutional effectiveness?</vt:lpstr>
      <vt:lpstr>Preliminary Data Collection: by June 1, 2016</vt:lpstr>
      <vt:lpstr>Slide 5</vt:lpstr>
      <vt:lpstr>What if I want help?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</dc:title>
  <dc:creator>Western Oregon University</dc:creator>
  <cp:lastModifiedBy>Erin Baumgartner</cp:lastModifiedBy>
  <cp:revision>92</cp:revision>
  <dcterms:created xsi:type="dcterms:W3CDTF">2016-04-08T20:35:29Z</dcterms:created>
  <dcterms:modified xsi:type="dcterms:W3CDTF">2016-04-08T20:45:34Z</dcterms:modified>
</cp:coreProperties>
</file>