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471900" y="1919075"/>
            <a:ext cx="3999900" cy="271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4250" y="1919075"/>
            <a:ext cx="3999900" cy="271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6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390525" y="2352675"/>
            <a:ext cx="8222100" cy="933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5000"/>
              <a:t>Supporting First-Generation, Low-Income Students through Graduation</a:t>
            </a:r>
          </a:p>
        </p:txBody>
      </p:sp>
      <p:sp>
        <p:nvSpPr>
          <p:cNvPr id="68" name="Shape 68"/>
          <p:cNvSpPr txBox="1"/>
          <p:nvPr>
            <p:ph idx="1" type="subTitle"/>
          </p:nvPr>
        </p:nvSpPr>
        <p:spPr>
          <a:xfrm>
            <a:off x="390525" y="3398730"/>
            <a:ext cx="8222100" cy="432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400"/>
              <a:t>Observations from the Student Enrichment Program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4800"/>
              <a:t>Today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5 minutes of SEP Info</a:t>
            </a:r>
          </a:p>
          <a:p>
            <a:pPr indent="-381000" lvl="0" marL="4572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5 minutes of Discussion, with opportunity for more after the meeting wraps</a:t>
            </a:r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8125" y="3071825"/>
            <a:ext cx="2016125" cy="1814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4800"/>
              <a:t>SEP: A Quick Overview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lang="en">
                <a:solidFill>
                  <a:srgbClr val="434343"/>
                </a:solidFill>
              </a:rPr>
              <a:t>Serve students who are First-Gen, Low-Income, or have Disabilities</a:t>
            </a:r>
          </a:p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lang="en">
                <a:solidFill>
                  <a:srgbClr val="434343"/>
                </a:solidFill>
              </a:rPr>
              <a:t>8 FTE: Advisors, Instructors, and Support Staff</a:t>
            </a:r>
          </a:p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lang="en">
                <a:solidFill>
                  <a:srgbClr val="434343"/>
                </a:solidFill>
              </a:rPr>
              <a:t>Approximately 50% Funded by a Federal TRIO Grant</a:t>
            </a:r>
          </a:p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lang="en">
                <a:solidFill>
                  <a:srgbClr val="434343"/>
                </a:solidFill>
              </a:rPr>
              <a:t>APSC 201, Ground Level by Honors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9574" y="3074624"/>
            <a:ext cx="3415824" cy="189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 txBox="1"/>
          <p:nvPr/>
        </p:nvSpPr>
        <p:spPr>
          <a:xfrm>
            <a:off x="921250" y="3865375"/>
            <a:ext cx="4026000" cy="10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434343"/>
                </a:solidFill>
              </a:rPr>
              <a:t>Left to Right: Marshall Guthrie, Beth Doughman, Emmanuel Macias, Adriana Carrillo, Chris Solario, Alicia Monrroy, Sheree Solario, Letitia Erckenbrack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4800"/>
              <a:t>SEP Core Services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General Advising</a:t>
            </a:r>
          </a:p>
          <a:p>
            <a:pPr indent="-381000" lvl="0" marL="4572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Credit-Bearing Coursework (Transition, Study Skills, Financial Literacy)</a:t>
            </a:r>
          </a:p>
          <a:p>
            <a:pPr indent="-381000" lvl="0" marL="4572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Textbook/Equipment Lending Resources</a:t>
            </a:r>
          </a:p>
        </p:txBody>
      </p:sp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94200" y="3202924"/>
            <a:ext cx="1498924" cy="173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4800"/>
              <a:t>Coursework: The SEP First Year Experience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b="1" lang="en">
                <a:solidFill>
                  <a:srgbClr val="434343"/>
                </a:solidFill>
              </a:rPr>
              <a:t>The Reason:</a:t>
            </a:r>
          </a:p>
          <a:p>
            <a:pPr indent="-342900" lvl="1" marL="9144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1800">
                <a:solidFill>
                  <a:srgbClr val="434343"/>
                </a:solidFill>
              </a:rPr>
              <a:t>More Complete and Timely Information</a:t>
            </a:r>
          </a:p>
          <a:p>
            <a:pPr indent="-342900" lvl="1" marL="9144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1800">
                <a:solidFill>
                  <a:srgbClr val="434343"/>
                </a:solidFill>
              </a:rPr>
              <a:t>Consistent Scheduling</a:t>
            </a:r>
          </a:p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b="1" lang="en">
                <a:solidFill>
                  <a:srgbClr val="434343"/>
                </a:solidFill>
              </a:rPr>
              <a:t>The Plan:</a:t>
            </a:r>
          </a:p>
          <a:p>
            <a:pPr indent="-342900" lvl="1" marL="91440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1800">
                <a:solidFill>
                  <a:srgbClr val="434343"/>
                </a:solidFill>
              </a:rPr>
              <a:t>120 students, 3 terms/1 year,  Low-Cost/Open Source Textbooks</a:t>
            </a:r>
          </a:p>
          <a:p>
            <a:pPr indent="-228600" lvl="0" marL="457200" rtl="0">
              <a:spcBef>
                <a:spcPts val="0"/>
              </a:spcBef>
              <a:buClr>
                <a:srgbClr val="434343"/>
              </a:buClr>
            </a:pPr>
            <a:r>
              <a:rPr b="1" lang="en">
                <a:solidFill>
                  <a:srgbClr val="434343"/>
                </a:solidFill>
              </a:rPr>
              <a:t>Potential overlap for faculty:</a:t>
            </a:r>
          </a:p>
          <a:p>
            <a:pPr indent="-342900" lvl="1" marL="914400" rtl="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1800">
                <a:solidFill>
                  <a:srgbClr val="434343"/>
                </a:solidFill>
              </a:rPr>
              <a:t>In 2 years: Is this a model that could/should be institution-wide?</a:t>
            </a:r>
          </a:p>
          <a:p>
            <a:pPr indent="-342900" lvl="1" marL="91440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1800">
                <a:solidFill>
                  <a:srgbClr val="434343"/>
                </a:solidFill>
              </a:rPr>
              <a:t>Assist with text development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4800"/>
              <a:t>Micro-Assessments and Pre/Post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400">
                <a:solidFill>
                  <a:srgbClr val="434343"/>
                </a:solidFill>
              </a:rPr>
              <a:t>Textbooks</a:t>
            </a:r>
            <a:r>
              <a:rPr lang="en" sz="2400">
                <a:solidFill>
                  <a:srgbClr val="434343"/>
                </a:solidFill>
              </a:rPr>
              <a:t>: Most commonly purchased online (62%), 45% have not purchased a required book.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2400">
                <a:solidFill>
                  <a:srgbClr val="434343"/>
                </a:solidFill>
              </a:rPr>
              <a:t>Technology</a:t>
            </a:r>
            <a:r>
              <a:rPr lang="en" sz="2400">
                <a:solidFill>
                  <a:srgbClr val="434343"/>
                </a:solidFill>
              </a:rPr>
              <a:t>: 14% lack 24-hour access to computing resources, 8% don’t have a smartphone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2400">
                <a:solidFill>
                  <a:srgbClr val="434343"/>
                </a:solidFill>
              </a:rPr>
              <a:t>Social Media</a:t>
            </a:r>
            <a:r>
              <a:rPr lang="en" sz="2400">
                <a:solidFill>
                  <a:srgbClr val="434343"/>
                </a:solidFill>
              </a:rPr>
              <a:t>: 82% use Facebook 1/week, 40% FB is the Social Network they use most often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4800"/>
              <a:t>Discussion Points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What are faculty seeing?</a:t>
            </a:r>
          </a:p>
          <a:p>
            <a:pPr indent="-381000" lvl="0" marL="45720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What role should all of us, the institution and community, be playing in students lives?</a:t>
            </a:r>
          </a:p>
          <a:p>
            <a:pPr indent="-381000" lvl="0" marL="457200">
              <a:spcBef>
                <a:spcPts val="0"/>
              </a:spcBef>
              <a:buClr>
                <a:srgbClr val="434343"/>
              </a:buClr>
              <a:buSzPct val="100000"/>
            </a:pPr>
            <a:r>
              <a:rPr lang="en" sz="2400">
                <a:solidFill>
                  <a:srgbClr val="434343"/>
                </a:solidFill>
              </a:rPr>
              <a:t>What can SEP do for you?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5950" y="2984500"/>
            <a:ext cx="2025650" cy="20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