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63" r:id="rId4"/>
    <p:sldId id="262" r:id="rId5"/>
    <p:sldId id="259" r:id="rId6"/>
    <p:sldId id="260" r:id="rId7"/>
    <p:sldId id="261" r:id="rId8"/>
    <p:sldId id="25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711" autoAdjust="0"/>
    <p:restoredTop sz="50000"/>
  </p:normalViewPr>
  <p:slideViewPr>
    <p:cSldViewPr snapToGrid="0">
      <p:cViewPr varScale="1">
        <p:scale>
          <a:sx n="58" d="100"/>
          <a:sy n="58" d="100"/>
        </p:scale>
        <p:origin x="18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DC5A8-1B85-2846-AE5B-32A7B8C4928C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08B1BC-1522-6742-BA51-75C8D3F6A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77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8B1BC-1522-6742-BA51-75C8D3F6A21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96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8B1BC-1522-6742-BA51-75C8D3F6A21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13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1524000" y="371249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1524000" y="2850924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2" y="5220837"/>
            <a:ext cx="12191999" cy="16371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672" y="5459154"/>
            <a:ext cx="6425184" cy="1137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74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41" y="365127"/>
            <a:ext cx="9786259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67541" y="2307319"/>
            <a:ext cx="9786259" cy="435133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" y="1787978"/>
            <a:ext cx="12191999" cy="405039"/>
            <a:chOff x="1" y="1420586"/>
            <a:chExt cx="12191998" cy="405039"/>
          </a:xfrm>
        </p:grpSpPr>
        <p:sp>
          <p:nvSpPr>
            <p:cNvPr id="8" name="Rectangle 7"/>
            <p:cNvSpPr/>
            <p:nvPr userDrawn="1"/>
          </p:nvSpPr>
          <p:spPr>
            <a:xfrm>
              <a:off x="1" y="1420586"/>
              <a:ext cx="1428750" cy="40503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1567542" y="1420586"/>
              <a:ext cx="10624457" cy="4050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655536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537" y="365125"/>
            <a:ext cx="7734300" cy="581183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 rot="5400000">
            <a:off x="4929869" y="3226483"/>
            <a:ext cx="6858001" cy="405039"/>
            <a:chOff x="1" y="1420586"/>
            <a:chExt cx="12191998" cy="405039"/>
          </a:xfrm>
        </p:grpSpPr>
        <p:sp>
          <p:nvSpPr>
            <p:cNvPr id="8" name="Rectangle 7"/>
            <p:cNvSpPr/>
            <p:nvPr userDrawn="1"/>
          </p:nvSpPr>
          <p:spPr>
            <a:xfrm>
              <a:off x="1" y="1420586"/>
              <a:ext cx="1428750" cy="40503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1567542" y="1420586"/>
              <a:ext cx="10624457" cy="4050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810781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6149975"/>
          </a:xfrm>
        </p:spPr>
        <p:txBody>
          <a:bodyPr>
            <a:normAutofit/>
          </a:bodyPr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9864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5303520"/>
            <a:ext cx="12192000" cy="15544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672" y="5459154"/>
            <a:ext cx="6425184" cy="1137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993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41" y="46719"/>
            <a:ext cx="9786259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7541" y="1907269"/>
            <a:ext cx="9786259" cy="4738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" y="1420588"/>
            <a:ext cx="12191999" cy="405039"/>
            <a:chOff x="1" y="1420586"/>
            <a:chExt cx="12191998" cy="405039"/>
          </a:xfrm>
        </p:grpSpPr>
        <p:sp>
          <p:nvSpPr>
            <p:cNvPr id="7" name="Rectangle 6"/>
            <p:cNvSpPr/>
            <p:nvPr userDrawn="1"/>
          </p:nvSpPr>
          <p:spPr>
            <a:xfrm>
              <a:off x="1" y="1420586"/>
              <a:ext cx="1428750" cy="40503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1567542" y="1420586"/>
              <a:ext cx="10624457" cy="4050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1935356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1192" y="623892"/>
            <a:ext cx="9786259" cy="2852737"/>
          </a:xfrm>
        </p:spPr>
        <p:txBody>
          <a:bodyPr anchor="b"/>
          <a:lstStyle>
            <a:lvl1pPr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1192" y="4042460"/>
            <a:ext cx="978625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-6349" y="3557025"/>
            <a:ext cx="12191999" cy="405039"/>
            <a:chOff x="1" y="1420586"/>
            <a:chExt cx="12191998" cy="405039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" y="1420586"/>
              <a:ext cx="1428750" cy="40503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67542" y="1420586"/>
              <a:ext cx="10624457" cy="4050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2428723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44" y="365127"/>
            <a:ext cx="9786257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67544" y="2372633"/>
            <a:ext cx="4452257" cy="368526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01544" y="2372633"/>
            <a:ext cx="4452257" cy="368526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2" y="1829141"/>
            <a:ext cx="12191999" cy="405039"/>
            <a:chOff x="1" y="1420586"/>
            <a:chExt cx="12191998" cy="405039"/>
          </a:xfrm>
        </p:grpSpPr>
        <p:sp>
          <p:nvSpPr>
            <p:cNvPr id="9" name="Rectangle 8"/>
            <p:cNvSpPr/>
            <p:nvPr userDrawn="1"/>
          </p:nvSpPr>
          <p:spPr>
            <a:xfrm>
              <a:off x="1" y="1420586"/>
              <a:ext cx="1428750" cy="40503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1567542" y="1420586"/>
              <a:ext cx="10624457" cy="4050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12863010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42" y="365127"/>
            <a:ext cx="9787847" cy="1325563"/>
          </a:xfrm>
        </p:spPr>
        <p:txBody>
          <a:bodyPr/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7541" y="2277156"/>
            <a:ext cx="4800603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67541" y="3101068"/>
            <a:ext cx="4800603" cy="368458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66113" y="2277156"/>
            <a:ext cx="4889275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66113" y="3101068"/>
            <a:ext cx="4889275" cy="368458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1" y="1781404"/>
            <a:ext cx="12191999" cy="405039"/>
            <a:chOff x="1" y="1420586"/>
            <a:chExt cx="12191998" cy="405039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" y="1420586"/>
              <a:ext cx="1428750" cy="40503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67542" y="1420586"/>
              <a:ext cx="10624457" cy="4050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1670135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41" y="365127"/>
            <a:ext cx="9786259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1" y="1755324"/>
            <a:ext cx="12191999" cy="405039"/>
            <a:chOff x="1" y="1420586"/>
            <a:chExt cx="12191998" cy="405039"/>
          </a:xfrm>
        </p:grpSpPr>
        <p:sp>
          <p:nvSpPr>
            <p:cNvPr id="7" name="Rectangle 6"/>
            <p:cNvSpPr/>
            <p:nvPr userDrawn="1"/>
          </p:nvSpPr>
          <p:spPr>
            <a:xfrm>
              <a:off x="1" y="1420586"/>
              <a:ext cx="1428750" cy="40503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1567542" y="1420586"/>
              <a:ext cx="10624457" cy="4050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680610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95879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9715" y="244928"/>
            <a:ext cx="3792311" cy="1600200"/>
          </a:xfrm>
        </p:spPr>
        <p:txBody>
          <a:bodyPr anchor="b"/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8381" y="244930"/>
            <a:ext cx="6367009" cy="6449787"/>
          </a:xfrm>
        </p:spPr>
        <p:txBody>
          <a:bodyPr/>
          <a:lstStyle>
            <a:lvl1pPr>
              <a:defRPr sz="3200">
                <a:solidFill>
                  <a:schemeClr val="tx2"/>
                </a:solidFill>
              </a:defRPr>
            </a:lvl1pPr>
            <a:lvl2pPr>
              <a:defRPr sz="28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0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79715" y="2367644"/>
            <a:ext cx="3792311" cy="4327071"/>
          </a:xfrm>
        </p:spPr>
        <p:txBody>
          <a:bodyPr/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0" y="1903867"/>
            <a:ext cx="4772027" cy="405039"/>
            <a:chOff x="0" y="1903865"/>
            <a:chExt cx="4772026" cy="405039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1903865"/>
              <a:ext cx="839788" cy="40503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979714" y="1903865"/>
              <a:ext cx="3792312" cy="4050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6251663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9715" y="106136"/>
            <a:ext cx="3792311" cy="1600200"/>
          </a:xfrm>
        </p:spPr>
        <p:txBody>
          <a:bodyPr anchor="b"/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75023" y="106136"/>
            <a:ext cx="6172200" cy="647666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79715" y="2237014"/>
            <a:ext cx="3792311" cy="4345786"/>
          </a:xfrm>
        </p:spPr>
        <p:txBody>
          <a:bodyPr/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1782993"/>
            <a:ext cx="4772027" cy="405039"/>
            <a:chOff x="0" y="1903865"/>
            <a:chExt cx="4772026" cy="405039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1903865"/>
              <a:ext cx="839788" cy="40503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979714" y="1903865"/>
              <a:ext cx="3792312" cy="4050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4146544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DDC40-099C-4998-BF8C-0DBCE25024CB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622E5-7872-470A-A60D-0E9D4ED01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396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0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friedmana@wou.edu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39243"/>
            <a:ext cx="9144000" cy="2517732"/>
          </a:xfrm>
        </p:spPr>
        <p:txBody>
          <a:bodyPr/>
          <a:lstStyle/>
          <a:p>
            <a:r>
              <a:rPr lang="en-US" dirty="0" smtClean="0"/>
              <a:t>Career Mentoring 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532340"/>
            <a:ext cx="9144000" cy="974346"/>
          </a:xfrm>
        </p:spPr>
        <p:txBody>
          <a:bodyPr/>
          <a:lstStyle/>
          <a:p>
            <a:r>
              <a:rPr lang="en-US" dirty="0" smtClean="0"/>
              <a:t>Annie Friedman</a:t>
            </a:r>
          </a:p>
          <a:p>
            <a:r>
              <a:rPr lang="en-US" sz="2000" dirty="0" smtClean="0"/>
              <a:t>Mentoring Program Coordinator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5359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SB 860 – a grant-funded project managed by the Higher Education Coordinating Commission (HECC), awarded Jan. 2016</a:t>
            </a:r>
          </a:p>
          <a:p>
            <a:r>
              <a:rPr lang="en-US" dirty="0" smtClean="0"/>
              <a:t>Designed to align advising, career services and alumni relations – focus on underrepresented students</a:t>
            </a:r>
          </a:p>
          <a:p>
            <a:r>
              <a:rPr lang="en-US" dirty="0" smtClean="0"/>
              <a:t>The Career Mentoring Program connects current students with alumni mentors to help them prepare for life after WOU by developing career readiness through:</a:t>
            </a:r>
          </a:p>
          <a:p>
            <a:pPr lvl="1"/>
            <a:r>
              <a:rPr lang="en-US" dirty="0" smtClean="0"/>
              <a:t>Exploration</a:t>
            </a:r>
          </a:p>
          <a:p>
            <a:pPr lvl="1"/>
            <a:r>
              <a:rPr lang="en-US" dirty="0" smtClean="0"/>
              <a:t>Skill building</a:t>
            </a:r>
          </a:p>
          <a:p>
            <a:pPr lvl="1"/>
            <a:r>
              <a:rPr lang="en-US" dirty="0" smtClean="0"/>
              <a:t>Networking </a:t>
            </a:r>
          </a:p>
        </p:txBody>
      </p:sp>
    </p:spTree>
    <p:extLst>
      <p:ext uri="{BB962C8B-B14F-4D97-AF65-F5344CB8AC3E}">
        <p14:creationId xmlns:p14="http://schemas.microsoft.com/office/powerpoint/2010/main" val="2320389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 the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Needs assessment</a:t>
            </a:r>
          </a:p>
          <a:p>
            <a:pPr lvl="1"/>
            <a:r>
              <a:rPr lang="en-US" dirty="0" smtClean="0"/>
              <a:t>72% interested in meeting with a WOU graduate in a career that interests them</a:t>
            </a:r>
          </a:p>
          <a:p>
            <a:pPr lvl="1"/>
            <a:r>
              <a:rPr lang="en-US" dirty="0" smtClean="0"/>
              <a:t>42% one time per month</a:t>
            </a:r>
          </a:p>
          <a:p>
            <a:pPr lvl="1"/>
            <a:r>
              <a:rPr lang="en-US" dirty="0" smtClean="0"/>
              <a:t>78.3% face-to-face, 1-on-1, 69% email, 45% texting</a:t>
            </a:r>
          </a:p>
          <a:p>
            <a:r>
              <a:rPr lang="en-US" dirty="0" smtClean="0"/>
              <a:t>Fall term</a:t>
            </a:r>
          </a:p>
          <a:p>
            <a:pPr lvl="1"/>
            <a:r>
              <a:rPr lang="en-US" dirty="0" smtClean="0"/>
              <a:t>86 </a:t>
            </a:r>
            <a:r>
              <a:rPr lang="en-US" dirty="0"/>
              <a:t>students</a:t>
            </a:r>
          </a:p>
          <a:p>
            <a:pPr lvl="1"/>
            <a:r>
              <a:rPr lang="en-US" dirty="0" smtClean="0"/>
              <a:t>19 alumni</a:t>
            </a:r>
          </a:p>
          <a:p>
            <a:r>
              <a:rPr lang="en-US" dirty="0" smtClean="0"/>
              <a:t>Winter term</a:t>
            </a:r>
          </a:p>
          <a:p>
            <a:pPr lvl="1"/>
            <a:r>
              <a:rPr lang="en-US" dirty="0" smtClean="0"/>
              <a:t>30 students</a:t>
            </a:r>
          </a:p>
          <a:p>
            <a:r>
              <a:rPr lang="en-US" dirty="0" smtClean="0"/>
              <a:t>64 alumni in the mentor database</a:t>
            </a:r>
          </a:p>
        </p:txBody>
      </p:sp>
    </p:spTree>
    <p:extLst>
      <p:ext uri="{BB962C8B-B14F-4D97-AF65-F5344CB8AC3E}">
        <p14:creationId xmlns:p14="http://schemas.microsoft.com/office/powerpoint/2010/main" val="1431639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en-US" dirty="0" smtClean="0"/>
              <a:t>ilots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FALL</a:t>
            </a:r>
          </a:p>
          <a:p>
            <a:r>
              <a:rPr lang="en-US" dirty="0" smtClean="0"/>
              <a:t>Classroom </a:t>
            </a:r>
          </a:p>
          <a:p>
            <a:pPr lvl="1"/>
            <a:r>
              <a:rPr lang="en-US" dirty="0" smtClean="0"/>
              <a:t>Student Enrichment Program First-Year experience class</a:t>
            </a:r>
          </a:p>
          <a:p>
            <a:r>
              <a:rPr lang="en-US" dirty="0" smtClean="0"/>
              <a:t>In-person networking events</a:t>
            </a:r>
          </a:p>
          <a:p>
            <a:pPr lvl="1"/>
            <a:r>
              <a:rPr lang="en-US" dirty="0" smtClean="0"/>
              <a:t>World After WOU</a:t>
            </a:r>
          </a:p>
          <a:p>
            <a:pPr lvl="1"/>
            <a:r>
              <a:rPr lang="en-US" dirty="0" smtClean="0"/>
              <a:t>Public Service Career Connect</a:t>
            </a:r>
          </a:p>
          <a:p>
            <a:r>
              <a:rPr lang="en-US" dirty="0" smtClean="0"/>
              <a:t>Group (in-person and virtually)</a:t>
            </a:r>
          </a:p>
          <a:p>
            <a:pPr lvl="1"/>
            <a:r>
              <a:rPr lang="en-US" dirty="0" smtClean="0"/>
              <a:t>BA 484: International Management</a:t>
            </a:r>
          </a:p>
          <a:p>
            <a:pPr lvl="1"/>
            <a:endParaRPr lang="en-US" b="1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19802" y="2372633"/>
            <a:ext cx="5334000" cy="410035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WINTER</a:t>
            </a:r>
          </a:p>
          <a:p>
            <a:r>
              <a:rPr lang="en-US" dirty="0" smtClean="0"/>
              <a:t>Formal one-on-one program</a:t>
            </a:r>
          </a:p>
          <a:p>
            <a:pPr lvl="1"/>
            <a:r>
              <a:rPr lang="en-US" dirty="0" smtClean="0"/>
              <a:t>BA 474: Business Leadership</a:t>
            </a:r>
          </a:p>
          <a:p>
            <a:r>
              <a:rPr lang="en-US" dirty="0" smtClean="0"/>
              <a:t>Classroom</a:t>
            </a:r>
            <a:endParaRPr lang="en-US" dirty="0"/>
          </a:p>
          <a:p>
            <a:pPr marL="685800" lvl="2">
              <a:spcBef>
                <a:spcPts val="1000"/>
              </a:spcBef>
            </a:pPr>
            <a:r>
              <a:rPr lang="en-US" dirty="0"/>
              <a:t>Student Enrichment Program First-Year </a:t>
            </a:r>
            <a:r>
              <a:rPr lang="en-US" dirty="0" smtClean="0"/>
              <a:t>Experience </a:t>
            </a:r>
            <a:r>
              <a:rPr lang="en-US" dirty="0"/>
              <a:t>class</a:t>
            </a:r>
          </a:p>
          <a:p>
            <a:r>
              <a:rPr lang="en-US" dirty="0" smtClean="0"/>
              <a:t>In-person networking event – March 2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SPRING</a:t>
            </a:r>
            <a:endParaRPr lang="en-US" b="1" dirty="0"/>
          </a:p>
          <a:p>
            <a:r>
              <a:rPr lang="en-US" dirty="0" smtClean="0"/>
              <a:t>Formal </a:t>
            </a:r>
            <a:r>
              <a:rPr lang="en-US" dirty="0"/>
              <a:t>one-on-one program</a:t>
            </a:r>
          </a:p>
          <a:p>
            <a:r>
              <a:rPr lang="en-US" dirty="0" smtClean="0"/>
              <a:t>Classroom</a:t>
            </a:r>
          </a:p>
          <a:p>
            <a:r>
              <a:rPr lang="en-US" dirty="0"/>
              <a:t>In-person networking event</a:t>
            </a:r>
          </a:p>
        </p:txBody>
      </p:sp>
    </p:spTree>
    <p:extLst>
      <p:ext uri="{BB962C8B-B14F-4D97-AF65-F5344CB8AC3E}">
        <p14:creationId xmlns:p14="http://schemas.microsoft.com/office/powerpoint/2010/main" val="964282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xpose </a:t>
            </a:r>
            <a:r>
              <a:rPr lang="en-US" dirty="0"/>
              <a:t>students to mentoring that provides career development information and resources in order to support their exploration of futures beyond </a:t>
            </a:r>
            <a:r>
              <a:rPr lang="en-US" dirty="0" smtClean="0"/>
              <a:t>graduation</a:t>
            </a:r>
          </a:p>
          <a:p>
            <a:endParaRPr lang="en-US" dirty="0" smtClean="0"/>
          </a:p>
          <a:p>
            <a:r>
              <a:rPr lang="en-US" dirty="0"/>
              <a:t>H</a:t>
            </a:r>
            <a:r>
              <a:rPr lang="en-US" dirty="0" smtClean="0"/>
              <a:t>elp </a:t>
            </a:r>
            <a:r>
              <a:rPr lang="en-US" dirty="0"/>
              <a:t>students develop networking skills and build professional networks in order to effectively pursue their career </a:t>
            </a:r>
            <a:r>
              <a:rPr lang="en-US" dirty="0" smtClean="0"/>
              <a:t>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791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Outcomes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6231" y="2119313"/>
            <a:ext cx="6195769" cy="4738687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330" y="1910556"/>
            <a:ext cx="6477000" cy="5179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339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you help?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Share ideas and feedback</a:t>
            </a:r>
          </a:p>
          <a:p>
            <a:r>
              <a:rPr lang="en-US" dirty="0" smtClean="0"/>
              <a:t>Recommend alumni</a:t>
            </a:r>
          </a:p>
          <a:p>
            <a:r>
              <a:rPr lang="en-US" dirty="0" smtClean="0"/>
              <a:t>Promote to students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006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371584" y="1816274"/>
            <a:ext cx="36200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Questions, Ideas, Feedback –</a:t>
            </a:r>
          </a:p>
          <a:p>
            <a:pPr algn="ctr"/>
            <a:r>
              <a:rPr lang="en-US" dirty="0" smtClean="0">
                <a:hlinkClick r:id="rId2"/>
              </a:rPr>
              <a:t>friedmana@wou.edu</a:t>
            </a:r>
            <a:endParaRPr lang="en-US" dirty="0" smtClean="0"/>
          </a:p>
          <a:p>
            <a:pPr algn="ctr"/>
            <a:r>
              <a:rPr lang="en-US" dirty="0" smtClean="0"/>
              <a:t>503-838-8304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81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4">
      <a:dk1>
        <a:srgbClr val="404041"/>
      </a:dk1>
      <a:lt1>
        <a:sysClr val="window" lastClr="FFFFFF"/>
      </a:lt1>
      <a:dk2>
        <a:srgbClr val="404041"/>
      </a:dk2>
      <a:lt2>
        <a:srgbClr val="E7E6E6"/>
      </a:lt2>
      <a:accent1>
        <a:srgbClr val="FF0000"/>
      </a:accent1>
      <a:accent2>
        <a:srgbClr val="AEABAB"/>
      </a:accent2>
      <a:accent3>
        <a:srgbClr val="686869"/>
      </a:accent3>
      <a:accent4>
        <a:srgbClr val="FF0000"/>
      </a:accent4>
      <a:accent5>
        <a:srgbClr val="D8D8D8"/>
      </a:accent5>
      <a:accent6>
        <a:srgbClr val="7F7F7F"/>
      </a:accent6>
      <a:hlink>
        <a:srgbClr val="8B8B8D"/>
      </a:hlink>
      <a:folHlink>
        <a:srgbClr val="FF0000"/>
      </a:folHlink>
    </a:clrScheme>
    <a:fontScheme name="Custom 6">
      <a:majorFont>
        <a:latin typeface="Avenir Next Demi Bold"/>
        <a:ea typeface=""/>
        <a:cs typeface=""/>
      </a:majorFont>
      <a:minorFont>
        <a:latin typeface="Avenir LT Std 55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I-WOU-Red" id="{42D7BD6F-211D-4043-9606-1B4C354F82D5}" vid="{75531286-E618-44D3-A7A5-09912D61DE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TRI-WOU-Red</Template>
  <TotalTime>1276</TotalTime>
  <Words>259</Words>
  <Application>Microsoft Office PowerPoint</Application>
  <PresentationFormat>Widescreen</PresentationFormat>
  <Paragraphs>56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Avenir LT Std 55 Roman</vt:lpstr>
      <vt:lpstr>Avenir Next Demi Bold</vt:lpstr>
      <vt:lpstr>Calibri</vt:lpstr>
      <vt:lpstr>Office Theme</vt:lpstr>
      <vt:lpstr>Career Mentoring Program</vt:lpstr>
      <vt:lpstr>What is it?</vt:lpstr>
      <vt:lpstr>By the numbers</vt:lpstr>
      <vt:lpstr>Pilots</vt:lpstr>
      <vt:lpstr>Program goals</vt:lpstr>
      <vt:lpstr>Learning Outcomes</vt:lpstr>
      <vt:lpstr>How can you help?</vt:lpstr>
      <vt:lpstr>Thank You!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 Mentoring Program</dc:title>
  <dc:creator>Annie Friedman</dc:creator>
  <cp:lastModifiedBy>Laurie Burton</cp:lastModifiedBy>
  <cp:revision>11</cp:revision>
  <dcterms:created xsi:type="dcterms:W3CDTF">2017-01-13T21:07:27Z</dcterms:created>
  <dcterms:modified xsi:type="dcterms:W3CDTF">2017-01-24T23:20:09Z</dcterms:modified>
</cp:coreProperties>
</file>