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 snapToGrid="0" snapToObjects="1">
      <p:cViewPr varScale="1">
        <p:scale>
          <a:sx n="45" d="100"/>
          <a:sy n="45" d="100"/>
        </p:scale>
        <p:origin x="4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2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5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1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7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3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6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0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9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4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4E2D-D5F4-7A4B-B027-1D2461CD09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D312-F798-5F4E-B0C3-B4FD0F8E9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5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2154151" y="0"/>
            <a:ext cx="6251368" cy="134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CC3333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pPr algn="l" eaLnBrk="1" hangingPunct="1"/>
            <a:r>
              <a:rPr lang="en-US" sz="4800" dirty="0" smtClean="0"/>
              <a:t>NWCCU </a:t>
            </a:r>
            <a:r>
              <a:rPr lang="en-US" sz="4800" dirty="0"/>
              <a:t>update</a:t>
            </a:r>
            <a:br>
              <a:rPr lang="en-US" sz="4800" dirty="0"/>
            </a:br>
            <a:r>
              <a:rPr lang="en-US" sz="3600" kern="12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February 13, 2018</a:t>
            </a:r>
            <a:endParaRPr lang="en-US" sz="3600" kern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50658"/>
              </p:ext>
            </p:extLst>
          </p:nvPr>
        </p:nvGraphicFramePr>
        <p:xfrm>
          <a:off x="209862" y="1759626"/>
          <a:ext cx="8469443" cy="479107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09441"/>
                <a:gridCol w="5760002"/>
              </a:tblGrid>
              <a:tr h="674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NWCCU 2016 Recommendation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WOU Action</a:t>
                      </a:r>
                      <a:r>
                        <a:rPr lang="en-US" sz="1600" baseline="0" dirty="0" smtClean="0"/>
                        <a:t> taken and reported to NWCCU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903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 Clarify Mission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600" dirty="0" smtClean="0"/>
                        <a:t>Strategic Planning Committee clarified mission</a:t>
                      </a:r>
                      <a:endParaRPr lang="en-US" sz="1600" dirty="0"/>
                    </a:p>
                  </a:txBody>
                  <a:tcPr/>
                </a:tc>
              </a:tr>
              <a:tr h="9582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 Define</a:t>
                      </a:r>
                      <a:r>
                        <a:rPr lang="en-US" sz="1600" baseline="0" dirty="0" smtClean="0"/>
                        <a:t> M</a:t>
                      </a:r>
                      <a:r>
                        <a:rPr lang="en-US" sz="1600" dirty="0" smtClean="0"/>
                        <a:t>ission Fulfillment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600" dirty="0" smtClean="0"/>
                        <a:t>WOU identified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Objectives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How their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achievement results in mission fulfillment</a:t>
                      </a:r>
                      <a:endParaRPr lang="en-US" sz="1600" dirty="0"/>
                    </a:p>
                  </a:txBody>
                  <a:tcPr/>
                </a:tc>
              </a:tr>
              <a:tr h="9582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 Objectives &amp; Indicators for Core Themes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/>
                        <a:t>WOU identified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Core Themes (Student Success &amp; Academic Excellence)</a:t>
                      </a:r>
                      <a:endParaRPr lang="en-US" sz="1600" baseline="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Objectives, indicators &amp; targets</a:t>
                      </a:r>
                      <a:endParaRPr lang="en-US" sz="1600" dirty="0" smtClean="0"/>
                    </a:p>
                  </a:txBody>
                  <a:tcPr/>
                </a:tc>
              </a:tr>
              <a:tr h="18099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 Learning</a:t>
                      </a:r>
                      <a:r>
                        <a:rPr lang="en-US" sz="1600" baseline="0" dirty="0" smtClean="0"/>
                        <a:t> Outcomes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Academic programs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Identified course goals and program outcomes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Aligned goals/outcomes with institutional learning outcomes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Engage in assessment of program learning outcomes (quality assurance)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Will engage in Academic Program Review (quality)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8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07652"/>
              </p:ext>
            </p:extLst>
          </p:nvPr>
        </p:nvGraphicFramePr>
        <p:xfrm>
          <a:off x="295587" y="2045607"/>
          <a:ext cx="8469443" cy="411852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09441"/>
                <a:gridCol w="5760002"/>
              </a:tblGrid>
              <a:tr h="597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NWCCU 2016 Recommendation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WOU Action</a:t>
                      </a:r>
                      <a:r>
                        <a:rPr lang="en-US" sz="1600" baseline="0" dirty="0" smtClean="0"/>
                        <a:t> taken and reported to NWCCU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494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 Planning</a:t>
                      </a:r>
                      <a:r>
                        <a:rPr lang="en-US" sz="1600" baseline="0" dirty="0" smtClean="0"/>
                        <a:t> for Academic 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University technology committee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is in the process of being formed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57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  Planning &amp; Budget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Units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charged with developing action plans aligned with WOU SP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University Budget committee established &amp; reviewing budget requests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045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  Assessment &amp; Continuous</a:t>
                      </a:r>
                      <a:r>
                        <a:rPr lang="en-US" sz="1600" baseline="0" dirty="0" smtClean="0"/>
                        <a:t> Improvement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Units charged with developing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assessment plans;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Academic programs continue assessment activities;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University Council established to review priorities and progress, and track mission fulfillment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8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/>
        </p:nvSpPr>
        <p:spPr>
          <a:xfrm>
            <a:off x="695848" y="1590675"/>
            <a:ext cx="7772400" cy="4933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95F"/>
              </a:buClr>
              <a:buFont typeface="Lucida Grande CE" charset="0"/>
              <a:buNone/>
              <a:defRPr sz="3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95F"/>
              </a:buClr>
              <a:buFont typeface="Lucida Grande CE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95F"/>
              </a:buClr>
              <a:buFont typeface="Lucida Grande CE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2016 Seven Year Report and Evaluation resulted in a Notice of </a:t>
            </a:r>
            <a:r>
              <a:rPr lang="en-US" sz="2800" dirty="0" smtClean="0">
                <a:solidFill>
                  <a:schemeClr val="tx1"/>
                </a:solidFill>
              </a:rPr>
              <a:t>Concern—the Notice of Concern has been removed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Recommendation 1 </a:t>
            </a:r>
            <a:r>
              <a:rPr lang="en-US" sz="2800" dirty="0">
                <a:solidFill>
                  <a:schemeClr val="tx1"/>
                </a:solidFill>
              </a:rPr>
              <a:t>– clarify mission -- is </a:t>
            </a:r>
            <a:r>
              <a:rPr lang="en-US" sz="2800" b="1" u="sng" dirty="0" smtClean="0">
                <a:solidFill>
                  <a:schemeClr val="tx1"/>
                </a:solidFill>
              </a:rPr>
              <a:t>fulfilled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Recommendation 2 </a:t>
            </a:r>
            <a:r>
              <a:rPr lang="en-US" sz="2800" dirty="0">
                <a:solidFill>
                  <a:schemeClr val="tx1"/>
                </a:solidFill>
              </a:rPr>
              <a:t>and 3 – define mission fulfillment, core themes, objectives and indicators – </a:t>
            </a:r>
            <a:r>
              <a:rPr lang="en-US" sz="2800" b="1" u="sng" dirty="0">
                <a:solidFill>
                  <a:schemeClr val="tx1"/>
                </a:solidFill>
              </a:rPr>
              <a:t>are in substantial compliance and </a:t>
            </a:r>
            <a:r>
              <a:rPr lang="en-US" sz="2800" b="1" u="sng" dirty="0" smtClean="0">
                <a:solidFill>
                  <a:schemeClr val="tx1"/>
                </a:solidFill>
              </a:rPr>
              <a:t>fulfilled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Recommendation 4</a:t>
            </a:r>
            <a:r>
              <a:rPr lang="en-US" sz="2800" dirty="0">
                <a:solidFill>
                  <a:schemeClr val="tx1"/>
                </a:solidFill>
              </a:rPr>
              <a:t>, 6 &amp; 7 – learning outcomes, planning &amp; budget, assessment &amp; continuous improvement – are </a:t>
            </a:r>
            <a:r>
              <a:rPr lang="en-US" sz="2800" b="1" u="sng" dirty="0">
                <a:solidFill>
                  <a:schemeClr val="tx1"/>
                </a:solidFill>
              </a:rPr>
              <a:t>in substantial compliance and in need of improvement</a:t>
            </a:r>
            <a:endParaRPr lang="en-US" sz="2800" dirty="0">
              <a:solidFill>
                <a:schemeClr val="tx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800" kern="1200" dirty="0">
              <a:solidFill>
                <a:srgbClr val="7F7F7F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2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/>
        </p:nvSpPr>
        <p:spPr>
          <a:xfrm>
            <a:off x="636701" y="1185400"/>
            <a:ext cx="8081997" cy="48936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95F"/>
              </a:buClr>
              <a:buFont typeface="Lucida Grande CE" charset="0"/>
              <a:buNone/>
              <a:defRPr sz="3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95F"/>
              </a:buClr>
              <a:buFont typeface="Lucida Grande CE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95F"/>
              </a:buClr>
              <a:buFont typeface="Lucida Grande CE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Tx/>
            </a:pPr>
            <a:r>
              <a:rPr lang="en-US" sz="2600" b="1" dirty="0" smtClean="0">
                <a:solidFill>
                  <a:schemeClr val="tx1"/>
                </a:solidFill>
              </a:rPr>
              <a:t>What’s </a:t>
            </a:r>
            <a:r>
              <a:rPr lang="en-US" sz="2600" b="1" dirty="0">
                <a:solidFill>
                  <a:schemeClr val="tx1"/>
                </a:solidFill>
              </a:rPr>
              <a:t>to improve?  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461963" indent="-461963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We </a:t>
            </a:r>
            <a:r>
              <a:rPr lang="en-US" sz="2600" dirty="0">
                <a:solidFill>
                  <a:schemeClr val="tx1"/>
                </a:solidFill>
              </a:rPr>
              <a:t>have appropriate systems in place. 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461963" indent="-461963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Now </a:t>
            </a:r>
            <a:r>
              <a:rPr lang="en-US" sz="2600" dirty="0">
                <a:solidFill>
                  <a:schemeClr val="tx1"/>
                </a:solidFill>
              </a:rPr>
              <a:t>we need to consistently follow through on assessment, program review, aligned planning and budgeting, and continuous improvement in academic programs and across the university.</a:t>
            </a:r>
          </a:p>
          <a:p>
            <a:pPr algn="l">
              <a:spcBef>
                <a:spcPts val="0"/>
              </a:spcBef>
              <a:buClrTx/>
            </a:pPr>
            <a:r>
              <a:rPr lang="en-US" sz="2600" b="1" dirty="0" smtClean="0">
                <a:solidFill>
                  <a:schemeClr val="tx1"/>
                </a:solidFill>
              </a:rPr>
              <a:t>We </a:t>
            </a:r>
            <a:r>
              <a:rPr lang="en-US" sz="2600" b="1" dirty="0">
                <a:solidFill>
                  <a:schemeClr val="tx1"/>
                </a:solidFill>
              </a:rPr>
              <a:t>will submit a Mid-Cycle report in March 2019 that will</a:t>
            </a:r>
          </a:p>
          <a:p>
            <a:pPr marL="461963" lvl="1" indent="-4619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ＭＳ Ｐゴシック" pitchFamily="-107" charset="-128"/>
              </a:rPr>
              <a:t>Include Mission &amp; Core Themes</a:t>
            </a:r>
          </a:p>
          <a:p>
            <a:pPr marL="461963" lvl="1" indent="-4619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ＭＳ Ｐゴシック" pitchFamily="-107" charset="-128"/>
              </a:rPr>
              <a:t>Demonstrate that our systems are being used and work</a:t>
            </a:r>
          </a:p>
          <a:p>
            <a:pPr marL="461963" lvl="1" indent="-4619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ＭＳ Ｐゴシック" pitchFamily="-107" charset="-128"/>
              </a:rPr>
              <a:t>Respond to Recommendation 5 (Academic Technology </a:t>
            </a:r>
            <a:r>
              <a:rPr lang="en-US" sz="2600" dirty="0" smtClean="0">
                <a:solidFill>
                  <a:schemeClr val="tx1"/>
                </a:solidFill>
                <a:cs typeface="ＭＳ Ｐゴシック" pitchFamily="-107" charset="-128"/>
              </a:rPr>
              <a:t>planning)</a:t>
            </a:r>
          </a:p>
          <a:p>
            <a:pPr marL="0" lvl="1" algn="l">
              <a:spcBef>
                <a:spcPts val="0"/>
              </a:spcBef>
            </a:pPr>
            <a:r>
              <a:rPr lang="en-US" sz="2600" b="1" dirty="0" smtClean="0">
                <a:solidFill>
                  <a:schemeClr val="tx1"/>
                </a:solidFill>
                <a:cs typeface="ＭＳ Ｐゴシック" pitchFamily="-107" charset="-128"/>
              </a:rPr>
              <a:t>We </a:t>
            </a:r>
            <a:r>
              <a:rPr lang="en-US" sz="2600" b="1" dirty="0">
                <a:solidFill>
                  <a:schemeClr val="tx1"/>
                </a:solidFill>
                <a:cs typeface="ＭＳ Ｐゴシック" pitchFamily="-107" charset="-128"/>
              </a:rPr>
              <a:t>will submit a Year Seven report in </a:t>
            </a:r>
            <a:r>
              <a:rPr lang="en-US" sz="2600" b="1" dirty="0">
                <a:solidFill>
                  <a:schemeClr val="tx1"/>
                </a:solidFill>
                <a:cs typeface="ＭＳ Ｐゴシック" pitchFamily="-107" charset="-128"/>
              </a:rPr>
              <a:t>2023</a:t>
            </a:r>
            <a:endParaRPr lang="en-US" sz="2600" b="1" dirty="0">
              <a:solidFill>
                <a:schemeClr val="tx1"/>
              </a:solidFill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4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339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Lucida Grande 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UCS</dc:creator>
  <cp:lastModifiedBy>Laurie Burton</cp:lastModifiedBy>
  <cp:revision>17</cp:revision>
  <dcterms:created xsi:type="dcterms:W3CDTF">2015-03-24T19:03:20Z</dcterms:created>
  <dcterms:modified xsi:type="dcterms:W3CDTF">2018-02-13T17:57:17Z</dcterms:modified>
</cp:coreProperties>
</file>