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70" r:id="rId4"/>
    <p:sldId id="285" r:id="rId5"/>
    <p:sldId id="280" r:id="rId6"/>
    <p:sldId id="284" r:id="rId7"/>
    <p:sldId id="279" r:id="rId8"/>
    <p:sldId id="261" r:id="rId9"/>
    <p:sldId id="262" r:id="rId10"/>
    <p:sldId id="260" r:id="rId11"/>
    <p:sldId id="263" r:id="rId12"/>
    <p:sldId id="281" r:id="rId13"/>
    <p:sldId id="264" r:id="rId14"/>
    <p:sldId id="265" r:id="rId15"/>
    <p:sldId id="282" r:id="rId16"/>
    <p:sldId id="268" r:id="rId17"/>
    <p:sldId id="274" r:id="rId18"/>
    <p:sldId id="269" r:id="rId19"/>
    <p:sldId id="271" r:id="rId20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83289" autoAdjust="0"/>
  </p:normalViewPr>
  <p:slideViewPr>
    <p:cSldViewPr snapToGrid="0" snapToObjects="1">
      <p:cViewPr varScale="1">
        <p:scale>
          <a:sx n="158" d="100"/>
          <a:sy n="158" d="100"/>
        </p:scale>
        <p:origin x="216" y="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C:\Users\mcdonald\AppData\Local\Microsoft\Windows\Temporary%20Internet%20Files\Content.Outlook\XAHA0H58\Fall%20Headcount%20for%20DP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\\groupa.wou.edu\groupa\admissions\Staff\Mc%20Donald\Strategic%20Initiatives\Graduate%20Degrees\DPT\DPT%20Budget%20distribut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468.0</c:v>
                </c:pt>
                <c:pt idx="1">
                  <c:v>510.0</c:v>
                </c:pt>
                <c:pt idx="2">
                  <c:v>529.0</c:v>
                </c:pt>
                <c:pt idx="3">
                  <c:v>592.0</c:v>
                </c:pt>
                <c:pt idx="4">
                  <c:v>499.0</c:v>
                </c:pt>
                <c:pt idx="5">
                  <c:v>445.0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52525392"/>
        <c:axId val="-2108086608"/>
      </c:lineChart>
      <c:catAx>
        <c:axId val="-205252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8086608"/>
        <c:crosses val="autoZero"/>
        <c:auto val="1"/>
        <c:lblAlgn val="ctr"/>
        <c:lblOffset val="100"/>
        <c:noMultiLvlLbl val="0"/>
      </c:catAx>
      <c:valAx>
        <c:axId val="-210808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252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'[Fall Headcount for DPT.xlsx]Sheet1'!$B$2</c:f>
              <c:strCache>
                <c:ptCount val="1"/>
                <c:pt idx="0">
                  <c:v>Undergraduate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'[Fall Headcount for DPT.xlsx]Sheet1'!$A$3:$A$8</c:f>
              <c:strCache>
                <c:ptCount val="6"/>
                <c:pt idx="0">
                  <c:v>Fall 2012</c:v>
                </c:pt>
                <c:pt idx="1">
                  <c:v>Fall 2013</c:v>
                </c:pt>
                <c:pt idx="2">
                  <c:v>Fall 2014</c:v>
                </c:pt>
                <c:pt idx="3">
                  <c:v>Fall 2015</c:v>
                </c:pt>
                <c:pt idx="4">
                  <c:v>Fall 2016</c:v>
                </c:pt>
                <c:pt idx="5">
                  <c:v>Fall 2017</c:v>
                </c:pt>
              </c:strCache>
            </c:strRef>
          </c:cat>
          <c:val>
            <c:numRef>
              <c:f>'[Fall Headcount for DPT.xlsx]Sheet1'!$B$3:$B$8</c:f>
              <c:numCache>
                <c:formatCode>General</c:formatCode>
                <c:ptCount val="6"/>
                <c:pt idx="0">
                  <c:v>5387.0</c:v>
                </c:pt>
                <c:pt idx="1">
                  <c:v>5266.0</c:v>
                </c:pt>
                <c:pt idx="2">
                  <c:v>4930.0</c:v>
                </c:pt>
                <c:pt idx="3">
                  <c:v>4808.0</c:v>
                </c:pt>
                <c:pt idx="4">
                  <c:v>4833.0</c:v>
                </c:pt>
                <c:pt idx="5">
                  <c:v>4775.0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296-4424-80A0-08BFE6BD2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3045360"/>
        <c:axId val="2117168832"/>
      </c:lineChart>
      <c:catAx>
        <c:axId val="-211304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168832"/>
        <c:crosses val="autoZero"/>
        <c:auto val="1"/>
        <c:lblAlgn val="ctr"/>
        <c:lblOffset val="100"/>
        <c:noMultiLvlLbl val="0"/>
      </c:catAx>
      <c:valAx>
        <c:axId val="211716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304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'Total Budget'!$C$32:$M$32</c:f>
              <c:strCache>
                <c:ptCount val="11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  <c:pt idx="6">
                  <c:v>2024-25</c:v>
                </c:pt>
                <c:pt idx="7">
                  <c:v>2025-26</c:v>
                </c:pt>
                <c:pt idx="8">
                  <c:v>2026-27</c:v>
                </c:pt>
                <c:pt idx="9">
                  <c:v>2027-28</c:v>
                </c:pt>
                <c:pt idx="10">
                  <c:v>2028-29</c:v>
                </c:pt>
              </c:strCache>
            </c:strRef>
          </c:cat>
          <c:val>
            <c:numRef>
              <c:f>'Total Budget'!$C$33:$M$33</c:f>
              <c:numCache>
                <c:formatCode>_(* #,##0_);_(* \(#,##0\);_(* "-"??_);_(@_)</c:formatCode>
                <c:ptCount val="11"/>
                <c:pt idx="0">
                  <c:v>0.0</c:v>
                </c:pt>
                <c:pt idx="1">
                  <c:v>-31525.0</c:v>
                </c:pt>
                <c:pt idx="2">
                  <c:v>-325669.2</c:v>
                </c:pt>
                <c:pt idx="3">
                  <c:v>-1.52178175535E6</c:v>
                </c:pt>
                <c:pt idx="4">
                  <c:v>-449443.260457</c:v>
                </c:pt>
                <c:pt idx="5">
                  <c:v>1.01564880002136E6</c:v>
                </c:pt>
                <c:pt idx="6">
                  <c:v>2.90417459563585E6</c:v>
                </c:pt>
                <c:pt idx="7">
                  <c:v>3.98808968730662E6</c:v>
                </c:pt>
                <c:pt idx="8">
                  <c:v>4.71972301143296E6</c:v>
                </c:pt>
                <c:pt idx="9">
                  <c:v>5.48616419141499E6</c:v>
                </c:pt>
                <c:pt idx="10">
                  <c:v>5.86427273524199E6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91087024"/>
        <c:axId val="-2091083680"/>
      </c:barChart>
      <c:catAx>
        <c:axId val="-209108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1083680"/>
        <c:crosses val="autoZero"/>
        <c:auto val="1"/>
        <c:lblAlgn val="ctr"/>
        <c:lblOffset val="100"/>
        <c:noMultiLvlLbl val="0"/>
      </c:catAx>
      <c:valAx>
        <c:axId val="-209108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108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7" cy="469122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398" y="0"/>
            <a:ext cx="3067057" cy="469122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r">
              <a:defRPr sz="1200"/>
            </a:lvl1pPr>
          </a:lstStyle>
          <a:p>
            <a:fld id="{717A5C0A-BAE1-4AB1-A797-F15AF0AD264B}" type="datetimeFigureOut">
              <a:rPr lang="en-US" smtClean="0"/>
              <a:t>5/18/18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954"/>
            <a:ext cx="3067057" cy="469121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398" y="8893954"/>
            <a:ext cx="3067057" cy="469121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r">
              <a:defRPr sz="1200"/>
            </a:lvl1pPr>
          </a:lstStyle>
          <a:p>
            <a:fld id="{9962D93F-02E5-4481-8DEC-18B95D76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60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19" tIns="46959" rIns="93919" bIns="469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68154"/>
          </a:xfrm>
          <a:prstGeom prst="rect">
            <a:avLst/>
          </a:prstGeom>
        </p:spPr>
        <p:txBody>
          <a:bodyPr vert="horz" lIns="93919" tIns="46959" rIns="93919" bIns="46959" rtlCol="0"/>
          <a:lstStyle>
            <a:lvl1pPr algn="r">
              <a:defRPr sz="1200"/>
            </a:lvl1pPr>
          </a:lstStyle>
          <a:p>
            <a:fld id="{7358CE35-4DB5-AA48-A67C-9B8F86F05ADA}" type="datetimeFigureOut">
              <a:rPr lang="en-US" smtClean="0"/>
              <a:t>5/18/18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19" tIns="46959" rIns="93919" bIns="469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2"/>
            <a:ext cx="5661660" cy="4213384"/>
          </a:xfrm>
          <a:prstGeom prst="rect">
            <a:avLst/>
          </a:prstGeom>
        </p:spPr>
        <p:txBody>
          <a:bodyPr vert="horz" lIns="93919" tIns="46959" rIns="93919" bIns="469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19" tIns="46959" rIns="93919" bIns="469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3297"/>
            <a:ext cx="3066733" cy="468154"/>
          </a:xfrm>
          <a:prstGeom prst="rect">
            <a:avLst/>
          </a:prstGeom>
        </p:spPr>
        <p:txBody>
          <a:bodyPr vert="horz" lIns="93919" tIns="46959" rIns="93919" bIns="46959" rtlCol="0" anchor="b"/>
          <a:lstStyle>
            <a:lvl1pPr algn="r">
              <a:defRPr sz="1200"/>
            </a:lvl1pPr>
          </a:lstStyle>
          <a:p>
            <a:fld id="{A95538E9-36BC-5548-9B5A-57AC16661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1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37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69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20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22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72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43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6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97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9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84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96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88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31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31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1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5/18/18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2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5/18/18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5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5/18/18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5/18/18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0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5/18/18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5/18/18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2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5/18/18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5/18/18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5/18/18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8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5/18/18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5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5/18/18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2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6469A-176F-ED45-A3AB-8BB31618B843}" type="datetimeFigureOut">
              <a:rPr lang="en-US" smtClean="0"/>
              <a:t>5/18/18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39D8-5156-8842-9B36-6A2307E9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2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644" y="2480647"/>
            <a:ext cx="6411562" cy="1206915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 smtClean="0">
                <a:solidFill>
                  <a:schemeClr val="bg1"/>
                </a:solidFill>
                <a:latin typeface="Arial"/>
                <a:cs typeface="Arial"/>
              </a:rPr>
              <a:t>Doctorate of Physical Therapy</a:t>
            </a:r>
            <a:endParaRPr lang="en-US" sz="5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406" y="4618030"/>
            <a:ext cx="6400800" cy="719879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Faculty Senate Presentation</a:t>
            </a:r>
          </a:p>
          <a:p>
            <a:pPr algn="l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May 22, 2018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8282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49689" y="4061857"/>
            <a:ext cx="4543536" cy="1572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smtClean="0">
                <a:solidFill>
                  <a:srgbClr val="D90A1C"/>
                </a:solidFill>
                <a:latin typeface="Arial"/>
                <a:cs typeface="Arial"/>
              </a:rPr>
              <a:t>Recent Progress</a:t>
            </a:r>
            <a:endParaRPr lang="en-US" sz="2400" dirty="0">
              <a:solidFill>
                <a:srgbClr val="D90A1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321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1909" y="6596267"/>
            <a:ext cx="2158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TOGETHER WE </a:t>
            </a:r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SUCCEED</a:t>
            </a:r>
            <a:endParaRPr lang="en-US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58647" y="412715"/>
            <a:ext cx="42933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Campus Meetings</a:t>
            </a: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8675" y="171458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Faculty Senate Executive Committee</a:t>
            </a:r>
            <a:endParaRPr lang="en-US" dirty="0"/>
          </a:p>
          <a:p>
            <a:r>
              <a:rPr lang="en-US" dirty="0" smtClean="0"/>
              <a:t>Health and Exercise Science Faculty</a:t>
            </a:r>
          </a:p>
          <a:p>
            <a:r>
              <a:rPr lang="en-US" dirty="0" smtClean="0"/>
              <a:t>Biology Faculty</a:t>
            </a:r>
          </a:p>
          <a:p>
            <a:r>
              <a:rPr lang="en-US" dirty="0" smtClean="0"/>
              <a:t>Behavioral Science Faculty</a:t>
            </a:r>
          </a:p>
          <a:p>
            <a:r>
              <a:rPr lang="en-US" dirty="0" smtClean="0"/>
              <a:t>Graduate Studies Committee</a:t>
            </a:r>
          </a:p>
          <a:p>
            <a:r>
              <a:rPr lang="en-US" dirty="0" smtClean="0"/>
              <a:t>Created Faculty </a:t>
            </a:r>
            <a:r>
              <a:rPr lang="en-US" dirty="0"/>
              <a:t>A</a:t>
            </a:r>
            <a:r>
              <a:rPr lang="en-US" dirty="0" smtClean="0"/>
              <a:t>dvisory Taskforce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3063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1909" y="6596267"/>
            <a:ext cx="2158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TOGETHER WE </a:t>
            </a:r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SUCCEED</a:t>
            </a:r>
            <a:endParaRPr lang="en-US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5206" y="412715"/>
            <a:ext cx="8105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Faculty </a:t>
            </a:r>
            <a:r>
              <a:rPr lang="en-US" sz="4400" dirty="0"/>
              <a:t>Advisory Taskforce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8675" y="1714589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Bryan Dutton, Biology</a:t>
            </a:r>
          </a:p>
          <a:p>
            <a:pPr lvl="0"/>
            <a:r>
              <a:rPr lang="en-US" dirty="0"/>
              <a:t>Tom Kelly, Exercise Science</a:t>
            </a:r>
          </a:p>
          <a:p>
            <a:pPr lvl="0"/>
            <a:r>
              <a:rPr lang="en-US" dirty="0"/>
              <a:t>Mike </a:t>
            </a:r>
            <a:r>
              <a:rPr lang="en-US" dirty="0" err="1"/>
              <a:t>LeMaster</a:t>
            </a:r>
            <a:r>
              <a:rPr lang="en-US" dirty="0"/>
              <a:t>, Biology</a:t>
            </a:r>
          </a:p>
          <a:p>
            <a:pPr lvl="0"/>
            <a:r>
              <a:rPr lang="en-US" dirty="0"/>
              <a:t>Ethan </a:t>
            </a:r>
            <a:r>
              <a:rPr lang="en-US" dirty="0" smtClean="0"/>
              <a:t>McMahan</a:t>
            </a:r>
            <a:r>
              <a:rPr lang="en-US" dirty="0"/>
              <a:t>, Behavioral Sciences</a:t>
            </a:r>
          </a:p>
          <a:p>
            <a:pPr lvl="0"/>
            <a:r>
              <a:rPr lang="en-US" dirty="0"/>
              <a:t>Linda </a:t>
            </a:r>
            <a:r>
              <a:rPr lang="en-US" dirty="0" err="1"/>
              <a:t>Stonecipher</a:t>
            </a:r>
            <a:r>
              <a:rPr lang="en-US" dirty="0"/>
              <a:t>, Graduate Studies </a:t>
            </a:r>
          </a:p>
          <a:p>
            <a:pPr lvl="0"/>
            <a:r>
              <a:rPr lang="en-US" dirty="0"/>
              <a:t>Rob Winningham, Behavioral </a:t>
            </a:r>
            <a:r>
              <a:rPr lang="en-US" dirty="0" smtClean="0"/>
              <a:t>Science</a:t>
            </a:r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30988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4568" y="6590114"/>
            <a:ext cx="215809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D90A1C"/>
                </a:solidFill>
                <a:latin typeface="Arial"/>
                <a:cs typeface="Arial"/>
              </a:rPr>
              <a:t>TOGETHER WE </a:t>
            </a:r>
            <a:r>
              <a:rPr lang="en-US" sz="1050" b="1" dirty="0" smtClean="0">
                <a:solidFill>
                  <a:srgbClr val="D90A1C"/>
                </a:solidFill>
                <a:latin typeface="Arial"/>
                <a:cs typeface="Arial"/>
              </a:rPr>
              <a:t>SUCCEED</a:t>
            </a:r>
            <a:endParaRPr lang="en-US" sz="1050" b="1" dirty="0">
              <a:solidFill>
                <a:srgbClr val="D90A1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9237" y="218093"/>
            <a:ext cx="51103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Off-campus Meetings</a:t>
            </a:r>
          </a:p>
          <a:p>
            <a:endParaRPr lang="en-US" sz="4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249237" y="1207633"/>
            <a:ext cx="8455478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George Fox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Corvallis 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Infinity Rehab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University of Missouri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Marysville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St. Louis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University of North Dakota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University of South Dakota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Salem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Northwest Rehabilitation Associates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6386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3182" y="6436281"/>
            <a:ext cx="21580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solidFill>
                  <a:srgbClr val="D90A1C"/>
                </a:solidFill>
                <a:latin typeface="Arial"/>
                <a:cs typeface="Arial"/>
              </a:rPr>
              <a:t>TOGETHER WE </a:t>
            </a:r>
          </a:p>
        </p:txBody>
      </p:sp>
      <p:sp>
        <p:nvSpPr>
          <p:cNvPr id="4" name="Rectangle 3"/>
          <p:cNvSpPr/>
          <p:nvPr/>
        </p:nvSpPr>
        <p:spPr>
          <a:xfrm>
            <a:off x="7031178" y="6543346"/>
            <a:ext cx="1089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rgbClr val="D90A1C"/>
                </a:solidFill>
                <a:latin typeface="Arial"/>
                <a:cs typeface="Arial"/>
              </a:rPr>
              <a:t>SUCCEED</a:t>
            </a:r>
            <a:endParaRPr lang="en-US" sz="1400" b="1" dirty="0">
              <a:solidFill>
                <a:srgbClr val="D90A1C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355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Positives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34844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Enthusiastic support from faculty</a:t>
            </a:r>
          </a:p>
          <a:p>
            <a:r>
              <a:rPr lang="en-US" dirty="0" smtClean="0"/>
              <a:t>Questions and suggestions about how to serve WOU undergraduates</a:t>
            </a:r>
          </a:p>
          <a:p>
            <a:r>
              <a:rPr lang="en-US" dirty="0" smtClean="0"/>
              <a:t>Excitement around the added academic depth of a professional doctorate program and a 3</a:t>
            </a:r>
            <a:r>
              <a:rPr lang="en-US" baseline="30000" dirty="0" smtClean="0"/>
              <a:t>rd</a:t>
            </a:r>
            <a:r>
              <a:rPr lang="en-US" dirty="0" smtClean="0"/>
              <a:t> college</a:t>
            </a:r>
          </a:p>
          <a:p>
            <a:r>
              <a:rPr lang="en-US" dirty="0" smtClean="0"/>
              <a:t>Good dialogue about academic connections and research collaborations</a:t>
            </a:r>
          </a:p>
          <a:p>
            <a:r>
              <a:rPr lang="en-US" dirty="0" smtClean="0"/>
              <a:t>Possible new undergraduate majors and enrollment</a:t>
            </a:r>
          </a:p>
          <a:p>
            <a:r>
              <a:rPr lang="en-US" b="1" dirty="0" smtClean="0"/>
              <a:t>Net Revenue: $4-5M annually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73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Projected DPT Annual Net Revenues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958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0323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1909" y="6596267"/>
            <a:ext cx="2158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TOGETHER WE </a:t>
            </a:r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SUCCEED</a:t>
            </a:r>
            <a:endParaRPr lang="en-US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84353" y="244436"/>
            <a:ext cx="3351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Key questions</a:t>
            </a: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599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Costs</a:t>
            </a:r>
          </a:p>
          <a:p>
            <a:pPr lvl="1"/>
            <a:r>
              <a:rPr lang="en-US" sz="3200" dirty="0" smtClean="0"/>
              <a:t>Start-up</a:t>
            </a:r>
          </a:p>
          <a:p>
            <a:pPr lvl="1"/>
            <a:r>
              <a:rPr lang="en-US" sz="3200" dirty="0" smtClean="0"/>
              <a:t>Facility</a:t>
            </a:r>
          </a:p>
          <a:p>
            <a:pPr lvl="1"/>
            <a:r>
              <a:rPr lang="en-US" sz="3200" dirty="0" smtClean="0"/>
              <a:t>Technology support</a:t>
            </a:r>
          </a:p>
          <a:p>
            <a:r>
              <a:rPr lang="en-US" dirty="0" smtClean="0"/>
              <a:t>Ability to align competitive admissions with WOU mission and students served</a:t>
            </a:r>
          </a:p>
          <a:p>
            <a:r>
              <a:rPr lang="en-US" dirty="0" smtClean="0"/>
              <a:t>Salary level of DPT faculty</a:t>
            </a:r>
          </a:p>
        </p:txBody>
      </p:sp>
    </p:spTree>
    <p:extLst>
      <p:ext uri="{BB962C8B-B14F-4D97-AF65-F5344CB8AC3E}">
        <p14:creationId xmlns:p14="http://schemas.microsoft.com/office/powerpoint/2010/main" val="276368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1909" y="6596267"/>
            <a:ext cx="2158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TOGETHER WE </a:t>
            </a:r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SUCCEED</a:t>
            </a:r>
            <a:endParaRPr lang="en-US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58647" y="412715"/>
            <a:ext cx="4238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Primary Concerns</a:t>
            </a: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8675" y="1714589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Timing and ability to meet 2022 start.</a:t>
            </a:r>
          </a:p>
          <a:p>
            <a:pPr lvl="1"/>
            <a:r>
              <a:rPr lang="en-US" dirty="0"/>
              <a:t>Multiple steps that require prompt action</a:t>
            </a:r>
          </a:p>
          <a:p>
            <a:pPr lvl="1"/>
            <a:r>
              <a:rPr lang="en-US" dirty="0" smtClean="0"/>
              <a:t>Grad Studies Comm. &gt;&gt;&gt; FS &gt;&gt;&gt; BOT &gt;&gt;&gt; HECC &gt;&gt;&gt; NWCCU &gt;&gt;&gt; CAPTE</a:t>
            </a:r>
            <a:endParaRPr lang="en-US" dirty="0"/>
          </a:p>
          <a:p>
            <a:r>
              <a:rPr lang="en-US" dirty="0" smtClean="0"/>
              <a:t>Interest by other universities</a:t>
            </a:r>
          </a:p>
          <a:p>
            <a:pPr lvl="1"/>
            <a:r>
              <a:rPr lang="en-US" dirty="0" smtClean="0"/>
              <a:t>Oregon Tech—Invested 200K in 2015, but current level of interest low</a:t>
            </a:r>
          </a:p>
          <a:p>
            <a:pPr lvl="1"/>
            <a:r>
              <a:rPr lang="en-US" dirty="0" smtClean="0"/>
              <a:t>OSU Cascades—Actively investigating a DPT program</a:t>
            </a:r>
          </a:p>
          <a:p>
            <a:pPr lvl="1"/>
            <a:r>
              <a:rPr lang="en-US" dirty="0" smtClean="0"/>
              <a:t>Western University (Lebanon)—Professional Hybrid Program beginning soon; possible DPT beginning as soon as 2020.</a:t>
            </a:r>
          </a:p>
        </p:txBody>
      </p:sp>
    </p:spTree>
    <p:extLst>
      <p:ext uri="{BB962C8B-B14F-4D97-AF65-F5344CB8AC3E}">
        <p14:creationId xmlns:p14="http://schemas.microsoft.com/office/powerpoint/2010/main" val="179139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4568" y="6590114"/>
            <a:ext cx="215809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D90A1C"/>
                </a:solidFill>
                <a:latin typeface="Arial"/>
                <a:cs typeface="Arial"/>
              </a:rPr>
              <a:t>TOGETHER WE </a:t>
            </a:r>
            <a:r>
              <a:rPr lang="en-US" sz="1050" b="1" dirty="0" smtClean="0">
                <a:solidFill>
                  <a:srgbClr val="D90A1C"/>
                </a:solidFill>
                <a:latin typeface="Arial"/>
                <a:cs typeface="Arial"/>
              </a:rPr>
              <a:t>SUCCEED</a:t>
            </a:r>
            <a:endParaRPr lang="en-US" sz="1050" b="1" dirty="0">
              <a:solidFill>
                <a:srgbClr val="D90A1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332" y="0"/>
            <a:ext cx="86623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Next Steps for 2022 Launch</a:t>
            </a:r>
          </a:p>
          <a:p>
            <a:pPr algn="ctr"/>
            <a:endParaRPr lang="en-US" sz="4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30444" y="618645"/>
            <a:ext cx="7613555" cy="581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Renderings of building by July 1, 2018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Complete curriculum draft by July 1, 2018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Approvals Required</a:t>
            </a:r>
          </a:p>
          <a:p>
            <a:pPr lvl="2" indent="-457200">
              <a:buFont typeface="Arial"/>
              <a:buChar char="•"/>
            </a:pPr>
            <a:r>
              <a:rPr lang="en-US" sz="2000" i="1" dirty="0" smtClean="0"/>
              <a:t>Graduate </a:t>
            </a:r>
            <a:r>
              <a:rPr lang="en-US" sz="2000" i="1" dirty="0"/>
              <a:t>Studies </a:t>
            </a:r>
            <a:r>
              <a:rPr lang="en-US" sz="2000" i="1" dirty="0" smtClean="0"/>
              <a:t>Committee </a:t>
            </a:r>
          </a:p>
          <a:p>
            <a:pPr lvl="2" indent="-457200">
              <a:buFont typeface="Arial"/>
              <a:buChar char="•"/>
            </a:pPr>
            <a:r>
              <a:rPr lang="en-US" sz="2000" i="1" dirty="0" smtClean="0"/>
              <a:t>Faculty Senate</a:t>
            </a:r>
          </a:p>
          <a:p>
            <a:pPr lvl="2" indent="-457200">
              <a:buFont typeface="Arial"/>
              <a:buChar char="•"/>
            </a:pPr>
            <a:r>
              <a:rPr lang="en-US" sz="2000" i="1" dirty="0" smtClean="0"/>
              <a:t>WOU Administration</a:t>
            </a:r>
          </a:p>
          <a:p>
            <a:pPr lvl="2" indent="-457200">
              <a:buFont typeface="Arial"/>
              <a:buChar char="•"/>
            </a:pPr>
            <a:r>
              <a:rPr lang="en-US" sz="2000" i="1" dirty="0" smtClean="0"/>
              <a:t>WOU Board of Trustees</a:t>
            </a:r>
          </a:p>
          <a:p>
            <a:pPr lvl="2" indent="-457200">
              <a:buFont typeface="Arial"/>
              <a:buChar char="•"/>
            </a:pPr>
            <a:r>
              <a:rPr lang="en-US" sz="2000" i="1" dirty="0" smtClean="0"/>
              <a:t>Public Universities Provost Council</a:t>
            </a:r>
          </a:p>
          <a:p>
            <a:pPr lvl="2" indent="-457200">
              <a:buFont typeface="Arial"/>
              <a:buChar char="•"/>
            </a:pPr>
            <a:r>
              <a:rPr lang="en-US" sz="2000" i="1" dirty="0" smtClean="0"/>
              <a:t>Higher Ed Coordinating Commission (HECC)</a:t>
            </a:r>
          </a:p>
          <a:p>
            <a:pPr lvl="2" indent="-457200">
              <a:buFont typeface="Arial"/>
              <a:buChar char="•"/>
            </a:pPr>
            <a:r>
              <a:rPr lang="en-US" sz="2000" i="1" dirty="0" smtClean="0"/>
              <a:t>Northwest Commission on Colleges and Universities (NWCCU)</a:t>
            </a:r>
          </a:p>
          <a:p>
            <a:pPr lvl="2" indent="-457200">
              <a:buFont typeface="Arial"/>
              <a:buChar char="•"/>
            </a:pPr>
            <a:r>
              <a:rPr lang="en-US" sz="2000" i="1" dirty="0" smtClean="0"/>
              <a:t>Commission on Accreditation in Physical Therapy Education (CAPTE)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Secure </a:t>
            </a:r>
            <a:r>
              <a:rPr lang="en-US" sz="2400" dirty="0"/>
              <a:t>funding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Facility </a:t>
            </a:r>
            <a:r>
              <a:rPr lang="en-US" sz="2400" dirty="0" smtClean="0"/>
              <a:t>construction ~ $20-30 M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Start-up </a:t>
            </a:r>
            <a:r>
              <a:rPr lang="en-US" sz="2400" dirty="0" smtClean="0"/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Expand external support network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8513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Comments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38381" y="1307241"/>
            <a:ext cx="6743735" cy="5057802"/>
          </a:xfrm>
        </p:spPr>
      </p:pic>
      <p:sp>
        <p:nvSpPr>
          <p:cNvPr id="7" name="TextBox 6"/>
          <p:cNvSpPr txBox="1"/>
          <p:nvPr/>
        </p:nvSpPr>
        <p:spPr>
          <a:xfrm>
            <a:off x="1554690" y="6298894"/>
            <a:ext cx="499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Maryville University: Walker College of Health Professions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250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969774" y="2282569"/>
            <a:ext cx="4972590" cy="3744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800" b="1" dirty="0" smtClean="0">
                <a:latin typeface="Arial"/>
                <a:cs typeface="Arial"/>
              </a:rPr>
              <a:t>Background</a:t>
            </a:r>
          </a:p>
          <a:p>
            <a:pPr marL="0" indent="0" algn="r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Identified by Stamats as a high potential program (2016)</a:t>
            </a:r>
          </a:p>
          <a:p>
            <a:r>
              <a:rPr lang="en-US" sz="2400" dirty="0" smtClean="0">
                <a:latin typeface="Arial"/>
                <a:cs typeface="Arial"/>
              </a:rPr>
              <a:t>Student demand exceeds supply of available seats</a:t>
            </a:r>
          </a:p>
          <a:p>
            <a:r>
              <a:rPr lang="en-US" sz="2400" dirty="0" smtClean="0">
                <a:latin typeface="Arial"/>
                <a:cs typeface="Arial"/>
              </a:rPr>
              <a:t>Near 100% job placement for graduates</a:t>
            </a:r>
          </a:p>
          <a:p>
            <a:r>
              <a:rPr lang="en-US" sz="2400" dirty="0" smtClean="0">
                <a:latin typeface="Arial"/>
                <a:cs typeface="Arial"/>
              </a:rPr>
              <a:t>Aligned with WOU Strategic Mission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6116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1909" y="6596267"/>
            <a:ext cx="2158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TOGETHER WE </a:t>
            </a:r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SUCCEED</a:t>
            </a:r>
            <a:endParaRPr lang="en-US" sz="11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Key Data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6192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 DPT programs in Oregon (Pacific and George Fox)</a:t>
            </a:r>
          </a:p>
          <a:p>
            <a:pPr lvl="1"/>
            <a:r>
              <a:rPr lang="en-US" dirty="0" smtClean="0"/>
              <a:t>Number of qualified applicants 2016: &gt;1,000</a:t>
            </a:r>
          </a:p>
          <a:p>
            <a:pPr lvl="1"/>
            <a:r>
              <a:rPr lang="en-US" dirty="0" smtClean="0"/>
              <a:t>Number of spaces for new students: 100</a:t>
            </a:r>
          </a:p>
          <a:p>
            <a:r>
              <a:rPr lang="en-US" dirty="0" smtClean="0"/>
              <a:t>Exam </a:t>
            </a:r>
            <a:r>
              <a:rPr lang="en-US" dirty="0"/>
              <a:t>p</a:t>
            </a:r>
            <a:r>
              <a:rPr lang="en-US" dirty="0" smtClean="0"/>
              <a:t>ass rate</a:t>
            </a:r>
          </a:p>
          <a:p>
            <a:pPr lvl="1"/>
            <a:r>
              <a:rPr lang="en-US" dirty="0" smtClean="0"/>
              <a:t>National Average 2016: 96.3%</a:t>
            </a:r>
          </a:p>
          <a:p>
            <a:r>
              <a:rPr lang="en-US" dirty="0" smtClean="0"/>
              <a:t>Job placement rate at 6 months</a:t>
            </a:r>
          </a:p>
          <a:p>
            <a:pPr lvl="1"/>
            <a:r>
              <a:rPr lang="en-US" dirty="0" smtClean="0"/>
              <a:t>National Average 2016: 99.4%</a:t>
            </a:r>
          </a:p>
          <a:p>
            <a:r>
              <a:rPr lang="en-US" dirty="0" smtClean="0"/>
              <a:t>Median Oregon salary $81-85 K (depending on source)</a:t>
            </a:r>
          </a:p>
          <a:p>
            <a:pPr lvl="1"/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8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97053380"/>
              </p:ext>
            </p:extLst>
          </p:nvPr>
        </p:nvGraphicFramePr>
        <p:xfrm>
          <a:off x="1781107" y="137272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18330" y="542167"/>
            <a:ext cx="322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Graduate Headcount Enrollment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2468071" y="846472"/>
            <a:ext cx="47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</a:t>
            </a:r>
            <a:r>
              <a:rPr lang="en-US" sz="1400" dirty="0" smtClean="0"/>
              <a:t>or students seeking degrees, certificates, endorsements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54013" y="2937410"/>
            <a:ext cx="124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 enrollment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13257"/>
            <a:ext cx="2542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Data: A. </a:t>
            </a:r>
            <a:r>
              <a:rPr lang="en-US" sz="1200" dirty="0" smtClean="0"/>
              <a:t>Deets</a:t>
            </a:r>
            <a:r>
              <a:rPr lang="en-US" sz="1200" dirty="0" smtClean="0"/>
              <a:t>, end of term, SZRGREN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844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45553" y="6577023"/>
            <a:ext cx="215809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D90A1C"/>
                </a:solidFill>
                <a:latin typeface="Arial"/>
                <a:cs typeface="Arial"/>
              </a:rPr>
              <a:t>TOGETHER WE </a:t>
            </a:r>
            <a:r>
              <a:rPr lang="en-US" sz="1050" b="1" dirty="0" smtClean="0">
                <a:solidFill>
                  <a:srgbClr val="D90A1C"/>
                </a:solidFill>
                <a:latin typeface="Arial"/>
                <a:cs typeface="Arial"/>
              </a:rPr>
              <a:t>SUCCEED</a:t>
            </a:r>
            <a:endParaRPr lang="en-US" sz="1050" b="1" dirty="0">
              <a:solidFill>
                <a:srgbClr val="D90A1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 Enrollment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269"/>
            <a:ext cx="8229600" cy="4936460"/>
          </a:xfrm>
        </p:spPr>
        <p:txBody>
          <a:bodyPr>
            <a:normAutofit/>
          </a:bodyPr>
          <a:lstStyle/>
          <a:p>
            <a:r>
              <a:rPr lang="en-US" dirty="0" smtClean="0"/>
              <a:t>Doctor of Physical Therapy Program: 120-150 students</a:t>
            </a:r>
          </a:p>
          <a:p>
            <a:r>
              <a:rPr lang="en-US" dirty="0" smtClean="0"/>
              <a:t>Occupational Therapy Doctorate Program: 100+ students</a:t>
            </a:r>
          </a:p>
        </p:txBody>
      </p:sp>
    </p:spTree>
    <p:extLst>
      <p:ext uri="{BB962C8B-B14F-4D97-AF65-F5344CB8AC3E}">
        <p14:creationId xmlns:p14="http://schemas.microsoft.com/office/powerpoint/2010/main" val="343054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WOU Undergraduate Student Fall Headcount (2012-17)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3195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256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1909" y="6596267"/>
            <a:ext cx="2158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TOGETHER WE </a:t>
            </a:r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SUCCEED</a:t>
            </a:r>
            <a:endParaRPr lang="en-US" sz="11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8675" y="1198589"/>
            <a:ext cx="8229600" cy="50419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“Nursing Effect” creating an increase in Biology, Exercise Science, Health, and Gerontology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Possible new Health Science Major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in high GPA students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Possible 2</a:t>
            </a:r>
            <a:r>
              <a:rPr lang="en-US" dirty="0"/>
              <a:t>+2 agreements with LCC and MHCC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Retention pressure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and changed overall academic footprint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05340" y="149267"/>
            <a:ext cx="63128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Undergraduate Enrollment</a:t>
            </a:r>
          </a:p>
          <a:p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91118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301548" y="3690083"/>
            <a:ext cx="4842452" cy="1572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smtClean="0">
                <a:solidFill>
                  <a:srgbClr val="D90A1C"/>
                </a:solidFill>
                <a:latin typeface="Arial"/>
                <a:cs typeface="Arial"/>
              </a:rPr>
              <a:t>Aligned with WOU Strategic Plan</a:t>
            </a:r>
          </a:p>
          <a:p>
            <a:pPr marL="0" indent="0">
              <a:buNone/>
            </a:pPr>
            <a:endParaRPr lang="en-US" sz="2400" dirty="0" smtClean="0">
              <a:solidFill>
                <a:srgbClr val="D90A1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392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45553" y="6577023"/>
            <a:ext cx="215809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D90A1C"/>
                </a:solidFill>
                <a:latin typeface="Arial"/>
                <a:cs typeface="Arial"/>
              </a:rPr>
              <a:t>TOGETHER WE </a:t>
            </a:r>
            <a:r>
              <a:rPr lang="en-US" sz="1050" b="1" dirty="0" smtClean="0">
                <a:solidFill>
                  <a:srgbClr val="D90A1C"/>
                </a:solidFill>
                <a:latin typeface="Arial"/>
                <a:cs typeface="Arial"/>
              </a:rPr>
              <a:t>SUCCEED</a:t>
            </a:r>
            <a:endParaRPr lang="en-US" sz="1050" b="1" dirty="0">
              <a:solidFill>
                <a:srgbClr val="D90A1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269"/>
            <a:ext cx="8229600" cy="493646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Student Success</a:t>
            </a:r>
          </a:p>
          <a:p>
            <a:pPr lvl="1"/>
            <a:r>
              <a:rPr lang="en-US" dirty="0" smtClean="0"/>
              <a:t>Campus environment that enhances learning</a:t>
            </a:r>
          </a:p>
          <a:p>
            <a:pPr lvl="1"/>
            <a:r>
              <a:rPr lang="en-US" dirty="0" smtClean="0"/>
              <a:t>Curricular innovation and accountability</a:t>
            </a:r>
          </a:p>
          <a:p>
            <a:r>
              <a:rPr lang="en-US" b="1" dirty="0" smtClean="0"/>
              <a:t>Academic Excellence</a:t>
            </a:r>
          </a:p>
          <a:p>
            <a:pPr lvl="1"/>
            <a:r>
              <a:rPr lang="en-US" dirty="0" smtClean="0"/>
              <a:t>Create opportunities for undergraduate and graduate programs to include high impact activities</a:t>
            </a:r>
          </a:p>
          <a:p>
            <a:pPr lvl="1"/>
            <a:r>
              <a:rPr lang="en-US" dirty="0" smtClean="0"/>
              <a:t>Programs that demonstrate excellence</a:t>
            </a:r>
          </a:p>
          <a:p>
            <a:r>
              <a:rPr lang="en-US" b="1" dirty="0" smtClean="0"/>
              <a:t>Community Engagement</a:t>
            </a:r>
          </a:p>
          <a:p>
            <a:pPr lvl="1"/>
            <a:r>
              <a:rPr lang="en-US" dirty="0" smtClean="0"/>
              <a:t>High impact practices</a:t>
            </a:r>
          </a:p>
          <a:p>
            <a:pPr lvl="1"/>
            <a:r>
              <a:rPr lang="en-US" dirty="0" smtClean="0"/>
              <a:t>Community service</a:t>
            </a:r>
          </a:p>
          <a:p>
            <a:pPr lvl="1"/>
            <a:r>
              <a:rPr lang="en-US" dirty="0" smtClean="0"/>
              <a:t>Improve connections with surrounding communities</a:t>
            </a:r>
          </a:p>
          <a:p>
            <a:r>
              <a:rPr lang="en-US" b="1" dirty="0" smtClean="0"/>
              <a:t>Accountability</a:t>
            </a:r>
          </a:p>
          <a:p>
            <a:pPr lvl="1"/>
            <a:r>
              <a:rPr lang="en-US" dirty="0" smtClean="0"/>
              <a:t>Develop research capacity</a:t>
            </a:r>
          </a:p>
          <a:p>
            <a:pPr lvl="1"/>
            <a:r>
              <a:rPr lang="en-US" dirty="0" smtClean="0"/>
              <a:t>Promote a culture of evidence-based decision-making</a:t>
            </a:r>
          </a:p>
          <a:p>
            <a:r>
              <a:rPr lang="en-US" b="1" dirty="0" smtClean="0"/>
              <a:t>Sustainability</a:t>
            </a:r>
          </a:p>
          <a:p>
            <a:pPr lvl="1"/>
            <a:r>
              <a:rPr lang="en-US" dirty="0" smtClean="0"/>
              <a:t>Enhance financial sustainability through enrollment</a:t>
            </a:r>
          </a:p>
          <a:p>
            <a:pPr lvl="1"/>
            <a:r>
              <a:rPr lang="en-US" dirty="0" smtClean="0"/>
              <a:t>Support new academic programs and innovative degrees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48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15679</TotalTime>
  <Words>643</Words>
  <Application>Microsoft Macintosh PowerPoint</Application>
  <PresentationFormat>On-screen Show (4:3)</PresentationFormat>
  <Paragraphs>148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Arial</vt:lpstr>
      <vt:lpstr>Office Theme</vt:lpstr>
      <vt:lpstr>Doctorate of Physical Therapy</vt:lpstr>
      <vt:lpstr>PowerPoint Presentation</vt:lpstr>
      <vt:lpstr>Key Data</vt:lpstr>
      <vt:lpstr>PowerPoint Presentation</vt:lpstr>
      <vt:lpstr>Graduate Enrollment Possibilities</vt:lpstr>
      <vt:lpstr>WOU Undergraduate Student Fall Headcount (2012-17)</vt:lpstr>
      <vt:lpstr>PowerPoint Presentation</vt:lpstr>
      <vt:lpstr>PowerPoint Presentation</vt:lpstr>
      <vt:lpstr>Areas of alignment</vt:lpstr>
      <vt:lpstr>PowerPoint Presentation</vt:lpstr>
      <vt:lpstr>PowerPoint Presentation</vt:lpstr>
      <vt:lpstr>PowerPoint Presentation</vt:lpstr>
      <vt:lpstr>PowerPoint Presentation</vt:lpstr>
      <vt:lpstr>Key Positives</vt:lpstr>
      <vt:lpstr>Projected DPT Annual Net Revenues</vt:lpstr>
      <vt:lpstr>PowerPoint Presentation</vt:lpstr>
      <vt:lpstr>PowerPoint Presentation</vt:lpstr>
      <vt:lpstr>PowerPoint Presentation</vt:lpstr>
      <vt:lpstr>Questions and Comments</vt:lpstr>
    </vt:vector>
  </TitlesOfParts>
  <Company>Western Oregon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TITLE, ALIGNED LEFT, ARIAL BOLD</dc:title>
  <dc:creator>UCS</dc:creator>
  <cp:lastModifiedBy>Linda Stonecipher</cp:lastModifiedBy>
  <cp:revision>79</cp:revision>
  <cp:lastPrinted>2018-03-01T23:25:39Z</cp:lastPrinted>
  <dcterms:created xsi:type="dcterms:W3CDTF">2017-03-06T17:12:06Z</dcterms:created>
  <dcterms:modified xsi:type="dcterms:W3CDTF">2018-05-18T18:11:48Z</dcterms:modified>
</cp:coreProperties>
</file>