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4" r:id="rId3"/>
    <p:sldId id="265" r:id="rId4"/>
    <p:sldId id="271" r:id="rId5"/>
    <p:sldId id="270" r:id="rId6"/>
    <p:sldId id="260" r:id="rId7"/>
    <p:sldId id="261" r:id="rId8"/>
    <p:sldId id="266" r:id="rId9"/>
    <p:sldId id="267" r:id="rId10"/>
    <p:sldId id="268" r:id="rId11"/>
    <p:sldId id="26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I:\Documents\Director%20of%20ISAS\ETC\Data%20by%20ye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I:\Documents\Director%20of%20ISAS\ETC\Data%20by%20ye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>
                <a:solidFill>
                  <a:schemeClr val="tx1"/>
                </a:solidFill>
              </a:rPr>
              <a:t>ETC Users and # of Visits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'ETC usage (2)'!$A$5</c:f>
              <c:strCache>
                <c:ptCount val="1"/>
                <c:pt idx="0">
                  <c:v>unique users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'ETC usage (2)'!$B$4:$R$4</c:f>
              <c:strCache>
                <c:ptCount val="17"/>
                <c:pt idx="0">
                  <c:v>F14</c:v>
                </c:pt>
                <c:pt idx="1">
                  <c:v>W15</c:v>
                </c:pt>
                <c:pt idx="2">
                  <c:v>S15</c:v>
                </c:pt>
                <c:pt idx="3">
                  <c:v>2014-15 Total</c:v>
                </c:pt>
                <c:pt idx="5">
                  <c:v>F15</c:v>
                </c:pt>
                <c:pt idx="6">
                  <c:v>W16</c:v>
                </c:pt>
                <c:pt idx="7">
                  <c:v>S16</c:v>
                </c:pt>
                <c:pt idx="8">
                  <c:v>2015-16 Total</c:v>
                </c:pt>
                <c:pt idx="10">
                  <c:v>F16</c:v>
                </c:pt>
                <c:pt idx="11">
                  <c:v>W17</c:v>
                </c:pt>
                <c:pt idx="12">
                  <c:v>S17</c:v>
                </c:pt>
                <c:pt idx="13">
                  <c:v>2016-17 Total</c:v>
                </c:pt>
                <c:pt idx="15">
                  <c:v>F17</c:v>
                </c:pt>
                <c:pt idx="16">
                  <c:v>W18</c:v>
                </c:pt>
              </c:strCache>
            </c:strRef>
          </c:cat>
          <c:val>
            <c:numRef>
              <c:f>'ETC usage (2)'!$B$5:$R$5</c:f>
              <c:numCache>
                <c:formatCode>0</c:formatCode>
                <c:ptCount val="17"/>
                <c:pt idx="0">
                  <c:v>58</c:v>
                </c:pt>
                <c:pt idx="1">
                  <c:v>52</c:v>
                </c:pt>
                <c:pt idx="2">
                  <c:v>39</c:v>
                </c:pt>
                <c:pt idx="3">
                  <c:v>117</c:v>
                </c:pt>
                <c:pt idx="5">
                  <c:v>38</c:v>
                </c:pt>
                <c:pt idx="6">
                  <c:v>30</c:v>
                </c:pt>
                <c:pt idx="7">
                  <c:v>18</c:v>
                </c:pt>
                <c:pt idx="8">
                  <c:v>60</c:v>
                </c:pt>
                <c:pt idx="10">
                  <c:v>47</c:v>
                </c:pt>
                <c:pt idx="11">
                  <c:v>35</c:v>
                </c:pt>
                <c:pt idx="12">
                  <c:v>19</c:v>
                </c:pt>
                <c:pt idx="13">
                  <c:v>78</c:v>
                </c:pt>
                <c:pt idx="15">
                  <c:v>42</c:v>
                </c:pt>
                <c:pt idx="16">
                  <c:v>33</c:v>
                </c:pt>
              </c:numCache>
            </c:numRef>
          </c:val>
        </c:ser>
        <c:ser>
          <c:idx val="1"/>
          <c:order val="1"/>
          <c:tx>
            <c:strRef>
              <c:f>'ETC usage (2)'!$A$6</c:f>
              <c:strCache>
                <c:ptCount val="1"/>
                <c:pt idx="0">
                  <c:v>total visits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'ETC usage (2)'!$B$4:$R$4</c:f>
              <c:strCache>
                <c:ptCount val="17"/>
                <c:pt idx="0">
                  <c:v>F14</c:v>
                </c:pt>
                <c:pt idx="1">
                  <c:v>W15</c:v>
                </c:pt>
                <c:pt idx="2">
                  <c:v>S15</c:v>
                </c:pt>
                <c:pt idx="3">
                  <c:v>2014-15 Total</c:v>
                </c:pt>
                <c:pt idx="5">
                  <c:v>F15</c:v>
                </c:pt>
                <c:pt idx="6">
                  <c:v>W16</c:v>
                </c:pt>
                <c:pt idx="7">
                  <c:v>S16</c:v>
                </c:pt>
                <c:pt idx="8">
                  <c:v>2015-16 Total</c:v>
                </c:pt>
                <c:pt idx="10">
                  <c:v>F16</c:v>
                </c:pt>
                <c:pt idx="11">
                  <c:v>W17</c:v>
                </c:pt>
                <c:pt idx="12">
                  <c:v>S17</c:v>
                </c:pt>
                <c:pt idx="13">
                  <c:v>2016-17 Total</c:v>
                </c:pt>
                <c:pt idx="15">
                  <c:v>F17</c:v>
                </c:pt>
                <c:pt idx="16">
                  <c:v>W18</c:v>
                </c:pt>
              </c:strCache>
            </c:strRef>
          </c:cat>
          <c:val>
            <c:numRef>
              <c:f>'ETC usage (2)'!$B$6:$R$6</c:f>
              <c:numCache>
                <c:formatCode>0</c:formatCode>
                <c:ptCount val="17"/>
                <c:pt idx="0">
                  <c:v>151</c:v>
                </c:pt>
                <c:pt idx="1">
                  <c:v>167</c:v>
                </c:pt>
                <c:pt idx="2">
                  <c:v>136</c:v>
                </c:pt>
                <c:pt idx="3">
                  <c:v>454</c:v>
                </c:pt>
                <c:pt idx="5">
                  <c:v>212</c:v>
                </c:pt>
                <c:pt idx="6">
                  <c:v>111</c:v>
                </c:pt>
                <c:pt idx="7">
                  <c:v>105</c:v>
                </c:pt>
                <c:pt idx="8">
                  <c:v>428</c:v>
                </c:pt>
                <c:pt idx="10">
                  <c:v>157</c:v>
                </c:pt>
                <c:pt idx="11">
                  <c:v>142</c:v>
                </c:pt>
                <c:pt idx="12">
                  <c:v>67</c:v>
                </c:pt>
                <c:pt idx="13">
                  <c:v>546</c:v>
                </c:pt>
                <c:pt idx="15">
                  <c:v>206</c:v>
                </c:pt>
                <c:pt idx="16">
                  <c:v>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233568"/>
        <c:axId val="499232000"/>
      </c:barChart>
      <c:catAx>
        <c:axId val="49923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232000"/>
        <c:crosses val="autoZero"/>
        <c:auto val="1"/>
        <c:lblAlgn val="ctr"/>
        <c:lblOffset val="100"/>
        <c:noMultiLvlLbl val="0"/>
      </c:catAx>
      <c:valAx>
        <c:axId val="499232000"/>
        <c:scaling>
          <c:orientation val="minMax"/>
          <c:max val="5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23356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>
                <a:solidFill>
                  <a:schemeClr val="tx1"/>
                </a:solidFill>
              </a:rPr>
              <a:t>ETC Total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'ETC usage (3)'!$A$9</c:f>
              <c:strCache>
                <c:ptCount val="1"/>
                <c:pt idx="0">
                  <c:v>Total Hours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'ETC usage (3)'!$B$8:$R$8</c:f>
              <c:strCache>
                <c:ptCount val="17"/>
                <c:pt idx="0">
                  <c:v>F14</c:v>
                </c:pt>
                <c:pt idx="1">
                  <c:v>W15</c:v>
                </c:pt>
                <c:pt idx="2">
                  <c:v>S15</c:v>
                </c:pt>
                <c:pt idx="3">
                  <c:v>2014-15  Total</c:v>
                </c:pt>
                <c:pt idx="5">
                  <c:v>F15</c:v>
                </c:pt>
                <c:pt idx="6">
                  <c:v>W16</c:v>
                </c:pt>
                <c:pt idx="7">
                  <c:v>S16</c:v>
                </c:pt>
                <c:pt idx="8">
                  <c:v>2015-16 Total</c:v>
                </c:pt>
                <c:pt idx="10">
                  <c:v>F16</c:v>
                </c:pt>
                <c:pt idx="11">
                  <c:v>W17</c:v>
                </c:pt>
                <c:pt idx="12">
                  <c:v>S17</c:v>
                </c:pt>
                <c:pt idx="13">
                  <c:v>2016-17 Total</c:v>
                </c:pt>
                <c:pt idx="15">
                  <c:v>F17</c:v>
                </c:pt>
                <c:pt idx="16">
                  <c:v>W18</c:v>
                </c:pt>
              </c:strCache>
            </c:strRef>
          </c:cat>
          <c:val>
            <c:numRef>
              <c:f>'ETC usage (3)'!$B$9:$R$9</c:f>
              <c:numCache>
                <c:formatCode>0</c:formatCode>
                <c:ptCount val="17"/>
                <c:pt idx="0">
                  <c:v>160.35</c:v>
                </c:pt>
                <c:pt idx="1">
                  <c:v>120.91666666666667</c:v>
                </c:pt>
                <c:pt idx="2">
                  <c:v>102.86666666666666</c:v>
                </c:pt>
                <c:pt idx="3">
                  <c:v>384.13333333333333</c:v>
                </c:pt>
                <c:pt idx="5">
                  <c:v>175.71666666666667</c:v>
                </c:pt>
                <c:pt idx="6">
                  <c:v>127.01666666666667</c:v>
                </c:pt>
                <c:pt idx="7">
                  <c:v>130.78333333333333</c:v>
                </c:pt>
                <c:pt idx="8">
                  <c:v>434</c:v>
                </c:pt>
                <c:pt idx="10">
                  <c:v>154.88333333333333</c:v>
                </c:pt>
                <c:pt idx="11">
                  <c:v>104</c:v>
                </c:pt>
                <c:pt idx="12">
                  <c:v>77</c:v>
                </c:pt>
                <c:pt idx="13">
                  <c:v>336</c:v>
                </c:pt>
                <c:pt idx="15">
                  <c:v>186</c:v>
                </c:pt>
                <c:pt idx="16">
                  <c:v>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233176"/>
        <c:axId val="499241016"/>
      </c:barChart>
      <c:catAx>
        <c:axId val="49923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241016"/>
        <c:crosses val="autoZero"/>
        <c:auto val="1"/>
        <c:lblAlgn val="ctr"/>
        <c:lblOffset val="100"/>
        <c:noMultiLvlLbl val="0"/>
      </c:catAx>
      <c:valAx>
        <c:axId val="499241016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23317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>
                <a:solidFill>
                  <a:schemeClr val="tx1"/>
                </a:solidFill>
              </a:rPr>
              <a:t>CP Participation</a:t>
            </a:r>
          </a:p>
        </c:rich>
      </c:tx>
      <c:layout>
        <c:manualLayout>
          <c:xMode val="edge"/>
          <c:yMode val="edge"/>
          <c:x val="0.38758016101427806"/>
          <c:y val="1.4207495815128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'ETC usage (2)'!$A$4</c:f>
              <c:strCache>
                <c:ptCount val="1"/>
                <c:pt idx="0">
                  <c:v>INTL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'ETC usage (2)'!$B$3:$S$3</c:f>
              <c:strCache>
                <c:ptCount val="18"/>
                <c:pt idx="0">
                  <c:v>F13</c:v>
                </c:pt>
                <c:pt idx="1">
                  <c:v>W14</c:v>
                </c:pt>
                <c:pt idx="2">
                  <c:v>S14</c:v>
                </c:pt>
                <c:pt idx="4">
                  <c:v>F14</c:v>
                </c:pt>
                <c:pt idx="5">
                  <c:v>W15</c:v>
                </c:pt>
                <c:pt idx="6">
                  <c:v>S15</c:v>
                </c:pt>
                <c:pt idx="8">
                  <c:v>F15</c:v>
                </c:pt>
                <c:pt idx="9">
                  <c:v>W16</c:v>
                </c:pt>
                <c:pt idx="10">
                  <c:v>S16</c:v>
                </c:pt>
                <c:pt idx="12">
                  <c:v>F16</c:v>
                </c:pt>
                <c:pt idx="13">
                  <c:v>W17</c:v>
                </c:pt>
                <c:pt idx="14">
                  <c:v>S17</c:v>
                </c:pt>
                <c:pt idx="16">
                  <c:v>F17</c:v>
                </c:pt>
                <c:pt idx="17">
                  <c:v>W18</c:v>
                </c:pt>
              </c:strCache>
            </c:strRef>
          </c:cat>
          <c:val>
            <c:numRef>
              <c:f>'ETC usage (2)'!$B$4:$S$4</c:f>
              <c:numCache>
                <c:formatCode>General</c:formatCode>
                <c:ptCount val="18"/>
                <c:pt idx="0">
                  <c:v>37</c:v>
                </c:pt>
                <c:pt idx="1">
                  <c:v>38</c:v>
                </c:pt>
                <c:pt idx="2">
                  <c:v>19</c:v>
                </c:pt>
                <c:pt idx="4" formatCode="0">
                  <c:v>45</c:v>
                </c:pt>
                <c:pt idx="5" formatCode="0">
                  <c:v>39</c:v>
                </c:pt>
                <c:pt idx="6" formatCode="0">
                  <c:v>21</c:v>
                </c:pt>
                <c:pt idx="8" formatCode="0">
                  <c:v>31</c:v>
                </c:pt>
                <c:pt idx="9" formatCode="0">
                  <c:v>19</c:v>
                </c:pt>
                <c:pt idx="10" formatCode="0">
                  <c:v>23</c:v>
                </c:pt>
                <c:pt idx="12" formatCode="0">
                  <c:v>56</c:v>
                </c:pt>
                <c:pt idx="13" formatCode="0">
                  <c:v>40</c:v>
                </c:pt>
                <c:pt idx="14" formatCode="0">
                  <c:v>40</c:v>
                </c:pt>
                <c:pt idx="16" formatCode="0">
                  <c:v>49</c:v>
                </c:pt>
                <c:pt idx="17" formatCode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38-48DA-BA84-059B37701135}"/>
            </c:ext>
          </c:extLst>
        </c:ser>
        <c:ser>
          <c:idx val="1"/>
          <c:order val="1"/>
          <c:tx>
            <c:strRef>
              <c:f>'ETC usage (2)'!$A$5</c:f>
              <c:strCache>
                <c:ptCount val="1"/>
                <c:pt idx="0">
                  <c:v>DOM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'ETC usage (2)'!$B$3:$S$3</c:f>
              <c:strCache>
                <c:ptCount val="18"/>
                <c:pt idx="0">
                  <c:v>F13</c:v>
                </c:pt>
                <c:pt idx="1">
                  <c:v>W14</c:v>
                </c:pt>
                <c:pt idx="2">
                  <c:v>S14</c:v>
                </c:pt>
                <c:pt idx="4">
                  <c:v>F14</c:v>
                </c:pt>
                <c:pt idx="5">
                  <c:v>W15</c:v>
                </c:pt>
                <c:pt idx="6">
                  <c:v>S15</c:v>
                </c:pt>
                <c:pt idx="8">
                  <c:v>F15</c:v>
                </c:pt>
                <c:pt idx="9">
                  <c:v>W16</c:v>
                </c:pt>
                <c:pt idx="10">
                  <c:v>S16</c:v>
                </c:pt>
                <c:pt idx="12">
                  <c:v>F16</c:v>
                </c:pt>
                <c:pt idx="13">
                  <c:v>W17</c:v>
                </c:pt>
                <c:pt idx="14">
                  <c:v>S17</c:v>
                </c:pt>
                <c:pt idx="16">
                  <c:v>F17</c:v>
                </c:pt>
                <c:pt idx="17">
                  <c:v>W18</c:v>
                </c:pt>
              </c:strCache>
            </c:strRef>
          </c:cat>
          <c:val>
            <c:numRef>
              <c:f>'ETC usage (2)'!$B$5:$S$5</c:f>
              <c:numCache>
                <c:formatCode>General</c:formatCode>
                <c:ptCount val="18"/>
                <c:pt idx="0">
                  <c:v>41</c:v>
                </c:pt>
                <c:pt idx="1">
                  <c:v>42</c:v>
                </c:pt>
                <c:pt idx="2">
                  <c:v>18</c:v>
                </c:pt>
                <c:pt idx="4" formatCode="0">
                  <c:v>46</c:v>
                </c:pt>
                <c:pt idx="5" formatCode="0">
                  <c:v>33</c:v>
                </c:pt>
                <c:pt idx="6" formatCode="0">
                  <c:v>14</c:v>
                </c:pt>
                <c:pt idx="8" formatCode="0">
                  <c:v>29</c:v>
                </c:pt>
                <c:pt idx="9" formatCode="0">
                  <c:v>16</c:v>
                </c:pt>
                <c:pt idx="10" formatCode="0">
                  <c:v>12</c:v>
                </c:pt>
                <c:pt idx="12" formatCode="0">
                  <c:v>39</c:v>
                </c:pt>
                <c:pt idx="13" formatCode="0">
                  <c:v>36</c:v>
                </c:pt>
                <c:pt idx="14" formatCode="0">
                  <c:v>19</c:v>
                </c:pt>
                <c:pt idx="16" formatCode="0">
                  <c:v>27</c:v>
                </c:pt>
                <c:pt idx="17" formatCode="0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38-48DA-BA84-059B37701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230432"/>
        <c:axId val="499236704"/>
      </c:barChart>
      <c:catAx>
        <c:axId val="49923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236704"/>
        <c:crosses val="autoZero"/>
        <c:auto val="1"/>
        <c:lblAlgn val="ctr"/>
        <c:lblOffset val="100"/>
        <c:noMultiLvlLbl val="0"/>
      </c:catAx>
      <c:valAx>
        <c:axId val="49923670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2304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58740-0D8C-47E2-BD7A-2D8CC37528D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F3C45-BDB3-4BCF-8060-535CB1C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91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864D-2A38-4940-911E-7226EFE6E97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A20-2B2E-4F37-BD54-DF271AD0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864D-2A38-4940-911E-7226EFE6E97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A20-2B2E-4F37-BD54-DF271AD0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864D-2A38-4940-911E-7226EFE6E97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A20-2B2E-4F37-BD54-DF271AD0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7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864D-2A38-4940-911E-7226EFE6E97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A20-2B2E-4F37-BD54-DF271AD0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7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864D-2A38-4940-911E-7226EFE6E97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A20-2B2E-4F37-BD54-DF271AD0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864D-2A38-4940-911E-7226EFE6E97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A20-2B2E-4F37-BD54-DF271AD0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5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864D-2A38-4940-911E-7226EFE6E97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A20-2B2E-4F37-BD54-DF271AD0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5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864D-2A38-4940-911E-7226EFE6E97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A20-2B2E-4F37-BD54-DF271AD0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0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864D-2A38-4940-911E-7226EFE6E97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A20-2B2E-4F37-BD54-DF271AD0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5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864D-2A38-4940-911E-7226EFE6E97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A20-2B2E-4F37-BD54-DF271AD0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5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864D-2A38-4940-911E-7226EFE6E97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A20-2B2E-4F37-BD54-DF271AD0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7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7864D-2A38-4940-911E-7226EFE6E97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83A20-2B2E-4F37-BD54-DF271AD0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Student Academic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Director, Rob Troyer</a:t>
            </a:r>
          </a:p>
          <a:p>
            <a:endParaRPr lang="en-US" dirty="0"/>
          </a:p>
          <a:p>
            <a:endParaRPr lang="en-US" dirty="0"/>
          </a:p>
          <a:p>
            <a:pPr algn="l">
              <a:tabLst>
                <a:tab pos="8913813" algn="r"/>
              </a:tabLst>
            </a:pPr>
            <a:r>
              <a:rPr lang="en-US" dirty="0"/>
              <a:t>Report to Faculty Senate	May 2018</a:t>
            </a:r>
          </a:p>
        </p:txBody>
      </p:sp>
    </p:spTree>
    <p:extLst>
      <p:ext uri="{BB962C8B-B14F-4D97-AF65-F5344CB8AC3E}">
        <p14:creationId xmlns:p14="http://schemas.microsoft.com/office/powerpoint/2010/main" val="3454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651" y="408446"/>
            <a:ext cx="1057408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Technology</a:t>
            </a:r>
            <a:endParaRPr lang="en-US" sz="2400" b="1" dirty="0"/>
          </a:p>
          <a:p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u="sng" dirty="0" smtClean="0"/>
              <a:t>Electronic Dictionaries</a:t>
            </a:r>
          </a:p>
          <a:p>
            <a:pPr marL="687388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Available for 4-hour check-out from the Library</a:t>
            </a:r>
          </a:p>
          <a:p>
            <a:pPr marL="687388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o internet connection</a:t>
            </a:r>
          </a:p>
          <a:p>
            <a:pPr marL="687388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o internal storage</a:t>
            </a:r>
          </a:p>
          <a:p>
            <a:pPr>
              <a:spcAft>
                <a:spcPts val="1200"/>
              </a:spcAft>
            </a:pPr>
            <a:r>
              <a:rPr lang="en-US" sz="2400" u="sng" dirty="0" err="1" smtClean="0"/>
              <a:t>Smartpens</a:t>
            </a:r>
            <a:endParaRPr lang="en-US" sz="2400" u="sng" dirty="0" smtClean="0"/>
          </a:p>
          <a:p>
            <a:pPr marL="687388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Available for term check-out</a:t>
            </a:r>
          </a:p>
          <a:p>
            <a:pPr marL="687388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Record lectures with audio synched to handwritten notes</a:t>
            </a:r>
          </a:p>
          <a:p>
            <a:pPr marL="687388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Being replaced with mobile apps with similar functionality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244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651" y="408446"/>
            <a:ext cx="105740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Consultation with Faculty</a:t>
            </a:r>
            <a:endParaRPr lang="en-US" sz="2400" b="1" dirty="0"/>
          </a:p>
          <a:p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u="sng" dirty="0" smtClean="0"/>
              <a:t>Individual </a:t>
            </a:r>
          </a:p>
          <a:p>
            <a:pPr marL="687388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Email, phone, face to face</a:t>
            </a:r>
          </a:p>
          <a:p>
            <a:pPr marL="687388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Questions regarding language and intercultural communication</a:t>
            </a:r>
          </a:p>
          <a:p>
            <a:pPr marL="687388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Student focus and/or Instructor focus</a:t>
            </a:r>
          </a:p>
          <a:p>
            <a:pPr>
              <a:spcAft>
                <a:spcPts val="1200"/>
              </a:spcAft>
            </a:pPr>
            <a:r>
              <a:rPr lang="en-US" sz="2400" u="sng" dirty="0" smtClean="0"/>
              <a:t>with Students</a:t>
            </a:r>
          </a:p>
          <a:p>
            <a:pPr marL="687388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acilitate meetings between instructor and one or more students</a:t>
            </a:r>
          </a:p>
          <a:p>
            <a:pPr marL="687388" indent="-2286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larification of coursework and behavioral expectations</a:t>
            </a:r>
            <a:endParaRPr lang="en-US" sz="2400" dirty="0"/>
          </a:p>
          <a:p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b="1" dirty="0" smtClean="0"/>
              <a:t>Consultation with Students</a:t>
            </a:r>
          </a:p>
        </p:txBody>
      </p:sp>
    </p:spTree>
    <p:extLst>
      <p:ext uri="{BB962C8B-B14F-4D97-AF65-F5344CB8AC3E}">
        <p14:creationId xmlns:p14="http://schemas.microsoft.com/office/powerpoint/2010/main" val="384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1" y="233268"/>
            <a:ext cx="26234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Provost, VP Academic Affairs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5303" y="928329"/>
            <a:ext cx="10022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Academic Affairs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4919" y="926808"/>
            <a:ext cx="99471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Assoc. Provost, Susan Monahan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7014" y="926810"/>
            <a:ext cx="8858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Dean, Library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588" y="926810"/>
            <a:ext cx="8146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Dean, COE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8373" y="929859"/>
            <a:ext cx="8685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Dean, LAS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1636" y="926807"/>
            <a:ext cx="944351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INTL Ed &amp; Dev, </a:t>
            </a:r>
            <a:r>
              <a:rPr lang="en-US" sz="1600" dirty="0" err="1"/>
              <a:t>Neng</a:t>
            </a:r>
            <a:r>
              <a:rPr lang="en-US" sz="1600" dirty="0"/>
              <a:t> Yang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9678" y="926807"/>
            <a:ext cx="65178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ROTC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1204" y="926809"/>
            <a:ext cx="12464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Graduate</a:t>
            </a:r>
          </a:p>
          <a:p>
            <a:pPr algn="ctr"/>
            <a:r>
              <a:rPr lang="en-US" sz="1600" dirty="0"/>
              <a:t>Programs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99887" y="926807"/>
            <a:ext cx="9270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Registrar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41292" y="928361"/>
            <a:ext cx="102325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Policing Institute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27608" y="926807"/>
            <a:ext cx="63409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79724" y="926809"/>
            <a:ext cx="9933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Research Institute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188530" y="571825"/>
            <a:ext cx="0" cy="182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28219" y="760467"/>
            <a:ext cx="0" cy="166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692" y="760466"/>
            <a:ext cx="1106424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85618" y="760445"/>
            <a:ext cx="0" cy="166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975177" y="760467"/>
            <a:ext cx="0" cy="166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44656" y="760466"/>
            <a:ext cx="0" cy="166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582359" y="744144"/>
            <a:ext cx="0" cy="166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99876" y="767470"/>
            <a:ext cx="0" cy="166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574242" y="760465"/>
            <a:ext cx="0" cy="166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15373" y="758944"/>
            <a:ext cx="0" cy="166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55747" y="760500"/>
            <a:ext cx="0" cy="166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07307" y="760500"/>
            <a:ext cx="0" cy="166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23119" y="758944"/>
            <a:ext cx="0" cy="166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02691" y="760500"/>
            <a:ext cx="0" cy="166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87544" y="2607872"/>
            <a:ext cx="1034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Advising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98742" y="2607871"/>
            <a:ext cx="1034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Honors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3548" y="2607870"/>
            <a:ext cx="10341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Writing Center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44746" y="2607870"/>
            <a:ext cx="1034144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INTL Academic Support, Rob Troyer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835529" y="2006102"/>
            <a:ext cx="0" cy="300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704616" y="2306986"/>
            <a:ext cx="33572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7" idx="0"/>
          </p:cNvCxnSpPr>
          <p:nvPr/>
        </p:nvCxnSpPr>
        <p:spPr>
          <a:xfrm>
            <a:off x="1704616" y="2306986"/>
            <a:ext cx="0" cy="300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841678" y="2302689"/>
            <a:ext cx="0" cy="300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76484" y="2302689"/>
            <a:ext cx="0" cy="300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061818" y="2306986"/>
            <a:ext cx="0" cy="300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9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04919" y="926808"/>
            <a:ext cx="99471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Assoc. Provost, Susan Monahan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1636" y="926807"/>
            <a:ext cx="944351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INTL Ed &amp; Dev, </a:t>
            </a:r>
            <a:r>
              <a:rPr lang="en-US" sz="1600" dirty="0" err="1"/>
              <a:t>Neng</a:t>
            </a:r>
            <a:r>
              <a:rPr lang="en-US" sz="1600" dirty="0"/>
              <a:t> Yang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188530" y="571825"/>
            <a:ext cx="0" cy="182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28219" y="760467"/>
            <a:ext cx="0" cy="166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13436" y="760466"/>
            <a:ext cx="13716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15373" y="758944"/>
            <a:ext cx="0" cy="166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44746" y="2607870"/>
            <a:ext cx="1034144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INTL Academic Support, Rob Troyer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835529" y="2006102"/>
            <a:ext cx="0" cy="300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835529" y="2306986"/>
            <a:ext cx="1524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987930" y="2306986"/>
            <a:ext cx="0" cy="300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45880" y="822034"/>
            <a:ext cx="5083628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sz="2000" b="1" u="sng" dirty="0"/>
              <a:t>Office of International Education and Development</a:t>
            </a:r>
          </a:p>
          <a:p>
            <a:pPr>
              <a:tabLst>
                <a:tab pos="228600" algn="l"/>
              </a:tabLst>
            </a:pPr>
            <a:endParaRPr lang="en-US" sz="2000" dirty="0"/>
          </a:p>
          <a:p>
            <a:pPr>
              <a:tabLst>
                <a:tab pos="228600" algn="l"/>
              </a:tabLst>
            </a:pPr>
            <a:r>
              <a:rPr lang="en-US" sz="2000" dirty="0"/>
              <a:t>Director + 5 full-time staff, </a:t>
            </a:r>
            <a:r>
              <a:rPr lang="en-US" sz="2000" dirty="0" err="1"/>
              <a:t>Maaske</a:t>
            </a:r>
            <a:r>
              <a:rPr lang="en-US" sz="2000" dirty="0"/>
              <a:t> Hall</a:t>
            </a:r>
          </a:p>
          <a:p>
            <a:pPr marL="1588" indent="-1588">
              <a:tabLst>
                <a:tab pos="228600" algn="l"/>
              </a:tabLst>
            </a:pPr>
            <a:r>
              <a:rPr lang="en-US" sz="2000" b="1" dirty="0"/>
              <a:t>		International Students</a:t>
            </a:r>
          </a:p>
          <a:p>
            <a:pPr marL="631825" lvl="1" indent="-166688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000" dirty="0"/>
              <a:t>Recruiting and INTL Agreement Programs</a:t>
            </a:r>
          </a:p>
          <a:p>
            <a:pPr marL="631825" lvl="1" indent="-166688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000" dirty="0"/>
              <a:t>Admissions</a:t>
            </a:r>
          </a:p>
          <a:p>
            <a:pPr marL="631825" lvl="1" indent="-166688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000" dirty="0"/>
              <a:t>Immigration</a:t>
            </a:r>
          </a:p>
          <a:p>
            <a:pPr marL="631825" lvl="1" indent="-166688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000" dirty="0"/>
              <a:t>Initial Orientation</a:t>
            </a:r>
          </a:p>
          <a:p>
            <a:pPr marL="631825" lvl="1" indent="-166688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000" dirty="0"/>
              <a:t>International Advising</a:t>
            </a:r>
          </a:p>
          <a:p>
            <a:pPr marL="631825" lvl="1" indent="-166688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000" dirty="0"/>
              <a:t>International Club, Saudi Club, Chinese Students and Scholars Association</a:t>
            </a:r>
          </a:p>
          <a:p>
            <a:pPr>
              <a:tabLst>
                <a:tab pos="228600" algn="l"/>
              </a:tabLst>
            </a:pPr>
            <a:r>
              <a:rPr lang="en-US" sz="2000" dirty="0"/>
              <a:t>	</a:t>
            </a:r>
            <a:r>
              <a:rPr lang="en-US" sz="2000" b="1" dirty="0"/>
              <a:t>Study Abroad</a:t>
            </a:r>
          </a:p>
          <a:p>
            <a:pPr>
              <a:tabLst>
                <a:tab pos="228600" algn="l"/>
              </a:tabLst>
            </a:pPr>
            <a:r>
              <a:rPr lang="en-US" sz="2000" dirty="0"/>
              <a:t>	</a:t>
            </a:r>
            <a:r>
              <a:rPr lang="en-US" sz="2000" b="1" dirty="0"/>
              <a:t>Visiting Scholars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233" y="2727938"/>
            <a:ext cx="5950689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290763" algn="ctr"/>
              </a:tabLst>
            </a:pPr>
            <a:r>
              <a:rPr lang="en-US" sz="2000" b="1" dirty="0" smtClean="0"/>
              <a:t>	</a:t>
            </a:r>
            <a:r>
              <a:rPr lang="en-US" sz="2000" b="1" u="sng" dirty="0" smtClean="0"/>
              <a:t>Office </a:t>
            </a:r>
            <a:r>
              <a:rPr lang="en-US" sz="2000" b="1" u="sng" dirty="0"/>
              <a:t>of International Student </a:t>
            </a:r>
          </a:p>
          <a:p>
            <a:pPr>
              <a:tabLst>
                <a:tab pos="2290763" algn="ctr"/>
              </a:tabLst>
            </a:pPr>
            <a:r>
              <a:rPr lang="en-US" sz="2000" b="1" dirty="0" smtClean="0"/>
              <a:t>	</a:t>
            </a:r>
            <a:r>
              <a:rPr lang="en-US" sz="2000" b="1" u="sng" dirty="0" smtClean="0"/>
              <a:t>Academic </a:t>
            </a:r>
            <a:r>
              <a:rPr lang="en-US" sz="2000" b="1" u="sng" dirty="0"/>
              <a:t>Support</a:t>
            </a:r>
          </a:p>
          <a:p>
            <a:pPr>
              <a:tabLst>
                <a:tab pos="228600" algn="l"/>
              </a:tabLst>
            </a:pPr>
            <a:endParaRPr lang="en-US" sz="2000" dirty="0"/>
          </a:p>
          <a:p>
            <a:pPr>
              <a:tabLst>
                <a:tab pos="228600" algn="l"/>
              </a:tabLst>
            </a:pPr>
            <a:r>
              <a:rPr lang="en-US" sz="2000" dirty="0"/>
              <a:t>Director (.5 </a:t>
            </a:r>
            <a:r>
              <a:rPr lang="en-US" sz="2000" dirty="0" err="1"/>
              <a:t>fte</a:t>
            </a:r>
            <a:r>
              <a:rPr lang="en-US" sz="2000" dirty="0"/>
              <a:t>) + 1 full-time staff, APS 501</a:t>
            </a:r>
          </a:p>
          <a:p>
            <a:pPr marL="1588" indent="-1588">
              <a:tabLst>
                <a:tab pos="228600" algn="l"/>
              </a:tabLst>
            </a:pPr>
            <a:r>
              <a:rPr lang="en-US" sz="2000" b="1" dirty="0"/>
              <a:t>		Coordinate Courses</a:t>
            </a:r>
          </a:p>
          <a:p>
            <a:pPr marL="631825" lvl="1" indent="-166688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000" dirty="0"/>
              <a:t>ICS 110: First Year Exp for INTL </a:t>
            </a:r>
            <a:r>
              <a:rPr lang="en-US" sz="2000" dirty="0" smtClean="0"/>
              <a:t>Students</a:t>
            </a:r>
            <a:endParaRPr lang="en-US" sz="2000" dirty="0"/>
          </a:p>
          <a:p>
            <a:pPr marL="631825" lvl="1" indent="-166688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000" dirty="0"/>
              <a:t>WR 115 and 122 for INTL </a:t>
            </a:r>
            <a:r>
              <a:rPr lang="en-US" sz="2000" dirty="0" smtClean="0"/>
              <a:t>Students</a:t>
            </a:r>
            <a:endParaRPr lang="en-US" sz="2000" dirty="0"/>
          </a:p>
          <a:p>
            <a:pPr marL="631825" lvl="1" indent="-166688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000" dirty="0"/>
              <a:t>LING 136: </a:t>
            </a:r>
            <a:r>
              <a:rPr lang="en-US" sz="2000" dirty="0" smtClean="0"/>
              <a:t>Academic </a:t>
            </a:r>
            <a:r>
              <a:rPr lang="en-US" sz="2000" dirty="0"/>
              <a:t>Discourse for INTL </a:t>
            </a:r>
            <a:r>
              <a:rPr lang="en-US" sz="2000" dirty="0" smtClean="0"/>
              <a:t>Students</a:t>
            </a:r>
            <a:endParaRPr lang="en-US" sz="2000" dirty="0"/>
          </a:p>
          <a:p>
            <a:pPr>
              <a:tabLst>
                <a:tab pos="228600" algn="l"/>
              </a:tabLst>
            </a:pPr>
            <a:r>
              <a:rPr lang="en-US" sz="2000" dirty="0"/>
              <a:t>	</a:t>
            </a:r>
            <a:r>
              <a:rPr lang="en-US" sz="2000" b="1" dirty="0"/>
              <a:t>English Tutoring Center</a:t>
            </a:r>
          </a:p>
          <a:p>
            <a:pPr>
              <a:tabLst>
                <a:tab pos="228600" algn="l"/>
              </a:tabLst>
            </a:pPr>
            <a:r>
              <a:rPr lang="en-US" sz="2000" dirty="0"/>
              <a:t>	</a:t>
            </a:r>
            <a:r>
              <a:rPr lang="en-US" sz="2000" b="1" dirty="0"/>
              <a:t>Conversation Partners</a:t>
            </a:r>
          </a:p>
          <a:p>
            <a:pPr>
              <a:tabLst>
                <a:tab pos="228600" algn="l"/>
              </a:tabLst>
            </a:pPr>
            <a:r>
              <a:rPr lang="en-US" sz="2000" dirty="0"/>
              <a:t>	</a:t>
            </a:r>
            <a:r>
              <a:rPr lang="en-US" sz="2000" b="1" dirty="0"/>
              <a:t>Educational Advising</a:t>
            </a:r>
          </a:p>
          <a:p>
            <a:pPr>
              <a:tabLst>
                <a:tab pos="228600" algn="l"/>
              </a:tabLst>
            </a:pPr>
            <a:r>
              <a:rPr lang="en-US" sz="2000" b="1" dirty="0"/>
              <a:t>	Technology &amp; Test Proctoring</a:t>
            </a:r>
          </a:p>
          <a:p>
            <a:pPr>
              <a:tabLst>
                <a:tab pos="2286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Consultation </a:t>
            </a:r>
            <a:r>
              <a:rPr lang="en-US" sz="2000" b="1" dirty="0"/>
              <a:t>with Faculty</a:t>
            </a:r>
          </a:p>
        </p:txBody>
      </p:sp>
    </p:spTree>
    <p:extLst>
      <p:ext uri="{BB962C8B-B14F-4D97-AF65-F5344CB8AC3E}">
        <p14:creationId xmlns:p14="http://schemas.microsoft.com/office/powerpoint/2010/main" val="310067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486" y="130628"/>
            <a:ext cx="1157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200400" algn="l"/>
              </a:tabLst>
            </a:pPr>
            <a:r>
              <a:rPr lang="en-US" sz="2400" b="1" dirty="0"/>
              <a:t>English Tutoring Center:</a:t>
            </a:r>
            <a:r>
              <a:rPr lang="en-US" dirty="0"/>
              <a:t> 	Reading Comprehension, Speaking, Listening, Grammar, Paraphrasing</a:t>
            </a:r>
          </a:p>
          <a:p>
            <a:pPr>
              <a:tabLst>
                <a:tab pos="3200400" algn="l"/>
              </a:tabLst>
            </a:pPr>
            <a:r>
              <a:rPr lang="en-US" dirty="0"/>
              <a:t>	32 hours per week (Mon-Thurs: 12-5pm APS 501, 7-10pm Library 228)</a:t>
            </a:r>
          </a:p>
          <a:p>
            <a:pPr>
              <a:tabLst>
                <a:tab pos="3200400" algn="l"/>
              </a:tabLst>
            </a:pPr>
            <a:r>
              <a:rPr lang="en-US" dirty="0"/>
              <a:t>	Tutors are students in the Teaching English as a Foreign Language Certificate Program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422026"/>
              </p:ext>
            </p:extLst>
          </p:nvPr>
        </p:nvGraphicFramePr>
        <p:xfrm>
          <a:off x="808892" y="1146291"/>
          <a:ext cx="10550769" cy="519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67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486" y="130628"/>
            <a:ext cx="1157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200400" algn="l"/>
              </a:tabLst>
            </a:pPr>
            <a:r>
              <a:rPr lang="en-US" sz="2400" b="1" dirty="0"/>
              <a:t>English Tutoring Center:</a:t>
            </a:r>
            <a:r>
              <a:rPr lang="en-US" dirty="0"/>
              <a:t> 	Reading Comprehension, Speaking, Listening, Grammar, Paraphrasing</a:t>
            </a:r>
          </a:p>
          <a:p>
            <a:pPr>
              <a:tabLst>
                <a:tab pos="3200400" algn="l"/>
              </a:tabLst>
            </a:pPr>
            <a:r>
              <a:rPr lang="en-US" dirty="0"/>
              <a:t>	32 hours per week (Mon-Thurs: 12-5pm APS 501, 7-10pm Library 228)</a:t>
            </a:r>
          </a:p>
          <a:p>
            <a:pPr>
              <a:tabLst>
                <a:tab pos="3200400" algn="l"/>
              </a:tabLst>
            </a:pPr>
            <a:r>
              <a:rPr lang="en-US" dirty="0"/>
              <a:t>	Tutors are students in the Teaching English as a Foreign Language Certificate Program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330910"/>
              </p:ext>
            </p:extLst>
          </p:nvPr>
        </p:nvGraphicFramePr>
        <p:xfrm>
          <a:off x="805543" y="1181099"/>
          <a:ext cx="10580914" cy="496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350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487" y="141514"/>
            <a:ext cx="1092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200400" algn="l"/>
              </a:tabLst>
            </a:pPr>
            <a:r>
              <a:rPr lang="en-US" sz="2400" b="1" dirty="0"/>
              <a:t>Conversation Partners: 	</a:t>
            </a:r>
            <a:r>
              <a:rPr lang="en-US" dirty="0"/>
              <a:t>Weekly informal 1-on-1 or small group conversation (once/week, </a:t>
            </a:r>
            <a:r>
              <a:rPr lang="en-US" dirty="0" err="1"/>
              <a:t>apprx</a:t>
            </a:r>
            <a:r>
              <a:rPr lang="en-US" dirty="0"/>
              <a:t> 1 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pPr>
              <a:tabLst>
                <a:tab pos="3200400" algn="l"/>
              </a:tabLst>
            </a:pPr>
            <a:r>
              <a:rPr lang="en-US" dirty="0"/>
              <a:t>	Weeks 1-2: sign-up, Week 3: First Meeting Welcome Party</a:t>
            </a:r>
          </a:p>
          <a:p>
            <a:pPr>
              <a:tabLst>
                <a:tab pos="3200400" algn="l"/>
              </a:tabLst>
            </a:pPr>
            <a:r>
              <a:rPr lang="en-US" dirty="0"/>
              <a:t>	Weeks 4-Finals: weekly meetings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550164"/>
              </p:ext>
            </p:extLst>
          </p:nvPr>
        </p:nvGraphicFramePr>
        <p:xfrm>
          <a:off x="936171" y="1157178"/>
          <a:ext cx="10439400" cy="536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446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651" y="408446"/>
            <a:ext cx="1057408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Educational Advising</a:t>
            </a:r>
          </a:p>
          <a:p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u="sng" dirty="0"/>
              <a:t>Qin Ma</a:t>
            </a:r>
          </a:p>
          <a:p>
            <a:pPr marL="461963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Primary instructor of </a:t>
            </a:r>
            <a:r>
              <a:rPr lang="en-US" sz="2400" dirty="0"/>
              <a:t>ICS 110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Tracks INTL student academic standing</a:t>
            </a:r>
          </a:p>
          <a:p>
            <a:pPr marL="914400" lvl="1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proactively engages with struggling students</a:t>
            </a:r>
          </a:p>
          <a:p>
            <a:pPr marL="914400" lvl="1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coordinates with Student Success team</a:t>
            </a:r>
          </a:p>
          <a:p>
            <a:pPr marL="461963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Academic advising, </a:t>
            </a:r>
            <a:r>
              <a:rPr lang="en-US" sz="2400" dirty="0" smtClean="0"/>
              <a:t>Registration, </a:t>
            </a:r>
            <a:r>
              <a:rPr lang="en-US" sz="2400" dirty="0"/>
              <a:t>and Acculturation assistance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Assists with coordination and promotion of</a:t>
            </a:r>
          </a:p>
          <a:p>
            <a:pPr marL="461963" lvl="1" indent="-231775">
              <a:spcAft>
                <a:spcPts val="1200"/>
              </a:spcAft>
            </a:pPr>
            <a:r>
              <a:rPr lang="en-US" sz="2400" dirty="0" smtClean="0"/>
              <a:t>	Conversation Partners, English </a:t>
            </a:r>
            <a:r>
              <a:rPr lang="en-US" sz="2400" dirty="0"/>
              <a:t>Tutoring </a:t>
            </a:r>
            <a:r>
              <a:rPr lang="en-US" sz="2400" dirty="0" smtClean="0"/>
              <a:t>Center, Test proctoring, Technology</a:t>
            </a:r>
            <a:endParaRPr lang="en-US" sz="2400" dirty="0"/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Listening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134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09" y="0"/>
            <a:ext cx="779318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2128206" y="3957005"/>
            <a:ext cx="5251730" cy="299406"/>
          </a:xfrm>
          <a:prstGeom prst="roundRect">
            <a:avLst/>
          </a:prstGeom>
          <a:solidFill>
            <a:srgbClr val="DEEBF7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379935" y="4256411"/>
            <a:ext cx="2702741" cy="485522"/>
          </a:xfrm>
          <a:prstGeom prst="roundRect">
            <a:avLst/>
          </a:prstGeom>
          <a:solidFill>
            <a:srgbClr val="DEEBF7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09324" y="4991438"/>
            <a:ext cx="2702741" cy="485522"/>
          </a:xfrm>
          <a:prstGeom prst="roundRect">
            <a:avLst/>
          </a:prstGeom>
          <a:solidFill>
            <a:srgbClr val="DEEBF7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8608" y="4068108"/>
            <a:ext cx="127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student services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04524" y="4106708"/>
            <a:ext cx="288616" cy="14970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88340" y="5030039"/>
            <a:ext cx="288616" cy="20416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9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" t="1769" r="1691" b="-136"/>
          <a:stretch/>
        </p:blipFill>
        <p:spPr>
          <a:xfrm>
            <a:off x="2203449" y="18662"/>
            <a:ext cx="777097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879497" y="1196273"/>
            <a:ext cx="1359462" cy="485522"/>
          </a:xfrm>
          <a:prstGeom prst="roundRect">
            <a:avLst/>
          </a:prstGeom>
          <a:solidFill>
            <a:srgbClr val="DEEBF7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238959" y="1681796"/>
            <a:ext cx="1723424" cy="34121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58712" y="1694608"/>
            <a:ext cx="420785" cy="25557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59229" y="1694608"/>
            <a:ext cx="178024" cy="25557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61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235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International Student Academic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Troyer</dc:creator>
  <cp:lastModifiedBy>Robert Troyer</cp:lastModifiedBy>
  <cp:revision>30</cp:revision>
  <cp:lastPrinted>2018-05-15T21:45:08Z</cp:lastPrinted>
  <dcterms:created xsi:type="dcterms:W3CDTF">2018-04-04T04:52:26Z</dcterms:created>
  <dcterms:modified xsi:type="dcterms:W3CDTF">2018-05-16T04:14:01Z</dcterms:modified>
</cp:coreProperties>
</file>