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62" r:id="rId3"/>
    <p:sldId id="263" r:id="rId4"/>
    <p:sldId id="285" r:id="rId5"/>
    <p:sldId id="286" r:id="rId6"/>
    <p:sldId id="287" r:id="rId7"/>
    <p:sldId id="288" r:id="rId8"/>
    <p:sldId id="289" r:id="rId9"/>
    <p:sldId id="290" r:id="rId10"/>
    <p:sldId id="292" r:id="rId11"/>
    <p:sldId id="278" r:id="rId12"/>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0A1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291" autoAdjust="0"/>
  </p:normalViewPr>
  <p:slideViewPr>
    <p:cSldViewPr snapToGrid="0" snapToObjects="1">
      <p:cViewPr varScale="1">
        <p:scale>
          <a:sx n="97" d="100"/>
          <a:sy n="97" d="100"/>
        </p:scale>
        <p:origin x="200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307" tIns="46153" rIns="92307" bIns="46153"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2307" tIns="46153" rIns="92307" bIns="46153" rtlCol="0"/>
          <a:lstStyle>
            <a:lvl1pPr algn="r">
              <a:defRPr sz="1200"/>
            </a:lvl1pPr>
          </a:lstStyle>
          <a:p>
            <a:fld id="{7358CE35-4DB5-AA48-A67C-9B8F86F05ADA}" type="datetimeFigureOut">
              <a:rPr lang="en-US" smtClean="0"/>
              <a:t>10/19/2018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307" tIns="46153" rIns="92307" bIns="46153"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2307" tIns="46153" rIns="92307" bIns="4615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2307" tIns="46153" rIns="92307" bIns="46153"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2307" tIns="46153" rIns="92307" bIns="46153" rtlCol="0" anchor="b"/>
          <a:lstStyle>
            <a:lvl1pPr algn="r">
              <a:defRPr sz="1200"/>
            </a:lvl1pPr>
          </a:lstStyle>
          <a:p>
            <a:fld id="{A95538E9-36BC-5548-9B5A-57AC16661E2E}" type="slidenum">
              <a:rPr lang="en-US" smtClean="0"/>
              <a:t>‹#›</a:t>
            </a:fld>
            <a:endParaRPr lang="en-US"/>
          </a:p>
        </p:txBody>
      </p:sp>
    </p:spTree>
    <p:extLst>
      <p:ext uri="{BB962C8B-B14F-4D97-AF65-F5344CB8AC3E}">
        <p14:creationId xmlns:p14="http://schemas.microsoft.com/office/powerpoint/2010/main" val="225871540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2</a:t>
            </a:fld>
            <a:endParaRPr lang="en-US"/>
          </a:p>
        </p:txBody>
      </p:sp>
    </p:spTree>
    <p:extLst>
      <p:ext uri="{BB962C8B-B14F-4D97-AF65-F5344CB8AC3E}">
        <p14:creationId xmlns:p14="http://schemas.microsoft.com/office/powerpoint/2010/main" val="3294488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3</a:t>
            </a:fld>
            <a:endParaRPr lang="en-US"/>
          </a:p>
        </p:txBody>
      </p:sp>
    </p:spTree>
    <p:extLst>
      <p:ext uri="{BB962C8B-B14F-4D97-AF65-F5344CB8AC3E}">
        <p14:creationId xmlns:p14="http://schemas.microsoft.com/office/powerpoint/2010/main" val="18407316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4</a:t>
            </a:fld>
            <a:endParaRPr lang="en-US"/>
          </a:p>
        </p:txBody>
      </p:sp>
    </p:spTree>
    <p:extLst>
      <p:ext uri="{BB962C8B-B14F-4D97-AF65-F5344CB8AC3E}">
        <p14:creationId xmlns:p14="http://schemas.microsoft.com/office/powerpoint/2010/main" val="3311593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5</a:t>
            </a:fld>
            <a:endParaRPr lang="en-US"/>
          </a:p>
        </p:txBody>
      </p:sp>
    </p:spTree>
    <p:extLst>
      <p:ext uri="{BB962C8B-B14F-4D97-AF65-F5344CB8AC3E}">
        <p14:creationId xmlns:p14="http://schemas.microsoft.com/office/powerpoint/2010/main" val="2727185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6</a:t>
            </a:fld>
            <a:endParaRPr lang="en-US"/>
          </a:p>
        </p:txBody>
      </p:sp>
    </p:spTree>
    <p:extLst>
      <p:ext uri="{BB962C8B-B14F-4D97-AF65-F5344CB8AC3E}">
        <p14:creationId xmlns:p14="http://schemas.microsoft.com/office/powerpoint/2010/main" val="14466105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7</a:t>
            </a:fld>
            <a:endParaRPr lang="en-US"/>
          </a:p>
        </p:txBody>
      </p:sp>
    </p:spTree>
    <p:extLst>
      <p:ext uri="{BB962C8B-B14F-4D97-AF65-F5344CB8AC3E}">
        <p14:creationId xmlns:p14="http://schemas.microsoft.com/office/powerpoint/2010/main" val="23850236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8</a:t>
            </a:fld>
            <a:endParaRPr lang="en-US"/>
          </a:p>
        </p:txBody>
      </p:sp>
    </p:spTree>
    <p:extLst>
      <p:ext uri="{BB962C8B-B14F-4D97-AF65-F5344CB8AC3E}">
        <p14:creationId xmlns:p14="http://schemas.microsoft.com/office/powerpoint/2010/main" val="6788051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9</a:t>
            </a:fld>
            <a:endParaRPr lang="en-US"/>
          </a:p>
        </p:txBody>
      </p:sp>
    </p:spTree>
    <p:extLst>
      <p:ext uri="{BB962C8B-B14F-4D97-AF65-F5344CB8AC3E}">
        <p14:creationId xmlns:p14="http://schemas.microsoft.com/office/powerpoint/2010/main" val="16042857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10</a:t>
            </a:fld>
            <a:endParaRPr lang="en-US"/>
          </a:p>
        </p:txBody>
      </p:sp>
    </p:spTree>
    <p:extLst>
      <p:ext uri="{BB962C8B-B14F-4D97-AF65-F5344CB8AC3E}">
        <p14:creationId xmlns:p14="http://schemas.microsoft.com/office/powerpoint/2010/main" val="398527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10/19/2018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622922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10/19/2018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442458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10/19/2018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1459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10/19/2018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576208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C6469A-176F-ED45-A3AB-8BB31618B843}" type="datetimeFigureOut">
              <a:rPr lang="en-US" smtClean="0"/>
              <a:t>10/19/2018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749363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C6469A-176F-ED45-A3AB-8BB31618B843}" type="datetimeFigureOut">
              <a:rPr lang="en-US" smtClean="0"/>
              <a:t>10/19/2018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023424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C6469A-176F-ED45-A3AB-8BB31618B843}" type="datetimeFigureOut">
              <a:rPr lang="en-US" smtClean="0"/>
              <a:t>10/19/2018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77752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C6469A-176F-ED45-A3AB-8BB31618B843}" type="datetimeFigureOut">
              <a:rPr lang="en-US" smtClean="0"/>
              <a:t>10/19/2018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95605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C6469A-176F-ED45-A3AB-8BB31618B843}" type="datetimeFigureOut">
              <a:rPr lang="en-US" smtClean="0"/>
              <a:t>10/19/2018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235183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C6469A-176F-ED45-A3AB-8BB31618B843}" type="datetimeFigureOut">
              <a:rPr lang="en-US" smtClean="0"/>
              <a:t>10/19/2018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194057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C6469A-176F-ED45-A3AB-8BB31618B843}" type="datetimeFigureOut">
              <a:rPr lang="en-US" smtClean="0"/>
              <a:t>10/19/2018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012326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C6469A-176F-ED45-A3AB-8BB31618B843}" type="datetimeFigureOut">
              <a:rPr lang="en-US" smtClean="0"/>
              <a:t>10/19/2018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439D8-5156-8842-9B36-6A2307E90380}" type="slidenum">
              <a:rPr lang="en-US" smtClean="0"/>
              <a:t>‹#›</a:t>
            </a:fld>
            <a:endParaRPr lang="en-US"/>
          </a:p>
        </p:txBody>
      </p:sp>
    </p:spTree>
    <p:extLst>
      <p:ext uri="{BB962C8B-B14F-4D97-AF65-F5344CB8AC3E}">
        <p14:creationId xmlns:p14="http://schemas.microsoft.com/office/powerpoint/2010/main" val="2942621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12954" y="2046180"/>
            <a:ext cx="6411562" cy="1206915"/>
          </a:xfrm>
        </p:spPr>
        <p:txBody>
          <a:bodyPr>
            <a:normAutofit fontScale="90000"/>
          </a:bodyPr>
          <a:lstStyle/>
          <a:p>
            <a:r>
              <a:rPr lang="en-US" sz="5400" b="1" dirty="0" smtClean="0">
                <a:solidFill>
                  <a:schemeClr val="bg1"/>
                </a:solidFill>
                <a:latin typeface="Arial"/>
                <a:cs typeface="Arial"/>
              </a:rPr>
              <a:t>Faculty’s Role in Accommodating Disabilities</a:t>
            </a:r>
            <a:endParaRPr lang="en-US" sz="5400" b="1" dirty="0">
              <a:solidFill>
                <a:schemeClr val="bg1"/>
              </a:solidFill>
              <a:latin typeface="Arial"/>
              <a:cs typeface="Arial"/>
            </a:endParaRPr>
          </a:p>
        </p:txBody>
      </p:sp>
      <p:sp>
        <p:nvSpPr>
          <p:cNvPr id="3" name="Subtitle 2"/>
          <p:cNvSpPr>
            <a:spLocks noGrp="1"/>
          </p:cNvSpPr>
          <p:nvPr>
            <p:ph type="subTitle" idx="1"/>
          </p:nvPr>
        </p:nvSpPr>
        <p:spPr>
          <a:xfrm>
            <a:off x="1171660" y="4198374"/>
            <a:ext cx="5574199" cy="1759973"/>
          </a:xfrm>
        </p:spPr>
        <p:txBody>
          <a:bodyPr>
            <a:normAutofit fontScale="55000" lnSpcReduction="20000"/>
          </a:bodyPr>
          <a:lstStyle/>
          <a:p>
            <a:r>
              <a:rPr lang="en-US" dirty="0" smtClean="0">
                <a:solidFill>
                  <a:srgbClr val="FFFFFF"/>
                </a:solidFill>
                <a:latin typeface="Arial"/>
                <a:cs typeface="Arial"/>
              </a:rPr>
              <a:t>WOU Faculty Senate</a:t>
            </a:r>
          </a:p>
          <a:p>
            <a:r>
              <a:rPr lang="en-US" dirty="0" smtClean="0">
                <a:solidFill>
                  <a:srgbClr val="FFFFFF"/>
                </a:solidFill>
                <a:latin typeface="Arial"/>
                <a:cs typeface="Arial"/>
              </a:rPr>
              <a:t>October 23, 2018</a:t>
            </a:r>
          </a:p>
          <a:p>
            <a:endParaRPr lang="en-US" dirty="0">
              <a:solidFill>
                <a:srgbClr val="FFFFFF"/>
              </a:solidFill>
              <a:latin typeface="Arial"/>
              <a:cs typeface="Arial"/>
            </a:endParaRPr>
          </a:p>
          <a:p>
            <a:r>
              <a:rPr lang="en-US" dirty="0" smtClean="0">
                <a:solidFill>
                  <a:srgbClr val="FFFFFF"/>
                </a:solidFill>
                <a:latin typeface="Arial"/>
                <a:cs typeface="Arial"/>
              </a:rPr>
              <a:t>Ryan Hagemann, Vice President &amp; General Counsel</a:t>
            </a:r>
          </a:p>
          <a:p>
            <a:r>
              <a:rPr lang="en-US" dirty="0" smtClean="0">
                <a:solidFill>
                  <a:srgbClr val="FFFFFF"/>
                </a:solidFill>
                <a:latin typeface="Arial"/>
                <a:cs typeface="Arial"/>
              </a:rPr>
              <a:t>Malissa Larson, Assistant Vice President for Student Affairs &amp; Director of Disability Services</a:t>
            </a:r>
          </a:p>
          <a:p>
            <a:endParaRPr lang="en-US" dirty="0">
              <a:solidFill>
                <a:srgbClr val="FFFFFF"/>
              </a:solidFill>
              <a:latin typeface="Arial"/>
              <a:cs typeface="Arial"/>
            </a:endParaRPr>
          </a:p>
          <a:p>
            <a:endParaRPr lang="en-US" dirty="0">
              <a:solidFill>
                <a:srgbClr val="FFFFFF"/>
              </a:solidFill>
              <a:latin typeface="Arial"/>
              <a:cs typeface="Arial"/>
            </a:endParaRPr>
          </a:p>
        </p:txBody>
      </p:sp>
    </p:spTree>
    <p:extLst>
      <p:ext uri="{BB962C8B-B14F-4D97-AF65-F5344CB8AC3E}">
        <p14:creationId xmlns:p14="http://schemas.microsoft.com/office/powerpoint/2010/main" val="37382823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Subtitle 2"/>
          <p:cNvSpPr txBox="1">
            <a:spLocks/>
          </p:cNvSpPr>
          <p:nvPr/>
        </p:nvSpPr>
        <p:spPr>
          <a:xfrm>
            <a:off x="294967" y="353962"/>
            <a:ext cx="8583561" cy="5506064"/>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4000" b="1" dirty="0" smtClean="0">
                <a:solidFill>
                  <a:srgbClr val="D90A1C"/>
                </a:solidFill>
                <a:latin typeface="Arial"/>
                <a:cs typeface="Arial"/>
              </a:rPr>
              <a:t>DOs and DON’Ts for FACULTY</a:t>
            </a:r>
          </a:p>
          <a:p>
            <a:pPr marL="0" indent="0">
              <a:buNone/>
            </a:pPr>
            <a:endParaRPr lang="en-US" sz="2200" b="1" dirty="0" smtClean="0">
              <a:latin typeface="Arial" panose="020B0604020202020204" pitchFamily="34" charset="0"/>
              <a:cs typeface="Arial" panose="020B0604020202020204" pitchFamily="34" charset="0"/>
            </a:endParaRPr>
          </a:p>
          <a:p>
            <a:pPr marL="0" indent="0">
              <a:buNone/>
            </a:pPr>
            <a:r>
              <a:rPr lang="en-US" sz="2200" b="1" dirty="0" smtClean="0">
                <a:solidFill>
                  <a:srgbClr val="D90A1C"/>
                </a:solidFill>
                <a:latin typeface="Arial" panose="020B0604020202020204" pitchFamily="34" charset="0"/>
                <a:cs typeface="Arial" panose="020B0604020202020204" pitchFamily="34" charset="0"/>
              </a:rPr>
              <a:t>DO</a:t>
            </a:r>
            <a:r>
              <a:rPr lang="en-US" sz="2200" b="1" dirty="0" smtClean="0">
                <a:latin typeface="Arial" panose="020B0604020202020204" pitchFamily="34" charset="0"/>
                <a:cs typeface="Arial" panose="020B0604020202020204" pitchFamily="34" charset="0"/>
              </a:rPr>
              <a:t>:		Reach out to ODS if you have questions about how you might adapt your course or pedagogy to facilitate potential accommodation, how you might include language in your syllabus, or how you might make announcements in class that preserve the confidentiality of students with disabilities.  In preparing classes and materials, faculty should </a:t>
            </a:r>
            <a:r>
              <a:rPr lang="en-US" sz="2200" b="1" dirty="0" smtClean="0">
                <a:solidFill>
                  <a:srgbClr val="D90A1C"/>
                </a:solidFill>
                <a:latin typeface="Arial" panose="020B0604020202020204" pitchFamily="34" charset="0"/>
                <a:cs typeface="Arial" panose="020B0604020202020204" pitchFamily="34" charset="0"/>
              </a:rPr>
              <a:t>assume </a:t>
            </a:r>
            <a:r>
              <a:rPr lang="en-US" sz="2200" b="1" dirty="0" smtClean="0">
                <a:latin typeface="Arial" panose="020B0604020202020204" pitchFamily="34" charset="0"/>
                <a:cs typeface="Arial" panose="020B0604020202020204" pitchFamily="34" charset="0"/>
              </a:rPr>
              <a:t>there will be a student with a disability in the course.</a:t>
            </a:r>
          </a:p>
          <a:p>
            <a:pPr marL="0" indent="0">
              <a:buNone/>
            </a:pPr>
            <a:endParaRPr lang="en-US" sz="2200" b="1" dirty="0">
              <a:latin typeface="Arial" panose="020B0604020202020204" pitchFamily="34" charset="0"/>
              <a:cs typeface="Arial" panose="020B0604020202020204" pitchFamily="34" charset="0"/>
            </a:endParaRPr>
          </a:p>
          <a:p>
            <a:pPr marL="0" indent="0">
              <a:buNone/>
            </a:pPr>
            <a:r>
              <a:rPr lang="en-US" sz="2200" b="1" dirty="0" smtClean="0">
                <a:solidFill>
                  <a:srgbClr val="D90A1C"/>
                </a:solidFill>
                <a:latin typeface="Arial" panose="020B0604020202020204" pitchFamily="34" charset="0"/>
                <a:cs typeface="Arial" panose="020B0604020202020204" pitchFamily="34" charset="0"/>
              </a:rPr>
              <a:t>DON’T</a:t>
            </a:r>
            <a:r>
              <a:rPr lang="en-US" sz="2200" b="1" dirty="0" smtClean="0">
                <a:latin typeface="Arial" panose="020B0604020202020204" pitchFamily="34" charset="0"/>
                <a:cs typeface="Arial" panose="020B0604020202020204" pitchFamily="34" charset="0"/>
              </a:rPr>
              <a:t>:</a:t>
            </a:r>
            <a:r>
              <a:rPr lang="en-US" sz="2200" b="1" dirty="0">
                <a:latin typeface="Arial" panose="020B0604020202020204" pitchFamily="34" charset="0"/>
                <a:cs typeface="Arial" panose="020B0604020202020204" pitchFamily="34" charset="0"/>
              </a:rPr>
              <a:t>	</a:t>
            </a:r>
            <a:r>
              <a:rPr lang="en-US" sz="2200" b="1" dirty="0" smtClean="0">
                <a:latin typeface="Arial" panose="020B0604020202020204" pitchFamily="34" charset="0"/>
                <a:cs typeface="Arial" panose="020B0604020202020204" pitchFamily="34" charset="0"/>
              </a:rPr>
              <a:t>Refuse to permit students to tape record lectures as an accommodation.  Policies which permit faculty to refuse the use of tape recorders, without providing for their use by students with disabilities, are legally insufficient.</a:t>
            </a:r>
          </a:p>
          <a:p>
            <a:pPr marL="0" indent="0">
              <a:buNone/>
            </a:pPr>
            <a:endParaRPr lang="en-US" sz="2200" b="1" dirty="0">
              <a:latin typeface="Arial"/>
              <a:cs typeface="Arial"/>
            </a:endParaRPr>
          </a:p>
          <a:p>
            <a:pPr marL="0" indent="0" algn="ctr">
              <a:buNone/>
            </a:pPr>
            <a:endParaRPr lang="en-US" sz="4000" b="1" dirty="0" smtClean="0">
              <a:solidFill>
                <a:srgbClr val="D90A1C"/>
              </a:solidFill>
              <a:latin typeface="Arial"/>
              <a:cs typeface="Arial"/>
            </a:endParaRPr>
          </a:p>
          <a:p>
            <a:pPr marL="0" indent="0" algn="ctr">
              <a:buNone/>
            </a:pPr>
            <a:endParaRPr lang="en-US" sz="4000" b="1" dirty="0">
              <a:solidFill>
                <a:srgbClr val="D90A1C"/>
              </a:solidFill>
              <a:latin typeface="Arial"/>
              <a:cs typeface="Arial"/>
            </a:endParaRPr>
          </a:p>
          <a:p>
            <a:pPr marL="0" indent="0" algn="ctr">
              <a:buNone/>
            </a:pPr>
            <a:endParaRPr lang="en-US" sz="4000" b="1" dirty="0" smtClean="0">
              <a:solidFill>
                <a:srgbClr val="D90A1C"/>
              </a:solidFill>
              <a:latin typeface="Arial"/>
              <a:cs typeface="Arial"/>
            </a:endParaRPr>
          </a:p>
          <a:p>
            <a:pPr marL="0" indent="0" algn="ctr">
              <a:buNone/>
            </a:pPr>
            <a:endParaRPr lang="en-US" sz="4000" b="1" dirty="0">
              <a:solidFill>
                <a:srgbClr val="D90A1C"/>
              </a:solidFill>
              <a:latin typeface="Arial"/>
              <a:cs typeface="Arial"/>
            </a:endParaRPr>
          </a:p>
          <a:p>
            <a:pPr marL="0" indent="0" algn="ctr">
              <a:buNone/>
            </a:pPr>
            <a:endParaRPr lang="en-US" sz="2200" dirty="0" smtClean="0">
              <a:solidFill>
                <a:srgbClr val="D90A1C"/>
              </a:solidFill>
              <a:latin typeface="Arial"/>
              <a:cs typeface="Arial"/>
            </a:endParaRPr>
          </a:p>
          <a:p>
            <a:pPr marL="0" indent="0">
              <a:buNone/>
            </a:pPr>
            <a:endParaRPr lang="en-US" sz="2400" dirty="0">
              <a:solidFill>
                <a:srgbClr val="D90A1C"/>
              </a:solidFill>
              <a:latin typeface="Arial"/>
              <a:cs typeface="Arial"/>
            </a:endParaRPr>
          </a:p>
          <a:p>
            <a:pPr marL="0" indent="0">
              <a:buNone/>
            </a:pPr>
            <a:endParaRPr lang="en-US" sz="2400" dirty="0">
              <a:solidFill>
                <a:srgbClr val="D90A1C"/>
              </a:solidFill>
              <a:latin typeface="Arial"/>
              <a:cs typeface="Arial"/>
            </a:endParaRPr>
          </a:p>
        </p:txBody>
      </p:sp>
    </p:spTree>
    <p:extLst>
      <p:ext uri="{BB962C8B-B14F-4D97-AF65-F5344CB8AC3E}">
        <p14:creationId xmlns:p14="http://schemas.microsoft.com/office/powerpoint/2010/main" val="28911322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Subtitle 2"/>
          <p:cNvSpPr txBox="1">
            <a:spLocks/>
          </p:cNvSpPr>
          <p:nvPr/>
        </p:nvSpPr>
        <p:spPr>
          <a:xfrm>
            <a:off x="316980" y="5401011"/>
            <a:ext cx="5385983" cy="1050874"/>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kumimoji="0" lang="en-US" sz="2400" b="0" i="0" u="none" strike="noStrike" kern="1200" cap="none" spc="0" normalizeH="0" baseline="0" noProof="0" dirty="0" smtClean="0">
              <a:ln>
                <a:noFill/>
              </a:ln>
              <a:solidFill>
                <a:srgbClr val="FFFFFF"/>
              </a:solidFill>
              <a:effectLst/>
              <a:uLnTx/>
              <a:uFillTx/>
              <a:latin typeface="Arial"/>
              <a:ea typeface="+mn-ea"/>
              <a:cs typeface="Arial"/>
            </a:endParaRP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kumimoji="0" lang="en-US" sz="2400" b="0" i="0" u="none" strike="noStrike" kern="1200" cap="none" spc="0" normalizeH="0" baseline="0" noProof="0" dirty="0">
              <a:ln>
                <a:noFill/>
              </a:ln>
              <a:solidFill>
                <a:srgbClr val="FFFFFF"/>
              </a:solidFill>
              <a:effectLst/>
              <a:uLnTx/>
              <a:uFillTx/>
              <a:latin typeface="Arial"/>
              <a:ea typeface="+mn-ea"/>
              <a:cs typeface="Arial"/>
            </a:endParaRPr>
          </a:p>
        </p:txBody>
      </p:sp>
      <p:sp>
        <p:nvSpPr>
          <p:cNvPr id="5" name="Rectangle 4"/>
          <p:cNvSpPr/>
          <p:nvPr/>
        </p:nvSpPr>
        <p:spPr>
          <a:xfrm>
            <a:off x="578063" y="1812945"/>
            <a:ext cx="3102131" cy="769441"/>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4400" b="1" dirty="0" smtClean="0">
                <a:solidFill>
                  <a:srgbClr val="FFFFFF"/>
                </a:solidFill>
                <a:latin typeface="Arial"/>
                <a:cs typeface="Arial"/>
              </a:rPr>
              <a:t>Questions</a:t>
            </a:r>
            <a:r>
              <a:rPr kumimoji="0" lang="en-US" sz="4400" b="0" i="0" u="none" strike="noStrike" kern="1200" cap="none" spc="0" normalizeH="0" baseline="0" noProof="0" dirty="0" smtClean="0">
                <a:ln>
                  <a:noFill/>
                </a:ln>
                <a:solidFill>
                  <a:srgbClr val="FFFFFF"/>
                </a:solidFill>
                <a:effectLst/>
                <a:uLnTx/>
                <a:uFillTx/>
                <a:latin typeface="Arial"/>
                <a:ea typeface="+mn-ea"/>
                <a:cs typeface="Arial"/>
              </a:rPr>
              <a:t> </a:t>
            </a:r>
          </a:p>
        </p:txBody>
      </p:sp>
    </p:spTree>
    <p:extLst>
      <p:ext uri="{BB962C8B-B14F-4D97-AF65-F5344CB8AC3E}">
        <p14:creationId xmlns:p14="http://schemas.microsoft.com/office/powerpoint/2010/main" val="139709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3" name="Subtitle 2"/>
          <p:cNvSpPr txBox="1">
            <a:spLocks/>
          </p:cNvSpPr>
          <p:nvPr/>
        </p:nvSpPr>
        <p:spPr>
          <a:xfrm>
            <a:off x="485763" y="529380"/>
            <a:ext cx="8172099" cy="5350309"/>
          </a:xfrm>
          <a:prstGeom prst="rect">
            <a:avLst/>
          </a:prstGeom>
        </p:spPr>
        <p:txBody>
          <a:bodyPr vert="horz" lIns="91440" tIns="45720" rIns="91440" bIns="45720" rtlCol="0">
            <a:normAutofit fontScale="9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4300" b="1" dirty="0" smtClean="0">
                <a:solidFill>
                  <a:srgbClr val="D90A1C"/>
                </a:solidFill>
                <a:latin typeface="Arial" panose="020B0604020202020204" pitchFamily="34" charset="0"/>
                <a:cs typeface="Arial" panose="020B0604020202020204" pitchFamily="34" charset="0"/>
              </a:rPr>
              <a:t>TOUCHSTONES</a:t>
            </a:r>
          </a:p>
          <a:p>
            <a:pPr marL="0" indent="0">
              <a:buNone/>
            </a:pPr>
            <a:endParaRPr lang="en-US" sz="2400" b="1" dirty="0" smtClean="0">
              <a:latin typeface="Arial" panose="020B0604020202020204" pitchFamily="34" charset="0"/>
              <a:cs typeface="Arial" panose="020B0604020202020204" pitchFamily="34" charset="0"/>
            </a:endParaRPr>
          </a:p>
          <a:p>
            <a:pPr marL="0" indent="0">
              <a:buNone/>
            </a:pPr>
            <a:r>
              <a:rPr lang="en-US" sz="2400" b="1" dirty="0" smtClean="0">
                <a:latin typeface="Arial" panose="020B0604020202020204" pitchFamily="34" charset="0"/>
                <a:cs typeface="Arial" panose="020B0604020202020204" pitchFamily="34" charset="0"/>
              </a:rPr>
              <a:t>●Accommodating students with disabilities and ensuring compliance with the Americans with Disabilities Act (ADA) and the Rehabilitation Act is a </a:t>
            </a:r>
            <a:r>
              <a:rPr lang="en-US" sz="2400" b="1" u="sng" dirty="0" smtClean="0">
                <a:solidFill>
                  <a:srgbClr val="D90A1C"/>
                </a:solidFill>
                <a:latin typeface="Arial" panose="020B0604020202020204" pitchFamily="34" charset="0"/>
                <a:cs typeface="Arial" panose="020B0604020202020204" pitchFamily="34" charset="0"/>
              </a:rPr>
              <a:t>civil rights obligation</a:t>
            </a:r>
          </a:p>
          <a:p>
            <a:pPr marL="0" indent="0">
              <a:buNone/>
            </a:pPr>
            <a:endParaRPr lang="en-US" sz="2400" b="1" u="sng" dirty="0" smtClean="0">
              <a:latin typeface="Arial" panose="020B0604020202020204" pitchFamily="34" charset="0"/>
              <a:cs typeface="Arial" panose="020B0604020202020204" pitchFamily="34" charset="0"/>
            </a:endParaRPr>
          </a:p>
          <a:p>
            <a:pPr marL="0" indent="0">
              <a:buNone/>
            </a:pPr>
            <a:r>
              <a:rPr lang="en-US" sz="2400" b="1" dirty="0" smtClean="0">
                <a:latin typeface="Arial" panose="020B0604020202020204" pitchFamily="34" charset="0"/>
                <a:cs typeface="Arial" panose="020B0604020202020204" pitchFamily="34" charset="0"/>
              </a:rPr>
              <a:t>●Discharging all the regulatory requirements of accommodation is a </a:t>
            </a:r>
            <a:r>
              <a:rPr lang="en-US" sz="2400" b="1" u="sng" dirty="0" smtClean="0">
                <a:solidFill>
                  <a:srgbClr val="D90A1C"/>
                </a:solidFill>
                <a:latin typeface="Arial" panose="020B0604020202020204" pitchFamily="34" charset="0"/>
                <a:cs typeface="Arial" panose="020B0604020202020204" pitchFamily="34" charset="0"/>
              </a:rPr>
              <a:t>highly technical and labor-intensive exercise</a:t>
            </a:r>
            <a:r>
              <a:rPr lang="en-US" sz="2400" b="1" dirty="0" smtClean="0">
                <a:latin typeface="Arial" panose="020B0604020202020204" pitchFamily="34" charset="0"/>
                <a:cs typeface="Arial" panose="020B0604020202020204" pitchFamily="34" charset="0"/>
              </a:rPr>
              <a:t> that requires expertise, knowledge, and constant training</a:t>
            </a:r>
          </a:p>
          <a:p>
            <a:pPr marL="0" indent="0">
              <a:buNone/>
            </a:pPr>
            <a:endParaRPr lang="en-US" sz="2400" b="1" dirty="0" smtClean="0">
              <a:latin typeface="Arial" panose="020B0604020202020204" pitchFamily="34" charset="0"/>
              <a:cs typeface="Arial" panose="020B0604020202020204" pitchFamily="34" charset="0"/>
            </a:endParaRPr>
          </a:p>
          <a:p>
            <a:pPr marL="0" indent="0">
              <a:buNone/>
            </a:pPr>
            <a:r>
              <a:rPr lang="en-US" sz="2400" b="1" dirty="0" smtClean="0">
                <a:latin typeface="Arial" panose="020B0604020202020204" pitchFamily="34" charset="0"/>
                <a:cs typeface="Arial" panose="020B0604020202020204" pitchFamily="34" charset="0"/>
              </a:rPr>
              <a:t>●Accommodation is not ad hoc—the University’s expertise to establish and monitor accommodations for students with disabilities is vested in the </a:t>
            </a:r>
            <a:r>
              <a:rPr lang="en-US" sz="2400" b="1" u="sng" dirty="0" smtClean="0">
                <a:solidFill>
                  <a:srgbClr val="D90A1C"/>
                </a:solidFill>
                <a:latin typeface="Arial" panose="020B0604020202020204" pitchFamily="34" charset="0"/>
                <a:cs typeface="Arial" panose="020B0604020202020204" pitchFamily="34" charset="0"/>
              </a:rPr>
              <a:t>Office of Disability Services</a:t>
            </a:r>
          </a:p>
          <a:p>
            <a:pPr marL="0" indent="0">
              <a:buNone/>
            </a:pPr>
            <a:endParaRPr lang="en-US" sz="2400" b="1" dirty="0">
              <a:latin typeface="Arial" panose="020B0604020202020204" pitchFamily="34" charset="0"/>
              <a:cs typeface="Arial" panose="020B0604020202020204" pitchFamily="34" charset="0"/>
            </a:endParaRPr>
          </a:p>
          <a:p>
            <a:pPr marL="0" indent="0">
              <a:buNone/>
            </a:pPr>
            <a:r>
              <a:rPr lang="en-US" sz="2400" b="1" dirty="0" smtClean="0">
                <a:latin typeface="Arial" panose="020B0604020202020204" pitchFamily="34" charset="0"/>
                <a:cs typeface="Arial" panose="020B0604020202020204" pitchFamily="34" charset="0"/>
              </a:rPr>
              <a:t> </a:t>
            </a:r>
            <a:endParaRPr lang="en-US" sz="2400" b="1" u="sng" dirty="0">
              <a:latin typeface="Arial" panose="020B0604020202020204" pitchFamily="34" charset="0"/>
              <a:cs typeface="Arial" panose="020B0604020202020204" pitchFamily="34" charset="0"/>
            </a:endParaRPr>
          </a:p>
          <a:p>
            <a:pPr marL="0" indent="0">
              <a:buNone/>
            </a:pPr>
            <a:endParaRPr lang="en-US" sz="2400" b="1" u="sng" dirty="0" smtClean="0">
              <a:latin typeface="Arial" panose="020B0604020202020204" pitchFamily="34" charset="0"/>
              <a:cs typeface="Arial" panose="020B0604020202020204" pitchFamily="34" charset="0"/>
            </a:endParaRPr>
          </a:p>
          <a:p>
            <a:pPr marL="0" indent="0">
              <a:buNone/>
            </a:pPr>
            <a:endParaRPr lang="en-US" sz="2400" b="1" u="sng" dirty="0">
              <a:latin typeface="Arial" panose="020B0604020202020204" pitchFamily="34" charset="0"/>
              <a:cs typeface="Arial" panose="020B0604020202020204" pitchFamily="34" charset="0"/>
            </a:endParaRPr>
          </a:p>
          <a:p>
            <a:pPr marL="0" indent="0">
              <a:buNone/>
            </a:pPr>
            <a:endParaRPr lang="en-US" sz="2400" b="1" dirty="0" smtClean="0">
              <a:latin typeface="Arial" panose="020B0604020202020204" pitchFamily="34" charset="0"/>
              <a:cs typeface="Arial" panose="020B0604020202020204" pitchFamily="34" charset="0"/>
            </a:endParaRPr>
          </a:p>
          <a:p>
            <a:pPr marL="0" indent="0">
              <a:buNone/>
            </a:pPr>
            <a:endParaRPr lang="en-US" sz="2400" dirty="0" smtClean="0">
              <a:latin typeface="Arial"/>
              <a:cs typeface="Arial"/>
            </a:endParaRPr>
          </a:p>
          <a:p>
            <a:pPr marL="0" indent="0">
              <a:buNone/>
            </a:pPr>
            <a:endParaRPr lang="en-US" sz="2400" dirty="0" smtClean="0">
              <a:latin typeface="Arial"/>
              <a:cs typeface="Arial"/>
            </a:endParaRPr>
          </a:p>
        </p:txBody>
      </p:sp>
    </p:spTree>
    <p:extLst>
      <p:ext uri="{BB962C8B-B14F-4D97-AF65-F5344CB8AC3E}">
        <p14:creationId xmlns:p14="http://schemas.microsoft.com/office/powerpoint/2010/main" val="34082484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Subtitle 2"/>
          <p:cNvSpPr txBox="1">
            <a:spLocks/>
          </p:cNvSpPr>
          <p:nvPr/>
        </p:nvSpPr>
        <p:spPr>
          <a:xfrm>
            <a:off x="485764" y="529381"/>
            <a:ext cx="8205952" cy="5129390"/>
          </a:xfrm>
          <a:prstGeom prst="rect">
            <a:avLst/>
          </a:prstGeom>
        </p:spPr>
        <p:txBody>
          <a:bodyPr vert="horz" lIns="91440" tIns="45720" rIns="91440" bIns="45720" rtlCol="0">
            <a:normAutofit fontScale="9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4000" b="1" dirty="0" smtClean="0">
                <a:solidFill>
                  <a:srgbClr val="D90A1C"/>
                </a:solidFill>
                <a:latin typeface="Arial"/>
                <a:cs typeface="Arial"/>
              </a:rPr>
              <a:t>LEGAL OBLIGATIONS</a:t>
            </a:r>
            <a:endParaRPr lang="en-US" sz="2200" b="1" dirty="0" smtClean="0">
              <a:latin typeface="Arial"/>
              <a:cs typeface="Arial"/>
            </a:endParaRPr>
          </a:p>
          <a:p>
            <a:pPr marL="0" indent="0">
              <a:buNone/>
            </a:pPr>
            <a:endParaRPr lang="en-US" sz="2200" b="1" dirty="0" smtClean="0">
              <a:latin typeface="Arial" panose="020B0604020202020204" pitchFamily="34" charset="0"/>
              <a:cs typeface="Arial" panose="020B0604020202020204" pitchFamily="34" charset="0"/>
            </a:endParaRPr>
          </a:p>
          <a:p>
            <a:pPr marL="0" indent="0">
              <a:buNone/>
            </a:pPr>
            <a:r>
              <a:rPr lang="en-US" sz="2200" b="1" dirty="0" smtClean="0">
                <a:latin typeface="Arial" panose="020B0604020202020204" pitchFamily="34" charset="0"/>
                <a:cs typeface="Arial" panose="020B0604020202020204" pitchFamily="34" charset="0"/>
              </a:rPr>
              <a:t>●Americans with Disabilities Act (1990)(ADA):  </a:t>
            </a:r>
          </a:p>
          <a:p>
            <a:pPr marL="0" indent="0">
              <a:buNone/>
            </a:pPr>
            <a:endParaRPr lang="en-US" sz="2200" b="1" dirty="0" smtClean="0">
              <a:solidFill>
                <a:srgbClr val="D90A1C"/>
              </a:solidFill>
              <a:latin typeface="Arial" panose="020B0604020202020204" pitchFamily="34" charset="0"/>
              <a:cs typeface="Arial" panose="020B0604020202020204" pitchFamily="34" charset="0"/>
            </a:endParaRPr>
          </a:p>
          <a:p>
            <a:pPr marL="0" indent="0">
              <a:buNone/>
            </a:pPr>
            <a:r>
              <a:rPr lang="en-US" sz="2200" b="1" dirty="0" smtClean="0">
                <a:solidFill>
                  <a:srgbClr val="D90A1C"/>
                </a:solidFill>
                <a:latin typeface="Arial" panose="020B0604020202020204" pitchFamily="34" charset="0"/>
                <a:cs typeface="Arial" panose="020B0604020202020204" pitchFamily="34" charset="0"/>
              </a:rPr>
              <a:t>Title II of the ADA states:  “…No qualified individual with a disability shall, by reason of such disability, be excluded from participation in or be denied the benefits of services, programs, or activities of a public entity, or be subjected to discrimination by any such entity.</a:t>
            </a:r>
          </a:p>
          <a:p>
            <a:pPr marL="0" indent="0">
              <a:buNone/>
            </a:pPr>
            <a:endParaRPr lang="en-US" sz="2200" b="1" dirty="0" smtClean="0">
              <a:solidFill>
                <a:srgbClr val="D90A1C"/>
              </a:solidFill>
              <a:latin typeface="Arial" panose="020B0604020202020204" pitchFamily="34" charset="0"/>
              <a:cs typeface="Arial" panose="020B0604020202020204" pitchFamily="34" charset="0"/>
            </a:endParaRPr>
          </a:p>
          <a:p>
            <a:pPr marL="0" indent="0">
              <a:buNone/>
            </a:pPr>
            <a:r>
              <a:rPr lang="en-US" sz="2200" b="1" dirty="0" smtClean="0">
                <a:latin typeface="Arial" panose="020B0604020202020204" pitchFamily="34" charset="0"/>
                <a:cs typeface="Arial" panose="020B0604020202020204" pitchFamily="34" charset="0"/>
              </a:rPr>
              <a:t>●Section 504 of the Rehabilitation Act (1973):  </a:t>
            </a:r>
          </a:p>
          <a:p>
            <a:pPr marL="0" indent="0">
              <a:buNone/>
            </a:pPr>
            <a:endParaRPr lang="en-US" sz="2200" b="1" dirty="0" smtClean="0">
              <a:solidFill>
                <a:srgbClr val="D90A1C"/>
              </a:solidFill>
              <a:latin typeface="Arial" panose="020B0604020202020204" pitchFamily="34" charset="0"/>
              <a:cs typeface="Arial" panose="020B0604020202020204" pitchFamily="34" charset="0"/>
            </a:endParaRPr>
          </a:p>
          <a:p>
            <a:pPr marL="0" indent="0">
              <a:buNone/>
            </a:pPr>
            <a:r>
              <a:rPr lang="en-US" sz="2200" b="1" dirty="0" smtClean="0">
                <a:solidFill>
                  <a:srgbClr val="D90A1C"/>
                </a:solidFill>
                <a:latin typeface="Arial" panose="020B0604020202020204" pitchFamily="34" charset="0"/>
                <a:cs typeface="Arial" panose="020B0604020202020204" pitchFamily="34" charset="0"/>
              </a:rPr>
              <a:t>“No otherwise qualified individual with a disability in the United States…shall, solely by reason of his or her disability, be excluded from participating in, be denied the benefits of, or be subjected to discrimination under any program or activity receiving Federal financial assistance…”</a:t>
            </a:r>
            <a:endParaRPr lang="en-US" sz="2200" b="1" dirty="0">
              <a:solidFill>
                <a:srgbClr val="D90A1C"/>
              </a:solidFill>
              <a:latin typeface="Arial" panose="020B0604020202020204" pitchFamily="34" charset="0"/>
              <a:cs typeface="Arial" panose="020B0604020202020204" pitchFamily="34" charset="0"/>
            </a:endParaRPr>
          </a:p>
          <a:p>
            <a:pPr marL="0" indent="0">
              <a:buNone/>
            </a:pPr>
            <a:endParaRPr lang="en-US" sz="2200" b="1" dirty="0" smtClean="0">
              <a:solidFill>
                <a:srgbClr val="D90A1C"/>
              </a:solidFill>
              <a:latin typeface="Arial" panose="020B0604020202020204" pitchFamily="34" charset="0"/>
              <a:cs typeface="Arial" panose="020B0604020202020204" pitchFamily="34" charset="0"/>
            </a:endParaRPr>
          </a:p>
          <a:p>
            <a:pPr marL="0" indent="0">
              <a:buNone/>
            </a:pPr>
            <a:endParaRPr lang="en-US" sz="2200" dirty="0" smtClean="0">
              <a:solidFill>
                <a:srgbClr val="D90A1C"/>
              </a:solidFill>
              <a:latin typeface="Arial"/>
              <a:cs typeface="Arial"/>
            </a:endParaRPr>
          </a:p>
          <a:p>
            <a:pPr marL="0" indent="0">
              <a:buNone/>
            </a:pPr>
            <a:endParaRPr lang="en-US" sz="2400" dirty="0">
              <a:solidFill>
                <a:srgbClr val="D90A1C"/>
              </a:solidFill>
              <a:latin typeface="Arial"/>
              <a:cs typeface="Arial"/>
            </a:endParaRPr>
          </a:p>
          <a:p>
            <a:pPr marL="0" indent="0">
              <a:buNone/>
            </a:pPr>
            <a:endParaRPr lang="en-US" sz="2400" dirty="0">
              <a:solidFill>
                <a:srgbClr val="D90A1C"/>
              </a:solidFill>
              <a:latin typeface="Arial"/>
              <a:cs typeface="Arial"/>
            </a:endParaRPr>
          </a:p>
        </p:txBody>
      </p:sp>
    </p:spTree>
    <p:extLst>
      <p:ext uri="{BB962C8B-B14F-4D97-AF65-F5344CB8AC3E}">
        <p14:creationId xmlns:p14="http://schemas.microsoft.com/office/powerpoint/2010/main" val="42630637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Subtitle 2"/>
          <p:cNvSpPr txBox="1">
            <a:spLocks/>
          </p:cNvSpPr>
          <p:nvPr/>
        </p:nvSpPr>
        <p:spPr>
          <a:xfrm>
            <a:off x="294967" y="353962"/>
            <a:ext cx="8583561" cy="5506064"/>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4000" b="1" dirty="0" smtClean="0">
                <a:solidFill>
                  <a:srgbClr val="D90A1C"/>
                </a:solidFill>
                <a:latin typeface="Arial"/>
                <a:cs typeface="Arial"/>
              </a:rPr>
              <a:t>PROCESS</a:t>
            </a:r>
            <a:endParaRPr lang="en-US" sz="2200" b="1" dirty="0" smtClean="0">
              <a:latin typeface="Arial" panose="020B0604020202020204" pitchFamily="34" charset="0"/>
              <a:cs typeface="Arial" panose="020B0604020202020204" pitchFamily="34" charset="0"/>
            </a:endParaRPr>
          </a:p>
          <a:p>
            <a:pPr marL="457200" indent="-457200">
              <a:buAutoNum type="arabicParenBoth"/>
            </a:pPr>
            <a:r>
              <a:rPr lang="en-US" sz="2200" b="1" dirty="0" smtClean="0">
                <a:latin typeface="Arial" panose="020B0604020202020204" pitchFamily="34" charset="0"/>
                <a:cs typeface="Arial" panose="020B0604020202020204" pitchFamily="34" charset="0"/>
              </a:rPr>
              <a:t>Disability Documentation</a:t>
            </a:r>
          </a:p>
          <a:p>
            <a:pPr marL="0" indent="0">
              <a:buNone/>
            </a:pPr>
            <a:r>
              <a:rPr lang="en-US" sz="1800" b="1" dirty="0" smtClean="0">
                <a:latin typeface="Arial" panose="020B0604020202020204" pitchFamily="34" charset="0"/>
                <a:cs typeface="Arial" panose="020B0604020202020204" pitchFamily="34" charset="0"/>
              </a:rPr>
              <a:t>●</a:t>
            </a:r>
            <a:r>
              <a:rPr lang="en-US" sz="1800" b="1" dirty="0" smtClean="0">
                <a:solidFill>
                  <a:srgbClr val="D90A1C"/>
                </a:solidFill>
                <a:latin typeface="Arial" panose="020B0604020202020204" pitchFamily="34" charset="0"/>
                <a:cs typeface="Arial" panose="020B0604020202020204" pitchFamily="34" charset="0"/>
              </a:rPr>
              <a:t>Disability</a:t>
            </a:r>
            <a:r>
              <a:rPr lang="en-US" sz="1800" b="1" dirty="0" smtClean="0">
                <a:latin typeface="Arial" panose="020B0604020202020204" pitchFamily="34" charset="0"/>
                <a:cs typeface="Arial" panose="020B0604020202020204" pitchFamily="34" charset="0"/>
              </a:rPr>
              <a:t>:  Physical or mental condition that substantially limits one or more major life activities</a:t>
            </a:r>
          </a:p>
          <a:p>
            <a:pPr marL="0" indent="0">
              <a:buNone/>
            </a:pPr>
            <a:r>
              <a:rPr lang="en-US" sz="1800" b="1" dirty="0" smtClean="0">
                <a:latin typeface="Arial" panose="020B0604020202020204" pitchFamily="34" charset="0"/>
                <a:cs typeface="Arial" panose="020B0604020202020204" pitchFamily="34" charset="0"/>
              </a:rPr>
              <a:t>●</a:t>
            </a:r>
            <a:r>
              <a:rPr lang="en-US" sz="1800" b="1" dirty="0" smtClean="0">
                <a:solidFill>
                  <a:srgbClr val="D90A1C"/>
                </a:solidFill>
                <a:latin typeface="Arial" panose="020B0604020202020204" pitchFamily="34" charset="0"/>
                <a:cs typeface="Arial" panose="020B0604020202020204" pitchFamily="34" charset="0"/>
              </a:rPr>
              <a:t>Otherwise Qualified</a:t>
            </a:r>
            <a:r>
              <a:rPr lang="en-US" sz="1800" b="1" dirty="0" smtClean="0">
                <a:latin typeface="Arial" panose="020B0604020202020204" pitchFamily="34" charset="0"/>
                <a:cs typeface="Arial" panose="020B0604020202020204" pitchFamily="34" charset="0"/>
              </a:rPr>
              <a:t>:  Student must be otherwise qualified</a:t>
            </a:r>
          </a:p>
          <a:p>
            <a:pPr marL="0" indent="0">
              <a:buNone/>
            </a:pPr>
            <a:r>
              <a:rPr lang="en-US" sz="1800" b="1" dirty="0" smtClean="0">
                <a:latin typeface="Arial" panose="020B0604020202020204" pitchFamily="34" charset="0"/>
                <a:cs typeface="Arial" panose="020B0604020202020204" pitchFamily="34" charset="0"/>
              </a:rPr>
              <a:t>●</a:t>
            </a:r>
            <a:r>
              <a:rPr lang="en-US" sz="1800" b="1" dirty="0" smtClean="0">
                <a:solidFill>
                  <a:srgbClr val="D90A1C"/>
                </a:solidFill>
                <a:latin typeface="Arial" panose="020B0604020202020204" pitchFamily="34" charset="0"/>
                <a:cs typeface="Arial" panose="020B0604020202020204" pitchFamily="34" charset="0"/>
              </a:rPr>
              <a:t>Medical Documentation</a:t>
            </a:r>
            <a:r>
              <a:rPr lang="en-US" sz="1800" b="1" dirty="0" smtClean="0">
                <a:latin typeface="Arial" panose="020B0604020202020204" pitchFamily="34" charset="0"/>
                <a:cs typeface="Arial" panose="020B0604020202020204" pitchFamily="34" charset="0"/>
              </a:rPr>
              <a:t>: Required with ODS in order to establish disability</a:t>
            </a:r>
          </a:p>
          <a:p>
            <a:pPr marL="0" indent="0">
              <a:buNone/>
            </a:pPr>
            <a:r>
              <a:rPr lang="en-US" sz="1800" b="1" dirty="0" smtClean="0">
                <a:latin typeface="Arial" panose="020B0604020202020204" pitchFamily="34" charset="0"/>
                <a:cs typeface="Arial" panose="020B0604020202020204" pitchFamily="34" charset="0"/>
              </a:rPr>
              <a:t>●Students who may be disabled are not required to register with ODS or accept accommodations that might be available (regarded as)</a:t>
            </a:r>
          </a:p>
          <a:p>
            <a:pPr marL="0" indent="0">
              <a:buNone/>
            </a:pPr>
            <a:endParaRPr lang="en-US" sz="2200" b="1" dirty="0" smtClean="0">
              <a:latin typeface="Arial" panose="020B0604020202020204" pitchFamily="34" charset="0"/>
              <a:cs typeface="Arial" panose="020B0604020202020204" pitchFamily="34" charset="0"/>
            </a:endParaRPr>
          </a:p>
          <a:p>
            <a:pPr marL="0" indent="0">
              <a:buNone/>
            </a:pPr>
            <a:r>
              <a:rPr lang="en-US" sz="2200" b="1" dirty="0" smtClean="0">
                <a:latin typeface="Arial" panose="020B0604020202020204" pitchFamily="34" charset="0"/>
                <a:cs typeface="Arial" panose="020B0604020202020204" pitchFamily="34" charset="0"/>
              </a:rPr>
              <a:t>(2) Individualized, Interactive </a:t>
            </a:r>
            <a:r>
              <a:rPr lang="en-US" sz="2200" b="1" dirty="0">
                <a:latin typeface="Arial" panose="020B0604020202020204" pitchFamily="34" charset="0"/>
                <a:cs typeface="Arial" panose="020B0604020202020204" pitchFamily="34" charset="0"/>
              </a:rPr>
              <a:t>P</a:t>
            </a:r>
            <a:r>
              <a:rPr lang="en-US" sz="2200" b="1" dirty="0" smtClean="0">
                <a:latin typeface="Arial" panose="020B0604020202020204" pitchFamily="34" charset="0"/>
                <a:cs typeface="Arial" panose="020B0604020202020204" pitchFamily="34" charset="0"/>
              </a:rPr>
              <a:t>rocess</a:t>
            </a:r>
          </a:p>
          <a:p>
            <a:pPr marL="0" indent="0">
              <a:buNone/>
            </a:pPr>
            <a:r>
              <a:rPr lang="en-US" sz="1800" b="1" dirty="0" smtClean="0">
                <a:latin typeface="Arial" panose="020B0604020202020204" pitchFamily="34" charset="0"/>
                <a:cs typeface="Arial" panose="020B0604020202020204" pitchFamily="34" charset="0"/>
              </a:rPr>
              <a:t>●Reflecting on medical documentation, university obligation to accommodate the disability in an </a:t>
            </a:r>
            <a:r>
              <a:rPr lang="en-US" sz="1800" b="1" u="sng" dirty="0" smtClean="0">
                <a:solidFill>
                  <a:srgbClr val="D90A1C"/>
                </a:solidFill>
                <a:latin typeface="Arial" panose="020B0604020202020204" pitchFamily="34" charset="0"/>
                <a:cs typeface="Arial" panose="020B0604020202020204" pitchFamily="34" charset="0"/>
              </a:rPr>
              <a:t>individualized</a:t>
            </a:r>
            <a:r>
              <a:rPr lang="en-US" sz="1800" b="1" dirty="0" smtClean="0">
                <a:solidFill>
                  <a:srgbClr val="D90A1C"/>
                </a:solidFill>
                <a:latin typeface="Arial" panose="020B0604020202020204" pitchFamily="34" charset="0"/>
                <a:cs typeface="Arial" panose="020B0604020202020204" pitchFamily="34" charset="0"/>
              </a:rPr>
              <a:t> </a:t>
            </a:r>
            <a:r>
              <a:rPr lang="en-US" sz="1800" b="1" dirty="0" smtClean="0">
                <a:latin typeface="Arial" panose="020B0604020202020204" pitchFamily="34" charset="0"/>
                <a:cs typeface="Arial" panose="020B0604020202020204" pitchFamily="34" charset="0"/>
              </a:rPr>
              <a:t>and </a:t>
            </a:r>
            <a:r>
              <a:rPr lang="en-US" sz="1800" b="1" u="sng" dirty="0" smtClean="0">
                <a:solidFill>
                  <a:srgbClr val="D90A1C"/>
                </a:solidFill>
                <a:latin typeface="Arial" panose="020B0604020202020204" pitchFamily="34" charset="0"/>
                <a:cs typeface="Arial" panose="020B0604020202020204" pitchFamily="34" charset="0"/>
              </a:rPr>
              <a:t>interactive</a:t>
            </a:r>
            <a:r>
              <a:rPr lang="en-US" sz="1800" b="1" dirty="0" smtClean="0">
                <a:latin typeface="Arial" panose="020B0604020202020204" pitchFamily="34" charset="0"/>
                <a:cs typeface="Arial" panose="020B0604020202020204" pitchFamily="34" charset="0"/>
              </a:rPr>
              <a:t> manner; blanket accommodations are unacceptable</a:t>
            </a:r>
          </a:p>
          <a:p>
            <a:pPr marL="0" indent="0">
              <a:buNone/>
            </a:pPr>
            <a:endParaRPr lang="en-US" sz="1800" b="1" dirty="0" smtClean="0">
              <a:latin typeface="Arial" panose="020B0604020202020204" pitchFamily="34" charset="0"/>
              <a:cs typeface="Arial" panose="020B0604020202020204" pitchFamily="34" charset="0"/>
            </a:endParaRPr>
          </a:p>
          <a:p>
            <a:pPr marL="457200" indent="-457200">
              <a:buAutoNum type="arabicParenBoth" startAt="3"/>
            </a:pPr>
            <a:r>
              <a:rPr lang="en-US" sz="2200" b="1" dirty="0" smtClean="0">
                <a:latin typeface="Arial" panose="020B0604020202020204" pitchFamily="34" charset="0"/>
                <a:cs typeface="Arial" panose="020B0604020202020204" pitchFamily="34" charset="0"/>
              </a:rPr>
              <a:t>Reasonable Accommodations</a:t>
            </a:r>
            <a:endParaRPr lang="en-US" sz="1800" b="1" dirty="0" smtClean="0">
              <a:latin typeface="Arial" panose="020B0604020202020204" pitchFamily="34" charset="0"/>
              <a:cs typeface="Arial" panose="020B0604020202020204" pitchFamily="34" charset="0"/>
            </a:endParaRPr>
          </a:p>
          <a:p>
            <a:pPr marL="0" indent="0">
              <a:buNone/>
            </a:pPr>
            <a:r>
              <a:rPr lang="en-US" sz="1800" b="1" dirty="0" smtClean="0">
                <a:latin typeface="Arial" panose="020B0604020202020204" pitchFamily="34" charset="0"/>
                <a:cs typeface="Arial" panose="020B0604020202020204" pitchFamily="34" charset="0"/>
              </a:rPr>
              <a:t>●Accommodations (a) must be </a:t>
            </a:r>
            <a:r>
              <a:rPr lang="en-US" sz="1800" b="1" u="sng" dirty="0" smtClean="0">
                <a:solidFill>
                  <a:srgbClr val="D90A1C"/>
                </a:solidFill>
                <a:latin typeface="Arial" panose="020B0604020202020204" pitchFamily="34" charset="0"/>
                <a:cs typeface="Arial" panose="020B0604020202020204" pitchFamily="34" charset="0"/>
              </a:rPr>
              <a:t>reasonable</a:t>
            </a:r>
            <a:r>
              <a:rPr lang="en-US" sz="1800" b="1" dirty="0" smtClean="0">
                <a:latin typeface="Arial" panose="020B0604020202020204" pitchFamily="34" charset="0"/>
                <a:cs typeface="Arial" panose="020B0604020202020204" pitchFamily="34" charset="0"/>
              </a:rPr>
              <a:t> and (b) are within </a:t>
            </a:r>
            <a:r>
              <a:rPr lang="en-US" sz="1800" b="1" u="sng" dirty="0" smtClean="0">
                <a:solidFill>
                  <a:srgbClr val="D90A1C"/>
                </a:solidFill>
                <a:latin typeface="Arial" panose="020B0604020202020204" pitchFamily="34" charset="0"/>
                <a:cs typeface="Arial" panose="020B0604020202020204" pitchFamily="34" charset="0"/>
              </a:rPr>
              <a:t>university’s</a:t>
            </a:r>
            <a:r>
              <a:rPr lang="en-US" sz="1800" b="1" dirty="0" smtClean="0">
                <a:latin typeface="Arial" panose="020B0604020202020204" pitchFamily="34" charset="0"/>
                <a:cs typeface="Arial" panose="020B0604020202020204" pitchFamily="34" charset="0"/>
              </a:rPr>
              <a:t> discretion</a:t>
            </a:r>
          </a:p>
          <a:p>
            <a:pPr marL="0" indent="0">
              <a:buNone/>
            </a:pPr>
            <a:endParaRPr lang="en-US" sz="2200" b="1" dirty="0" smtClean="0">
              <a:solidFill>
                <a:srgbClr val="D90A1C"/>
              </a:solidFill>
              <a:latin typeface="Arial" panose="020B0604020202020204" pitchFamily="34" charset="0"/>
              <a:cs typeface="Arial" panose="020B0604020202020204" pitchFamily="34" charset="0"/>
            </a:endParaRPr>
          </a:p>
          <a:p>
            <a:pPr marL="0" indent="0">
              <a:buNone/>
            </a:pPr>
            <a:endParaRPr lang="en-US" sz="2200" dirty="0" smtClean="0">
              <a:solidFill>
                <a:srgbClr val="D90A1C"/>
              </a:solidFill>
              <a:latin typeface="Arial"/>
              <a:cs typeface="Arial"/>
            </a:endParaRPr>
          </a:p>
          <a:p>
            <a:pPr marL="0" indent="0">
              <a:buNone/>
            </a:pPr>
            <a:endParaRPr lang="en-US" sz="2400" dirty="0">
              <a:solidFill>
                <a:srgbClr val="D90A1C"/>
              </a:solidFill>
              <a:latin typeface="Arial"/>
              <a:cs typeface="Arial"/>
            </a:endParaRPr>
          </a:p>
          <a:p>
            <a:pPr marL="0" indent="0">
              <a:buNone/>
            </a:pPr>
            <a:endParaRPr lang="en-US" sz="2400" dirty="0">
              <a:solidFill>
                <a:srgbClr val="D90A1C"/>
              </a:solidFill>
              <a:latin typeface="Arial"/>
              <a:cs typeface="Arial"/>
            </a:endParaRPr>
          </a:p>
        </p:txBody>
      </p:sp>
    </p:spTree>
    <p:extLst>
      <p:ext uri="{BB962C8B-B14F-4D97-AF65-F5344CB8AC3E}">
        <p14:creationId xmlns:p14="http://schemas.microsoft.com/office/powerpoint/2010/main" val="32951375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Subtitle 2"/>
          <p:cNvSpPr txBox="1">
            <a:spLocks/>
          </p:cNvSpPr>
          <p:nvPr/>
        </p:nvSpPr>
        <p:spPr>
          <a:xfrm>
            <a:off x="294967" y="353962"/>
            <a:ext cx="8583561" cy="5506064"/>
          </a:xfrm>
          <a:prstGeom prst="rect">
            <a:avLst/>
          </a:prstGeom>
        </p:spPr>
        <p:txBody>
          <a:bodyPr vert="horz" lIns="91440" tIns="45720" rIns="91440" bIns="45720" rtlCol="0">
            <a:normAutofit fontScale="9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4000" b="1" dirty="0" smtClean="0">
                <a:solidFill>
                  <a:srgbClr val="D90A1C"/>
                </a:solidFill>
                <a:latin typeface="Arial"/>
                <a:cs typeface="Arial"/>
              </a:rPr>
              <a:t>REASONABLE ACCOMMODATION = AUXILIARY AIDS AND SERVICES</a:t>
            </a:r>
            <a:endParaRPr lang="en-US" sz="2200" b="1" dirty="0" smtClean="0">
              <a:latin typeface="Arial" panose="020B0604020202020204" pitchFamily="34" charset="0"/>
              <a:cs typeface="Arial" panose="020B0604020202020204" pitchFamily="34" charset="0"/>
            </a:endParaRPr>
          </a:p>
          <a:p>
            <a:pPr marL="0" indent="0">
              <a:buNone/>
            </a:pPr>
            <a:endParaRPr lang="en-US" sz="2200" b="1" dirty="0" smtClean="0">
              <a:latin typeface="Arial" panose="020B0604020202020204" pitchFamily="34" charset="0"/>
              <a:cs typeface="Arial" panose="020B0604020202020204" pitchFamily="34" charset="0"/>
            </a:endParaRPr>
          </a:p>
          <a:p>
            <a:pPr marL="0" indent="0">
              <a:buNone/>
            </a:pPr>
            <a:r>
              <a:rPr lang="en-US" sz="2200" b="1" dirty="0" smtClean="0">
                <a:latin typeface="Arial" panose="020B0604020202020204" pitchFamily="34" charset="0"/>
                <a:cs typeface="Arial" panose="020B0604020202020204" pitchFamily="34" charset="0"/>
              </a:rPr>
              <a:t>●Section 504 of the Rehabilitation Act Obligation:</a:t>
            </a:r>
          </a:p>
          <a:p>
            <a:pPr marL="0" indent="0">
              <a:buNone/>
            </a:pPr>
            <a:endParaRPr lang="en-US" sz="2200" b="1" dirty="0" smtClean="0">
              <a:solidFill>
                <a:srgbClr val="D90A1C"/>
              </a:solidFill>
              <a:latin typeface="Arial" panose="020B0604020202020204" pitchFamily="34" charset="0"/>
              <a:cs typeface="Arial" panose="020B0604020202020204" pitchFamily="34" charset="0"/>
            </a:endParaRPr>
          </a:p>
          <a:p>
            <a:pPr marL="0" indent="0">
              <a:buNone/>
            </a:pPr>
            <a:r>
              <a:rPr lang="en-US" sz="2200" b="1" dirty="0" smtClean="0">
                <a:solidFill>
                  <a:srgbClr val="D90A1C"/>
                </a:solidFill>
                <a:latin typeface="Arial" panose="020B0604020202020204" pitchFamily="34" charset="0"/>
                <a:cs typeface="Arial" panose="020B0604020202020204" pitchFamily="34" charset="0"/>
              </a:rPr>
              <a:t>“A recipient…shall take such steps as are necessary to ensure that no handicapped student is denied the benefits of, excluded from participation in, or otherwise subjected to discrimination under the education program or activity operated by the recipient because of the absence of educational auxiliary aids for students with impaired sensory, manual, or speaking skills…”</a:t>
            </a:r>
          </a:p>
          <a:p>
            <a:pPr marL="0" indent="0">
              <a:buNone/>
            </a:pPr>
            <a:endParaRPr lang="en-US" sz="2200" b="1" dirty="0" smtClean="0">
              <a:latin typeface="Arial" panose="020B0604020202020204" pitchFamily="34" charset="0"/>
              <a:cs typeface="Arial" panose="020B0604020202020204" pitchFamily="34" charset="0"/>
            </a:endParaRPr>
          </a:p>
          <a:p>
            <a:pPr marL="0" indent="0">
              <a:buNone/>
            </a:pPr>
            <a:r>
              <a:rPr lang="en-US" sz="2200" b="1" dirty="0" smtClean="0">
                <a:latin typeface="Arial" panose="020B0604020202020204" pitchFamily="34" charset="0"/>
                <a:cs typeface="Arial" panose="020B0604020202020204" pitchFamily="34" charset="0"/>
              </a:rPr>
              <a:t>●Title II of the Americans with Disabilities Act Obligation:</a:t>
            </a:r>
          </a:p>
          <a:p>
            <a:pPr marL="0" indent="0">
              <a:buNone/>
            </a:pPr>
            <a:endParaRPr lang="en-US" sz="2200" b="1" dirty="0" smtClean="0">
              <a:solidFill>
                <a:srgbClr val="D90A1C"/>
              </a:solidFill>
              <a:latin typeface="Arial" panose="020B0604020202020204" pitchFamily="34" charset="0"/>
              <a:cs typeface="Arial" panose="020B0604020202020204" pitchFamily="34" charset="0"/>
            </a:endParaRPr>
          </a:p>
          <a:p>
            <a:pPr marL="0" indent="0">
              <a:buNone/>
            </a:pPr>
            <a:r>
              <a:rPr lang="en-US" sz="2200" b="1" dirty="0" smtClean="0">
                <a:solidFill>
                  <a:srgbClr val="D90A1C"/>
                </a:solidFill>
                <a:latin typeface="Arial" panose="020B0604020202020204" pitchFamily="34" charset="0"/>
                <a:cs typeface="Arial" panose="020B0604020202020204" pitchFamily="34" charset="0"/>
              </a:rPr>
              <a:t>“A public entity shall furnish appropriate auxiliary aids and services where necessary to afford an individual with a disability an equal opportunity to participate in, and enjoy the benefits or, a service, program, or activity conducted by a public entity.”</a:t>
            </a:r>
          </a:p>
          <a:p>
            <a:pPr marL="0" indent="0">
              <a:buNone/>
            </a:pPr>
            <a:endParaRPr lang="en-US" sz="2200" dirty="0" smtClean="0">
              <a:solidFill>
                <a:srgbClr val="D90A1C"/>
              </a:solidFill>
              <a:latin typeface="Arial"/>
              <a:cs typeface="Arial"/>
            </a:endParaRPr>
          </a:p>
          <a:p>
            <a:pPr marL="0" indent="0">
              <a:buNone/>
            </a:pPr>
            <a:endParaRPr lang="en-US" sz="2400" dirty="0">
              <a:solidFill>
                <a:srgbClr val="D90A1C"/>
              </a:solidFill>
              <a:latin typeface="Arial"/>
              <a:cs typeface="Arial"/>
            </a:endParaRPr>
          </a:p>
          <a:p>
            <a:pPr marL="0" indent="0">
              <a:buNone/>
            </a:pPr>
            <a:endParaRPr lang="en-US" sz="2400" dirty="0">
              <a:solidFill>
                <a:srgbClr val="D90A1C"/>
              </a:solidFill>
              <a:latin typeface="Arial"/>
              <a:cs typeface="Arial"/>
            </a:endParaRPr>
          </a:p>
        </p:txBody>
      </p:sp>
    </p:spTree>
    <p:extLst>
      <p:ext uri="{BB962C8B-B14F-4D97-AF65-F5344CB8AC3E}">
        <p14:creationId xmlns:p14="http://schemas.microsoft.com/office/powerpoint/2010/main" val="36511440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Subtitle 2"/>
          <p:cNvSpPr txBox="1">
            <a:spLocks/>
          </p:cNvSpPr>
          <p:nvPr/>
        </p:nvSpPr>
        <p:spPr>
          <a:xfrm>
            <a:off x="294967" y="353962"/>
            <a:ext cx="8583561" cy="5506064"/>
          </a:xfrm>
          <a:prstGeom prst="rect">
            <a:avLst/>
          </a:prstGeom>
        </p:spPr>
        <p:txBody>
          <a:bodyPr vert="horz" lIns="91440" tIns="45720" rIns="91440" bIns="45720" rtlCol="0">
            <a:normAutofit fontScale="8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4000" b="1" dirty="0" smtClean="0">
                <a:solidFill>
                  <a:srgbClr val="D90A1C"/>
                </a:solidFill>
                <a:latin typeface="Arial"/>
                <a:cs typeface="Arial"/>
              </a:rPr>
              <a:t>US DEPT OF EDUCATION</a:t>
            </a:r>
          </a:p>
          <a:p>
            <a:pPr marL="0" indent="0" algn="ctr">
              <a:buNone/>
            </a:pPr>
            <a:r>
              <a:rPr lang="en-US" sz="4000" b="1" dirty="0" smtClean="0">
                <a:solidFill>
                  <a:srgbClr val="D90A1C"/>
                </a:solidFill>
                <a:latin typeface="Arial"/>
                <a:cs typeface="Arial"/>
              </a:rPr>
              <a:t>OFFICE OF CIVIL RIGHTS (OCR)</a:t>
            </a:r>
          </a:p>
          <a:p>
            <a:pPr marL="0" indent="0">
              <a:buNone/>
            </a:pPr>
            <a:endParaRPr lang="en-US" sz="2200" b="1" dirty="0" smtClean="0">
              <a:latin typeface="Arial" panose="020B0604020202020204" pitchFamily="34" charset="0"/>
              <a:cs typeface="Arial" panose="020B0604020202020204" pitchFamily="34" charset="0"/>
            </a:endParaRPr>
          </a:p>
          <a:p>
            <a:pPr marL="0" indent="0">
              <a:buNone/>
            </a:pPr>
            <a:r>
              <a:rPr lang="en-US" sz="2200" b="1" dirty="0" smtClean="0">
                <a:latin typeface="Arial" panose="020B0604020202020204" pitchFamily="34" charset="0"/>
                <a:cs typeface="Arial" panose="020B0604020202020204" pitchFamily="34" charset="0"/>
              </a:rPr>
              <a:t>●https://www.2.ed.gov/about/offices/list/ocr/docs/auxaids.html</a:t>
            </a:r>
          </a:p>
          <a:p>
            <a:pPr marL="0" indent="0">
              <a:buNone/>
            </a:pPr>
            <a:endParaRPr lang="en-US" sz="2200" b="1" dirty="0">
              <a:solidFill>
                <a:srgbClr val="D90A1C"/>
              </a:solidFill>
              <a:latin typeface="Arial" panose="020B0604020202020204" pitchFamily="34" charset="0"/>
              <a:cs typeface="Arial" panose="020B0604020202020204" pitchFamily="34" charset="0"/>
            </a:endParaRPr>
          </a:p>
          <a:p>
            <a:pPr marL="0" indent="0">
              <a:buNone/>
            </a:pPr>
            <a:r>
              <a:rPr lang="en-US" sz="2200" b="1" dirty="0" smtClean="0">
                <a:solidFill>
                  <a:srgbClr val="D90A1C"/>
                </a:solidFill>
                <a:latin typeface="Arial" panose="020B0604020202020204" pitchFamily="34" charset="0"/>
                <a:cs typeface="Arial" panose="020B0604020202020204" pitchFamily="34" charset="0"/>
              </a:rPr>
              <a:t>Q:	</a:t>
            </a:r>
            <a:r>
              <a:rPr lang="en-US" sz="2200" b="1" dirty="0" smtClean="0">
                <a:latin typeface="Arial" panose="020B0604020202020204" pitchFamily="34" charset="0"/>
                <a:cs typeface="Arial" panose="020B0604020202020204" pitchFamily="34" charset="0"/>
              </a:rPr>
              <a:t>“What if an instructor objects to the use of an auxiliary aid or personal aid?”</a:t>
            </a:r>
          </a:p>
          <a:p>
            <a:pPr marL="0" indent="0">
              <a:buNone/>
            </a:pPr>
            <a:endParaRPr lang="en-US" sz="2200" b="1" dirty="0" smtClean="0">
              <a:solidFill>
                <a:srgbClr val="D90A1C"/>
              </a:solidFill>
              <a:latin typeface="Arial" panose="020B0604020202020204" pitchFamily="34" charset="0"/>
              <a:cs typeface="Arial" panose="020B0604020202020204" pitchFamily="34" charset="0"/>
            </a:endParaRPr>
          </a:p>
          <a:p>
            <a:pPr marL="0" indent="0">
              <a:buNone/>
            </a:pPr>
            <a:r>
              <a:rPr lang="en-US" sz="2200" b="1" dirty="0" smtClean="0">
                <a:solidFill>
                  <a:srgbClr val="D90A1C"/>
                </a:solidFill>
                <a:latin typeface="Arial" panose="020B0604020202020204" pitchFamily="34" charset="0"/>
                <a:cs typeface="Arial" panose="020B0604020202020204" pitchFamily="34" charset="0"/>
              </a:rPr>
              <a:t>A:	</a:t>
            </a:r>
            <a:r>
              <a:rPr lang="en-US" sz="2200" b="1" dirty="0" smtClean="0">
                <a:latin typeface="Arial" panose="020B0604020202020204" pitchFamily="34" charset="0"/>
                <a:cs typeface="Arial" panose="020B0604020202020204" pitchFamily="34" charset="0"/>
              </a:rPr>
              <a:t>“Sometimes postsecondary instructors may not be familiar with Section 504 or ADA requirements regarding the use of an auxiliary aid or personal aid in their classrooms.  Most often, questions arise when a student uses a tape recorder.  College teachers may believe recording lectures is an infringement upon their own or other students’ academic freedom or constitutes copyright infringement.  The instructor may not forbid a student’s use of an aid if that prohibition limits the student’s participation in the school program…In order to allow a student with a disability the use of an effective aid, and, at the same time, protect the instructor, the institution may require the student to sign an agreement…”</a:t>
            </a:r>
            <a:endParaRPr lang="en-US" sz="2200" b="1" dirty="0">
              <a:latin typeface="Arial"/>
              <a:cs typeface="Arial"/>
            </a:endParaRPr>
          </a:p>
          <a:p>
            <a:pPr marL="0" indent="0" algn="ctr">
              <a:buNone/>
            </a:pPr>
            <a:endParaRPr lang="en-US" sz="4000" b="1" dirty="0" smtClean="0">
              <a:solidFill>
                <a:srgbClr val="D90A1C"/>
              </a:solidFill>
              <a:latin typeface="Arial"/>
              <a:cs typeface="Arial"/>
            </a:endParaRPr>
          </a:p>
          <a:p>
            <a:pPr marL="0" indent="0" algn="ctr">
              <a:buNone/>
            </a:pPr>
            <a:endParaRPr lang="en-US" sz="4000" b="1" dirty="0">
              <a:solidFill>
                <a:srgbClr val="D90A1C"/>
              </a:solidFill>
              <a:latin typeface="Arial"/>
              <a:cs typeface="Arial"/>
            </a:endParaRPr>
          </a:p>
          <a:p>
            <a:pPr marL="0" indent="0" algn="ctr">
              <a:buNone/>
            </a:pPr>
            <a:endParaRPr lang="en-US" sz="4000" b="1" dirty="0" smtClean="0">
              <a:solidFill>
                <a:srgbClr val="D90A1C"/>
              </a:solidFill>
              <a:latin typeface="Arial"/>
              <a:cs typeface="Arial"/>
            </a:endParaRPr>
          </a:p>
          <a:p>
            <a:pPr marL="0" indent="0" algn="ctr">
              <a:buNone/>
            </a:pPr>
            <a:endParaRPr lang="en-US" sz="4000" b="1" dirty="0">
              <a:solidFill>
                <a:srgbClr val="D90A1C"/>
              </a:solidFill>
              <a:latin typeface="Arial"/>
              <a:cs typeface="Arial"/>
            </a:endParaRPr>
          </a:p>
          <a:p>
            <a:pPr marL="0" indent="0" algn="ctr">
              <a:buNone/>
            </a:pPr>
            <a:endParaRPr lang="en-US" sz="2200" dirty="0" smtClean="0">
              <a:solidFill>
                <a:srgbClr val="D90A1C"/>
              </a:solidFill>
              <a:latin typeface="Arial"/>
              <a:cs typeface="Arial"/>
            </a:endParaRPr>
          </a:p>
          <a:p>
            <a:pPr marL="0" indent="0">
              <a:buNone/>
            </a:pPr>
            <a:endParaRPr lang="en-US" sz="2400" dirty="0">
              <a:solidFill>
                <a:srgbClr val="D90A1C"/>
              </a:solidFill>
              <a:latin typeface="Arial"/>
              <a:cs typeface="Arial"/>
            </a:endParaRPr>
          </a:p>
          <a:p>
            <a:pPr marL="0" indent="0">
              <a:buNone/>
            </a:pPr>
            <a:endParaRPr lang="en-US" sz="2400" dirty="0">
              <a:solidFill>
                <a:srgbClr val="D90A1C"/>
              </a:solidFill>
              <a:latin typeface="Arial"/>
              <a:cs typeface="Arial"/>
            </a:endParaRPr>
          </a:p>
        </p:txBody>
      </p:sp>
    </p:spTree>
    <p:extLst>
      <p:ext uri="{BB962C8B-B14F-4D97-AF65-F5344CB8AC3E}">
        <p14:creationId xmlns:p14="http://schemas.microsoft.com/office/powerpoint/2010/main" val="23554902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Subtitle 2"/>
          <p:cNvSpPr txBox="1">
            <a:spLocks/>
          </p:cNvSpPr>
          <p:nvPr/>
        </p:nvSpPr>
        <p:spPr>
          <a:xfrm>
            <a:off x="294967" y="353962"/>
            <a:ext cx="8583561" cy="5506064"/>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4000" b="1" dirty="0" smtClean="0">
                <a:solidFill>
                  <a:srgbClr val="D90A1C"/>
                </a:solidFill>
                <a:latin typeface="Arial"/>
                <a:cs typeface="Arial"/>
              </a:rPr>
              <a:t>DOs and DON’Ts for FACULTY</a:t>
            </a:r>
          </a:p>
          <a:p>
            <a:pPr marL="0" indent="0">
              <a:buNone/>
            </a:pPr>
            <a:endParaRPr lang="en-US" sz="2200" b="1" dirty="0" smtClean="0">
              <a:latin typeface="Arial" panose="020B0604020202020204" pitchFamily="34" charset="0"/>
              <a:cs typeface="Arial" panose="020B0604020202020204" pitchFamily="34" charset="0"/>
            </a:endParaRPr>
          </a:p>
          <a:p>
            <a:pPr marL="0" indent="0">
              <a:buNone/>
            </a:pPr>
            <a:endParaRPr lang="en-US" sz="2200" b="1" dirty="0">
              <a:latin typeface="Arial" panose="020B0604020202020204" pitchFamily="34" charset="0"/>
              <a:cs typeface="Arial" panose="020B0604020202020204" pitchFamily="34" charset="0"/>
            </a:endParaRPr>
          </a:p>
          <a:p>
            <a:pPr marL="0" indent="0">
              <a:buNone/>
            </a:pPr>
            <a:r>
              <a:rPr lang="en-US" sz="2200" b="1" dirty="0" smtClean="0">
                <a:solidFill>
                  <a:srgbClr val="D90A1C"/>
                </a:solidFill>
                <a:latin typeface="Arial" panose="020B0604020202020204" pitchFamily="34" charset="0"/>
                <a:cs typeface="Arial" panose="020B0604020202020204" pitchFamily="34" charset="0"/>
              </a:rPr>
              <a:t>DO</a:t>
            </a:r>
            <a:r>
              <a:rPr lang="en-US" sz="2200" b="1" dirty="0" smtClean="0">
                <a:latin typeface="Arial" panose="020B0604020202020204" pitchFamily="34" charset="0"/>
                <a:cs typeface="Arial" panose="020B0604020202020204" pitchFamily="34" charset="0"/>
              </a:rPr>
              <a:t>:		Treat students with disabilities with the same courtesies you would afford to other students and hold them to the same academic standards and expectations as any other students.</a:t>
            </a:r>
          </a:p>
          <a:p>
            <a:pPr marL="0" indent="0">
              <a:buNone/>
            </a:pPr>
            <a:endParaRPr lang="en-US" sz="2200" b="1" dirty="0">
              <a:latin typeface="Arial" panose="020B0604020202020204" pitchFamily="34" charset="0"/>
              <a:cs typeface="Arial" panose="020B0604020202020204" pitchFamily="34" charset="0"/>
            </a:endParaRPr>
          </a:p>
          <a:p>
            <a:pPr marL="0" indent="0">
              <a:buNone/>
            </a:pPr>
            <a:r>
              <a:rPr lang="en-US" sz="2200" b="1" dirty="0" smtClean="0">
                <a:solidFill>
                  <a:srgbClr val="D90A1C"/>
                </a:solidFill>
                <a:latin typeface="Arial" panose="020B0604020202020204" pitchFamily="34" charset="0"/>
                <a:cs typeface="Arial" panose="020B0604020202020204" pitchFamily="34" charset="0"/>
              </a:rPr>
              <a:t>DON’T</a:t>
            </a:r>
            <a:r>
              <a:rPr lang="en-US" sz="2200" b="1" dirty="0" smtClean="0">
                <a:latin typeface="Arial" panose="020B0604020202020204" pitchFamily="34" charset="0"/>
                <a:cs typeface="Arial" panose="020B0604020202020204" pitchFamily="34" charset="0"/>
              </a:rPr>
              <a:t>:	Decide not to provide reasonable accommodations, auxiliary aids, or academic adjustments which have been approved by ODS.  You may subject WOU and/or </a:t>
            </a:r>
            <a:r>
              <a:rPr lang="en-US" sz="2200" b="1" u="sng" dirty="0" smtClean="0">
                <a:latin typeface="Arial" panose="020B0604020202020204" pitchFamily="34" charset="0"/>
                <a:cs typeface="Arial" panose="020B0604020202020204" pitchFamily="34" charset="0"/>
              </a:rPr>
              <a:t>yourself individually</a:t>
            </a:r>
            <a:r>
              <a:rPr lang="en-US" sz="2200" b="1" dirty="0" smtClean="0">
                <a:latin typeface="Arial" panose="020B0604020202020204" pitchFamily="34" charset="0"/>
                <a:cs typeface="Arial" panose="020B0604020202020204" pitchFamily="34" charset="0"/>
              </a:rPr>
              <a:t> to legal liability.  </a:t>
            </a:r>
          </a:p>
          <a:p>
            <a:pPr marL="0" indent="0">
              <a:buNone/>
            </a:pPr>
            <a:endParaRPr lang="en-US" sz="2200" b="1" dirty="0">
              <a:latin typeface="Arial"/>
              <a:cs typeface="Arial"/>
            </a:endParaRPr>
          </a:p>
          <a:p>
            <a:pPr marL="0" indent="0" algn="ctr">
              <a:buNone/>
            </a:pPr>
            <a:endParaRPr lang="en-US" sz="4000" b="1" dirty="0" smtClean="0">
              <a:solidFill>
                <a:srgbClr val="D90A1C"/>
              </a:solidFill>
              <a:latin typeface="Arial"/>
              <a:cs typeface="Arial"/>
            </a:endParaRPr>
          </a:p>
          <a:p>
            <a:pPr marL="0" indent="0" algn="ctr">
              <a:buNone/>
            </a:pPr>
            <a:endParaRPr lang="en-US" sz="4000" b="1" dirty="0">
              <a:solidFill>
                <a:srgbClr val="D90A1C"/>
              </a:solidFill>
              <a:latin typeface="Arial"/>
              <a:cs typeface="Arial"/>
            </a:endParaRPr>
          </a:p>
          <a:p>
            <a:pPr marL="0" indent="0" algn="ctr">
              <a:buNone/>
            </a:pPr>
            <a:endParaRPr lang="en-US" sz="4000" b="1" dirty="0" smtClean="0">
              <a:solidFill>
                <a:srgbClr val="D90A1C"/>
              </a:solidFill>
              <a:latin typeface="Arial"/>
              <a:cs typeface="Arial"/>
            </a:endParaRPr>
          </a:p>
          <a:p>
            <a:pPr marL="0" indent="0" algn="ctr">
              <a:buNone/>
            </a:pPr>
            <a:endParaRPr lang="en-US" sz="4000" b="1" dirty="0">
              <a:solidFill>
                <a:srgbClr val="D90A1C"/>
              </a:solidFill>
              <a:latin typeface="Arial"/>
              <a:cs typeface="Arial"/>
            </a:endParaRPr>
          </a:p>
          <a:p>
            <a:pPr marL="0" indent="0" algn="ctr">
              <a:buNone/>
            </a:pPr>
            <a:endParaRPr lang="en-US" sz="2200" dirty="0" smtClean="0">
              <a:solidFill>
                <a:srgbClr val="D90A1C"/>
              </a:solidFill>
              <a:latin typeface="Arial"/>
              <a:cs typeface="Arial"/>
            </a:endParaRPr>
          </a:p>
          <a:p>
            <a:pPr marL="0" indent="0">
              <a:buNone/>
            </a:pPr>
            <a:endParaRPr lang="en-US" sz="2400" dirty="0">
              <a:solidFill>
                <a:srgbClr val="D90A1C"/>
              </a:solidFill>
              <a:latin typeface="Arial"/>
              <a:cs typeface="Arial"/>
            </a:endParaRPr>
          </a:p>
          <a:p>
            <a:pPr marL="0" indent="0">
              <a:buNone/>
            </a:pPr>
            <a:endParaRPr lang="en-US" sz="2400" dirty="0">
              <a:solidFill>
                <a:srgbClr val="D90A1C"/>
              </a:solidFill>
              <a:latin typeface="Arial"/>
              <a:cs typeface="Arial"/>
            </a:endParaRPr>
          </a:p>
        </p:txBody>
      </p:sp>
    </p:spTree>
    <p:extLst>
      <p:ext uri="{BB962C8B-B14F-4D97-AF65-F5344CB8AC3E}">
        <p14:creationId xmlns:p14="http://schemas.microsoft.com/office/powerpoint/2010/main" val="4174542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Subtitle 2"/>
          <p:cNvSpPr txBox="1">
            <a:spLocks/>
          </p:cNvSpPr>
          <p:nvPr/>
        </p:nvSpPr>
        <p:spPr>
          <a:xfrm>
            <a:off x="294967" y="353962"/>
            <a:ext cx="8583561" cy="5506064"/>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4000" b="1" dirty="0" smtClean="0">
                <a:solidFill>
                  <a:srgbClr val="D90A1C"/>
                </a:solidFill>
                <a:latin typeface="Arial"/>
                <a:cs typeface="Arial"/>
              </a:rPr>
              <a:t>DOs and DON’Ts for FACULTY</a:t>
            </a:r>
          </a:p>
          <a:p>
            <a:pPr marL="0" indent="0">
              <a:buNone/>
            </a:pPr>
            <a:endParaRPr lang="en-US" sz="2200" b="1" dirty="0" smtClean="0">
              <a:latin typeface="Arial" panose="020B0604020202020204" pitchFamily="34" charset="0"/>
              <a:cs typeface="Arial" panose="020B0604020202020204" pitchFamily="34" charset="0"/>
            </a:endParaRPr>
          </a:p>
          <a:p>
            <a:pPr marL="0" indent="0">
              <a:buNone/>
            </a:pPr>
            <a:endParaRPr lang="en-US" sz="2200" b="1" dirty="0">
              <a:latin typeface="Arial" panose="020B0604020202020204" pitchFamily="34" charset="0"/>
              <a:cs typeface="Arial" panose="020B0604020202020204" pitchFamily="34" charset="0"/>
            </a:endParaRPr>
          </a:p>
          <a:p>
            <a:pPr marL="0" indent="0">
              <a:buNone/>
            </a:pPr>
            <a:r>
              <a:rPr lang="en-US" sz="2200" b="1" dirty="0" smtClean="0">
                <a:solidFill>
                  <a:srgbClr val="D90A1C"/>
                </a:solidFill>
                <a:latin typeface="Arial" panose="020B0604020202020204" pitchFamily="34" charset="0"/>
                <a:cs typeface="Arial" panose="020B0604020202020204" pitchFamily="34" charset="0"/>
              </a:rPr>
              <a:t>DO</a:t>
            </a:r>
            <a:r>
              <a:rPr lang="en-US" sz="2200" b="1" dirty="0" smtClean="0">
                <a:latin typeface="Arial" panose="020B0604020202020204" pitchFamily="34" charset="0"/>
                <a:cs typeface="Arial" panose="020B0604020202020204" pitchFamily="34" charset="0"/>
              </a:rPr>
              <a:t>:		Respect the privacy of students with disabilities.  While they must disclose a disability to ODS in order to access accommodations, this does not require disclosure to everyone.  Treat disability information which has been disclosed to you as confidential.</a:t>
            </a:r>
          </a:p>
          <a:p>
            <a:pPr marL="0" indent="0">
              <a:buNone/>
            </a:pPr>
            <a:endParaRPr lang="en-US" sz="2200" b="1" dirty="0">
              <a:latin typeface="Arial" panose="020B0604020202020204" pitchFamily="34" charset="0"/>
              <a:cs typeface="Arial" panose="020B0604020202020204" pitchFamily="34" charset="0"/>
            </a:endParaRPr>
          </a:p>
          <a:p>
            <a:pPr marL="0" indent="0">
              <a:buNone/>
            </a:pPr>
            <a:r>
              <a:rPr lang="en-US" sz="2200" b="1" dirty="0" smtClean="0">
                <a:solidFill>
                  <a:srgbClr val="D90A1C"/>
                </a:solidFill>
                <a:latin typeface="Arial" panose="020B0604020202020204" pitchFamily="34" charset="0"/>
                <a:cs typeface="Arial" panose="020B0604020202020204" pitchFamily="34" charset="0"/>
              </a:rPr>
              <a:t>DON’T</a:t>
            </a:r>
            <a:r>
              <a:rPr lang="en-US" sz="2200" b="1" dirty="0" smtClean="0">
                <a:latin typeface="Arial" panose="020B0604020202020204" pitchFamily="34" charset="0"/>
                <a:cs typeface="Arial" panose="020B0604020202020204" pitchFamily="34" charset="0"/>
              </a:rPr>
              <a:t>:	Engage in philosophical debates about “fairness” to other, non-disabled students, or whether providing accommodations somehow violates your academic freedom.  Congress has determined how society should address equal access to education by passing civil rights statutes protecting the rights of students with disabilities.</a:t>
            </a:r>
          </a:p>
          <a:p>
            <a:pPr marL="0" indent="0">
              <a:buNone/>
            </a:pPr>
            <a:endParaRPr lang="en-US" sz="2200" b="1" dirty="0">
              <a:latin typeface="Arial"/>
              <a:cs typeface="Arial"/>
            </a:endParaRPr>
          </a:p>
          <a:p>
            <a:pPr marL="0" indent="0" algn="ctr">
              <a:buNone/>
            </a:pPr>
            <a:endParaRPr lang="en-US" sz="4000" b="1" dirty="0" smtClean="0">
              <a:solidFill>
                <a:srgbClr val="D90A1C"/>
              </a:solidFill>
              <a:latin typeface="Arial"/>
              <a:cs typeface="Arial"/>
            </a:endParaRPr>
          </a:p>
          <a:p>
            <a:pPr marL="0" indent="0" algn="ctr">
              <a:buNone/>
            </a:pPr>
            <a:endParaRPr lang="en-US" sz="4000" b="1" dirty="0">
              <a:solidFill>
                <a:srgbClr val="D90A1C"/>
              </a:solidFill>
              <a:latin typeface="Arial"/>
              <a:cs typeface="Arial"/>
            </a:endParaRPr>
          </a:p>
          <a:p>
            <a:pPr marL="0" indent="0" algn="ctr">
              <a:buNone/>
            </a:pPr>
            <a:endParaRPr lang="en-US" sz="4000" b="1" dirty="0" smtClean="0">
              <a:solidFill>
                <a:srgbClr val="D90A1C"/>
              </a:solidFill>
              <a:latin typeface="Arial"/>
              <a:cs typeface="Arial"/>
            </a:endParaRPr>
          </a:p>
          <a:p>
            <a:pPr marL="0" indent="0" algn="ctr">
              <a:buNone/>
            </a:pPr>
            <a:endParaRPr lang="en-US" sz="4000" b="1" dirty="0">
              <a:solidFill>
                <a:srgbClr val="D90A1C"/>
              </a:solidFill>
              <a:latin typeface="Arial"/>
              <a:cs typeface="Arial"/>
            </a:endParaRPr>
          </a:p>
          <a:p>
            <a:pPr marL="0" indent="0" algn="ctr">
              <a:buNone/>
            </a:pPr>
            <a:endParaRPr lang="en-US" sz="2200" dirty="0" smtClean="0">
              <a:solidFill>
                <a:srgbClr val="D90A1C"/>
              </a:solidFill>
              <a:latin typeface="Arial"/>
              <a:cs typeface="Arial"/>
            </a:endParaRPr>
          </a:p>
          <a:p>
            <a:pPr marL="0" indent="0">
              <a:buNone/>
            </a:pPr>
            <a:endParaRPr lang="en-US" sz="2400" dirty="0">
              <a:solidFill>
                <a:srgbClr val="D90A1C"/>
              </a:solidFill>
              <a:latin typeface="Arial"/>
              <a:cs typeface="Arial"/>
            </a:endParaRPr>
          </a:p>
          <a:p>
            <a:pPr marL="0" indent="0">
              <a:buNone/>
            </a:pPr>
            <a:endParaRPr lang="en-US" sz="2400" dirty="0">
              <a:solidFill>
                <a:srgbClr val="D90A1C"/>
              </a:solidFill>
              <a:latin typeface="Arial"/>
              <a:cs typeface="Arial"/>
            </a:endParaRPr>
          </a:p>
        </p:txBody>
      </p:sp>
    </p:spTree>
    <p:extLst>
      <p:ext uri="{BB962C8B-B14F-4D97-AF65-F5344CB8AC3E}">
        <p14:creationId xmlns:p14="http://schemas.microsoft.com/office/powerpoint/2010/main" val="5957036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Subtitle 2"/>
          <p:cNvSpPr txBox="1">
            <a:spLocks/>
          </p:cNvSpPr>
          <p:nvPr/>
        </p:nvSpPr>
        <p:spPr>
          <a:xfrm>
            <a:off x="294967" y="353962"/>
            <a:ext cx="8583561" cy="5506064"/>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4000" b="1" dirty="0" smtClean="0">
                <a:solidFill>
                  <a:srgbClr val="D90A1C"/>
                </a:solidFill>
                <a:latin typeface="Arial"/>
                <a:cs typeface="Arial"/>
              </a:rPr>
              <a:t>DOs and DON’Ts for FACULTY</a:t>
            </a:r>
          </a:p>
          <a:p>
            <a:pPr marL="0" indent="0">
              <a:buNone/>
            </a:pPr>
            <a:endParaRPr lang="en-US" sz="2200" b="1" dirty="0" smtClean="0">
              <a:latin typeface="Arial" panose="020B0604020202020204" pitchFamily="34" charset="0"/>
              <a:cs typeface="Arial" panose="020B0604020202020204" pitchFamily="34" charset="0"/>
            </a:endParaRPr>
          </a:p>
          <a:p>
            <a:pPr marL="0" indent="0">
              <a:buNone/>
            </a:pPr>
            <a:r>
              <a:rPr lang="en-US" sz="2200" b="1" dirty="0" smtClean="0">
                <a:solidFill>
                  <a:srgbClr val="D90A1C"/>
                </a:solidFill>
                <a:latin typeface="Arial" panose="020B0604020202020204" pitchFamily="34" charset="0"/>
                <a:cs typeface="Arial" panose="020B0604020202020204" pitchFamily="34" charset="0"/>
              </a:rPr>
              <a:t>DO</a:t>
            </a:r>
            <a:r>
              <a:rPr lang="en-US" sz="2200" b="1" dirty="0" smtClean="0">
                <a:latin typeface="Arial" panose="020B0604020202020204" pitchFamily="34" charset="0"/>
                <a:cs typeface="Arial" panose="020B0604020202020204" pitchFamily="34" charset="0"/>
              </a:rPr>
              <a:t>:		Ask questions or express concern to ODS—</a:t>
            </a:r>
            <a:r>
              <a:rPr lang="en-US" sz="2200" b="1" dirty="0" smtClean="0">
                <a:solidFill>
                  <a:srgbClr val="D90A1C"/>
                </a:solidFill>
                <a:latin typeface="Arial" panose="020B0604020202020204" pitchFamily="34" charset="0"/>
                <a:cs typeface="Arial" panose="020B0604020202020204" pitchFamily="34" charset="0"/>
              </a:rPr>
              <a:t>and never the student</a:t>
            </a:r>
            <a:r>
              <a:rPr lang="en-US" sz="2200" b="1" dirty="0" smtClean="0">
                <a:latin typeface="Arial" panose="020B0604020202020204" pitchFamily="34" charset="0"/>
                <a:cs typeface="Arial" panose="020B0604020202020204" pitchFamily="34" charset="0"/>
              </a:rPr>
              <a:t>—if a particular reasonable accommodation, auxiliary aid or academic adjustment fundamentally alters the core academic outcomes you are seeking in the course.  </a:t>
            </a:r>
          </a:p>
          <a:p>
            <a:pPr marL="0" indent="0">
              <a:buNone/>
            </a:pPr>
            <a:endParaRPr lang="en-US" sz="2200" b="1" dirty="0">
              <a:latin typeface="Arial" panose="020B0604020202020204" pitchFamily="34" charset="0"/>
              <a:cs typeface="Arial" panose="020B0604020202020204" pitchFamily="34" charset="0"/>
            </a:endParaRPr>
          </a:p>
          <a:p>
            <a:pPr marL="0" indent="0">
              <a:buNone/>
            </a:pPr>
            <a:r>
              <a:rPr lang="en-US" sz="2200" b="1" dirty="0" smtClean="0">
                <a:solidFill>
                  <a:srgbClr val="D90A1C"/>
                </a:solidFill>
                <a:latin typeface="Arial" panose="020B0604020202020204" pitchFamily="34" charset="0"/>
                <a:cs typeface="Arial" panose="020B0604020202020204" pitchFamily="34" charset="0"/>
              </a:rPr>
              <a:t>DON’T</a:t>
            </a:r>
            <a:r>
              <a:rPr lang="en-US" sz="2200" b="1" dirty="0" smtClean="0">
                <a:latin typeface="Arial" panose="020B0604020202020204" pitchFamily="34" charset="0"/>
                <a:cs typeface="Arial" panose="020B0604020202020204" pitchFamily="34" charset="0"/>
              </a:rPr>
              <a:t>:	Make assumptions about a student’s ability to work in a particular field.  Concerns that a student may not be able to succeed are often based on fears and assumptions, not facts.  Remember too, that employers are also required to comply with the ADA.</a:t>
            </a:r>
          </a:p>
          <a:p>
            <a:pPr marL="0" indent="0">
              <a:buNone/>
            </a:pPr>
            <a:endParaRPr lang="en-US" sz="2200" b="1" dirty="0">
              <a:latin typeface="Arial"/>
              <a:cs typeface="Arial"/>
            </a:endParaRPr>
          </a:p>
          <a:p>
            <a:pPr marL="0" indent="0" algn="ctr">
              <a:buNone/>
            </a:pPr>
            <a:endParaRPr lang="en-US" sz="4000" b="1" dirty="0" smtClean="0">
              <a:solidFill>
                <a:srgbClr val="D90A1C"/>
              </a:solidFill>
              <a:latin typeface="Arial"/>
              <a:cs typeface="Arial"/>
            </a:endParaRPr>
          </a:p>
          <a:p>
            <a:pPr marL="0" indent="0" algn="ctr">
              <a:buNone/>
            </a:pPr>
            <a:endParaRPr lang="en-US" sz="4000" b="1" dirty="0">
              <a:solidFill>
                <a:srgbClr val="D90A1C"/>
              </a:solidFill>
              <a:latin typeface="Arial"/>
              <a:cs typeface="Arial"/>
            </a:endParaRPr>
          </a:p>
          <a:p>
            <a:pPr marL="0" indent="0" algn="ctr">
              <a:buNone/>
            </a:pPr>
            <a:endParaRPr lang="en-US" sz="4000" b="1" dirty="0" smtClean="0">
              <a:solidFill>
                <a:srgbClr val="D90A1C"/>
              </a:solidFill>
              <a:latin typeface="Arial"/>
              <a:cs typeface="Arial"/>
            </a:endParaRPr>
          </a:p>
          <a:p>
            <a:pPr marL="0" indent="0" algn="ctr">
              <a:buNone/>
            </a:pPr>
            <a:endParaRPr lang="en-US" sz="4000" b="1" dirty="0">
              <a:solidFill>
                <a:srgbClr val="D90A1C"/>
              </a:solidFill>
              <a:latin typeface="Arial"/>
              <a:cs typeface="Arial"/>
            </a:endParaRPr>
          </a:p>
          <a:p>
            <a:pPr marL="0" indent="0" algn="ctr">
              <a:buNone/>
            </a:pPr>
            <a:endParaRPr lang="en-US" sz="2200" dirty="0" smtClean="0">
              <a:solidFill>
                <a:srgbClr val="D90A1C"/>
              </a:solidFill>
              <a:latin typeface="Arial"/>
              <a:cs typeface="Arial"/>
            </a:endParaRPr>
          </a:p>
          <a:p>
            <a:pPr marL="0" indent="0">
              <a:buNone/>
            </a:pPr>
            <a:endParaRPr lang="en-US" sz="2400" dirty="0">
              <a:solidFill>
                <a:srgbClr val="D90A1C"/>
              </a:solidFill>
              <a:latin typeface="Arial"/>
              <a:cs typeface="Arial"/>
            </a:endParaRPr>
          </a:p>
          <a:p>
            <a:pPr marL="0" indent="0">
              <a:buNone/>
            </a:pPr>
            <a:endParaRPr lang="en-US" sz="2400" dirty="0">
              <a:solidFill>
                <a:srgbClr val="D90A1C"/>
              </a:solidFill>
              <a:latin typeface="Arial"/>
              <a:cs typeface="Arial"/>
            </a:endParaRPr>
          </a:p>
        </p:txBody>
      </p:sp>
    </p:spTree>
    <p:extLst>
      <p:ext uri="{BB962C8B-B14F-4D97-AF65-F5344CB8AC3E}">
        <p14:creationId xmlns:p14="http://schemas.microsoft.com/office/powerpoint/2010/main" val="25226823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751</TotalTime>
  <Words>537</Words>
  <Application>Microsoft Office PowerPoint</Application>
  <PresentationFormat>On-screen Show (4:3)</PresentationFormat>
  <Paragraphs>122</Paragraphs>
  <Slides>11</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Faculty’s Role in Accommodating Disabilities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Western Oregon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ALIGNED LEFT, ARIAL BOLD</dc:title>
  <dc:creator>UCS</dc:creator>
  <cp:lastModifiedBy>Ryan J. Hagemann</cp:lastModifiedBy>
  <cp:revision>54</cp:revision>
  <cp:lastPrinted>2018-10-19T18:20:24Z</cp:lastPrinted>
  <dcterms:created xsi:type="dcterms:W3CDTF">2017-03-06T17:12:06Z</dcterms:created>
  <dcterms:modified xsi:type="dcterms:W3CDTF">2018-10-19T18:56:54Z</dcterms:modified>
</cp:coreProperties>
</file>