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0" r:id="rId3"/>
    <p:sldId id="280" r:id="rId4"/>
    <p:sldId id="263" r:id="rId5"/>
    <p:sldId id="261" r:id="rId6"/>
    <p:sldId id="294" r:id="rId7"/>
    <p:sldId id="282" r:id="rId8"/>
    <p:sldId id="290" r:id="rId9"/>
    <p:sldId id="260" r:id="rId10"/>
    <p:sldId id="265" r:id="rId11"/>
    <p:sldId id="292" r:id="rId12"/>
    <p:sldId id="295" r:id="rId13"/>
    <p:sldId id="284" r:id="rId14"/>
    <p:sldId id="285" r:id="rId15"/>
    <p:sldId id="288" r:id="rId16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A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8" autoAdjust="0"/>
    <p:restoredTop sz="83278" autoAdjust="0"/>
  </p:normalViewPr>
  <p:slideViewPr>
    <p:cSldViewPr snapToGrid="0" snapToObjects="1">
      <p:cViewPr>
        <p:scale>
          <a:sx n="106" d="100"/>
          <a:sy n="106" d="100"/>
        </p:scale>
        <p:origin x="-208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7" cy="46912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398" y="0"/>
            <a:ext cx="3067057" cy="469122"/>
          </a:xfrm>
          <a:prstGeom prst="rect">
            <a:avLst/>
          </a:prstGeom>
        </p:spPr>
        <p:txBody>
          <a:bodyPr vert="horz" lIns="93049" tIns="46525" rIns="93049" bIns="46525" rtlCol="0"/>
          <a:lstStyle>
            <a:lvl1pPr algn="r">
              <a:defRPr sz="1200"/>
            </a:lvl1pPr>
          </a:lstStyle>
          <a:p>
            <a:fld id="{717A5C0A-BAE1-4AB1-A797-F15AF0AD264B}" type="datetimeFigureOut">
              <a:rPr lang="en-US" smtClean="0"/>
              <a:t>11/23/18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954"/>
            <a:ext cx="3067057" cy="469121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398" y="8893954"/>
            <a:ext cx="3067057" cy="469121"/>
          </a:xfrm>
          <a:prstGeom prst="rect">
            <a:avLst/>
          </a:prstGeom>
        </p:spPr>
        <p:txBody>
          <a:bodyPr vert="horz" lIns="93049" tIns="46525" rIns="93049" bIns="46525" rtlCol="0" anchor="b"/>
          <a:lstStyle>
            <a:lvl1pPr algn="r">
              <a:defRPr sz="1200"/>
            </a:lvl1pPr>
          </a:lstStyle>
          <a:p>
            <a:fld id="{9962D93F-02E5-4481-8DEC-18B95D765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60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/>
          <a:lstStyle>
            <a:lvl1pPr algn="r">
              <a:defRPr sz="1200"/>
            </a:lvl1pPr>
          </a:lstStyle>
          <a:p>
            <a:fld id="{7358CE35-4DB5-AA48-A67C-9B8F86F05ADA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19" tIns="46959" rIns="93919" bIns="469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19" tIns="46959" rIns="93919" bIns="469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7"/>
            <a:ext cx="3066733" cy="468154"/>
          </a:xfrm>
          <a:prstGeom prst="rect">
            <a:avLst/>
          </a:prstGeom>
        </p:spPr>
        <p:txBody>
          <a:bodyPr vert="horz" lIns="93919" tIns="46959" rIns="93919" bIns="46959" rtlCol="0" anchor="b"/>
          <a:lstStyle>
            <a:lvl1pPr algn="r">
              <a:defRPr sz="1200"/>
            </a:lvl1pPr>
          </a:lstStyle>
          <a:p>
            <a:fld id="{A95538E9-36BC-5548-9B5A-57AC16661E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1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37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12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0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2690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884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316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7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7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407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269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5538E9-36BC-5548-9B5A-57AC16661E2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577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92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08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6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424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5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83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5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32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6469A-176F-ED45-A3AB-8BB31618B843}" type="datetimeFigureOut">
              <a:rPr lang="en-US" smtClean="0"/>
              <a:t>11/23/18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39D8-5156-8842-9B36-6A2307E903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621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644" y="2480647"/>
            <a:ext cx="6411562" cy="1206915"/>
          </a:xfrm>
        </p:spPr>
        <p:txBody>
          <a:bodyPr>
            <a:normAutofit fontScale="90000"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Arial"/>
                <a:cs typeface="Arial"/>
              </a:rPr>
              <a:t>Doctorate of Physical Therapy</a:t>
            </a:r>
            <a:endParaRPr lang="en-US" sz="5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1406" y="4618030"/>
            <a:ext cx="6400800" cy="719879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Faculty Senate</a:t>
            </a:r>
          </a:p>
          <a:p>
            <a:pPr algn="l"/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November 27</a:t>
            </a:r>
            <a:r>
              <a:rPr lang="en-US" sz="2000" baseline="30000" dirty="0" smtClean="0">
                <a:solidFill>
                  <a:srgbClr val="FFFFFF"/>
                </a:solidFill>
                <a:latin typeface="Arial"/>
                <a:cs typeface="Arial"/>
              </a:rPr>
              <a:t>th</a:t>
            </a:r>
            <a:r>
              <a:rPr lang="en-US" sz="2000" dirty="0" smtClean="0">
                <a:solidFill>
                  <a:srgbClr val="FFFFFF"/>
                </a:solidFill>
                <a:latin typeface="Arial"/>
                <a:cs typeface="Arial"/>
              </a:rPr>
              <a:t>, 2018</a:t>
            </a:r>
            <a:endParaRPr lang="en-US" sz="2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algn="l"/>
            <a:endParaRPr lang="en-US" sz="20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8282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3182" y="6436281"/>
            <a:ext cx="21580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</a:p>
        </p:txBody>
      </p:sp>
      <p:sp>
        <p:nvSpPr>
          <p:cNvPr id="4" name="Rectangle 3"/>
          <p:cNvSpPr/>
          <p:nvPr/>
        </p:nvSpPr>
        <p:spPr>
          <a:xfrm>
            <a:off x="7031178" y="6543346"/>
            <a:ext cx="1089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400" b="1" dirty="0">
              <a:solidFill>
                <a:srgbClr val="D90A1C"/>
              </a:solidFill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200" y="2355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Draft Curriculu</a:t>
            </a:r>
            <a:r>
              <a:rPr lang="en-US" dirty="0"/>
              <a:t>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348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Created by George Fox DPT Director</a:t>
            </a:r>
          </a:p>
          <a:p>
            <a:r>
              <a:rPr lang="en-US" dirty="0" smtClean="0"/>
              <a:t>CAPTE Standards compliant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738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62196" y="3171029"/>
            <a:ext cx="11450545" cy="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467" y="272985"/>
            <a:ext cx="85017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DPT</a:t>
            </a:r>
            <a:r>
              <a:rPr kumimoji="0" lang="en-US" altLang="en-US" sz="4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3615" y="1442570"/>
            <a:ext cx="697389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 year curriculum totaling 162 credits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46</a:t>
            </a:r>
            <a:r>
              <a:rPr lang="en-US" sz="2400" dirty="0" smtClean="0"/>
              <a:t> </a:t>
            </a:r>
            <a:r>
              <a:rPr lang="en-US" sz="2400" dirty="0" smtClean="0"/>
              <a:t>courses</a:t>
            </a:r>
          </a:p>
          <a:p>
            <a:r>
              <a:rPr lang="en-US" sz="2400" dirty="0" smtClean="0"/>
              <a:t>	Clinical Placements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Clinical placement Summer Year 1 (4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Clinical placement Spring Year 2 (6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Clinical placement Fall Year 3 (8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4th Clinical placement Winter Year 3 (9 weeks)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Final Clinical placement Spring Year 3 (10 weeks)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/>
              <a:t>Applied Research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Applied </a:t>
            </a:r>
            <a:r>
              <a:rPr lang="en-US" sz="2400" dirty="0"/>
              <a:t>research Fall Year </a:t>
            </a:r>
            <a:r>
              <a:rPr lang="en-US" sz="2400" dirty="0" smtClean="0"/>
              <a:t>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Applied research Summer Year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Final Applied research Spring Year 3</a:t>
            </a:r>
          </a:p>
        </p:txBody>
      </p:sp>
    </p:spTree>
    <p:extLst>
      <p:ext uri="{BB962C8B-B14F-4D97-AF65-F5344CB8AC3E}">
        <p14:creationId xmlns:p14="http://schemas.microsoft.com/office/powerpoint/2010/main" val="7388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62196" y="3171029"/>
            <a:ext cx="11450545" cy="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43467" y="272985"/>
            <a:ext cx="850174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4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DPT</a:t>
            </a:r>
            <a:r>
              <a:rPr kumimoji="0" lang="en-US" altLang="en-US" sz="4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b="1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Curriculum</a:t>
            </a:r>
            <a:endParaRPr kumimoji="0" lang="en-US" alt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725" y="1136702"/>
            <a:ext cx="8637830" cy="386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0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9689" y="4061857"/>
            <a:ext cx="4543536" cy="1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Facilities</a:t>
            </a: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196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568" y="6590114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332" y="0"/>
            <a:ext cx="86623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Facilities</a:t>
            </a:r>
          </a:p>
          <a:p>
            <a:pPr algn="ctr"/>
            <a:endParaRPr lang="en-US" sz="4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3123" y="1316734"/>
            <a:ext cx="874087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200" dirty="0" smtClean="0"/>
              <a:t>Digital renderings of building in development</a:t>
            </a:r>
          </a:p>
          <a:p>
            <a:pPr marL="457200" indent="-457200">
              <a:buFont typeface="Arial"/>
              <a:buChar char="•"/>
            </a:pPr>
            <a:r>
              <a:rPr lang="en-US" sz="3200" dirty="0" smtClean="0"/>
              <a:t>New Programs and current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  Secure </a:t>
            </a:r>
            <a:r>
              <a:rPr lang="en-US" sz="3200" dirty="0"/>
              <a:t>funding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Facility </a:t>
            </a:r>
            <a:r>
              <a:rPr lang="en-US" sz="3200" dirty="0" smtClean="0"/>
              <a:t>construction ~ $20-40 M</a:t>
            </a:r>
            <a:endParaRPr lang="en-US" sz="3200" dirty="0"/>
          </a:p>
          <a:p>
            <a:pPr marL="800100" lvl="1" indent="-342900">
              <a:buFont typeface="Arial"/>
              <a:buChar char="•"/>
            </a:pPr>
            <a:r>
              <a:rPr lang="en-US" sz="3200" dirty="0"/>
              <a:t>Start-up </a:t>
            </a:r>
            <a:r>
              <a:rPr lang="en-US" sz="3200" dirty="0" smtClean="0"/>
              <a:t>costs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862196" y="3171029"/>
            <a:ext cx="11450545" cy="55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24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2" y="0"/>
            <a:ext cx="12068427" cy="6799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4246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Oregon Setting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6192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DPT programs in Oregon (Pacific and George Fox)</a:t>
            </a:r>
          </a:p>
          <a:p>
            <a:pPr lvl="1"/>
            <a:r>
              <a:rPr lang="en-US" dirty="0" smtClean="0"/>
              <a:t>Number of qualified applicants 2016: &gt;1,000</a:t>
            </a:r>
          </a:p>
          <a:p>
            <a:pPr lvl="1"/>
            <a:r>
              <a:rPr lang="en-US" dirty="0" smtClean="0"/>
              <a:t>Number of spaces for new students: 100</a:t>
            </a:r>
          </a:p>
          <a:p>
            <a:r>
              <a:rPr lang="en-US" dirty="0" smtClean="0"/>
              <a:t>Exam </a:t>
            </a:r>
            <a:r>
              <a:rPr lang="en-US" dirty="0"/>
              <a:t>p</a:t>
            </a:r>
            <a:r>
              <a:rPr lang="en-US" dirty="0" smtClean="0"/>
              <a:t>ass rate</a:t>
            </a:r>
          </a:p>
          <a:p>
            <a:pPr lvl="1"/>
            <a:r>
              <a:rPr lang="en-US" dirty="0" smtClean="0"/>
              <a:t>National Average 2016: 96.3%</a:t>
            </a:r>
          </a:p>
          <a:p>
            <a:r>
              <a:rPr lang="en-US" dirty="0" smtClean="0"/>
              <a:t>Job placement rate at 6 months</a:t>
            </a:r>
          </a:p>
          <a:p>
            <a:pPr lvl="1"/>
            <a:r>
              <a:rPr lang="en-US" dirty="0" smtClean="0"/>
              <a:t>National Average 2016: 99.4%</a:t>
            </a:r>
          </a:p>
          <a:p>
            <a:r>
              <a:rPr lang="en-US" dirty="0" smtClean="0"/>
              <a:t>Median Oregon salary $81-85 K (depending on source)</a:t>
            </a:r>
          </a:p>
          <a:p>
            <a:pPr lvl="1"/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 smtClean="0"/>
          </a:p>
          <a:p>
            <a:pPr marL="457200" lvl="1" indent="0"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8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5553" y="6577023"/>
            <a:ext cx="215809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smtClean="0">
                <a:solidFill>
                  <a:srgbClr val="D90A1C"/>
                </a:solidFill>
                <a:latin typeface="Arial"/>
                <a:cs typeface="Arial"/>
              </a:rPr>
              <a:t>TOGETHER WE </a:t>
            </a:r>
            <a:r>
              <a:rPr lang="en-US" sz="1050" b="1" dirty="0" smtClean="0">
                <a:solidFill>
                  <a:srgbClr val="D90A1C"/>
                </a:solidFill>
                <a:latin typeface="Arial"/>
                <a:cs typeface="Arial"/>
              </a:rPr>
              <a:t>SUCCEED</a:t>
            </a:r>
            <a:endParaRPr lang="en-US" sz="1050" b="1" dirty="0">
              <a:solidFill>
                <a:srgbClr val="D90A1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New Enrollment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69"/>
            <a:ext cx="8229600" cy="493646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Graduate</a:t>
            </a:r>
          </a:p>
          <a:p>
            <a:pPr lvl="1"/>
            <a:r>
              <a:rPr lang="en-US" dirty="0" smtClean="0"/>
              <a:t>Physical </a:t>
            </a:r>
            <a:r>
              <a:rPr lang="en-US" dirty="0"/>
              <a:t>Therapy Program: 120-150 </a:t>
            </a:r>
            <a:r>
              <a:rPr lang="en-US" dirty="0" smtClean="0"/>
              <a:t>students</a:t>
            </a:r>
          </a:p>
          <a:p>
            <a:pPr lvl="1"/>
            <a:r>
              <a:rPr lang="en-US" dirty="0" smtClean="0"/>
              <a:t>Future opportunities to consider a Occupational Therapy Doctoral Program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While the present </a:t>
            </a:r>
            <a:r>
              <a:rPr lang="en-US" dirty="0" smtClean="0"/>
              <a:t>DPT proposal </a:t>
            </a:r>
            <a:r>
              <a:rPr lang="en-US" dirty="0" smtClean="0"/>
              <a:t>is for a graduate program, there are likely undergraduate </a:t>
            </a:r>
            <a:r>
              <a:rPr lang="en-US" dirty="0" smtClean="0"/>
              <a:t>opportunities, </a:t>
            </a:r>
            <a:r>
              <a:rPr lang="en-US" dirty="0" smtClean="0"/>
              <a:t>if a DPT program is launched</a:t>
            </a:r>
          </a:p>
          <a:p>
            <a:pPr lvl="1"/>
            <a:r>
              <a:rPr lang="en-US" dirty="0" smtClean="0"/>
              <a:t>Health Science </a:t>
            </a:r>
            <a:r>
              <a:rPr lang="en-US" dirty="0" smtClean="0"/>
              <a:t>degree(s)</a:t>
            </a:r>
            <a:endParaRPr lang="en-US" dirty="0" smtClean="0"/>
          </a:p>
          <a:p>
            <a:pPr lvl="1"/>
            <a:r>
              <a:rPr lang="en-US" dirty="0" smtClean="0"/>
              <a:t>Physical Therapy Assistant (if CAPTE increases degree requirement to bachelors degree)</a:t>
            </a:r>
          </a:p>
        </p:txBody>
      </p:sp>
    </p:spTree>
    <p:extLst>
      <p:ext uri="{BB962C8B-B14F-4D97-AF65-F5344CB8AC3E}">
        <p14:creationId xmlns:p14="http://schemas.microsoft.com/office/powerpoint/2010/main" val="3430545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8647" y="412715"/>
            <a:ext cx="4293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Campus Meetings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8675" y="1437799"/>
            <a:ext cx="8229600" cy="48027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Faculty Senate Executive </a:t>
            </a:r>
            <a:r>
              <a:rPr lang="en-US" dirty="0" smtClean="0"/>
              <a:t>Committee</a:t>
            </a:r>
          </a:p>
          <a:p>
            <a:r>
              <a:rPr lang="en-US" dirty="0" smtClean="0"/>
              <a:t>Faculty Senate</a:t>
            </a:r>
          </a:p>
          <a:p>
            <a:r>
              <a:rPr lang="en-US" dirty="0" smtClean="0"/>
              <a:t>Health </a:t>
            </a:r>
            <a:r>
              <a:rPr lang="en-US" dirty="0" smtClean="0"/>
              <a:t>and Exercise Science Faculty</a:t>
            </a:r>
          </a:p>
          <a:p>
            <a:r>
              <a:rPr lang="en-US" dirty="0" smtClean="0"/>
              <a:t>Biology Faculty</a:t>
            </a:r>
          </a:p>
          <a:p>
            <a:r>
              <a:rPr lang="en-US" dirty="0" smtClean="0"/>
              <a:t>Behavioral Sciences Faculty</a:t>
            </a:r>
          </a:p>
          <a:p>
            <a:r>
              <a:rPr lang="en-US" dirty="0" smtClean="0"/>
              <a:t>Graduate Studies </a:t>
            </a:r>
            <a:r>
              <a:rPr lang="en-US" dirty="0" smtClean="0"/>
              <a:t>Committee (twice)</a:t>
            </a:r>
            <a:endParaRPr lang="en-US" dirty="0" smtClean="0"/>
          </a:p>
          <a:p>
            <a:r>
              <a:rPr lang="en-US" dirty="0" smtClean="0"/>
              <a:t>University Council</a:t>
            </a:r>
          </a:p>
          <a:p>
            <a:r>
              <a:rPr lang="en-US" dirty="0" smtClean="0"/>
              <a:t>President’s Cabinet</a:t>
            </a:r>
          </a:p>
          <a:p>
            <a:r>
              <a:rPr lang="en-US" dirty="0" smtClean="0"/>
              <a:t>WOU DPT Faculty </a:t>
            </a:r>
            <a:r>
              <a:rPr lang="en-US" dirty="0"/>
              <a:t>A</a:t>
            </a:r>
            <a:r>
              <a:rPr lang="en-US" dirty="0" smtClean="0"/>
              <a:t>dvisory </a:t>
            </a:r>
            <a:r>
              <a:rPr lang="en-US" dirty="0" smtClean="0"/>
              <a:t>Taskforce</a:t>
            </a:r>
          </a:p>
          <a:p>
            <a:r>
              <a:rPr lang="en-US" dirty="0" smtClean="0"/>
              <a:t>Board of Trustee’s Academic and Student Affairs Committee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3063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4301548" y="3690083"/>
            <a:ext cx="4842452" cy="1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Approval Process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92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1412" y="296955"/>
            <a:ext cx="4684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4400" dirty="0"/>
              <a:t>Approvals Required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5990"/>
            <a:ext cx="8229600" cy="4525963"/>
          </a:xfrm>
        </p:spPr>
        <p:txBody>
          <a:bodyPr>
            <a:normAutofit/>
          </a:bodyPr>
          <a:lstStyle/>
          <a:p>
            <a:pPr lvl="2" indent="-457200"/>
            <a:r>
              <a:rPr lang="en-US" i="1" dirty="0" smtClean="0"/>
              <a:t>Graduate </a:t>
            </a:r>
            <a:r>
              <a:rPr lang="en-US" i="1" dirty="0"/>
              <a:t>Studies Committee </a:t>
            </a:r>
          </a:p>
          <a:p>
            <a:pPr lvl="2" indent="-457200"/>
            <a:r>
              <a:rPr lang="en-US" i="1" dirty="0"/>
              <a:t>Faculty Senate</a:t>
            </a:r>
          </a:p>
          <a:p>
            <a:pPr lvl="2" indent="-457200"/>
            <a:r>
              <a:rPr lang="en-US" i="1" dirty="0"/>
              <a:t>WOU Administration</a:t>
            </a:r>
          </a:p>
          <a:p>
            <a:pPr lvl="2" indent="-457200"/>
            <a:r>
              <a:rPr lang="en-US" i="1" dirty="0"/>
              <a:t>WOU Board of Trustees</a:t>
            </a:r>
          </a:p>
          <a:p>
            <a:pPr lvl="2" indent="-457200"/>
            <a:r>
              <a:rPr lang="en-US" i="1" dirty="0"/>
              <a:t>Public Universities Provost Council</a:t>
            </a:r>
          </a:p>
          <a:p>
            <a:pPr lvl="2" indent="-457200"/>
            <a:r>
              <a:rPr lang="en-US" i="1" dirty="0"/>
              <a:t>Higher Ed Coordinating Commission (HECC)</a:t>
            </a:r>
          </a:p>
          <a:p>
            <a:pPr lvl="2" indent="-457200"/>
            <a:r>
              <a:rPr lang="en-US" i="1" dirty="0"/>
              <a:t>Northwest Commission on Colleges and Universities (NWCCU)</a:t>
            </a:r>
          </a:p>
          <a:p>
            <a:pPr lvl="2" indent="-457200"/>
            <a:r>
              <a:rPr lang="en-US" i="1" dirty="0"/>
              <a:t>Commission on Accreditation in Physical Therapy Education (CAPTE)</a:t>
            </a:r>
          </a:p>
        </p:txBody>
      </p:sp>
    </p:spTree>
    <p:extLst>
      <p:ext uri="{BB962C8B-B14F-4D97-AF65-F5344CB8AC3E}">
        <p14:creationId xmlns:p14="http://schemas.microsoft.com/office/powerpoint/2010/main" val="143278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721412" y="296955"/>
            <a:ext cx="57011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CAPTE Approval Process</a:t>
            </a:r>
            <a:endParaRPr lang="en-US" sz="44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37599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Notification to CAPTE of intent to seek accreditation</a:t>
            </a:r>
          </a:p>
          <a:p>
            <a:pPr lvl="1"/>
            <a:r>
              <a:rPr lang="en-US" dirty="0" smtClean="0"/>
              <a:t>Board of Trustees approval</a:t>
            </a:r>
          </a:p>
          <a:p>
            <a:pPr lvl="1"/>
            <a:r>
              <a:rPr lang="en-US" dirty="0" smtClean="0"/>
              <a:t>NWCCU approval</a:t>
            </a:r>
          </a:p>
          <a:p>
            <a:pPr lvl="1"/>
            <a:r>
              <a:rPr lang="en-US" dirty="0" smtClean="0"/>
              <a:t>State approval</a:t>
            </a:r>
          </a:p>
          <a:p>
            <a:r>
              <a:rPr lang="en-US" dirty="0" smtClean="0"/>
              <a:t>Notification to CAPTE that WOU has hired a director </a:t>
            </a:r>
            <a:r>
              <a:rPr lang="mr-IN" dirty="0" smtClean="0"/>
              <a:t>–</a:t>
            </a:r>
            <a:r>
              <a:rPr lang="en-US" dirty="0" smtClean="0"/>
              <a:t> hired 9-12 months before applying for candidacy</a:t>
            </a:r>
          </a:p>
          <a:p>
            <a:r>
              <a:rPr lang="en-US" dirty="0" smtClean="0"/>
              <a:t>Program director attends Developing </a:t>
            </a:r>
            <a:r>
              <a:rPr lang="en-US" dirty="0"/>
              <a:t>P</a:t>
            </a:r>
            <a:r>
              <a:rPr lang="en-US" dirty="0" smtClean="0"/>
              <a:t>rogram workshop and Self-study workshop</a:t>
            </a:r>
          </a:p>
          <a:p>
            <a:r>
              <a:rPr lang="en-US" dirty="0" smtClean="0"/>
              <a:t>Application for Candidacy (2 candidacy cycles/</a:t>
            </a:r>
            <a:r>
              <a:rPr lang="en-US" dirty="0" err="1" smtClean="0"/>
              <a:t>yr</a:t>
            </a:r>
            <a:r>
              <a:rPr lang="en-US" dirty="0" smtClean="0"/>
              <a:t>; 6 applications per cycle)</a:t>
            </a:r>
          </a:p>
          <a:p>
            <a:pPr lvl="1"/>
            <a:r>
              <a:rPr lang="en-US" dirty="0" smtClean="0"/>
              <a:t>At least 3 full time core faculty must be hired including DPT Director and Director of Clinical Ed</a:t>
            </a:r>
          </a:p>
          <a:p>
            <a:r>
              <a:rPr lang="en-US" dirty="0" smtClean="0"/>
              <a:t>On-site candidacy visit</a:t>
            </a:r>
          </a:p>
        </p:txBody>
      </p:sp>
    </p:spTree>
    <p:extLst>
      <p:ext uri="{BB962C8B-B14F-4D97-AF65-F5344CB8AC3E}">
        <p14:creationId xmlns:p14="http://schemas.microsoft.com/office/powerpoint/2010/main" val="3575913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1909" y="6596267"/>
            <a:ext cx="21580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100" dirty="0" smtClean="0">
                <a:solidFill>
                  <a:srgbClr val="FFFFFF"/>
                </a:solidFill>
                <a:latin typeface="Arial"/>
                <a:cs typeface="Arial"/>
              </a:rPr>
              <a:t>TOGETHER WE </a:t>
            </a:r>
            <a:r>
              <a:rPr lang="en-US" sz="1100" b="1" dirty="0" smtClean="0">
                <a:solidFill>
                  <a:srgbClr val="FFFFFF"/>
                </a:solidFill>
                <a:latin typeface="Arial"/>
                <a:cs typeface="Arial"/>
              </a:rPr>
              <a:t>SUCCEED</a:t>
            </a:r>
            <a:endParaRPr lang="en-US" sz="11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CAPTE Approval Process, cont.</a:t>
            </a:r>
            <a:br>
              <a:rPr lang="en-US" dirty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56269" y="1390945"/>
            <a:ext cx="6610865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Candidacy granted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First cohort starts classes (year 1 of 3)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Self study report and site visit (last term of program)</a:t>
            </a:r>
          </a:p>
          <a:p>
            <a:pPr marL="342900" indent="-342900">
              <a:spcBef>
                <a:spcPts val="600"/>
              </a:spcBef>
              <a:buFont typeface="Arial" charset="0"/>
              <a:buChar char="•"/>
            </a:pPr>
            <a:r>
              <a:rPr lang="en-US" sz="2400" dirty="0"/>
              <a:t>Completion of Accreditation (prior to graduation of first cohort)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5124" y="4553631"/>
            <a:ext cx="651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Note: CAPTE updated the candidacy website on 7/23/18. At that time 11 programs have hired a director or have submitted an application for candidacy; i.e., nearly all 12 slots for application for candidacy have been filled for the next 12 months</a:t>
            </a:r>
          </a:p>
        </p:txBody>
      </p:sp>
    </p:spTree>
    <p:extLst>
      <p:ext uri="{BB962C8B-B14F-4D97-AF65-F5344CB8AC3E}">
        <p14:creationId xmlns:p14="http://schemas.microsoft.com/office/powerpoint/2010/main" val="347244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49689" y="4061857"/>
            <a:ext cx="4543536" cy="1572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rgbClr val="D90A1C"/>
                </a:solidFill>
                <a:latin typeface="Arial"/>
                <a:cs typeface="Arial"/>
              </a:rPr>
              <a:t>Draft Curriculum</a:t>
            </a:r>
            <a:endParaRPr lang="en-US" sz="2400" dirty="0">
              <a:solidFill>
                <a:srgbClr val="D90A1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32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16597</TotalTime>
  <Words>492</Words>
  <Application>Microsoft Macintosh PowerPoint</Application>
  <PresentationFormat>On-screen Show (4:3)</PresentationFormat>
  <Paragraphs>109</Paragraphs>
  <Slides>15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Doctorate of Physical Therapy</vt:lpstr>
      <vt:lpstr>Oregon Setting</vt:lpstr>
      <vt:lpstr> New Enrollment Possibilities</vt:lpstr>
      <vt:lpstr>PowerPoint Presentation</vt:lpstr>
      <vt:lpstr>PowerPoint Presentation</vt:lpstr>
      <vt:lpstr>PowerPoint Presentation</vt:lpstr>
      <vt:lpstr>PowerPoint Presentation</vt:lpstr>
      <vt:lpstr>CAPTE Approval Process, cont. </vt:lpstr>
      <vt:lpstr>PowerPoint Presentation</vt:lpstr>
      <vt:lpstr>Draft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Oregon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ALIGNED LEFT, ARIAL BOLD</dc:title>
  <dc:creator>UCS</dc:creator>
  <cp:lastModifiedBy>Robert Winningham</cp:lastModifiedBy>
  <cp:revision>111</cp:revision>
  <cp:lastPrinted>2018-03-01T23:25:39Z</cp:lastPrinted>
  <dcterms:created xsi:type="dcterms:W3CDTF">2017-03-06T17:12:06Z</dcterms:created>
  <dcterms:modified xsi:type="dcterms:W3CDTF">2018-11-23T20:16:24Z</dcterms:modified>
</cp:coreProperties>
</file>