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handoutMasterIdLst>
    <p:handoutMasterId r:id="rId17"/>
  </p:handoutMasterIdLst>
  <p:sldIdLst>
    <p:sldId id="268" r:id="rId3"/>
    <p:sldId id="269" r:id="rId4"/>
    <p:sldId id="257" r:id="rId5"/>
    <p:sldId id="267" r:id="rId6"/>
    <p:sldId id="259" r:id="rId7"/>
    <p:sldId id="258" r:id="rId8"/>
    <p:sldId id="260" r:id="rId9"/>
    <p:sldId id="264" r:id="rId10"/>
    <p:sldId id="261" r:id="rId11"/>
    <p:sldId id="262" r:id="rId12"/>
    <p:sldId id="270" r:id="rId13"/>
    <p:sldId id="265" r:id="rId14"/>
    <p:sldId id="263"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395" autoAdjust="0"/>
  </p:normalViewPr>
  <p:slideViewPr>
    <p:cSldViewPr snapToGrid="0">
      <p:cViewPr varScale="1">
        <p:scale>
          <a:sx n="96" d="100"/>
          <a:sy n="96" d="100"/>
        </p:scale>
        <p:origin x="294" y="78"/>
      </p:cViewPr>
      <p:guideLst/>
    </p:cSldViewPr>
  </p:slideViewPr>
  <p:outlineViewPr>
    <p:cViewPr>
      <p:scale>
        <a:sx n="33" d="100"/>
        <a:sy n="33" d="100"/>
      </p:scale>
      <p:origin x="0" y="-417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B357F04-5218-4CC0-8817-CC9094D3EA3E}" type="datetimeFigureOut">
              <a:rPr lang="en-US" smtClean="0"/>
              <a:t>11/9/2018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79240C89-DF17-40E5-AE1A-A8AF7B400721}" type="slidenum">
              <a:rPr lang="en-US" smtClean="0"/>
              <a:t>‹#›</a:t>
            </a:fld>
            <a:endParaRPr lang="en-US"/>
          </a:p>
        </p:txBody>
      </p:sp>
    </p:spTree>
    <p:extLst>
      <p:ext uri="{BB962C8B-B14F-4D97-AF65-F5344CB8AC3E}">
        <p14:creationId xmlns:p14="http://schemas.microsoft.com/office/powerpoint/2010/main" val="34536663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58CA76F-8E31-4C7C-8FAF-5E6E58D6D0CD}" type="datetimeFigureOut">
              <a:rPr lang="en-US" smtClean="0"/>
              <a:t>11/9/2018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8A1BC37-B469-42FA-9D06-0351AB17D2E4}" type="slidenum">
              <a:rPr lang="en-US" smtClean="0"/>
              <a:t>‹#›</a:t>
            </a:fld>
            <a:endParaRPr lang="en-US"/>
          </a:p>
        </p:txBody>
      </p:sp>
    </p:spTree>
    <p:extLst>
      <p:ext uri="{BB962C8B-B14F-4D97-AF65-F5344CB8AC3E}">
        <p14:creationId xmlns:p14="http://schemas.microsoft.com/office/powerpoint/2010/main" val="3229482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A1BC37-B469-42FA-9D06-0351AB17D2E4}" type="slidenum">
              <a:rPr lang="en-US" smtClean="0"/>
              <a:t>1</a:t>
            </a:fld>
            <a:endParaRPr lang="en-US"/>
          </a:p>
        </p:txBody>
      </p:sp>
    </p:spTree>
    <p:extLst>
      <p:ext uri="{BB962C8B-B14F-4D97-AF65-F5344CB8AC3E}">
        <p14:creationId xmlns:p14="http://schemas.microsoft.com/office/powerpoint/2010/main" val="3196350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A1BC37-B469-42FA-9D06-0351AB17D2E4}" type="slidenum">
              <a:rPr lang="en-US" smtClean="0"/>
              <a:t>10</a:t>
            </a:fld>
            <a:endParaRPr lang="en-US"/>
          </a:p>
        </p:txBody>
      </p:sp>
    </p:spTree>
    <p:extLst>
      <p:ext uri="{BB962C8B-B14F-4D97-AF65-F5344CB8AC3E}">
        <p14:creationId xmlns:p14="http://schemas.microsoft.com/office/powerpoint/2010/main" val="330669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34906E1-94F3-4A0F-9497-2BE518F9C57F}" type="datetimeFigureOut">
              <a:rPr lang="en-US" smtClean="0"/>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6E32EA-A2BB-4043-B1E1-2CBCA32B14BD}" type="slidenum">
              <a:rPr lang="en-US" smtClean="0"/>
              <a:t>‹#›</a:t>
            </a:fld>
            <a:endParaRPr lang="en-US"/>
          </a:p>
        </p:txBody>
      </p:sp>
    </p:spTree>
    <p:extLst>
      <p:ext uri="{BB962C8B-B14F-4D97-AF65-F5344CB8AC3E}">
        <p14:creationId xmlns:p14="http://schemas.microsoft.com/office/powerpoint/2010/main" val="219599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4906E1-94F3-4A0F-9497-2BE518F9C57F}" type="datetimeFigureOut">
              <a:rPr lang="en-US" smtClean="0"/>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6E32EA-A2BB-4043-B1E1-2CBCA32B14BD}" type="slidenum">
              <a:rPr lang="en-US" smtClean="0"/>
              <a:t>‹#›</a:t>
            </a:fld>
            <a:endParaRPr lang="en-US"/>
          </a:p>
        </p:txBody>
      </p:sp>
    </p:spTree>
    <p:extLst>
      <p:ext uri="{BB962C8B-B14F-4D97-AF65-F5344CB8AC3E}">
        <p14:creationId xmlns:p14="http://schemas.microsoft.com/office/powerpoint/2010/main" val="3991772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4906E1-94F3-4A0F-9497-2BE518F9C57F}" type="datetimeFigureOut">
              <a:rPr lang="en-US" smtClean="0"/>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6E32EA-A2BB-4043-B1E1-2CBCA32B14BD}" type="slidenum">
              <a:rPr lang="en-US" smtClean="0"/>
              <a:t>‹#›</a:t>
            </a:fld>
            <a:endParaRPr lang="en-US"/>
          </a:p>
        </p:txBody>
      </p:sp>
    </p:spTree>
    <p:extLst>
      <p:ext uri="{BB962C8B-B14F-4D97-AF65-F5344CB8AC3E}">
        <p14:creationId xmlns:p14="http://schemas.microsoft.com/office/powerpoint/2010/main" val="28706596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7814399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sz="3200" b="1" cap="all" baseline="0">
                <a:solidFill>
                  <a:srgbClr val="FF0000"/>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3C6469A-176F-ED45-A3AB-8BB31618B843}" type="datetimeFigureOut">
              <a:rPr lang="en-US" smtClean="0"/>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9383898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C6469A-176F-ED45-A3AB-8BB31618B843}" type="datetimeFigureOut">
              <a:rPr lang="en-US" smtClean="0"/>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0995293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C6469A-176F-ED45-A3AB-8BB31618B843}" type="datetimeFigureOut">
              <a:rPr lang="en-US" smtClean="0"/>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40269176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C6469A-176F-ED45-A3AB-8BB31618B843}" type="datetimeFigureOut">
              <a:rPr lang="en-US" smtClean="0"/>
              <a:t>11/9/2018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4588405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C6469A-176F-ED45-A3AB-8BB31618B843}" type="datetimeFigureOut">
              <a:rPr lang="en-US" smtClean="0"/>
              <a:t>11/9/2018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0112207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C6469A-176F-ED45-A3AB-8BB31618B843}" type="datetimeFigureOut">
              <a:rPr lang="en-US" smtClean="0"/>
              <a:t>11/9/2018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8094371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C6469A-176F-ED45-A3AB-8BB31618B843}" type="datetimeFigureOut">
              <a:rPr lang="en-US" smtClean="0"/>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603878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b="1" cap="all" baseline="0">
                <a:solidFill>
                  <a:srgbClr val="FF0000"/>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4906E1-94F3-4A0F-9497-2BE518F9C57F}" type="datetimeFigureOut">
              <a:rPr lang="en-US" smtClean="0"/>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6E32EA-A2BB-4043-B1E1-2CBCA32B14BD}" type="slidenum">
              <a:rPr lang="en-US" smtClean="0"/>
              <a:t>‹#›</a:t>
            </a:fld>
            <a:endParaRPr lang="en-US"/>
          </a:p>
        </p:txBody>
      </p:sp>
    </p:spTree>
    <p:extLst>
      <p:ext uri="{BB962C8B-B14F-4D97-AF65-F5344CB8AC3E}">
        <p14:creationId xmlns:p14="http://schemas.microsoft.com/office/powerpoint/2010/main" val="7878279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C6469A-176F-ED45-A3AB-8BB31618B843}" type="datetimeFigureOut">
              <a:rPr lang="en-US" smtClean="0"/>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0475562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5668578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552143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34906E1-94F3-4A0F-9497-2BE518F9C57F}" type="datetimeFigureOut">
              <a:rPr lang="en-US" smtClean="0"/>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6E32EA-A2BB-4043-B1E1-2CBCA32B14BD}" type="slidenum">
              <a:rPr lang="en-US" smtClean="0"/>
              <a:t>‹#›</a:t>
            </a:fld>
            <a:endParaRPr lang="en-US"/>
          </a:p>
        </p:txBody>
      </p:sp>
    </p:spTree>
    <p:extLst>
      <p:ext uri="{BB962C8B-B14F-4D97-AF65-F5344CB8AC3E}">
        <p14:creationId xmlns:p14="http://schemas.microsoft.com/office/powerpoint/2010/main" val="4117035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34906E1-94F3-4A0F-9497-2BE518F9C57F}" type="datetimeFigureOut">
              <a:rPr lang="en-US" smtClean="0"/>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6E32EA-A2BB-4043-B1E1-2CBCA32B14BD}" type="slidenum">
              <a:rPr lang="en-US" smtClean="0"/>
              <a:t>‹#›</a:t>
            </a:fld>
            <a:endParaRPr lang="en-US"/>
          </a:p>
        </p:txBody>
      </p:sp>
    </p:spTree>
    <p:extLst>
      <p:ext uri="{BB962C8B-B14F-4D97-AF65-F5344CB8AC3E}">
        <p14:creationId xmlns:p14="http://schemas.microsoft.com/office/powerpoint/2010/main" val="3645804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34906E1-94F3-4A0F-9497-2BE518F9C57F}" type="datetimeFigureOut">
              <a:rPr lang="en-US" smtClean="0"/>
              <a:t>11/9/2018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6E32EA-A2BB-4043-B1E1-2CBCA32B14BD}" type="slidenum">
              <a:rPr lang="en-US" smtClean="0"/>
              <a:t>‹#›</a:t>
            </a:fld>
            <a:endParaRPr lang="en-US"/>
          </a:p>
        </p:txBody>
      </p:sp>
    </p:spTree>
    <p:extLst>
      <p:ext uri="{BB962C8B-B14F-4D97-AF65-F5344CB8AC3E}">
        <p14:creationId xmlns:p14="http://schemas.microsoft.com/office/powerpoint/2010/main" val="194124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34906E1-94F3-4A0F-9497-2BE518F9C57F}" type="datetimeFigureOut">
              <a:rPr lang="en-US" smtClean="0"/>
              <a:t>11/9/2018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6E32EA-A2BB-4043-B1E1-2CBCA32B14BD}" type="slidenum">
              <a:rPr lang="en-US" smtClean="0"/>
              <a:t>‹#›</a:t>
            </a:fld>
            <a:endParaRPr lang="en-US"/>
          </a:p>
        </p:txBody>
      </p:sp>
    </p:spTree>
    <p:extLst>
      <p:ext uri="{BB962C8B-B14F-4D97-AF65-F5344CB8AC3E}">
        <p14:creationId xmlns:p14="http://schemas.microsoft.com/office/powerpoint/2010/main" val="414135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4906E1-94F3-4A0F-9497-2BE518F9C57F}" type="datetimeFigureOut">
              <a:rPr lang="en-US" smtClean="0"/>
              <a:t>11/9/2018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6E32EA-A2BB-4043-B1E1-2CBCA32B14BD}" type="slidenum">
              <a:rPr lang="en-US" smtClean="0"/>
              <a:t>‹#›</a:t>
            </a:fld>
            <a:endParaRPr lang="en-US"/>
          </a:p>
        </p:txBody>
      </p:sp>
    </p:spTree>
    <p:extLst>
      <p:ext uri="{BB962C8B-B14F-4D97-AF65-F5344CB8AC3E}">
        <p14:creationId xmlns:p14="http://schemas.microsoft.com/office/powerpoint/2010/main" val="2517346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34906E1-94F3-4A0F-9497-2BE518F9C57F}" type="datetimeFigureOut">
              <a:rPr lang="en-US" smtClean="0"/>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6E32EA-A2BB-4043-B1E1-2CBCA32B14BD}" type="slidenum">
              <a:rPr lang="en-US" smtClean="0"/>
              <a:t>‹#›</a:t>
            </a:fld>
            <a:endParaRPr lang="en-US"/>
          </a:p>
        </p:txBody>
      </p:sp>
    </p:spTree>
    <p:extLst>
      <p:ext uri="{BB962C8B-B14F-4D97-AF65-F5344CB8AC3E}">
        <p14:creationId xmlns:p14="http://schemas.microsoft.com/office/powerpoint/2010/main" val="4243742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34906E1-94F3-4A0F-9497-2BE518F9C57F}" type="datetimeFigureOut">
              <a:rPr lang="en-US" smtClean="0"/>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6E32EA-A2BB-4043-B1E1-2CBCA32B14BD}" type="slidenum">
              <a:rPr lang="en-US" smtClean="0"/>
              <a:t>‹#›</a:t>
            </a:fld>
            <a:endParaRPr lang="en-US"/>
          </a:p>
        </p:txBody>
      </p:sp>
    </p:spTree>
    <p:extLst>
      <p:ext uri="{BB962C8B-B14F-4D97-AF65-F5344CB8AC3E}">
        <p14:creationId xmlns:p14="http://schemas.microsoft.com/office/powerpoint/2010/main" val="3140035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4906E1-94F3-4A0F-9497-2BE518F9C57F}" type="datetimeFigureOut">
              <a:rPr lang="en-US" smtClean="0"/>
              <a:t>11/9/2018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6E32EA-A2BB-4043-B1E1-2CBCA32B14BD}" type="slidenum">
              <a:rPr lang="en-US" smtClean="0"/>
              <a:t>‹#›</a:t>
            </a:fld>
            <a:endParaRPr lang="en-US"/>
          </a:p>
        </p:txBody>
      </p:sp>
    </p:spTree>
    <p:extLst>
      <p:ext uri="{BB962C8B-B14F-4D97-AF65-F5344CB8AC3E}">
        <p14:creationId xmlns:p14="http://schemas.microsoft.com/office/powerpoint/2010/main" val="1380822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C6469A-176F-ED45-A3AB-8BB31618B843}" type="datetimeFigureOut">
              <a:rPr lang="en-US" smtClean="0"/>
              <a:t>11/9/2018</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439D8-5156-8842-9B36-6A2307E90380}" type="slidenum">
              <a:rPr lang="en-US" smtClean="0"/>
              <a:t>‹#›</a:t>
            </a:fld>
            <a:endParaRPr lang="en-US"/>
          </a:p>
        </p:txBody>
      </p:sp>
    </p:spTree>
    <p:extLst>
      <p:ext uri="{BB962C8B-B14F-4D97-AF65-F5344CB8AC3E}">
        <p14:creationId xmlns:p14="http://schemas.microsoft.com/office/powerpoint/2010/main" val="38065482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s://docs.google.com/forms/d/e/1FAIpQLSefUCSDKpZJBW7d63bFtWG22fHUPhkVs20TvpY4_ZJof0ZVLg/viewform?usp=sf_link"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drive.google.com/open?id=1YWv8WIYIvkeVbMNYZ2GZRdxyx-ji6REEPvubJK956Zo"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54644" y="2324311"/>
            <a:ext cx="6411562" cy="1206915"/>
          </a:xfrm>
        </p:spPr>
        <p:txBody>
          <a:bodyPr>
            <a:normAutofit fontScale="90000"/>
          </a:bodyPr>
          <a:lstStyle/>
          <a:p>
            <a:pPr algn="l"/>
            <a:r>
              <a:rPr lang="en-US" sz="5400" b="1" dirty="0">
                <a:solidFill>
                  <a:schemeClr val="bg1"/>
                </a:solidFill>
                <a:latin typeface="Arial" panose="020B0604020202020204" pitchFamily="34" charset="0"/>
                <a:cs typeface="Arial" panose="020B0604020202020204" pitchFamily="34" charset="0"/>
              </a:rPr>
              <a:t>Designing an Experiential Learning Environment at WOU</a:t>
            </a:r>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085246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November 30 – EL experts on campus</a:t>
            </a:r>
            <a:br>
              <a:rPr lang="en-US" dirty="0" smtClean="0"/>
            </a:br>
            <a:r>
              <a:rPr lang="en-US" sz="2700" dirty="0" smtClean="0"/>
              <a:t>Dr. Patrick Clarke and Dr. Todd Peterson, SUU</a:t>
            </a:r>
            <a:r>
              <a:rPr lang="en-US" dirty="0" smtClean="0"/>
              <a:t/>
            </a:r>
            <a:br>
              <a:rPr lang="en-US" dirty="0" smtClean="0"/>
            </a:br>
            <a:endParaRPr lang="en-US" dirty="0"/>
          </a:p>
        </p:txBody>
      </p:sp>
      <p:sp>
        <p:nvSpPr>
          <p:cNvPr id="3" name="Content Placeholder 2"/>
          <p:cNvSpPr>
            <a:spLocks noGrp="1"/>
          </p:cNvSpPr>
          <p:nvPr>
            <p:ph idx="1"/>
          </p:nvPr>
        </p:nvSpPr>
        <p:spPr>
          <a:xfrm>
            <a:off x="838200" y="1825625"/>
            <a:ext cx="10515600" cy="4515540"/>
          </a:xfrm>
        </p:spPr>
        <p:txBody>
          <a:bodyPr>
            <a:normAutofit fontScale="62500" lnSpcReduction="20000"/>
          </a:bodyPr>
          <a:lstStyle/>
          <a:p>
            <a:pPr marL="0" indent="0">
              <a:lnSpc>
                <a:spcPct val="120000"/>
              </a:lnSpc>
              <a:spcBef>
                <a:spcPts val="0"/>
              </a:spcBef>
              <a:buNone/>
            </a:pPr>
            <a:r>
              <a:rPr lang="en-US" dirty="0" smtClean="0"/>
              <a:t>9:00 </a:t>
            </a:r>
            <a:r>
              <a:rPr lang="en-US" dirty="0"/>
              <a:t>	Meet with </a:t>
            </a:r>
            <a:r>
              <a:rPr lang="en-US" b="1" dirty="0"/>
              <a:t>Experiential Learning Strategic Action </a:t>
            </a:r>
            <a:r>
              <a:rPr lang="en-US" b="1" dirty="0" smtClean="0"/>
              <a:t>Team</a:t>
            </a:r>
            <a:r>
              <a:rPr lang="en-US" dirty="0" smtClean="0"/>
              <a:t>. </a:t>
            </a:r>
          </a:p>
          <a:p>
            <a:pPr marL="0" indent="0">
              <a:lnSpc>
                <a:spcPct val="120000"/>
              </a:lnSpc>
              <a:spcBef>
                <a:spcPts val="0"/>
              </a:spcBef>
              <a:buNone/>
              <a:tabLst>
                <a:tab pos="914400" algn="l"/>
              </a:tabLst>
            </a:pPr>
            <a:r>
              <a:rPr lang="en-US" dirty="0" smtClean="0"/>
              <a:t>	Are </a:t>
            </a:r>
            <a:r>
              <a:rPr lang="en-US" dirty="0"/>
              <a:t>you interested in joining the Experiential Learning Strategic </a:t>
            </a:r>
            <a:r>
              <a:rPr lang="en-US" dirty="0" smtClean="0"/>
              <a:t>Action </a:t>
            </a:r>
            <a:r>
              <a:rPr lang="en-US" dirty="0"/>
              <a:t>Team? Please complete </a:t>
            </a:r>
            <a:r>
              <a:rPr lang="en-US" dirty="0" smtClean="0"/>
              <a:t>this 	interest </a:t>
            </a:r>
            <a:r>
              <a:rPr lang="en-US" dirty="0">
                <a:hlinkClick r:id="rId3"/>
              </a:rPr>
              <a:t>form </a:t>
            </a:r>
            <a:endParaRPr lang="en-US" dirty="0"/>
          </a:p>
          <a:p>
            <a:pPr marL="0" indent="0">
              <a:lnSpc>
                <a:spcPct val="120000"/>
              </a:lnSpc>
              <a:spcBef>
                <a:spcPts val="0"/>
              </a:spcBef>
              <a:buNone/>
            </a:pPr>
            <a:r>
              <a:rPr lang="en-US" dirty="0"/>
              <a:t> </a:t>
            </a:r>
          </a:p>
          <a:p>
            <a:pPr marL="0" indent="0">
              <a:lnSpc>
                <a:spcPct val="120000"/>
              </a:lnSpc>
              <a:spcBef>
                <a:spcPts val="0"/>
              </a:spcBef>
              <a:buNone/>
            </a:pPr>
            <a:r>
              <a:rPr lang="en-US" dirty="0" smtClean="0"/>
              <a:t>10:00</a:t>
            </a:r>
            <a:r>
              <a:rPr lang="en-US" dirty="0"/>
              <a:t>	“Integrated Learning” Learning Outcome, </a:t>
            </a:r>
            <a:r>
              <a:rPr lang="en-US" b="1" dirty="0"/>
              <a:t>PLC </a:t>
            </a:r>
          </a:p>
          <a:p>
            <a:pPr marL="0" indent="0">
              <a:lnSpc>
                <a:spcPct val="120000"/>
              </a:lnSpc>
              <a:spcBef>
                <a:spcPts val="0"/>
              </a:spcBef>
              <a:buNone/>
            </a:pPr>
            <a:r>
              <a:rPr lang="en-US" dirty="0"/>
              <a:t>  </a:t>
            </a:r>
          </a:p>
          <a:p>
            <a:pPr marL="0" indent="0">
              <a:lnSpc>
                <a:spcPct val="120000"/>
              </a:lnSpc>
              <a:spcBef>
                <a:spcPts val="0"/>
              </a:spcBef>
              <a:buNone/>
            </a:pPr>
            <a:r>
              <a:rPr lang="en-US" dirty="0"/>
              <a:t>10:45 	</a:t>
            </a:r>
            <a:r>
              <a:rPr lang="en-US" b="1" dirty="0"/>
              <a:t>Departmental </a:t>
            </a:r>
            <a:r>
              <a:rPr lang="en-US" b="1" dirty="0" smtClean="0"/>
              <a:t>Consultation</a:t>
            </a:r>
            <a:r>
              <a:rPr lang="en-US" dirty="0"/>
              <a:t>. Consultants will help two pre-identified departments/programs solve EL </a:t>
            </a:r>
            <a:r>
              <a:rPr lang="en-US" dirty="0" smtClean="0"/>
              <a:t>	design problems and build </a:t>
            </a:r>
            <a:r>
              <a:rPr lang="en-US" dirty="0"/>
              <a:t>a road map for implementation of EL framework within their specific </a:t>
            </a:r>
            <a:r>
              <a:rPr lang="en-US" dirty="0" smtClean="0"/>
              <a:t>	curricula</a:t>
            </a:r>
            <a:r>
              <a:rPr lang="en-US" dirty="0"/>
              <a:t>. To nominate your </a:t>
            </a:r>
            <a:r>
              <a:rPr lang="en-US" dirty="0" smtClean="0"/>
              <a:t>department</a:t>
            </a:r>
            <a:r>
              <a:rPr lang="en-US" dirty="0"/>
              <a:t>, </a:t>
            </a:r>
            <a:r>
              <a:rPr lang="en-US" dirty="0" smtClean="0"/>
              <a:t>please </a:t>
            </a:r>
            <a:r>
              <a:rPr lang="en-US" dirty="0"/>
              <a:t>complete this </a:t>
            </a:r>
            <a:r>
              <a:rPr lang="en-US" dirty="0" smtClean="0">
                <a:hlinkClick r:id="rId4"/>
              </a:rPr>
              <a:t>form</a:t>
            </a:r>
            <a:endParaRPr lang="en-US" dirty="0"/>
          </a:p>
          <a:p>
            <a:pPr marL="0" indent="0">
              <a:lnSpc>
                <a:spcPct val="120000"/>
              </a:lnSpc>
              <a:spcBef>
                <a:spcPts val="0"/>
              </a:spcBef>
              <a:buNone/>
            </a:pPr>
            <a:endParaRPr lang="en-US" dirty="0" smtClean="0"/>
          </a:p>
          <a:p>
            <a:pPr marL="0" indent="0">
              <a:buNone/>
            </a:pPr>
            <a:r>
              <a:rPr lang="en-US" dirty="0" smtClean="0"/>
              <a:t>1:30 </a:t>
            </a:r>
            <a:r>
              <a:rPr lang="en-US" dirty="0"/>
              <a:t>	</a:t>
            </a:r>
            <a:r>
              <a:rPr lang="en-US" b="1" dirty="0" smtClean="0"/>
              <a:t>General Session </a:t>
            </a:r>
            <a:r>
              <a:rPr lang="en-US" dirty="0" smtClean="0"/>
              <a:t>- </a:t>
            </a:r>
            <a:r>
              <a:rPr lang="en-US" dirty="0"/>
              <a:t>EL Overview to provide the community of WOU a clear and working understanding </a:t>
            </a:r>
            <a:r>
              <a:rPr lang="en-US" dirty="0" smtClean="0"/>
              <a:t>	of </a:t>
            </a:r>
            <a:r>
              <a:rPr lang="en-US" dirty="0"/>
              <a:t>EL, what it is and </a:t>
            </a:r>
            <a:r>
              <a:rPr lang="en-US" dirty="0" smtClean="0"/>
              <a:t>how </a:t>
            </a:r>
            <a:r>
              <a:rPr lang="en-US" dirty="0"/>
              <a:t>it benefits our students and programs.</a:t>
            </a:r>
          </a:p>
          <a:p>
            <a:pPr marL="0" indent="0">
              <a:lnSpc>
                <a:spcPct val="120000"/>
              </a:lnSpc>
              <a:spcBef>
                <a:spcPts val="0"/>
              </a:spcBef>
              <a:buNone/>
            </a:pPr>
            <a:r>
              <a:rPr lang="en-US" dirty="0"/>
              <a:t>	 </a:t>
            </a:r>
          </a:p>
          <a:p>
            <a:pPr marL="0" indent="0">
              <a:lnSpc>
                <a:spcPct val="120000"/>
              </a:lnSpc>
              <a:spcBef>
                <a:spcPts val="0"/>
              </a:spcBef>
              <a:buNone/>
            </a:pPr>
            <a:r>
              <a:rPr lang="en-US" dirty="0"/>
              <a:t>3:30 	</a:t>
            </a:r>
            <a:r>
              <a:rPr lang="en-US" b="1" dirty="0"/>
              <a:t> Open workshop </a:t>
            </a:r>
            <a:r>
              <a:rPr lang="en-US" dirty="0"/>
              <a:t>for individual consultation/conversation</a:t>
            </a:r>
          </a:p>
          <a:p>
            <a:pPr marL="0" indent="0">
              <a:lnSpc>
                <a:spcPct val="120000"/>
              </a:lnSpc>
              <a:spcBef>
                <a:spcPts val="0"/>
              </a:spcBef>
              <a:buNone/>
            </a:pPr>
            <a:r>
              <a:rPr lang="en-US" dirty="0"/>
              <a:t> </a:t>
            </a:r>
            <a:endParaRPr lang="en-US" dirty="0" smtClean="0"/>
          </a:p>
          <a:p>
            <a:pPr marL="0" indent="0">
              <a:lnSpc>
                <a:spcPct val="120000"/>
              </a:lnSpc>
              <a:spcBef>
                <a:spcPts val="0"/>
              </a:spcBef>
              <a:buNone/>
            </a:pPr>
            <a:r>
              <a:rPr lang="en-US" b="1" dirty="0" smtClean="0"/>
              <a:t>For more information, visit wou.edu/slcd/experiential-learning</a:t>
            </a:r>
            <a:endParaRPr lang="en-US" b="1" dirty="0"/>
          </a:p>
        </p:txBody>
      </p:sp>
    </p:spTree>
    <p:extLst>
      <p:ext uri="{BB962C8B-B14F-4D97-AF65-F5344CB8AC3E}">
        <p14:creationId xmlns:p14="http://schemas.microsoft.com/office/powerpoint/2010/main" val="39423022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78357" y="275672"/>
            <a:ext cx="8130209" cy="5195611"/>
          </a:xfrm>
        </p:spPr>
        <p:txBody>
          <a:bodyPr>
            <a:normAutofit lnSpcReduction="10000"/>
          </a:bodyPr>
          <a:lstStyle/>
          <a:p>
            <a:pPr marL="0" indent="0">
              <a:buNone/>
            </a:pPr>
            <a:r>
              <a:rPr lang="en-US" b="1" dirty="0" smtClean="0">
                <a:solidFill>
                  <a:srgbClr val="FF0000"/>
                </a:solidFill>
              </a:rPr>
              <a:t>Experts from Southern Utah University</a:t>
            </a:r>
            <a:br>
              <a:rPr lang="en-US" b="1" dirty="0" smtClean="0">
                <a:solidFill>
                  <a:srgbClr val="FF0000"/>
                </a:solidFill>
              </a:rPr>
            </a:br>
            <a:r>
              <a:rPr lang="en-US" sz="2000" dirty="0" smtClean="0"/>
              <a:t>Nationally recognized Experiential Learning program</a:t>
            </a:r>
            <a:br>
              <a:rPr lang="en-US" sz="2000" dirty="0" smtClean="0"/>
            </a:br>
            <a:r>
              <a:rPr lang="en-US" sz="2000" dirty="0" smtClean="0"/>
              <a:t>National Society of Experiential Education, Academy Faculty</a:t>
            </a:r>
            <a:endParaRPr lang="en-US" b="1" dirty="0" smtClean="0"/>
          </a:p>
          <a:p>
            <a:pPr marL="0" indent="0">
              <a:buNone/>
            </a:pPr>
            <a:endParaRPr lang="en-US" b="1" dirty="0" smtClean="0"/>
          </a:p>
          <a:p>
            <a:pPr marL="0" indent="0">
              <a:buNone/>
            </a:pPr>
            <a:r>
              <a:rPr lang="en-US" b="1" dirty="0" smtClean="0"/>
              <a:t>Todd </a:t>
            </a:r>
            <a:r>
              <a:rPr lang="en-US" b="1" dirty="0"/>
              <a:t>Petersen</a:t>
            </a:r>
            <a:r>
              <a:rPr lang="en-US" dirty="0"/>
              <a:t/>
            </a:r>
            <a:br>
              <a:rPr lang="en-US" dirty="0"/>
            </a:br>
            <a:r>
              <a:rPr lang="en-US" sz="2000" i="1" dirty="0" err="1"/>
              <a:t>Assoc</a:t>
            </a:r>
            <a:r>
              <a:rPr lang="en-US" sz="2000" i="1" dirty="0"/>
              <a:t> Chair/Dir, Project Based Learning; Professor, English</a:t>
            </a:r>
            <a:endParaRPr lang="en-US" sz="2000" dirty="0"/>
          </a:p>
          <a:p>
            <a:pPr marL="0" indent="0">
              <a:buNone/>
            </a:pPr>
            <a:r>
              <a:rPr lang="en-US" sz="2000" dirty="0"/>
              <a:t>Specializing in experiential learning, visual narrative theory and film adaptation</a:t>
            </a:r>
          </a:p>
          <a:p>
            <a:pPr marL="0" indent="0">
              <a:buNone/>
            </a:pPr>
            <a:endParaRPr lang="en-US" sz="2000" dirty="0" smtClean="0"/>
          </a:p>
          <a:p>
            <a:pPr marL="0" indent="0">
              <a:buNone/>
            </a:pPr>
            <a:endParaRPr lang="en-US" sz="2000" dirty="0"/>
          </a:p>
          <a:p>
            <a:pPr marL="0" indent="0">
              <a:buNone/>
            </a:pPr>
            <a:endParaRPr lang="en-US" sz="2000" dirty="0" smtClean="0"/>
          </a:p>
          <a:p>
            <a:pPr marL="0" indent="0">
              <a:buNone/>
            </a:pPr>
            <a:r>
              <a:rPr lang="en-US" b="1" dirty="0" smtClean="0"/>
              <a:t>Patrick </a:t>
            </a:r>
            <a:r>
              <a:rPr lang="en-US" b="1" dirty="0"/>
              <a:t>Clarke</a:t>
            </a:r>
            <a:br>
              <a:rPr lang="en-US" b="1" dirty="0"/>
            </a:br>
            <a:r>
              <a:rPr lang="en-US" sz="2000" i="1" dirty="0"/>
              <a:t>Dean, Integrative and Engaged Learning; </a:t>
            </a:r>
            <a:r>
              <a:rPr lang="en-US" sz="2000" i="1" dirty="0" err="1"/>
              <a:t>Asst</a:t>
            </a:r>
            <a:r>
              <a:rPr lang="en-US" sz="2000" i="1" dirty="0"/>
              <a:t> Prof, </a:t>
            </a:r>
            <a:r>
              <a:rPr lang="en-US" sz="2000" i="1" dirty="0" smtClean="0"/>
              <a:t>Education</a:t>
            </a:r>
          </a:p>
          <a:p>
            <a:pPr marL="0" indent="0">
              <a:buNone/>
            </a:pPr>
            <a:r>
              <a:rPr lang="en-US" sz="2000" dirty="0" smtClean="0"/>
              <a:t>Founder, </a:t>
            </a:r>
            <a:r>
              <a:rPr lang="en-US" sz="2000" dirty="0"/>
              <a:t>The Experiential Learning Leadership Institute (ELLI)</a:t>
            </a:r>
          </a:p>
          <a:p>
            <a:pPr marL="0" indent="0">
              <a:buNone/>
            </a:pPr>
            <a:endParaRPr lang="en-US" sz="2000" dirty="0"/>
          </a:p>
        </p:txBody>
      </p:sp>
      <p:pic>
        <p:nvPicPr>
          <p:cNvPr id="4" name="Picture 3" descr="Todd Petersen"/>
          <p:cNvPicPr/>
          <p:nvPr/>
        </p:nvPicPr>
        <p:blipFill>
          <a:blip r:embed="rId2">
            <a:extLst>
              <a:ext uri="{28A0092B-C50C-407E-A947-70E740481C1C}">
                <a14:useLocalDpi xmlns:a14="http://schemas.microsoft.com/office/drawing/2010/main" val="0"/>
              </a:ext>
            </a:extLst>
          </a:blip>
          <a:srcRect/>
          <a:stretch>
            <a:fillRect/>
          </a:stretch>
        </p:blipFill>
        <p:spPr bwMode="auto">
          <a:xfrm>
            <a:off x="917712" y="1170195"/>
            <a:ext cx="1814195" cy="2419350"/>
          </a:xfrm>
          <a:prstGeom prst="rect">
            <a:avLst/>
          </a:prstGeom>
          <a:noFill/>
          <a:ln>
            <a:noFill/>
          </a:ln>
        </p:spPr>
      </p:pic>
      <p:pic>
        <p:nvPicPr>
          <p:cNvPr id="5" name="Picture 4" descr="Patrick Clarke"/>
          <p:cNvPicPr/>
          <p:nvPr/>
        </p:nvPicPr>
        <p:blipFill>
          <a:blip r:embed="rId3">
            <a:extLst>
              <a:ext uri="{28A0092B-C50C-407E-A947-70E740481C1C}">
                <a14:useLocalDpi xmlns:a14="http://schemas.microsoft.com/office/drawing/2010/main" val="0"/>
              </a:ext>
            </a:extLst>
          </a:blip>
          <a:srcRect/>
          <a:stretch>
            <a:fillRect/>
          </a:stretch>
        </p:blipFill>
        <p:spPr bwMode="auto">
          <a:xfrm>
            <a:off x="893844" y="3854339"/>
            <a:ext cx="1838063" cy="2377495"/>
          </a:xfrm>
          <a:prstGeom prst="rect">
            <a:avLst/>
          </a:prstGeom>
          <a:noFill/>
          <a:ln>
            <a:noFill/>
          </a:ln>
        </p:spPr>
      </p:pic>
    </p:spTree>
    <p:extLst>
      <p:ext uri="{BB962C8B-B14F-4D97-AF65-F5344CB8AC3E}">
        <p14:creationId xmlns:p14="http://schemas.microsoft.com/office/powerpoint/2010/main" val="42365280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you can get involved. . . </a:t>
            </a:r>
            <a:endParaRPr lang="en-US" dirty="0"/>
          </a:p>
        </p:txBody>
      </p:sp>
      <p:sp>
        <p:nvSpPr>
          <p:cNvPr id="3" name="Content Placeholder 2"/>
          <p:cNvSpPr>
            <a:spLocks noGrp="1"/>
          </p:cNvSpPr>
          <p:nvPr>
            <p:ph idx="1"/>
          </p:nvPr>
        </p:nvSpPr>
        <p:spPr>
          <a:xfrm>
            <a:off x="838200" y="1562100"/>
            <a:ext cx="10515600" cy="4614863"/>
          </a:xfrm>
        </p:spPr>
        <p:txBody>
          <a:bodyPr>
            <a:normAutofit fontScale="92500" lnSpcReduction="10000"/>
          </a:bodyPr>
          <a:lstStyle/>
          <a:p>
            <a:r>
              <a:rPr lang="en-US" dirty="0" smtClean="0"/>
              <a:t>Attend November 30 training – </a:t>
            </a:r>
            <a:r>
              <a:rPr lang="en-US" b="1" dirty="0" smtClean="0"/>
              <a:t>General Overview, at 1:30 – 2:30 PM</a:t>
            </a:r>
          </a:p>
          <a:p>
            <a:r>
              <a:rPr lang="en-US" dirty="0" smtClean="0"/>
              <a:t>Consider having your department be one of two to work with trainers to develop/improve an Experiential Learning related program, course(s), or activities. Examples:</a:t>
            </a:r>
          </a:p>
          <a:p>
            <a:pPr lvl="1"/>
            <a:r>
              <a:rPr lang="en-US" dirty="0" smtClean="0"/>
              <a:t>Develop high impact First Year Seminar curriculum</a:t>
            </a:r>
          </a:p>
          <a:p>
            <a:pPr lvl="1"/>
            <a:r>
              <a:rPr lang="en-US" dirty="0" smtClean="0"/>
              <a:t>Design project based assignments </a:t>
            </a:r>
          </a:p>
          <a:p>
            <a:pPr lvl="1"/>
            <a:r>
              <a:rPr lang="en-US" dirty="0" smtClean="0"/>
              <a:t>Improve access and practices for service learning/study abroad/undergraduate research/internships</a:t>
            </a:r>
          </a:p>
          <a:p>
            <a:pPr lvl="1"/>
            <a:r>
              <a:rPr lang="en-US" dirty="0" smtClean="0"/>
              <a:t>Adopt best practice for incorporating community engagement into course/program</a:t>
            </a:r>
          </a:p>
          <a:p>
            <a:r>
              <a:rPr lang="en-US" dirty="0" smtClean="0"/>
              <a:t>Join the </a:t>
            </a:r>
            <a:r>
              <a:rPr lang="en-US" b="1" dirty="0" smtClean="0"/>
              <a:t>EL Strategic Action Team </a:t>
            </a:r>
            <a:r>
              <a:rPr lang="en-US" dirty="0" smtClean="0"/>
              <a:t>and meet the trainers for strategic planning – 9:00 AM</a:t>
            </a:r>
          </a:p>
          <a:p>
            <a:r>
              <a:rPr lang="en-US" dirty="0" smtClean="0"/>
              <a:t>Bring a question, idea, project to drop-in workshop, 3:30-4:30 PM</a:t>
            </a:r>
            <a:endParaRPr lang="en-US" dirty="0"/>
          </a:p>
        </p:txBody>
      </p:sp>
    </p:spTree>
    <p:extLst>
      <p:ext uri="{BB962C8B-B14F-4D97-AF65-F5344CB8AC3E}">
        <p14:creationId xmlns:p14="http://schemas.microsoft.com/office/powerpoint/2010/main" val="463580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What could an experiential learning environment look like at WOU?</a:t>
            </a:r>
            <a:r>
              <a:rPr lang="en-US" dirty="0"/>
              <a:t> </a:t>
            </a:r>
          </a:p>
        </p:txBody>
      </p:sp>
      <p:sp>
        <p:nvSpPr>
          <p:cNvPr id="3" name="Content Placeholder 2"/>
          <p:cNvSpPr>
            <a:spLocks noGrp="1"/>
          </p:cNvSpPr>
          <p:nvPr>
            <p:ph idx="1"/>
          </p:nvPr>
        </p:nvSpPr>
        <p:spPr/>
        <p:txBody>
          <a:bodyPr>
            <a:normAutofit fontScale="92500" lnSpcReduction="20000"/>
          </a:bodyPr>
          <a:lstStyle/>
          <a:p>
            <a:pPr marL="0" indent="0" algn="ctr">
              <a:buNone/>
            </a:pPr>
            <a:r>
              <a:rPr lang="en-US" b="1" dirty="0" smtClean="0"/>
              <a:t>What we will create as a community will be unique to WOU and our population. Here are examples from other institutions:</a:t>
            </a:r>
          </a:p>
          <a:p>
            <a:pPr marL="0" indent="0">
              <a:buNone/>
            </a:pPr>
            <a:endParaRPr lang="en-US" dirty="0" smtClean="0"/>
          </a:p>
          <a:p>
            <a:pPr fontAlgn="base"/>
            <a:r>
              <a:rPr lang="en-US" dirty="0"/>
              <a:t>A “center” where students can access opportunities in a transparent fashion.</a:t>
            </a:r>
          </a:p>
          <a:p>
            <a:pPr fontAlgn="base"/>
            <a:r>
              <a:rPr lang="en-US" dirty="0"/>
              <a:t>EL is integrated into the curriculum; at least one course in each program meets guidelines and is approved for an EL designation. EL course development funds and expertise available to faculty wanting to develop an EL designated course. </a:t>
            </a:r>
          </a:p>
          <a:p>
            <a:pPr fontAlgn="base"/>
            <a:r>
              <a:rPr lang="en-US" dirty="0"/>
              <a:t>Faculty can incorporate service learning into a course and work with EL center staff to develop opportunities. The center staff manages contracts and logistics.</a:t>
            </a:r>
          </a:p>
          <a:p>
            <a:pPr fontAlgn="base"/>
            <a:r>
              <a:rPr lang="en-US" dirty="0"/>
              <a:t>EL center helps match faculty to students interested in research</a:t>
            </a:r>
          </a:p>
          <a:p>
            <a:endParaRPr lang="en-US" dirty="0" smtClean="0"/>
          </a:p>
          <a:p>
            <a:endParaRPr lang="en-US" dirty="0"/>
          </a:p>
        </p:txBody>
      </p:sp>
    </p:spTree>
    <p:extLst>
      <p:ext uri="{BB962C8B-B14F-4D97-AF65-F5344CB8AC3E}">
        <p14:creationId xmlns:p14="http://schemas.microsoft.com/office/powerpoint/2010/main" val="1176840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633331" y="448121"/>
            <a:ext cx="4994626" cy="4801314"/>
          </a:xfrm>
          <a:prstGeom prst="rect">
            <a:avLst/>
          </a:prstGeom>
        </p:spPr>
        <p:txBody>
          <a:bodyPr wrap="square">
            <a:spAutoFit/>
          </a:bodyPr>
          <a:lstStyle/>
          <a:p>
            <a:pPr defTabSz="457200"/>
            <a:r>
              <a:rPr lang="en-US" sz="3200" i="1" dirty="0">
                <a:solidFill>
                  <a:prstClr val="white"/>
                </a:solidFill>
                <a:latin typeface="Calibri"/>
              </a:rPr>
              <a:t>“Connecting students with communities through engagement in service, experiential learning, creative problem-solving opportunities and </a:t>
            </a:r>
            <a:br>
              <a:rPr lang="en-US" sz="3200" i="1" dirty="0">
                <a:solidFill>
                  <a:prstClr val="white"/>
                </a:solidFill>
                <a:latin typeface="Calibri"/>
              </a:rPr>
            </a:br>
            <a:r>
              <a:rPr lang="en-US" sz="3200" i="1" dirty="0">
                <a:solidFill>
                  <a:prstClr val="white"/>
                </a:solidFill>
                <a:latin typeface="Calibri"/>
              </a:rPr>
              <a:t>co-curricular </a:t>
            </a:r>
            <a:br>
              <a:rPr lang="en-US" sz="3200" i="1" dirty="0">
                <a:solidFill>
                  <a:prstClr val="white"/>
                </a:solidFill>
                <a:latin typeface="Calibri"/>
              </a:rPr>
            </a:br>
            <a:r>
              <a:rPr lang="en-US" sz="3200" i="1" dirty="0">
                <a:solidFill>
                  <a:prstClr val="white"/>
                </a:solidFill>
                <a:latin typeface="Calibri"/>
              </a:rPr>
              <a:t>collaborations</a:t>
            </a:r>
            <a:r>
              <a:rPr lang="en-US" sz="3200" dirty="0">
                <a:solidFill>
                  <a:prstClr val="white"/>
                </a:solidFill>
                <a:latin typeface="Calibri"/>
              </a:rPr>
              <a:t>.” </a:t>
            </a:r>
          </a:p>
          <a:p>
            <a:pPr defTabSz="457200"/>
            <a:endParaRPr lang="en-US" sz="3200" dirty="0">
              <a:solidFill>
                <a:prstClr val="white"/>
              </a:solidFill>
              <a:latin typeface="Calibri"/>
            </a:endParaRPr>
          </a:p>
          <a:p>
            <a:pPr defTabSz="457200"/>
            <a:r>
              <a:rPr lang="en-US" dirty="0">
                <a:solidFill>
                  <a:prstClr val="white"/>
                </a:solidFill>
                <a:latin typeface="Calibri"/>
              </a:rPr>
              <a:t>(Forward Together, page 2)</a:t>
            </a:r>
          </a:p>
        </p:txBody>
      </p:sp>
    </p:spTree>
    <p:extLst>
      <p:ext uri="{BB962C8B-B14F-4D97-AF65-F5344CB8AC3E}">
        <p14:creationId xmlns:p14="http://schemas.microsoft.com/office/powerpoint/2010/main" val="4607559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a:r>
              <a:rPr lang="en-US" i="0" u="none" strike="noStrike" kern="1200" dirty="0" smtClean="0">
                <a:effectLst/>
                <a:latin typeface="Arial" panose="020B0604020202020204" pitchFamily="34" charset="0"/>
                <a:cs typeface="Arial" panose="020B0604020202020204" pitchFamily="34" charset="0"/>
              </a:rPr>
              <a:t>Designing Experiences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lvl="0"/>
            <a:r>
              <a:rPr lang="en-US" b="0" i="0" u="none" strike="noStrike" kern="1200" dirty="0" smtClean="0">
                <a:solidFill>
                  <a:schemeClr val="tx1"/>
                </a:solidFill>
                <a:effectLst/>
                <a:latin typeface="Arial" panose="020B0604020202020204" pitchFamily="34" charset="0"/>
                <a:ea typeface="+mj-ea"/>
                <a:cs typeface="Arial" panose="020B0604020202020204" pitchFamily="34" charset="0"/>
              </a:rPr>
              <a:t>A connection between learning and active engagement in society is fundamental to democracy. </a:t>
            </a:r>
          </a:p>
          <a:p>
            <a:pPr lvl="0"/>
            <a:r>
              <a:rPr lang="en-US" b="0" i="0" u="none" strike="noStrike" kern="1200" dirty="0" smtClean="0">
                <a:solidFill>
                  <a:schemeClr val="tx1"/>
                </a:solidFill>
                <a:effectLst/>
                <a:latin typeface="Arial" panose="020B0604020202020204" pitchFamily="34" charset="0"/>
                <a:ea typeface="+mj-ea"/>
                <a:cs typeface="Arial" panose="020B0604020202020204" pitchFamily="34" charset="0"/>
              </a:rPr>
              <a:t>“we never educate directly, but only indirectly by means of the environment. Whether we permit chance environments to do the work, or whether we design environments for the purpose, makes a great difference”. </a:t>
            </a:r>
            <a:r>
              <a:rPr lang="en-US" sz="2000" b="0" i="0" u="none" strike="noStrike" kern="1200" dirty="0" smtClean="0">
                <a:solidFill>
                  <a:schemeClr val="tx1"/>
                </a:solidFill>
                <a:effectLst/>
                <a:latin typeface="Arial" panose="020B0604020202020204" pitchFamily="34" charset="0"/>
                <a:ea typeface="+mj-ea"/>
                <a:cs typeface="Arial" panose="020B0604020202020204" pitchFamily="34" charset="0"/>
              </a:rPr>
              <a:t>(</a:t>
            </a:r>
            <a:r>
              <a:rPr lang="en-US" sz="2000" dirty="0">
                <a:latin typeface="Arial" panose="020B0604020202020204" pitchFamily="34" charset="0"/>
                <a:cs typeface="Arial" panose="020B0604020202020204" pitchFamily="34" charset="0"/>
              </a:rPr>
              <a:t>John Dewey </a:t>
            </a:r>
            <a:r>
              <a:rPr lang="en-US" sz="2000" dirty="0" smtClean="0">
                <a:latin typeface="Arial" panose="020B0604020202020204" pitchFamily="34" charset="0"/>
                <a:cs typeface="Arial" panose="020B0604020202020204" pitchFamily="34" charset="0"/>
              </a:rPr>
              <a:t>, 1916)</a:t>
            </a:r>
            <a:endParaRPr lang="en-US" sz="2000" b="0" dirty="0" smtClean="0">
              <a:effectLst/>
              <a:latin typeface="Arial" panose="020B0604020202020204" pitchFamily="34" charset="0"/>
              <a:cs typeface="Arial" panose="020B0604020202020204" pitchFamily="34" charset="0"/>
            </a:endParaRPr>
          </a:p>
        </p:txBody>
      </p:sp>
      <p:pic>
        <p:nvPicPr>
          <p:cNvPr id="1028" name="Picture 4" descr="Bust portrait of John Dewey, facing slightly lef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501808" y="4001294"/>
            <a:ext cx="2004411" cy="27360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87820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Experiential Learning (el)</a:t>
            </a:r>
            <a:endParaRPr lang="en-US" dirty="0"/>
          </a:p>
        </p:txBody>
      </p:sp>
      <p:sp>
        <p:nvSpPr>
          <p:cNvPr id="3" name="Content Placeholder 2"/>
          <p:cNvSpPr>
            <a:spLocks noGrp="1"/>
          </p:cNvSpPr>
          <p:nvPr>
            <p:ph idx="1"/>
          </p:nvPr>
        </p:nvSpPr>
        <p:spPr/>
        <p:txBody>
          <a:bodyPr>
            <a:normAutofit/>
          </a:bodyPr>
          <a:lstStyle/>
          <a:p>
            <a:r>
              <a:rPr lang="en-US" sz="2400" dirty="0"/>
              <a:t>The best forms of experiential learning are framed by guidelines that serve all the parties involved, but that put learning </a:t>
            </a:r>
            <a:r>
              <a:rPr lang="en-US" sz="2400" dirty="0" smtClean="0"/>
              <a:t>first</a:t>
            </a:r>
            <a:r>
              <a:rPr lang="en-US" sz="2400" dirty="0"/>
              <a:t> </a:t>
            </a:r>
            <a:endParaRPr lang="en-US" sz="2400" dirty="0" smtClean="0"/>
          </a:p>
          <a:p>
            <a:r>
              <a:rPr lang="en-US" sz="2400" dirty="0" smtClean="0"/>
              <a:t>As experiential </a:t>
            </a:r>
            <a:r>
              <a:rPr lang="en-US" sz="2400" dirty="0"/>
              <a:t>educators </a:t>
            </a:r>
            <a:r>
              <a:rPr lang="en-US" sz="2400" dirty="0" smtClean="0"/>
              <a:t>we are </a:t>
            </a:r>
            <a:r>
              <a:rPr lang="en-US" sz="2400" dirty="0"/>
              <a:t>informed and guided by a body of knowledge, research and pedagogical practices recognized by and specific to the field of experiential education, including reflection, self-authorship, assessment and evaluation, civic engagement, and the development of personal and social responsibility. </a:t>
            </a:r>
            <a:r>
              <a:rPr lang="en-US" sz="1800" dirty="0" smtClean="0"/>
              <a:t>(National Society for Experiential Education, Guiding Principles)</a:t>
            </a:r>
          </a:p>
          <a:p>
            <a:r>
              <a:rPr lang="en-US" sz="2400" dirty="0"/>
              <a:t>“Experiential learning is being able to demonstrate the intentionality in the way a student approaches the experience, how they learn by meeting objectives, document, describe what they would do different next time, and formally work through all the processes they are presented </a:t>
            </a:r>
            <a:r>
              <a:rPr lang="en-US" sz="1800" dirty="0" smtClean="0"/>
              <a:t>(Patrick Clarke, SUU)</a:t>
            </a:r>
            <a:endParaRPr lang="en-US" sz="1800" dirty="0"/>
          </a:p>
        </p:txBody>
      </p:sp>
    </p:spTree>
    <p:extLst>
      <p:ext uri="{BB962C8B-B14F-4D97-AF65-F5344CB8AC3E}">
        <p14:creationId xmlns:p14="http://schemas.microsoft.com/office/powerpoint/2010/main" val="1715792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Strategic</a:t>
            </a:r>
            <a:r>
              <a:rPr lang="en-US" baseline="0" dirty="0" smtClean="0"/>
              <a:t> Initiative</a:t>
            </a:r>
            <a:endParaRPr lang="en-US" dirty="0"/>
          </a:p>
        </p:txBody>
      </p:sp>
      <p:sp>
        <p:nvSpPr>
          <p:cNvPr id="3" name="Content Placeholder 2"/>
          <p:cNvSpPr>
            <a:spLocks noGrp="1"/>
          </p:cNvSpPr>
          <p:nvPr>
            <p:ph idx="1"/>
          </p:nvPr>
        </p:nvSpPr>
        <p:spPr/>
        <p:txBody>
          <a:bodyPr/>
          <a:lstStyle/>
          <a:p>
            <a:r>
              <a:rPr lang="en-US" sz="2800" b="0" i="0" u="none" strike="noStrike" kern="1200" dirty="0" smtClean="0">
                <a:solidFill>
                  <a:schemeClr val="tx1"/>
                </a:solidFill>
                <a:effectLst/>
                <a:latin typeface="+mn-lt"/>
                <a:ea typeface="+mn-ea"/>
                <a:cs typeface="+mn-cs"/>
              </a:rPr>
              <a:t>WOU’s mission is clear in its commitment to personalized and transformative learning; experiential learning epitomizes this mission </a:t>
            </a:r>
          </a:p>
          <a:p>
            <a:r>
              <a:rPr lang="en-US" sz="2800" b="0" i="0" u="none" strike="noStrike" kern="1200" dirty="0" smtClean="0">
                <a:solidFill>
                  <a:schemeClr val="tx1"/>
                </a:solidFill>
                <a:effectLst/>
                <a:latin typeface="+mn-lt"/>
                <a:ea typeface="+mn-ea"/>
                <a:cs typeface="+mn-cs"/>
              </a:rPr>
              <a:t>All pillars in the strategic plan support the creation of an EL program, but the most prominent are </a:t>
            </a:r>
          </a:p>
          <a:p>
            <a:pPr lvl="1"/>
            <a:r>
              <a:rPr lang="en-US" b="1" i="0" u="none" strike="noStrike" kern="1200" dirty="0" smtClean="0">
                <a:solidFill>
                  <a:schemeClr val="tx1"/>
                </a:solidFill>
                <a:effectLst/>
                <a:latin typeface="+mn-lt"/>
                <a:ea typeface="+mn-ea"/>
                <a:cs typeface="+mn-cs"/>
              </a:rPr>
              <a:t>Community Engagement</a:t>
            </a:r>
            <a:r>
              <a:rPr lang="en-US" b="0" i="0" u="none" strike="noStrike" kern="1200" dirty="0" smtClean="0">
                <a:solidFill>
                  <a:schemeClr val="tx1"/>
                </a:solidFill>
                <a:effectLst/>
                <a:latin typeface="+mn-lt"/>
                <a:ea typeface="+mn-ea"/>
                <a:cs typeface="+mn-cs"/>
              </a:rPr>
              <a:t> (1.1  – 1.3</a:t>
            </a:r>
            <a:r>
              <a:rPr lang="en-US" b="1" i="0" u="none" strike="noStrike" kern="1200" dirty="0" smtClean="0">
                <a:solidFill>
                  <a:schemeClr val="tx1"/>
                </a:solidFill>
                <a:effectLst/>
                <a:latin typeface="+mn-lt"/>
                <a:ea typeface="+mn-ea"/>
                <a:cs typeface="+mn-cs"/>
              </a:rPr>
              <a:t>, </a:t>
            </a:r>
            <a:r>
              <a:rPr lang="en-US" b="0" i="0" u="none" strike="noStrike" kern="1200" dirty="0" smtClean="0">
                <a:solidFill>
                  <a:schemeClr val="tx1"/>
                </a:solidFill>
                <a:effectLst/>
                <a:latin typeface="+mn-lt"/>
                <a:ea typeface="+mn-ea"/>
                <a:cs typeface="+mn-cs"/>
              </a:rPr>
              <a:t>2.1 – 2.6)</a:t>
            </a:r>
          </a:p>
          <a:p>
            <a:pPr lvl="1"/>
            <a:r>
              <a:rPr lang="en-US" b="1" i="0" u="none" strike="noStrike" kern="1200" dirty="0" smtClean="0">
                <a:solidFill>
                  <a:schemeClr val="tx1"/>
                </a:solidFill>
                <a:effectLst/>
                <a:latin typeface="+mn-lt"/>
                <a:ea typeface="+mn-ea"/>
                <a:cs typeface="+mn-cs"/>
              </a:rPr>
              <a:t>Student Success</a:t>
            </a:r>
            <a:r>
              <a:rPr lang="en-US" b="0" i="0" u="none" strike="noStrike" kern="1200" dirty="0" smtClean="0">
                <a:solidFill>
                  <a:schemeClr val="tx1"/>
                </a:solidFill>
                <a:effectLst/>
                <a:latin typeface="+mn-lt"/>
                <a:ea typeface="+mn-ea"/>
                <a:cs typeface="+mn-cs"/>
              </a:rPr>
              <a:t> (1.1 – 1.3, 3.1 – 3.3, 4.4) </a:t>
            </a:r>
            <a:endParaRPr lang="en-US" dirty="0"/>
          </a:p>
          <a:p>
            <a:pPr lvl="1"/>
            <a:r>
              <a:rPr lang="en-US" b="1" i="0" u="none" strike="noStrike" kern="1200" dirty="0" smtClean="0">
                <a:solidFill>
                  <a:schemeClr val="tx1"/>
                </a:solidFill>
                <a:effectLst/>
                <a:latin typeface="+mn-lt"/>
                <a:ea typeface="+mn-ea"/>
                <a:cs typeface="+mn-cs"/>
              </a:rPr>
              <a:t>Academic Excellence</a:t>
            </a:r>
            <a:r>
              <a:rPr lang="en-US" b="0" i="0" u="none" strike="noStrike" kern="1200" dirty="0" smtClean="0">
                <a:solidFill>
                  <a:schemeClr val="tx1"/>
                </a:solidFill>
                <a:effectLst/>
                <a:latin typeface="+mn-lt"/>
                <a:ea typeface="+mn-ea"/>
                <a:cs typeface="+mn-cs"/>
              </a:rPr>
              <a:t> (1.2, 2.2, 2.4, 4.3, 4.4, 4.5, 5.1-5.4). </a:t>
            </a:r>
            <a:endParaRPr lang="en-US" b="0" dirty="0" smtClean="0">
              <a:effectLst/>
            </a:endParaRPr>
          </a:p>
        </p:txBody>
      </p:sp>
    </p:spTree>
    <p:extLst>
      <p:ext uri="{BB962C8B-B14F-4D97-AF65-F5344CB8AC3E}">
        <p14:creationId xmlns:p14="http://schemas.microsoft.com/office/powerpoint/2010/main" val="16387348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Current el practices at WOU</a:t>
            </a:r>
            <a:endParaRPr lang="en-US" dirty="0"/>
          </a:p>
        </p:txBody>
      </p:sp>
      <p:sp>
        <p:nvSpPr>
          <p:cNvPr id="3" name="Content Placeholder 2"/>
          <p:cNvSpPr>
            <a:spLocks noGrp="1"/>
          </p:cNvSpPr>
          <p:nvPr>
            <p:ph idx="1"/>
          </p:nvPr>
        </p:nvSpPr>
        <p:spPr/>
        <p:txBody>
          <a:bodyPr>
            <a:normAutofit/>
          </a:bodyPr>
          <a:lstStyle/>
          <a:p>
            <a:pPr rtl="0"/>
            <a:r>
              <a:rPr lang="en-US" sz="2800" b="0" i="0" u="none" strike="noStrike" kern="1200" dirty="0" smtClean="0">
                <a:solidFill>
                  <a:schemeClr val="tx1"/>
                </a:solidFill>
                <a:effectLst/>
                <a:latin typeface="+mn-lt"/>
                <a:ea typeface="+mn-ea"/>
                <a:cs typeface="+mn-cs"/>
              </a:rPr>
              <a:t>Great examples, but sporadic</a:t>
            </a:r>
          </a:p>
          <a:p>
            <a:pPr rtl="0"/>
            <a:r>
              <a:rPr lang="en-US" sz="2800" b="0" i="0" u="none" strike="noStrike" kern="1200" dirty="0" smtClean="0">
                <a:solidFill>
                  <a:schemeClr val="tx1"/>
                </a:solidFill>
                <a:effectLst/>
                <a:latin typeface="+mn-lt"/>
                <a:ea typeface="+mn-ea"/>
                <a:cs typeface="+mn-cs"/>
              </a:rPr>
              <a:t> Uneven student access and benefit</a:t>
            </a:r>
          </a:p>
          <a:p>
            <a:pPr lvl="1"/>
            <a:r>
              <a:rPr lang="en-US" dirty="0" smtClean="0"/>
              <a:t>S</a:t>
            </a:r>
            <a:r>
              <a:rPr lang="en-US" b="0" i="0" u="none" strike="noStrike" kern="1200" dirty="0" smtClean="0">
                <a:solidFill>
                  <a:schemeClr val="tx1"/>
                </a:solidFill>
                <a:effectLst/>
                <a:latin typeface="+mn-lt"/>
                <a:ea typeface="+mn-ea"/>
                <a:cs typeface="+mn-cs"/>
              </a:rPr>
              <a:t>tudents vary in their preparation and social capital that informs their ability to seek out and engage in EL. </a:t>
            </a:r>
          </a:p>
          <a:p>
            <a:pPr rtl="0"/>
            <a:r>
              <a:rPr lang="en-US" sz="2800" b="0" i="0" u="none" strike="noStrike" kern="1200" dirty="0" smtClean="0">
                <a:solidFill>
                  <a:schemeClr val="tx1"/>
                </a:solidFill>
                <a:effectLst/>
                <a:latin typeface="+mn-lt"/>
                <a:ea typeface="+mn-ea"/>
                <a:cs typeface="+mn-cs"/>
              </a:rPr>
              <a:t>Our programs vary in diversity and availability of offerings </a:t>
            </a:r>
          </a:p>
          <a:p>
            <a:pPr marL="0" indent="0" rtl="0">
              <a:buNone/>
            </a:pPr>
            <a:endParaRPr lang="en-US" sz="2800" b="0" i="0" u="none" strike="noStrike" kern="1200" dirty="0" smtClean="0">
              <a:solidFill>
                <a:schemeClr val="tx1"/>
              </a:solidFill>
              <a:effectLst/>
              <a:latin typeface="+mn-lt"/>
              <a:ea typeface="+mn-ea"/>
              <a:cs typeface="+mn-cs"/>
            </a:endParaRPr>
          </a:p>
          <a:p>
            <a:pPr marL="0" indent="0" rtl="0">
              <a:buNone/>
            </a:pPr>
            <a:r>
              <a:rPr lang="en-US" sz="2800" b="0" i="0" u="none" strike="noStrike" kern="1200" dirty="0" smtClean="0">
                <a:solidFill>
                  <a:schemeClr val="tx1"/>
                </a:solidFill>
                <a:effectLst/>
                <a:latin typeface="+mn-lt"/>
                <a:ea typeface="+mn-ea"/>
                <a:cs typeface="+mn-cs"/>
              </a:rPr>
              <a:t>To design an equitable, accessible  and optimum environment for WOU students, our community needs to band together, informed by best practice and training to thoughtfully build our EL capacity together</a:t>
            </a:r>
            <a:endParaRPr lang="en-US" b="0" dirty="0" smtClean="0">
              <a:effectLst/>
            </a:endParaRPr>
          </a:p>
        </p:txBody>
      </p:sp>
    </p:spTree>
    <p:extLst>
      <p:ext uri="{BB962C8B-B14F-4D97-AF65-F5344CB8AC3E}">
        <p14:creationId xmlns:p14="http://schemas.microsoft.com/office/powerpoint/2010/main" val="24387677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The Time is right – Expressed interest</a:t>
            </a:r>
            <a:endParaRPr lang="en-US" dirty="0"/>
          </a:p>
        </p:txBody>
      </p:sp>
      <p:sp>
        <p:nvSpPr>
          <p:cNvPr id="3" name="Content Placeholder 2"/>
          <p:cNvSpPr>
            <a:spLocks noGrp="1"/>
          </p:cNvSpPr>
          <p:nvPr>
            <p:ph idx="1"/>
          </p:nvPr>
        </p:nvSpPr>
        <p:spPr/>
        <p:txBody>
          <a:bodyPr>
            <a:normAutofit/>
          </a:bodyPr>
          <a:lstStyle/>
          <a:p>
            <a:pPr rtl="0"/>
            <a:r>
              <a:rPr lang="en-US" sz="2800" b="0" i="0" u="none" strike="noStrike" kern="1200" dirty="0" smtClean="0">
                <a:solidFill>
                  <a:schemeClr val="tx1"/>
                </a:solidFill>
                <a:effectLst/>
                <a:latin typeface="+mn-lt"/>
                <a:ea typeface="+mn-ea"/>
                <a:cs typeface="+mn-cs"/>
              </a:rPr>
              <a:t>A recent survey revealed </a:t>
            </a:r>
          </a:p>
          <a:p>
            <a:pPr lvl="1"/>
            <a:r>
              <a:rPr lang="en-US" dirty="0"/>
              <a:t>H</a:t>
            </a:r>
            <a:r>
              <a:rPr lang="en-US" b="0" i="0" u="none" strike="noStrike" kern="1200" dirty="0" smtClean="0">
                <a:solidFill>
                  <a:schemeClr val="tx1"/>
                </a:solidFill>
                <a:effectLst/>
                <a:latin typeface="+mn-lt"/>
                <a:ea typeface="+mn-ea"/>
                <a:cs typeface="+mn-cs"/>
              </a:rPr>
              <a:t>igh level of interest in employing experiential learning pedagogy and practices </a:t>
            </a:r>
          </a:p>
          <a:p>
            <a:pPr lvl="1"/>
            <a:r>
              <a:rPr lang="en-US" b="0" i="0" u="none" strike="noStrike" kern="1200" dirty="0" smtClean="0">
                <a:solidFill>
                  <a:schemeClr val="tx1"/>
                </a:solidFill>
                <a:effectLst/>
                <a:latin typeface="+mn-lt"/>
                <a:ea typeface="+mn-ea"/>
                <a:cs typeface="+mn-cs"/>
              </a:rPr>
              <a:t>Large gaps in knowledge and shared understanding about what kinds of experiences and environments constitute EL</a:t>
            </a:r>
          </a:p>
          <a:p>
            <a:pPr lvl="1"/>
            <a:r>
              <a:rPr lang="en-US" b="0" i="0" u="none" strike="noStrike" kern="1200" dirty="0" smtClean="0">
                <a:solidFill>
                  <a:schemeClr val="tx1"/>
                </a:solidFill>
                <a:effectLst/>
                <a:latin typeface="+mn-lt"/>
                <a:ea typeface="+mn-ea"/>
                <a:cs typeface="+mn-cs"/>
              </a:rPr>
              <a:t>Faculty also reported lacking time and know-how when it comes to aspects of EL, such as creating community connections, pedagogy, and logistics</a:t>
            </a:r>
          </a:p>
          <a:p>
            <a:pPr lvl="1"/>
            <a:r>
              <a:rPr lang="en-US" b="0" i="0" u="none" strike="noStrike" kern="1200" dirty="0" smtClean="0">
                <a:solidFill>
                  <a:schemeClr val="tx1"/>
                </a:solidFill>
                <a:effectLst/>
                <a:latin typeface="+mn-lt"/>
                <a:ea typeface="+mn-ea"/>
                <a:cs typeface="+mn-cs"/>
              </a:rPr>
              <a:t> Faculty reported wanting training, resources and support. </a:t>
            </a:r>
          </a:p>
        </p:txBody>
      </p:sp>
    </p:spTree>
    <p:extLst>
      <p:ext uri="{BB962C8B-B14F-4D97-AF65-F5344CB8AC3E}">
        <p14:creationId xmlns:p14="http://schemas.microsoft.com/office/powerpoint/2010/main" val="41004145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Time is Right</a:t>
            </a:r>
            <a:r>
              <a:rPr lang="en-US" dirty="0"/>
              <a:t> </a:t>
            </a:r>
            <a:r>
              <a:rPr lang="en-US" dirty="0" smtClean="0"/>
              <a:t>– initiatives underway</a:t>
            </a:r>
            <a:endParaRPr lang="en-US" dirty="0"/>
          </a:p>
        </p:txBody>
      </p:sp>
      <p:sp>
        <p:nvSpPr>
          <p:cNvPr id="3" name="Content Placeholder 2"/>
          <p:cNvSpPr>
            <a:spLocks noGrp="1"/>
          </p:cNvSpPr>
          <p:nvPr>
            <p:ph idx="1"/>
          </p:nvPr>
        </p:nvSpPr>
        <p:spPr/>
        <p:txBody>
          <a:bodyPr/>
          <a:lstStyle/>
          <a:p>
            <a:r>
              <a:rPr lang="en-US" dirty="0" smtClean="0"/>
              <a:t>Strategic Action Team</a:t>
            </a:r>
          </a:p>
          <a:p>
            <a:pPr lvl="1"/>
            <a:r>
              <a:rPr lang="en-US" dirty="0" smtClean="0"/>
              <a:t>Current members faculty and staff  (David Foster, Ava Howard, Adry Clark, Kathryn Plummer, Maureen Dolan, Lars Soderlund, Ermie Buncal)</a:t>
            </a:r>
          </a:p>
          <a:p>
            <a:r>
              <a:rPr lang="en-US" dirty="0" smtClean="0"/>
              <a:t>General Education </a:t>
            </a:r>
          </a:p>
          <a:p>
            <a:pPr lvl="1"/>
            <a:r>
              <a:rPr lang="en-US" dirty="0" smtClean="0"/>
              <a:t>First Year Experience Courses</a:t>
            </a:r>
          </a:p>
          <a:p>
            <a:pPr lvl="1"/>
            <a:r>
              <a:rPr lang="en-US" dirty="0" smtClean="0"/>
              <a:t>Upper division</a:t>
            </a:r>
          </a:p>
          <a:p>
            <a:pPr lvl="1"/>
            <a:r>
              <a:rPr lang="en-US" dirty="0" smtClean="0"/>
              <a:t>Integrative Learning PLC</a:t>
            </a:r>
          </a:p>
          <a:p>
            <a:r>
              <a:rPr lang="en-US" dirty="0" smtClean="0"/>
              <a:t>Center for Academic Excellence</a:t>
            </a:r>
          </a:p>
          <a:p>
            <a:pPr lvl="1"/>
            <a:r>
              <a:rPr lang="en-US" dirty="0" smtClean="0"/>
              <a:t>Focus on capacity building and pedagogy</a:t>
            </a:r>
          </a:p>
          <a:p>
            <a:pPr lvl="1"/>
            <a:r>
              <a:rPr lang="en-US" dirty="0" smtClean="0"/>
              <a:t>Focus on community engagement</a:t>
            </a:r>
          </a:p>
          <a:p>
            <a:pPr lvl="1"/>
            <a:endParaRPr lang="en-US" dirty="0" smtClean="0"/>
          </a:p>
          <a:p>
            <a:pPr marL="0" indent="0">
              <a:buNone/>
            </a:pPr>
            <a:endParaRPr lang="en-US" dirty="0"/>
          </a:p>
        </p:txBody>
      </p:sp>
    </p:spTree>
    <p:extLst>
      <p:ext uri="{BB962C8B-B14F-4D97-AF65-F5344CB8AC3E}">
        <p14:creationId xmlns:p14="http://schemas.microsoft.com/office/powerpoint/2010/main" val="27382218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Planned steps</a:t>
            </a:r>
            <a:endParaRPr lang="en-US" dirty="0"/>
          </a:p>
        </p:txBody>
      </p:sp>
      <p:sp>
        <p:nvSpPr>
          <p:cNvPr id="3" name="Content Placeholder 2"/>
          <p:cNvSpPr>
            <a:spLocks noGrp="1"/>
          </p:cNvSpPr>
          <p:nvPr>
            <p:ph idx="1"/>
          </p:nvPr>
        </p:nvSpPr>
        <p:spPr/>
        <p:txBody>
          <a:bodyPr>
            <a:normAutofit fontScale="92500" lnSpcReduction="10000"/>
          </a:bodyPr>
          <a:lstStyle/>
          <a:p>
            <a:pPr rtl="0" fontAlgn="base">
              <a:buFont typeface="Wingdings" panose="05000000000000000000" pitchFamily="2" charset="2"/>
              <a:buChar char="ü"/>
            </a:pPr>
            <a:r>
              <a:rPr lang="en-US" sz="2800" b="0" i="0" u="none" strike="noStrike" kern="1200" dirty="0" smtClean="0">
                <a:solidFill>
                  <a:schemeClr val="tx1"/>
                </a:solidFill>
                <a:effectLst/>
                <a:latin typeface="+mn-lt"/>
                <a:ea typeface="+mn-ea"/>
                <a:cs typeface="+mn-cs"/>
              </a:rPr>
              <a:t>Strategic Action Team on Experiential Learning meets to coordinate trainings and conversations, beginning October, 2018 (formerly ad hoc group of enthusiasts) </a:t>
            </a:r>
          </a:p>
          <a:p>
            <a:pPr rtl="0" fontAlgn="base">
              <a:buFont typeface="Wingdings" panose="05000000000000000000" pitchFamily="2" charset="2"/>
              <a:buChar char="ü"/>
            </a:pPr>
            <a:r>
              <a:rPr lang="en-US" sz="2800" b="0" i="0" u="none" strike="noStrike" kern="1200" dirty="0" smtClean="0">
                <a:solidFill>
                  <a:schemeClr val="tx1"/>
                </a:solidFill>
                <a:effectLst/>
                <a:latin typeface="+mn-lt"/>
                <a:ea typeface="+mn-ea"/>
                <a:cs typeface="+mn-cs"/>
              </a:rPr>
              <a:t>Receive administrative backing and </a:t>
            </a:r>
            <a:r>
              <a:rPr lang="en-US" dirty="0" smtClean="0"/>
              <a:t>funding to </a:t>
            </a:r>
            <a:r>
              <a:rPr lang="en-US" dirty="0"/>
              <a:t>b</a:t>
            </a:r>
            <a:r>
              <a:rPr lang="en-US" sz="2800" b="0" i="0" u="none" strike="noStrike" kern="1200" dirty="0" smtClean="0">
                <a:solidFill>
                  <a:schemeClr val="tx1"/>
                </a:solidFill>
                <a:effectLst/>
                <a:latin typeface="+mn-lt"/>
                <a:ea typeface="+mn-ea"/>
                <a:cs typeface="+mn-cs"/>
              </a:rPr>
              <a:t>ring experts to WOU for training and consultation to inform campus wide conversations and planning, November 30, 2018 </a:t>
            </a:r>
          </a:p>
          <a:p>
            <a:pPr rtl="0" fontAlgn="base"/>
            <a:r>
              <a:rPr lang="en-US" sz="2800" b="0" i="0" u="none" strike="noStrike" kern="1200" dirty="0" smtClean="0">
                <a:solidFill>
                  <a:schemeClr val="tx1"/>
                </a:solidFill>
                <a:effectLst/>
                <a:latin typeface="+mn-lt"/>
                <a:ea typeface="+mn-ea"/>
                <a:cs typeface="+mn-cs"/>
              </a:rPr>
              <a:t>Design conversations, showcases and workshops to develop initiatives and programs, Winter and Spring terms, 2019. </a:t>
            </a:r>
          </a:p>
          <a:p>
            <a:pPr rtl="0" fontAlgn="base"/>
            <a:r>
              <a:rPr lang="en-US" sz="2800" b="0" i="0" u="none" strike="noStrike" kern="1200" dirty="0" smtClean="0">
                <a:solidFill>
                  <a:schemeClr val="accent6">
                    <a:lumMod val="75000"/>
                  </a:schemeClr>
                </a:solidFill>
                <a:effectLst/>
                <a:latin typeface="+mn-lt"/>
                <a:ea typeface="+mn-ea"/>
                <a:cs typeface="+mn-cs"/>
              </a:rPr>
              <a:t>Send a small group of faculty and staff to an Experiential Learning Leadership Institute in Utah in June, 2019 </a:t>
            </a:r>
          </a:p>
          <a:p>
            <a:pPr fontAlgn="base"/>
            <a:r>
              <a:rPr lang="en-US" sz="2800" b="0" i="0" u="none" strike="noStrike" kern="1200" dirty="0" smtClean="0">
                <a:solidFill>
                  <a:schemeClr val="accent6">
                    <a:lumMod val="75000"/>
                  </a:schemeClr>
                </a:solidFill>
                <a:effectLst/>
                <a:latin typeface="+mn-lt"/>
                <a:ea typeface="+mn-ea"/>
                <a:cs typeface="+mn-cs"/>
              </a:rPr>
              <a:t>Create pilot programs for Fall, 2019 </a:t>
            </a:r>
            <a:r>
              <a:rPr lang="en-US" dirty="0">
                <a:solidFill>
                  <a:schemeClr val="accent6">
                    <a:lumMod val="75000"/>
                  </a:schemeClr>
                </a:solidFill>
              </a:rPr>
              <a:t>(pending budget proposal approval)</a:t>
            </a:r>
          </a:p>
          <a:p>
            <a:pPr rtl="0" fontAlgn="base"/>
            <a:endParaRPr lang="en-US" sz="2800" b="0" i="0" u="none" strike="noStrike" kern="1200" dirty="0" smtClean="0">
              <a:solidFill>
                <a:schemeClr val="accent6">
                  <a:lumMod val="75000"/>
                </a:schemeClr>
              </a:solidFill>
              <a:effectLst/>
              <a:latin typeface="+mn-lt"/>
              <a:ea typeface="+mn-ea"/>
              <a:cs typeface="+mn-cs"/>
            </a:endParaRPr>
          </a:p>
        </p:txBody>
      </p:sp>
    </p:spTree>
    <p:extLst>
      <p:ext uri="{BB962C8B-B14F-4D97-AF65-F5344CB8AC3E}">
        <p14:creationId xmlns:p14="http://schemas.microsoft.com/office/powerpoint/2010/main" val="34004194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509</TotalTime>
  <Words>692</Words>
  <Application>Microsoft Office PowerPoint</Application>
  <PresentationFormat>Widescreen</PresentationFormat>
  <Paragraphs>86</Paragraphs>
  <Slides>13</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Wingdings</vt:lpstr>
      <vt:lpstr>Office Theme</vt:lpstr>
      <vt:lpstr>1_Office Theme</vt:lpstr>
      <vt:lpstr>Designing an Experiential Learning Environment at WOU</vt:lpstr>
      <vt:lpstr>PowerPoint Presentation</vt:lpstr>
      <vt:lpstr>Designing Experiences</vt:lpstr>
      <vt:lpstr>Experiential Learning (el)</vt:lpstr>
      <vt:lpstr>Strategic Initiative</vt:lpstr>
      <vt:lpstr>Current el practices at WOU</vt:lpstr>
      <vt:lpstr>The Time is right – Expressed interest</vt:lpstr>
      <vt:lpstr>The Time is Right – initiatives underway</vt:lpstr>
      <vt:lpstr>Planned steps</vt:lpstr>
      <vt:lpstr>November 30 – EL experts on campus Dr. Patrick Clarke and Dr. Todd Peterson, SUU </vt:lpstr>
      <vt:lpstr>PowerPoint Presentation</vt:lpstr>
      <vt:lpstr>How you can get involved. . . </vt:lpstr>
      <vt:lpstr>What could an experiential learning environment look like at WOU? </vt:lpstr>
    </vt:vector>
  </TitlesOfParts>
  <Company>WOU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Designing an Experiential Learning Environment at WOU</dc:title>
  <dc:creator>Adry S. Clark</dc:creator>
  <cp:lastModifiedBy>Adry S. Clark</cp:lastModifiedBy>
  <cp:revision>37</cp:revision>
  <cp:lastPrinted>2018-11-09T19:57:25Z</cp:lastPrinted>
  <dcterms:created xsi:type="dcterms:W3CDTF">2018-10-30T22:54:52Z</dcterms:created>
  <dcterms:modified xsi:type="dcterms:W3CDTF">2018-11-09T22:59:00Z</dcterms:modified>
</cp:coreProperties>
</file>