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62" r:id="rId3"/>
    <p:sldId id="263" r:id="rId4"/>
    <p:sldId id="264" r:id="rId5"/>
    <p:sldId id="265" r:id="rId6"/>
    <p:sldId id="266" r:id="rId7"/>
    <p:sldId id="267" r:id="rId8"/>
    <p:sldId id="268" r:id="rId9"/>
    <p:sldId id="269"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0A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291" autoAdjust="0"/>
  </p:normalViewPr>
  <p:slideViewPr>
    <p:cSldViewPr snapToGrid="0" snapToObjects="1">
      <p:cViewPr varScale="1">
        <p:scale>
          <a:sx n="89" d="100"/>
          <a:sy n="89" d="100"/>
        </p:scale>
        <p:origin x="-146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58CE35-4DB5-AA48-A67C-9B8F86F05ADA}" type="datetimeFigureOut">
              <a:rPr lang="en-US" smtClean="0"/>
              <a:t>2/5/19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5538E9-36BC-5548-9B5A-57AC16661E2E}" type="slidenum">
              <a:rPr lang="en-US" smtClean="0"/>
              <a:t>‹#›</a:t>
            </a:fld>
            <a:endParaRPr lang="en-US"/>
          </a:p>
        </p:txBody>
      </p:sp>
    </p:spTree>
    <p:extLst>
      <p:ext uri="{BB962C8B-B14F-4D97-AF65-F5344CB8AC3E}">
        <p14:creationId xmlns:p14="http://schemas.microsoft.com/office/powerpoint/2010/main" val="22587154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2</a:t>
            </a:fld>
            <a:endParaRPr lang="en-US"/>
          </a:p>
        </p:txBody>
      </p:sp>
    </p:spTree>
    <p:extLst>
      <p:ext uri="{BB962C8B-B14F-4D97-AF65-F5344CB8AC3E}">
        <p14:creationId xmlns:p14="http://schemas.microsoft.com/office/powerpoint/2010/main" val="3294488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3</a:t>
            </a:fld>
            <a:endParaRPr lang="en-US"/>
          </a:p>
        </p:txBody>
      </p:sp>
    </p:spTree>
    <p:extLst>
      <p:ext uri="{BB962C8B-B14F-4D97-AF65-F5344CB8AC3E}">
        <p14:creationId xmlns:p14="http://schemas.microsoft.com/office/powerpoint/2010/main" val="1840731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4</a:t>
            </a:fld>
            <a:endParaRPr lang="en-US"/>
          </a:p>
        </p:txBody>
      </p:sp>
    </p:spTree>
    <p:extLst>
      <p:ext uri="{BB962C8B-B14F-4D97-AF65-F5344CB8AC3E}">
        <p14:creationId xmlns:p14="http://schemas.microsoft.com/office/powerpoint/2010/main" val="2091717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5</a:t>
            </a:fld>
            <a:endParaRPr lang="en-US"/>
          </a:p>
        </p:txBody>
      </p:sp>
    </p:spTree>
    <p:extLst>
      <p:ext uri="{BB962C8B-B14F-4D97-AF65-F5344CB8AC3E}">
        <p14:creationId xmlns:p14="http://schemas.microsoft.com/office/powerpoint/2010/main" val="2726269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6</a:t>
            </a:fld>
            <a:endParaRPr lang="en-US"/>
          </a:p>
        </p:txBody>
      </p:sp>
    </p:spTree>
    <p:extLst>
      <p:ext uri="{BB962C8B-B14F-4D97-AF65-F5344CB8AC3E}">
        <p14:creationId xmlns:p14="http://schemas.microsoft.com/office/powerpoint/2010/main" val="1601002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7</a:t>
            </a:fld>
            <a:endParaRPr lang="en-US"/>
          </a:p>
        </p:txBody>
      </p:sp>
    </p:spTree>
    <p:extLst>
      <p:ext uri="{BB962C8B-B14F-4D97-AF65-F5344CB8AC3E}">
        <p14:creationId xmlns:p14="http://schemas.microsoft.com/office/powerpoint/2010/main" val="1601002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8</a:t>
            </a:fld>
            <a:endParaRPr lang="en-US"/>
          </a:p>
        </p:txBody>
      </p:sp>
    </p:spTree>
    <p:extLst>
      <p:ext uri="{BB962C8B-B14F-4D97-AF65-F5344CB8AC3E}">
        <p14:creationId xmlns:p14="http://schemas.microsoft.com/office/powerpoint/2010/main" val="2358654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9</a:t>
            </a:fld>
            <a:endParaRPr lang="en-US"/>
          </a:p>
        </p:txBody>
      </p:sp>
    </p:spTree>
    <p:extLst>
      <p:ext uri="{BB962C8B-B14F-4D97-AF65-F5344CB8AC3E}">
        <p14:creationId xmlns:p14="http://schemas.microsoft.com/office/powerpoint/2010/main" val="655321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2/5/19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62292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2/5/19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442458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2/5/19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1459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2/5/19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576208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C6469A-176F-ED45-A3AB-8BB31618B843}" type="datetimeFigureOut">
              <a:rPr lang="en-US" smtClean="0"/>
              <a:t>2/5/19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4936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C6469A-176F-ED45-A3AB-8BB31618B843}" type="datetimeFigureOut">
              <a:rPr lang="en-US" smtClean="0"/>
              <a:t>2/5/19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23424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C6469A-176F-ED45-A3AB-8BB31618B843}" type="datetimeFigureOut">
              <a:rPr lang="en-US" smtClean="0"/>
              <a:t>2/5/19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7752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C6469A-176F-ED45-A3AB-8BB31618B843}" type="datetimeFigureOut">
              <a:rPr lang="en-US" smtClean="0"/>
              <a:t>2/5/19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9560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C6469A-176F-ED45-A3AB-8BB31618B843}" type="datetimeFigureOut">
              <a:rPr lang="en-US" smtClean="0"/>
              <a:t>2/5/19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235183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2/5/19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194057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2/5/19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1232627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6469A-176F-ED45-A3AB-8BB31618B843}" type="datetimeFigureOut">
              <a:rPr lang="en-US" smtClean="0"/>
              <a:t>2/5/19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439D8-5156-8842-9B36-6A2307E90380}" type="slidenum">
              <a:rPr lang="en-US" smtClean="0"/>
              <a:t>‹#›</a:t>
            </a:fld>
            <a:endParaRPr lang="en-US"/>
          </a:p>
        </p:txBody>
      </p:sp>
    </p:spTree>
    <p:extLst>
      <p:ext uri="{BB962C8B-B14F-4D97-AF65-F5344CB8AC3E}">
        <p14:creationId xmlns:p14="http://schemas.microsoft.com/office/powerpoint/2010/main" val="2942621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7.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30644" y="2324310"/>
            <a:ext cx="6411562" cy="1206915"/>
          </a:xfrm>
        </p:spPr>
        <p:txBody>
          <a:bodyPr>
            <a:normAutofit fontScale="90000"/>
          </a:bodyPr>
          <a:lstStyle/>
          <a:p>
            <a:pPr algn="l"/>
            <a:r>
              <a:rPr lang="en-US" sz="5400" b="1" dirty="0" smtClean="0">
                <a:solidFill>
                  <a:schemeClr val="bg1"/>
                </a:solidFill>
                <a:latin typeface="Arial"/>
                <a:cs typeface="Arial"/>
              </a:rPr>
              <a:t>Forward Together: </a:t>
            </a:r>
            <a:br>
              <a:rPr lang="en-US" sz="5400" b="1" dirty="0" smtClean="0">
                <a:solidFill>
                  <a:schemeClr val="bg1"/>
                </a:solidFill>
                <a:latin typeface="Arial"/>
                <a:cs typeface="Arial"/>
              </a:rPr>
            </a:br>
            <a:r>
              <a:rPr lang="en-US" sz="5400" b="1" dirty="0" smtClean="0">
                <a:solidFill>
                  <a:schemeClr val="bg1"/>
                </a:solidFill>
                <a:latin typeface="Arial"/>
                <a:cs typeface="Arial"/>
              </a:rPr>
              <a:t>New Degrees, New Programs</a:t>
            </a:r>
            <a:endParaRPr lang="en-US" sz="5400" b="1" dirty="0">
              <a:solidFill>
                <a:schemeClr val="bg1"/>
              </a:solidFill>
              <a:latin typeface="Arial"/>
              <a:cs typeface="Arial"/>
            </a:endParaRPr>
          </a:p>
        </p:txBody>
      </p:sp>
      <p:sp>
        <p:nvSpPr>
          <p:cNvPr id="3" name="Subtitle 2"/>
          <p:cNvSpPr>
            <a:spLocks noGrp="1"/>
          </p:cNvSpPr>
          <p:nvPr>
            <p:ph type="subTitle" idx="1"/>
          </p:nvPr>
        </p:nvSpPr>
        <p:spPr>
          <a:xfrm>
            <a:off x="386763" y="4135289"/>
            <a:ext cx="6400800" cy="719879"/>
          </a:xfrm>
        </p:spPr>
        <p:txBody>
          <a:bodyPr>
            <a:normAutofit fontScale="47500" lnSpcReduction="20000"/>
          </a:bodyPr>
          <a:lstStyle/>
          <a:p>
            <a:pPr algn="l"/>
            <a:r>
              <a:rPr lang="en-US" sz="5900" dirty="0" smtClean="0">
                <a:solidFill>
                  <a:srgbClr val="FFFFFF"/>
                </a:solidFill>
                <a:latin typeface="Arial"/>
                <a:cs typeface="Arial"/>
              </a:rPr>
              <a:t>Implications for NWCCU Accreditation</a:t>
            </a:r>
          </a:p>
          <a:p>
            <a:pPr algn="l"/>
            <a:r>
              <a:rPr lang="en-US" dirty="0">
                <a:solidFill>
                  <a:srgbClr val="FFFFFF"/>
                </a:solidFill>
                <a:latin typeface="Arial"/>
                <a:cs typeface="Arial"/>
              </a:rPr>
              <a:t>Quotes are from the </a:t>
            </a:r>
            <a:r>
              <a:rPr lang="en-US" i="1" dirty="0">
                <a:solidFill>
                  <a:srgbClr val="FFFFFF"/>
                </a:solidFill>
                <a:latin typeface="Arial"/>
                <a:cs typeface="Arial"/>
              </a:rPr>
              <a:t>NWCCU</a:t>
            </a:r>
            <a:r>
              <a:rPr lang="en-US" dirty="0">
                <a:solidFill>
                  <a:srgbClr val="FFFFFF"/>
                </a:solidFill>
                <a:latin typeface="Arial"/>
                <a:cs typeface="Arial"/>
              </a:rPr>
              <a:t> </a:t>
            </a:r>
            <a:r>
              <a:rPr lang="en-US" i="1" dirty="0">
                <a:solidFill>
                  <a:srgbClr val="FFFFFF"/>
                </a:solidFill>
                <a:latin typeface="Arial"/>
                <a:cs typeface="Arial"/>
              </a:rPr>
              <a:t>Substantive Change Manual, 2018</a:t>
            </a:r>
          </a:p>
          <a:p>
            <a:pPr algn="l"/>
            <a:endParaRPr lang="en-US" dirty="0" smtClean="0">
              <a:solidFill>
                <a:srgbClr val="FFFFFF"/>
              </a:solidFill>
              <a:latin typeface="Arial"/>
              <a:cs typeface="Arial"/>
            </a:endParaRPr>
          </a:p>
        </p:txBody>
      </p:sp>
    </p:spTree>
    <p:extLst>
      <p:ext uri="{BB962C8B-B14F-4D97-AF65-F5344CB8AC3E}">
        <p14:creationId xmlns:p14="http://schemas.microsoft.com/office/powerpoint/2010/main" val="3738282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3" name="Subtitle 2"/>
          <p:cNvSpPr txBox="1">
            <a:spLocks/>
          </p:cNvSpPr>
          <p:nvPr/>
        </p:nvSpPr>
        <p:spPr>
          <a:xfrm>
            <a:off x="485763" y="529381"/>
            <a:ext cx="8240793" cy="5129390"/>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800" dirty="0" smtClean="0"/>
              <a:t>Two </a:t>
            </a:r>
            <a:r>
              <a:rPr lang="en-US" sz="2800" dirty="0"/>
              <a:t>new degree programs recently recommended by the Graduate Committee</a:t>
            </a:r>
            <a:r>
              <a:rPr lang="en-US" sz="2800" dirty="0" smtClean="0"/>
              <a:t>:</a:t>
            </a:r>
          </a:p>
          <a:p>
            <a:pPr marL="0" indent="0">
              <a:buNone/>
            </a:pPr>
            <a:endParaRPr lang="en-US" sz="2800" dirty="0" smtClean="0">
              <a:latin typeface="Arial"/>
              <a:cs typeface="Arial"/>
            </a:endParaRPr>
          </a:p>
          <a:p>
            <a:r>
              <a:rPr lang="en-US" sz="2800" dirty="0" smtClean="0">
                <a:latin typeface="Arial"/>
                <a:cs typeface="Arial"/>
              </a:rPr>
              <a:t>Doctorate in Physical Therapy</a:t>
            </a:r>
          </a:p>
          <a:p>
            <a:r>
              <a:rPr lang="en-US" sz="2800" dirty="0" err="1" smtClean="0">
                <a:latin typeface="Arial"/>
                <a:cs typeface="Arial"/>
              </a:rPr>
              <a:t>Ed.D</a:t>
            </a:r>
            <a:r>
              <a:rPr lang="en-US" sz="2800" dirty="0" smtClean="0">
                <a:latin typeface="Arial"/>
                <a:cs typeface="Arial"/>
              </a:rPr>
              <a:t> In Interpreting Studies</a:t>
            </a:r>
          </a:p>
          <a:p>
            <a:endParaRPr lang="en-US" sz="2800" dirty="0">
              <a:latin typeface="Arial"/>
              <a:cs typeface="Arial"/>
            </a:endParaRPr>
          </a:p>
          <a:p>
            <a:endParaRPr lang="en-US" sz="2800" dirty="0" smtClean="0">
              <a:latin typeface="Arial"/>
              <a:cs typeface="Arial"/>
            </a:endParaRPr>
          </a:p>
          <a:p>
            <a:pPr marL="0" indent="0">
              <a:buNone/>
            </a:pPr>
            <a:r>
              <a:rPr lang="en-US" sz="2800" dirty="0"/>
              <a:t>These are defined by NWCCU as </a:t>
            </a:r>
            <a:r>
              <a:rPr lang="en-US" sz="2800" b="1" dirty="0">
                <a:solidFill>
                  <a:srgbClr val="C00000"/>
                </a:solidFill>
              </a:rPr>
              <a:t>professional doctoral degrees</a:t>
            </a:r>
            <a:r>
              <a:rPr lang="en-US" sz="2800" dirty="0"/>
              <a:t>, which emphasize “application of knowledge in the field. Normally requires three or more years of carefully prescribed graduate level coursework.”  (NWCCU Substantive Change Manual)</a:t>
            </a:r>
          </a:p>
          <a:p>
            <a:endParaRPr lang="en-US" sz="2800" dirty="0" smtClean="0">
              <a:latin typeface="Arial"/>
              <a:cs typeface="Arial"/>
            </a:endParaRPr>
          </a:p>
        </p:txBody>
      </p:sp>
    </p:spTree>
    <p:extLst>
      <p:ext uri="{BB962C8B-B14F-4D97-AF65-F5344CB8AC3E}">
        <p14:creationId xmlns:p14="http://schemas.microsoft.com/office/powerpoint/2010/main" val="3408248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485763" y="529381"/>
            <a:ext cx="8260671"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000" dirty="0" smtClean="0"/>
          </a:p>
          <a:p>
            <a:pPr marL="0" indent="0">
              <a:buNone/>
            </a:pPr>
            <a:r>
              <a:rPr lang="en-US" sz="3000" dirty="0" smtClean="0"/>
              <a:t>These </a:t>
            </a:r>
            <a:r>
              <a:rPr lang="en-US" sz="3000" dirty="0"/>
              <a:t>programs would be WOU’s </a:t>
            </a:r>
            <a:r>
              <a:rPr lang="en-US" sz="3000" b="1" dirty="0">
                <a:solidFill>
                  <a:srgbClr val="C00000"/>
                </a:solidFill>
              </a:rPr>
              <a:t>first programs </a:t>
            </a:r>
            <a:r>
              <a:rPr lang="en-US" sz="3000" dirty="0"/>
              <a:t>at this degree level and, as a major substantive change, requires a </a:t>
            </a:r>
            <a:r>
              <a:rPr lang="en-US" sz="3000" b="1" dirty="0">
                <a:solidFill>
                  <a:srgbClr val="C00000"/>
                </a:solidFill>
              </a:rPr>
              <a:t>comprehensive review of the institution </a:t>
            </a:r>
            <a:r>
              <a:rPr lang="en-US" sz="3000" dirty="0"/>
              <a:t>by an NWCCU panel and staff.  This review may include pre-implementation or post-implementation </a:t>
            </a:r>
            <a:r>
              <a:rPr lang="en-US" sz="3000" b="1" dirty="0">
                <a:solidFill>
                  <a:srgbClr val="C00000"/>
                </a:solidFill>
              </a:rPr>
              <a:t>site visits.</a:t>
            </a:r>
          </a:p>
          <a:p>
            <a:pPr marL="0" indent="0">
              <a:buNone/>
            </a:pPr>
            <a:endParaRPr lang="en-US" sz="3000" dirty="0" smtClean="0">
              <a:latin typeface="Arial"/>
              <a:cs typeface="Arial"/>
            </a:endParaRPr>
          </a:p>
        </p:txBody>
      </p:sp>
    </p:spTree>
    <p:extLst>
      <p:ext uri="{BB962C8B-B14F-4D97-AF65-F5344CB8AC3E}">
        <p14:creationId xmlns:p14="http://schemas.microsoft.com/office/powerpoint/2010/main" val="4263063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8181158" cy="5129390"/>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600" dirty="0" smtClean="0"/>
              <a:t>In </a:t>
            </a:r>
            <a:r>
              <a:rPr lang="en-US" sz="2600" dirty="0"/>
              <a:t>our </a:t>
            </a:r>
            <a:r>
              <a:rPr lang="en-US" sz="2600" b="1" dirty="0">
                <a:solidFill>
                  <a:srgbClr val="C00000"/>
                </a:solidFill>
              </a:rPr>
              <a:t>self-evaluation</a:t>
            </a:r>
            <a:r>
              <a:rPr lang="en-US" sz="2600" dirty="0"/>
              <a:t>, we must</a:t>
            </a:r>
            <a:r>
              <a:rPr lang="en-US" sz="2600" dirty="0" smtClean="0"/>
              <a:t>:</a:t>
            </a:r>
            <a:endParaRPr lang="en-US" sz="2600" dirty="0">
              <a:latin typeface="Arial"/>
              <a:cs typeface="Arial"/>
            </a:endParaRPr>
          </a:p>
          <a:p>
            <a:pPr>
              <a:buFont typeface="Arial" panose="020B0604020202020204" pitchFamily="34" charset="0"/>
              <a:buChar char="•"/>
            </a:pPr>
            <a:r>
              <a:rPr lang="en-US" sz="2600" dirty="0"/>
              <a:t>“demonstrate an understanding of the distinctive character of doctoral education</a:t>
            </a:r>
            <a:r>
              <a:rPr lang="en-US" sz="2600" baseline="30000" dirty="0"/>
              <a:t>1</a:t>
            </a:r>
            <a:r>
              <a:rPr lang="en-US" sz="2600" dirty="0"/>
              <a:t>, support a doctoral culture while maintaining institutional capacity</a:t>
            </a:r>
            <a:r>
              <a:rPr lang="en-US" sz="2600" baseline="30000" dirty="0"/>
              <a:t>2</a:t>
            </a:r>
            <a:r>
              <a:rPr lang="en-US" sz="2600" dirty="0"/>
              <a:t>, and sustain appropriate systems of educational effectiveness</a:t>
            </a:r>
            <a:r>
              <a:rPr lang="en-US" sz="2600" baseline="30000" dirty="0"/>
              <a:t>3</a:t>
            </a:r>
            <a:r>
              <a:rPr lang="en-US" sz="2600" dirty="0"/>
              <a:t> at the highest level of graduate education. “</a:t>
            </a:r>
          </a:p>
          <a:p>
            <a:pPr marL="1371600" lvl="2" indent="-457200">
              <a:buFont typeface="+mj-lt"/>
              <a:buAutoNum type="arabicPeriod"/>
            </a:pPr>
            <a:r>
              <a:rPr lang="en-US" sz="2600" dirty="0"/>
              <a:t>Definition of doctoral degree as distinct from Master’s degree.</a:t>
            </a:r>
          </a:p>
          <a:p>
            <a:pPr marL="1371600" lvl="2" indent="-457200">
              <a:buFont typeface="+mj-lt"/>
              <a:buAutoNum type="arabicPeriod"/>
            </a:pPr>
            <a:r>
              <a:rPr lang="en-US" sz="2600" dirty="0"/>
              <a:t>Resources &amp; policies appropriate to doctoral programs while maintaining integrity of existing offerings.</a:t>
            </a:r>
          </a:p>
          <a:p>
            <a:pPr marL="1371600" lvl="2" indent="-457200">
              <a:buFont typeface="+mj-lt"/>
              <a:buAutoNum type="arabicPeriod"/>
            </a:pPr>
            <a:r>
              <a:rPr lang="en-US" sz="2600" dirty="0"/>
              <a:t>Established assessment and continuous improvement of degrees and programs</a:t>
            </a:r>
            <a:r>
              <a:rPr lang="en-US" sz="2600" dirty="0" smtClean="0"/>
              <a:t>.</a:t>
            </a:r>
            <a:endParaRPr lang="en-US" sz="2600" dirty="0"/>
          </a:p>
        </p:txBody>
      </p:sp>
    </p:spTree>
    <p:extLst>
      <p:ext uri="{BB962C8B-B14F-4D97-AF65-F5344CB8AC3E}">
        <p14:creationId xmlns:p14="http://schemas.microsoft.com/office/powerpoint/2010/main" val="3996386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6" name="Subtitle 2"/>
          <p:cNvSpPr txBox="1">
            <a:spLocks/>
          </p:cNvSpPr>
          <p:nvPr/>
        </p:nvSpPr>
        <p:spPr>
          <a:xfrm>
            <a:off x="485764" y="529381"/>
            <a:ext cx="8181158" cy="5129390"/>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600" dirty="0">
                <a:latin typeface="Arial"/>
                <a:cs typeface="Arial"/>
              </a:rPr>
              <a:t>I</a:t>
            </a:r>
            <a:r>
              <a:rPr lang="en-US" sz="2600" dirty="0" smtClean="0"/>
              <a:t>n </a:t>
            </a:r>
            <a:r>
              <a:rPr lang="en-US" sz="2600" dirty="0"/>
              <a:t>our </a:t>
            </a:r>
            <a:r>
              <a:rPr lang="en-US" sz="2600" b="1" dirty="0">
                <a:solidFill>
                  <a:srgbClr val="C00000"/>
                </a:solidFill>
              </a:rPr>
              <a:t>self-evaluation</a:t>
            </a:r>
            <a:r>
              <a:rPr lang="en-US" sz="2600" dirty="0"/>
              <a:t>, we must</a:t>
            </a:r>
            <a:r>
              <a:rPr lang="en-US" sz="2600" dirty="0" smtClean="0"/>
              <a:t>:</a:t>
            </a:r>
            <a:endParaRPr lang="en-US" sz="2600" dirty="0" smtClean="0">
              <a:solidFill>
                <a:srgbClr val="D90A1C"/>
              </a:solidFill>
              <a:latin typeface="Arial"/>
              <a:cs typeface="Arial"/>
            </a:endParaRPr>
          </a:p>
          <a:p>
            <a:pPr marL="457200" indent="-457200">
              <a:buFont typeface="Arial" panose="020B0604020202020204" pitchFamily="34" charset="0"/>
              <a:buChar char="•"/>
            </a:pPr>
            <a:r>
              <a:rPr lang="en-US" sz="2600" dirty="0"/>
              <a:t>”define the nature and significance of the doctoral degree for the institution and provide a comprehensive analysis of institutional capacity to support student learning at this advanced level. The analysis must be presented in the context of institutional capacity</a:t>
            </a:r>
            <a:r>
              <a:rPr lang="en-US" sz="2600" baseline="30000" dirty="0"/>
              <a:t>1</a:t>
            </a:r>
            <a:r>
              <a:rPr lang="en-US" sz="2600" dirty="0"/>
              <a:t> and the educational effectiveness</a:t>
            </a:r>
            <a:r>
              <a:rPr lang="en-US" sz="2600" baseline="30000" dirty="0"/>
              <a:t>2</a:t>
            </a:r>
            <a:r>
              <a:rPr lang="en-US" sz="2600" dirty="0"/>
              <a:t> of existing degree levels.”  </a:t>
            </a:r>
          </a:p>
          <a:p>
            <a:pPr marL="1371600" lvl="2" indent="-457200">
              <a:buFont typeface="+mj-lt"/>
              <a:buAutoNum type="arabicPeriod"/>
            </a:pPr>
            <a:r>
              <a:rPr lang="en-US" sz="2600" dirty="0"/>
              <a:t>Have we planned for and identified the resources to offer doctoral programs and appropriately maintain existing programs?</a:t>
            </a:r>
          </a:p>
          <a:p>
            <a:pPr marL="1371600" lvl="2" indent="-457200">
              <a:buFont typeface="+mj-lt"/>
              <a:buAutoNum type="arabicPeriod"/>
            </a:pPr>
            <a:r>
              <a:rPr lang="en-US" sz="2600" dirty="0"/>
              <a:t>Have we demonstrated our effectiveness in delivering existing degrees</a:t>
            </a:r>
            <a:r>
              <a:rPr lang="en-US" sz="2600" dirty="0" smtClean="0"/>
              <a:t>?</a:t>
            </a:r>
            <a:endParaRPr lang="en-US" sz="2600" dirty="0"/>
          </a:p>
        </p:txBody>
      </p:sp>
    </p:spTree>
    <p:extLst>
      <p:ext uri="{BB962C8B-B14F-4D97-AF65-F5344CB8AC3E}">
        <p14:creationId xmlns:p14="http://schemas.microsoft.com/office/powerpoint/2010/main" val="2159773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8310366"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000" dirty="0" smtClean="0">
              <a:solidFill>
                <a:srgbClr val="C00000"/>
              </a:solidFill>
            </a:endParaRPr>
          </a:p>
          <a:p>
            <a:pPr marL="0" indent="0">
              <a:buNone/>
            </a:pPr>
            <a:r>
              <a:rPr lang="en-US" sz="3000" dirty="0" smtClean="0">
                <a:solidFill>
                  <a:srgbClr val="C00000"/>
                </a:solidFill>
              </a:rPr>
              <a:t>Questions </a:t>
            </a:r>
            <a:r>
              <a:rPr lang="en-US" sz="3000" dirty="0">
                <a:solidFill>
                  <a:srgbClr val="C00000"/>
                </a:solidFill>
              </a:rPr>
              <a:t>for a campus conversation regarding our readiness</a:t>
            </a:r>
            <a:r>
              <a:rPr lang="en-US" sz="3000" dirty="0" smtClean="0">
                <a:solidFill>
                  <a:srgbClr val="C00000"/>
                </a:solidFill>
              </a:rPr>
              <a:t>:</a:t>
            </a:r>
            <a:endParaRPr lang="en-US" sz="3000" dirty="0" smtClean="0">
              <a:solidFill>
                <a:srgbClr val="D90A1C"/>
              </a:solidFill>
              <a:latin typeface="Arial"/>
              <a:cs typeface="Arial"/>
            </a:endParaRPr>
          </a:p>
          <a:p>
            <a:pPr marL="0" indent="0">
              <a:buNone/>
            </a:pPr>
            <a:r>
              <a:rPr lang="en-US" sz="3000" dirty="0"/>
              <a:t>Is this aligned with our institutional purposes and educational objectives?</a:t>
            </a:r>
          </a:p>
          <a:p>
            <a:endParaRPr lang="en-US" sz="2400" dirty="0"/>
          </a:p>
          <a:p>
            <a:pPr marL="800100" lvl="1" indent="-342900">
              <a:buFont typeface="Arial" panose="020B0604020202020204" pitchFamily="34" charset="0"/>
              <a:buChar char="•"/>
            </a:pPr>
            <a:r>
              <a:rPr lang="en-US" sz="2400" dirty="0"/>
              <a:t>“An institution engaged at this level is making a conscious commitment to create an institutional culture that is supportive of research and professional practice. It is appropriate for an institution to ask itself how this culture fits within the existing institutional mission.”</a:t>
            </a:r>
          </a:p>
          <a:p>
            <a:pPr marL="0" indent="0">
              <a:buNone/>
            </a:pPr>
            <a:endParaRPr lang="en-US" sz="2400" dirty="0">
              <a:latin typeface="Arial"/>
              <a:cs typeface="Arial"/>
            </a:endParaRPr>
          </a:p>
          <a:p>
            <a:pPr marL="0" indent="0">
              <a:buNone/>
            </a:pPr>
            <a:endParaRPr lang="en-US" sz="2400" dirty="0" smtClean="0">
              <a:latin typeface="Arial"/>
              <a:cs typeface="Arial"/>
            </a:endParaRPr>
          </a:p>
        </p:txBody>
      </p:sp>
    </p:spTree>
    <p:extLst>
      <p:ext uri="{BB962C8B-B14F-4D97-AF65-F5344CB8AC3E}">
        <p14:creationId xmlns:p14="http://schemas.microsoft.com/office/powerpoint/2010/main" val="1386498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8081766" cy="5129390"/>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400" dirty="0" smtClean="0"/>
          </a:p>
          <a:p>
            <a:pPr marL="0" indent="0">
              <a:buNone/>
            </a:pPr>
            <a:r>
              <a:rPr lang="en-US" sz="3000" dirty="0" smtClean="0">
                <a:solidFill>
                  <a:srgbClr val="C00000"/>
                </a:solidFill>
              </a:rPr>
              <a:t>Questions </a:t>
            </a:r>
            <a:r>
              <a:rPr lang="en-US" sz="3000" dirty="0">
                <a:solidFill>
                  <a:srgbClr val="C00000"/>
                </a:solidFill>
              </a:rPr>
              <a:t>for a campus conversation regarding our readiness:</a:t>
            </a:r>
          </a:p>
          <a:p>
            <a:pPr marL="0" indent="0">
              <a:buNone/>
            </a:pPr>
            <a:endParaRPr lang="en-US" sz="3000" dirty="0" smtClean="0"/>
          </a:p>
          <a:p>
            <a:pPr marL="0" indent="0">
              <a:buNone/>
            </a:pPr>
            <a:r>
              <a:rPr lang="en-US" sz="3000" dirty="0" smtClean="0"/>
              <a:t>Do </a:t>
            </a:r>
            <a:r>
              <a:rPr lang="en-US" sz="3000" dirty="0"/>
              <a:t>we have resources (i.e., faculty, information resources, infrastructure) to support doctoral education?</a:t>
            </a:r>
          </a:p>
          <a:p>
            <a:endParaRPr lang="en-US" sz="2400" dirty="0"/>
          </a:p>
          <a:p>
            <a:pPr marL="800100" lvl="1" indent="-342900">
              <a:buFont typeface="Arial" panose="020B0604020202020204" pitchFamily="34" charset="0"/>
              <a:buChar char="•"/>
            </a:pPr>
            <a:r>
              <a:rPr lang="en-US" sz="2400" dirty="0"/>
              <a:t>“The intellectual interaction between doctoral students and faculty is distinctive and central in doctoral education. Institutions need to consider whether the program has the faculty, information resources, and organizational support services to meet the requirements of the advanced degree.” </a:t>
            </a:r>
          </a:p>
          <a:p>
            <a:pPr marL="0" indent="0">
              <a:buNone/>
            </a:pPr>
            <a:endParaRPr lang="en-US" sz="2400" dirty="0">
              <a:latin typeface="Arial"/>
              <a:cs typeface="Arial"/>
            </a:endParaRPr>
          </a:p>
        </p:txBody>
      </p:sp>
    </p:spTree>
    <p:extLst>
      <p:ext uri="{BB962C8B-B14F-4D97-AF65-F5344CB8AC3E}">
        <p14:creationId xmlns:p14="http://schemas.microsoft.com/office/powerpoint/2010/main" val="3683218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8081766"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000" dirty="0" smtClean="0"/>
          </a:p>
          <a:p>
            <a:pPr marL="0" indent="0">
              <a:buNone/>
            </a:pPr>
            <a:r>
              <a:rPr lang="en-US" sz="3000" dirty="0" smtClean="0">
                <a:solidFill>
                  <a:srgbClr val="C00000"/>
                </a:solidFill>
              </a:rPr>
              <a:t>Questions </a:t>
            </a:r>
            <a:r>
              <a:rPr lang="en-US" sz="3000" dirty="0">
                <a:solidFill>
                  <a:srgbClr val="C00000"/>
                </a:solidFill>
              </a:rPr>
              <a:t>for a campus conversation regarding our readiness:</a:t>
            </a:r>
          </a:p>
          <a:p>
            <a:endParaRPr lang="en-US" sz="3000" dirty="0"/>
          </a:p>
          <a:p>
            <a:pPr marL="0" indent="0">
              <a:buNone/>
            </a:pPr>
            <a:r>
              <a:rPr lang="en-US" sz="3000" dirty="0"/>
              <a:t>Do we currently have quality assurance systems that can support doctoral programs?</a:t>
            </a:r>
          </a:p>
          <a:p>
            <a:endParaRPr lang="en-US" sz="2400" dirty="0"/>
          </a:p>
          <a:p>
            <a:pPr marL="800100" lvl="1" indent="-342900">
              <a:buFont typeface="Arial" panose="020B0604020202020204" pitchFamily="34" charset="0"/>
              <a:buChar char="•"/>
            </a:pPr>
            <a:r>
              <a:rPr lang="en-US" sz="2400" dirty="0"/>
              <a:t>“Institutions need to demonstrate that quality assurance systems are aligned with the expectations of a doctoral-level education, and are fully integrated with the existing academic culture.” </a:t>
            </a:r>
          </a:p>
          <a:p>
            <a:pPr marL="0" indent="0">
              <a:buNone/>
            </a:pPr>
            <a:endParaRPr lang="en-US" sz="2400" dirty="0">
              <a:latin typeface="Arial"/>
              <a:cs typeface="Arial"/>
            </a:endParaRPr>
          </a:p>
        </p:txBody>
      </p:sp>
    </p:spTree>
    <p:extLst>
      <p:ext uri="{BB962C8B-B14F-4D97-AF65-F5344CB8AC3E}">
        <p14:creationId xmlns:p14="http://schemas.microsoft.com/office/powerpoint/2010/main" val="2007780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8081766" cy="5129390"/>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600" dirty="0" smtClean="0">
              <a:solidFill>
                <a:srgbClr val="C00000"/>
              </a:solidFill>
            </a:endParaRPr>
          </a:p>
          <a:p>
            <a:pPr marL="0" indent="0" algn="ctr">
              <a:buNone/>
            </a:pPr>
            <a:r>
              <a:rPr lang="en-US" sz="2600" dirty="0">
                <a:solidFill>
                  <a:srgbClr val="C00000"/>
                </a:solidFill>
              </a:rPr>
              <a:t>Moving to a new degree level is one of the most important decisions an institution makes.</a:t>
            </a:r>
          </a:p>
          <a:p>
            <a:pPr algn="ctr"/>
            <a:endParaRPr lang="en-US" sz="2600" dirty="0"/>
          </a:p>
          <a:p>
            <a:pPr marL="0" indent="0" algn="ctr">
              <a:buNone/>
            </a:pPr>
            <a:r>
              <a:rPr lang="en-US" sz="2600" dirty="0"/>
              <a:t>Once established and demonstrated, readiness – culture, capacity, commitment, mission-alignment – can support more advanced-degree program development (master’s and doctorate).</a:t>
            </a:r>
          </a:p>
          <a:p>
            <a:endParaRPr lang="en-US" sz="2600" dirty="0"/>
          </a:p>
          <a:p>
            <a:pPr marL="0" indent="0" algn="ctr">
              <a:buNone/>
            </a:pPr>
            <a:r>
              <a:rPr lang="en-US" sz="2600" dirty="0"/>
              <a:t>This is a vital part of WOU’s future.</a:t>
            </a:r>
          </a:p>
          <a:p>
            <a:endParaRPr lang="en-US" sz="2600" dirty="0"/>
          </a:p>
          <a:p>
            <a:pPr marL="0" indent="0" algn="ctr">
              <a:buNone/>
            </a:pPr>
            <a:r>
              <a:rPr lang="en-US" sz="2600" dirty="0">
                <a:solidFill>
                  <a:srgbClr val="C00000"/>
                </a:solidFill>
              </a:rPr>
              <a:t>Forward together.</a:t>
            </a:r>
          </a:p>
          <a:p>
            <a:pPr marL="0" indent="0">
              <a:buNone/>
            </a:pPr>
            <a:endParaRPr lang="en-US" sz="2600" dirty="0">
              <a:latin typeface="Arial"/>
              <a:cs typeface="Arial"/>
            </a:endParaRPr>
          </a:p>
        </p:txBody>
      </p:sp>
    </p:spTree>
    <p:extLst>
      <p:ext uri="{BB962C8B-B14F-4D97-AF65-F5344CB8AC3E}">
        <p14:creationId xmlns:p14="http://schemas.microsoft.com/office/powerpoint/2010/main" val="6869576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221</TotalTime>
  <Words>525</Words>
  <Application>Microsoft Macintosh PowerPoint</Application>
  <PresentationFormat>On-screen Show (4:3)</PresentationFormat>
  <Paragraphs>54</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Forward Together:  New Degrees, New Programs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Western Oregon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ALIGNED LEFT, ARIAL BOLD</dc:title>
  <dc:creator>UCS</dc:creator>
  <cp:lastModifiedBy>Robert Winningham</cp:lastModifiedBy>
  <cp:revision>17</cp:revision>
  <dcterms:created xsi:type="dcterms:W3CDTF">2017-03-06T17:12:06Z</dcterms:created>
  <dcterms:modified xsi:type="dcterms:W3CDTF">2019-02-05T16:51:39Z</dcterms:modified>
</cp:coreProperties>
</file>