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9e7111b01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49e7111b01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f71e4f6d8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4f71e4f6d8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4f71e4f6d8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f71e4f6d8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4f71e4f6d8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4f71e4f6d8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9e6c5b189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49e6c5b189_0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f71e4f6d8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4f71e4f6d8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4f71e4f6d8_0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d1e0bf59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4d1e0bf59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4d1e0bf59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afab3ccc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4afab3ccc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4afab3ccc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9e6c5b189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49e6c5b189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49e6c5b189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9e7111b01_1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49e7111b01_1_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49e7111b01_1_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9e6c5b189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49e6c5b189_0_2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49e6c5b189_0_2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9e7111b01_1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49e7111b01_1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49e7111b01_1_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d96f97612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4d96f97612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4d96f97612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9e6c5b189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49e6c5b189_0_2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49e6c5b189_0_2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9e7111b01_1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49e7111b01_1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49e7111b01_1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f71e4f6d8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4f71e4f6d8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4f71e4f6d8_0_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ee2feddc8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4ee2feddc8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Emphasize that not less than 65% of the funding for the personnel preparation fund the  students. We provide a percentage based upon their tuition rate. This funding supports students who may otherwise be unable to attend the university.</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The vast majority of grants we get are to support students in professional preparation programs. These grants provide funding for the students to offset the cost of attending university. Even the DBI grant has funding to support students by providing student worker positions and specialized training.</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4/5 current grants and most of the grants over the past decades provide funding for students.</a:t>
            </a:r>
            <a:endParaRPr sz="1050">
              <a:solidFill>
                <a:srgbClr val="3C4043"/>
              </a:solidFill>
              <a:highlight>
                <a:srgbClr val="FFFFFF"/>
              </a:highlight>
              <a:latin typeface="Roboto"/>
              <a:ea typeface="Roboto"/>
              <a:cs typeface="Roboto"/>
              <a:sym typeface="Roboto"/>
            </a:endParaRPr>
          </a:p>
        </p:txBody>
      </p:sp>
      <p:sp>
        <p:nvSpPr>
          <p:cNvPr id="175" name="Google Shape;175;g4ee2feddc8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f71e4f6d8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4f71e4f6d8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4f71e4f6d8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9" name="Google Shape;59;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1" name="Google Shape;71;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7" name="Google Shape;77;p17"/>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8" name="Google Shape;78;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4" name="Google Shape;84;p18"/>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5" name="Google Shape;85;p18"/>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6" name="Google Shape;86;p18"/>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7" name="Google Shape;87;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2" name="Google Shape;102;p21"/>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3" name="Google Shape;103;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0" name="Google Shape;110;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78" y="1371600"/>
            <a:ext cx="4388644"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txBox="1"/>
          <p:nvPr>
            <p:ph type="ctrTitle"/>
          </p:nvPr>
        </p:nvSpPr>
        <p:spPr>
          <a:xfrm>
            <a:off x="205651" y="2183750"/>
            <a:ext cx="7771500" cy="90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860"/>
              <a:buFont typeface="Arial"/>
              <a:buNone/>
            </a:pPr>
            <a:r>
              <a:rPr b="1" lang="en" sz="4860">
                <a:solidFill>
                  <a:schemeClr val="lt1"/>
                </a:solidFill>
                <a:latin typeface="Arial"/>
                <a:ea typeface="Arial"/>
                <a:cs typeface="Arial"/>
                <a:sym typeface="Arial"/>
              </a:rPr>
              <a:t>RRCD </a:t>
            </a:r>
            <a:r>
              <a:rPr b="1" lang="en" sz="1800">
                <a:solidFill>
                  <a:schemeClr val="lt1"/>
                </a:solidFill>
                <a:latin typeface="Arial"/>
                <a:ea typeface="Arial"/>
                <a:cs typeface="Arial"/>
                <a:sym typeface="Arial"/>
              </a:rPr>
              <a:t>(est.1973)</a:t>
            </a:r>
            <a:endParaRPr b="1" sz="1800">
              <a:solidFill>
                <a:schemeClr val="lt1"/>
              </a:solidFill>
              <a:latin typeface="Arial"/>
              <a:ea typeface="Arial"/>
              <a:cs typeface="Arial"/>
              <a:sym typeface="Arial"/>
            </a:endParaRPr>
          </a:p>
        </p:txBody>
      </p:sp>
      <p:sp>
        <p:nvSpPr>
          <p:cNvPr id="130" name="Google Shape;130;p25"/>
          <p:cNvSpPr txBox="1"/>
          <p:nvPr>
            <p:ph idx="1" type="subTitle"/>
          </p:nvPr>
        </p:nvSpPr>
        <p:spPr>
          <a:xfrm>
            <a:off x="205638" y="3046083"/>
            <a:ext cx="6400800" cy="5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FFFF"/>
              </a:buClr>
              <a:buSzPts val="3200"/>
              <a:buNone/>
            </a:pPr>
            <a:r>
              <a:rPr lang="en">
                <a:solidFill>
                  <a:srgbClr val="FFFFFF"/>
                </a:solidFill>
                <a:latin typeface="Arial"/>
                <a:ea typeface="Arial"/>
                <a:cs typeface="Arial"/>
                <a:sym typeface="Arial"/>
              </a:rPr>
              <a:t>March 12, 2019</a:t>
            </a:r>
            <a:endParaRPr>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34"/>
          <p:cNvSpPr txBox="1"/>
          <p:nvPr>
            <p:ph type="title"/>
          </p:nvPr>
        </p:nvSpPr>
        <p:spPr>
          <a:xfrm>
            <a:off x="1593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Pending</a:t>
            </a:r>
            <a:r>
              <a:rPr b="1" lang="en" sz="2800">
                <a:solidFill>
                  <a:srgbClr val="FF0000"/>
                </a:solidFill>
                <a:latin typeface="Arial"/>
                <a:ea typeface="Arial"/>
                <a:cs typeface="Arial"/>
                <a:sym typeface="Arial"/>
              </a:rPr>
              <a:t> RRCD Grants</a:t>
            </a:r>
            <a:endParaRPr b="1" sz="2800">
              <a:solidFill>
                <a:srgbClr val="FF0000"/>
              </a:solidFill>
              <a:latin typeface="Arial"/>
              <a:ea typeface="Arial"/>
              <a:cs typeface="Arial"/>
              <a:sym typeface="Arial"/>
            </a:endParaRPr>
          </a:p>
        </p:txBody>
      </p:sp>
      <p:sp>
        <p:nvSpPr>
          <p:cNvPr id="193" name="Google Shape;193;p34"/>
          <p:cNvSpPr txBox="1"/>
          <p:nvPr>
            <p:ph idx="1" type="body"/>
          </p:nvPr>
        </p:nvSpPr>
        <p:spPr>
          <a:xfrm>
            <a:off x="159300" y="847675"/>
            <a:ext cx="8498700" cy="341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400">
                <a:latin typeface="Arial"/>
                <a:ea typeface="Arial"/>
                <a:cs typeface="Arial"/>
                <a:sym typeface="Arial"/>
              </a:rPr>
              <a:t>P</a:t>
            </a:r>
            <a:r>
              <a:rPr lang="en" sz="2400">
                <a:latin typeface="Arial"/>
                <a:ea typeface="Arial"/>
                <a:cs typeface="Arial"/>
                <a:sym typeface="Arial"/>
              </a:rPr>
              <a:t>ending grant decision</a:t>
            </a:r>
            <a:endParaRPr sz="2400">
              <a:latin typeface="Arial"/>
              <a:ea typeface="Arial"/>
              <a:cs typeface="Arial"/>
              <a:sym typeface="Arial"/>
            </a:endParaRPr>
          </a:p>
          <a:p>
            <a:pPr indent="-381000" lvl="0" marL="457200" rtl="0" algn="l">
              <a:spcBef>
                <a:spcPts val="360"/>
              </a:spcBef>
              <a:spcAft>
                <a:spcPts val="0"/>
              </a:spcAft>
              <a:buSzPts val="2400"/>
              <a:buFont typeface="Arial"/>
              <a:buChar char="•"/>
            </a:pPr>
            <a:r>
              <a:rPr lang="en" sz="2400">
                <a:latin typeface="Arial"/>
                <a:ea typeface="Arial"/>
                <a:cs typeface="Arial"/>
                <a:sym typeface="Arial"/>
              </a:rPr>
              <a:t>FEMA (submitted 12/20/18) • $500K</a:t>
            </a:r>
            <a:endParaRPr sz="2400">
              <a:latin typeface="Arial"/>
              <a:ea typeface="Arial"/>
              <a:cs typeface="Arial"/>
              <a:sym typeface="Arial"/>
            </a:endParaRPr>
          </a:p>
          <a:p>
            <a:pPr indent="0" lvl="0" marL="0" rtl="0" algn="l">
              <a:spcBef>
                <a:spcPts val="360"/>
              </a:spcBef>
              <a:spcAft>
                <a:spcPts val="0"/>
              </a:spcAft>
              <a:buNone/>
            </a:pPr>
            <a:r>
              <a:t/>
            </a:r>
            <a:endParaRPr sz="2400">
              <a:latin typeface="Arial"/>
              <a:ea typeface="Arial"/>
              <a:cs typeface="Arial"/>
              <a:sym typeface="Arial"/>
            </a:endParaRPr>
          </a:p>
          <a:p>
            <a:pPr indent="0" lvl="0" marL="0" rtl="0" algn="l">
              <a:spcBef>
                <a:spcPts val="360"/>
              </a:spcBef>
              <a:spcAft>
                <a:spcPts val="0"/>
              </a:spcAft>
              <a:buClr>
                <a:srgbClr val="000000"/>
              </a:buClr>
              <a:buSzPts val="1100"/>
              <a:buFont typeface="Arial"/>
              <a:buNone/>
            </a:pPr>
            <a:r>
              <a:rPr lang="en" sz="2400">
                <a:latin typeface="Arial"/>
                <a:ea typeface="Arial"/>
                <a:cs typeface="Arial"/>
                <a:sym typeface="Arial"/>
              </a:rPr>
              <a:t>Future 5 year </a:t>
            </a:r>
            <a:r>
              <a:rPr lang="en" sz="2400">
                <a:latin typeface="Arial"/>
                <a:ea typeface="Arial"/>
                <a:cs typeface="Arial"/>
                <a:sym typeface="Arial"/>
              </a:rPr>
              <a:t>grant proposals</a:t>
            </a:r>
            <a:endParaRPr sz="2400">
              <a:latin typeface="Arial"/>
              <a:ea typeface="Arial"/>
              <a:cs typeface="Arial"/>
              <a:sym typeface="Arial"/>
            </a:endParaRPr>
          </a:p>
          <a:p>
            <a:pPr indent="-381000" lvl="0" marL="457200" rtl="0" algn="l">
              <a:spcBef>
                <a:spcPts val="360"/>
              </a:spcBef>
              <a:spcAft>
                <a:spcPts val="0"/>
              </a:spcAft>
              <a:buSzPts val="2400"/>
              <a:buFont typeface="Arial"/>
              <a:buChar char="•"/>
            </a:pPr>
            <a:r>
              <a:rPr lang="en" sz="2400">
                <a:latin typeface="Arial"/>
                <a:ea typeface="Arial"/>
                <a:cs typeface="Arial"/>
                <a:sym typeface="Arial"/>
              </a:rPr>
              <a:t>RCDHHA • $750K (est.)</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RCE Long Term Rehab • $1M (est.)</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DHHE • $1.25M (est.)</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Deaf Leadership Academy • $500K+ (est.)</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National Research Deaf Suicide Prevention • $1M+ (est.)</a:t>
            </a:r>
            <a:endParaRPr sz="2400">
              <a:latin typeface="Arial"/>
              <a:ea typeface="Arial"/>
              <a:cs typeface="Arial"/>
              <a:sym typeface="Arial"/>
            </a:endParaRPr>
          </a:p>
        </p:txBody>
      </p:sp>
      <p:pic>
        <p:nvPicPr>
          <p:cNvPr id="194" name="Google Shape;194;p34"/>
          <p:cNvPicPr preferRelativeResize="0"/>
          <p:nvPr/>
        </p:nvPicPr>
        <p:blipFill rotWithShape="1">
          <a:blip r:embed="rId4">
            <a:alphaModFix/>
          </a:blip>
          <a:srcRect b="0" l="0" r="50000" t="0"/>
          <a:stretch/>
        </p:blipFill>
        <p:spPr>
          <a:xfrm>
            <a:off x="7070576" y="2987375"/>
            <a:ext cx="998925" cy="920900"/>
          </a:xfrm>
          <a:prstGeom prst="rect">
            <a:avLst/>
          </a:prstGeom>
          <a:noFill/>
          <a:ln>
            <a:noFill/>
          </a:ln>
        </p:spPr>
      </p:pic>
      <p:pic>
        <p:nvPicPr>
          <p:cNvPr id="195" name="Google Shape;195;p34"/>
          <p:cNvPicPr preferRelativeResize="0"/>
          <p:nvPr/>
        </p:nvPicPr>
        <p:blipFill>
          <a:blip r:embed="rId5">
            <a:alphaModFix/>
          </a:blip>
          <a:stretch>
            <a:fillRect/>
          </a:stretch>
        </p:blipFill>
        <p:spPr>
          <a:xfrm>
            <a:off x="7026500" y="182675"/>
            <a:ext cx="1087075" cy="1147900"/>
          </a:xfrm>
          <a:prstGeom prst="rect">
            <a:avLst/>
          </a:prstGeom>
          <a:noFill/>
          <a:ln>
            <a:noFill/>
          </a:ln>
        </p:spPr>
      </p:pic>
      <p:pic>
        <p:nvPicPr>
          <p:cNvPr id="196" name="Google Shape;196;p34"/>
          <p:cNvPicPr preferRelativeResize="0"/>
          <p:nvPr/>
        </p:nvPicPr>
        <p:blipFill>
          <a:blip r:embed="rId6">
            <a:alphaModFix/>
          </a:blip>
          <a:stretch>
            <a:fillRect/>
          </a:stretch>
        </p:blipFill>
        <p:spPr>
          <a:xfrm>
            <a:off x="6428125" y="1202601"/>
            <a:ext cx="2283825" cy="164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35"/>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Current RRCD Projects</a:t>
            </a:r>
            <a:endParaRPr b="1" sz="2800">
              <a:solidFill>
                <a:srgbClr val="FF0000"/>
              </a:solidFill>
              <a:latin typeface="Arial"/>
              <a:ea typeface="Arial"/>
              <a:cs typeface="Arial"/>
              <a:sym typeface="Arial"/>
            </a:endParaRPr>
          </a:p>
        </p:txBody>
      </p:sp>
      <p:sp>
        <p:nvSpPr>
          <p:cNvPr id="203" name="Google Shape;203;p35"/>
          <p:cNvSpPr txBox="1"/>
          <p:nvPr>
            <p:ph idx="1" type="body"/>
          </p:nvPr>
        </p:nvSpPr>
        <p:spPr>
          <a:xfrm>
            <a:off x="311700" y="1076275"/>
            <a:ext cx="8583900" cy="341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000">
                <a:latin typeface="Arial"/>
                <a:ea typeface="Arial"/>
                <a:cs typeface="Arial"/>
                <a:sym typeface="Arial"/>
              </a:rPr>
              <a:t>Summary on all active RRCD projects</a:t>
            </a:r>
            <a:endParaRPr sz="2000">
              <a:latin typeface="Arial"/>
              <a:ea typeface="Arial"/>
              <a:cs typeface="Arial"/>
              <a:sym typeface="Arial"/>
            </a:endParaRPr>
          </a:p>
          <a:p>
            <a:pPr indent="-355600" lvl="0" marL="457200" rtl="0" algn="l">
              <a:spcBef>
                <a:spcPts val="360"/>
              </a:spcBef>
              <a:spcAft>
                <a:spcPts val="0"/>
              </a:spcAft>
              <a:buSzPts val="2000"/>
              <a:buChar char="•"/>
            </a:pPr>
            <a:r>
              <a:rPr lang="en" sz="2000">
                <a:latin typeface="Arial"/>
                <a:ea typeface="Arial"/>
                <a:cs typeface="Arial"/>
                <a:sym typeface="Arial"/>
              </a:rPr>
              <a:t>Refine our </a:t>
            </a:r>
            <a:r>
              <a:rPr lang="en" sz="2000">
                <a:latin typeface="Arial"/>
                <a:ea typeface="Arial"/>
                <a:cs typeface="Arial"/>
                <a:sym typeface="Arial"/>
              </a:rPr>
              <a:t>goal statement</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Rejuvenate RRCD’s web page </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Enhance RRCD’s Endowment and Foundation</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Increase RRCD’s Fundraising Plan for our Endowment Fund</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Seek $12K funding for ASL Language &amp; </a:t>
            </a:r>
            <a:r>
              <a:rPr lang="en" sz="2000">
                <a:latin typeface="Arial"/>
                <a:ea typeface="Arial"/>
                <a:cs typeface="Arial"/>
                <a:sym typeface="Arial"/>
              </a:rPr>
              <a:t>Communication</a:t>
            </a:r>
            <a:r>
              <a:rPr lang="en" sz="2000">
                <a:latin typeface="Arial"/>
                <a:ea typeface="Arial"/>
                <a:cs typeface="Arial"/>
                <a:sym typeface="Arial"/>
              </a:rPr>
              <a:t> Assessment </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Host 2 workshops for interpreter and ASL educators, students, and interpreters (April 2019)</a:t>
            </a:r>
            <a:endParaRPr sz="2000">
              <a:latin typeface="Arial"/>
              <a:ea typeface="Arial"/>
              <a:cs typeface="Arial"/>
              <a:sym typeface="Arial"/>
            </a:endParaRPr>
          </a:p>
          <a:p>
            <a:pPr indent="-355600" lvl="0" marL="457200" rtl="0" algn="l">
              <a:spcBef>
                <a:spcPts val="0"/>
              </a:spcBef>
              <a:spcAft>
                <a:spcPts val="0"/>
              </a:spcAft>
              <a:buSzPts val="2000"/>
              <a:buChar char="•"/>
            </a:pPr>
            <a:r>
              <a:rPr lang="en" sz="2000">
                <a:latin typeface="Arial"/>
                <a:ea typeface="Arial"/>
                <a:cs typeface="Arial"/>
                <a:sym typeface="Arial"/>
              </a:rPr>
              <a:t>Plan </a:t>
            </a:r>
            <a:r>
              <a:rPr lang="en" sz="2000">
                <a:latin typeface="Arial"/>
                <a:ea typeface="Arial"/>
                <a:cs typeface="Arial"/>
                <a:sym typeface="Arial"/>
              </a:rPr>
              <a:t>3rd Biennial Deaf Interpreter Conference (DIC3) (June 2019)</a:t>
            </a:r>
            <a:endParaRPr sz="2000">
              <a:latin typeface="Arial"/>
              <a:ea typeface="Arial"/>
              <a:cs typeface="Arial"/>
              <a:sym typeface="Arial"/>
            </a:endParaRPr>
          </a:p>
          <a:p>
            <a:pPr indent="-355600" lvl="0" marL="457200" rtl="0" algn="l">
              <a:spcBef>
                <a:spcPts val="0"/>
              </a:spcBef>
              <a:spcAft>
                <a:spcPts val="0"/>
              </a:spcAft>
              <a:buSzPts val="2000"/>
              <a:buChar char="•"/>
            </a:pPr>
            <a:r>
              <a:rPr lang="en" sz="2000">
                <a:latin typeface="Arial"/>
                <a:ea typeface="Arial"/>
                <a:cs typeface="Arial"/>
                <a:sym typeface="Arial"/>
              </a:rPr>
              <a:t>Provide DBII Interpreter’s 2nd and 3rd Cohort training (July 2019)</a:t>
            </a:r>
            <a:endParaRPr sz="2000">
              <a:latin typeface="Arial"/>
              <a:ea typeface="Arial"/>
              <a:cs typeface="Arial"/>
              <a:sym typeface="Arial"/>
            </a:endParaRPr>
          </a:p>
          <a:p>
            <a:pPr indent="-355600" lvl="0" marL="457200" rtl="0" algn="l">
              <a:spcBef>
                <a:spcPts val="0"/>
              </a:spcBef>
              <a:spcAft>
                <a:spcPts val="0"/>
              </a:spcAft>
              <a:buSzPts val="2000"/>
              <a:buChar char="•"/>
            </a:pPr>
            <a:r>
              <a:rPr lang="en" sz="2000">
                <a:latin typeface="Arial"/>
                <a:ea typeface="Arial"/>
                <a:cs typeface="Arial"/>
                <a:sym typeface="Arial"/>
              </a:rPr>
              <a:t>Organize </a:t>
            </a:r>
            <a:r>
              <a:rPr lang="en" sz="2000">
                <a:latin typeface="Arial"/>
                <a:ea typeface="Arial"/>
                <a:cs typeface="Arial"/>
                <a:sym typeface="Arial"/>
              </a:rPr>
              <a:t>10th Annual ASL Silent Weekend (July 2019)</a:t>
            </a:r>
            <a:endParaRPr sz="20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36"/>
          <p:cNvSpPr/>
          <p:nvPr/>
        </p:nvSpPr>
        <p:spPr>
          <a:xfrm>
            <a:off x="419025" y="509925"/>
            <a:ext cx="4266000" cy="5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400">
                <a:solidFill>
                  <a:srgbClr val="FFFFFF"/>
                </a:solidFill>
              </a:rPr>
              <a:t>Save the Date!</a:t>
            </a:r>
            <a:r>
              <a:rPr b="0" i="0" lang="en" sz="4400" u="none" cap="none" strike="noStrike">
                <a:solidFill>
                  <a:srgbClr val="FFFFFF"/>
                </a:solidFill>
                <a:latin typeface="Arial"/>
                <a:ea typeface="Arial"/>
                <a:cs typeface="Arial"/>
                <a:sym typeface="Arial"/>
              </a:rPr>
              <a:t> </a:t>
            </a:r>
            <a:endParaRPr/>
          </a:p>
        </p:txBody>
      </p:sp>
      <p:sp>
        <p:nvSpPr>
          <p:cNvPr id="209" name="Google Shape;209;p36"/>
          <p:cNvSpPr/>
          <p:nvPr/>
        </p:nvSpPr>
        <p:spPr>
          <a:xfrm>
            <a:off x="180875" y="3160175"/>
            <a:ext cx="3260100" cy="19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000">
                <a:solidFill>
                  <a:srgbClr val="FFFFFF"/>
                </a:solidFill>
              </a:rPr>
              <a:t>1st Annual </a:t>
            </a:r>
            <a:endParaRPr b="1" sz="3000">
              <a:solidFill>
                <a:srgbClr val="FFFFFF"/>
              </a:solidFill>
            </a:endParaRPr>
          </a:p>
          <a:p>
            <a:pPr indent="0" lvl="0" marL="0" marR="0" rtl="0" algn="ctr">
              <a:spcBef>
                <a:spcPts val="0"/>
              </a:spcBef>
              <a:spcAft>
                <a:spcPts val="0"/>
              </a:spcAft>
              <a:buNone/>
            </a:pPr>
            <a:r>
              <a:rPr b="1" lang="en" sz="3000">
                <a:solidFill>
                  <a:srgbClr val="FFFFFF"/>
                </a:solidFill>
              </a:rPr>
              <a:t>Kick Off Forum</a:t>
            </a:r>
            <a:endParaRPr b="1" sz="3000">
              <a:solidFill>
                <a:srgbClr val="FFFFFF"/>
              </a:solidFill>
            </a:endParaRPr>
          </a:p>
          <a:p>
            <a:pPr indent="0" lvl="0" marL="0" marR="0" rtl="0" algn="ctr">
              <a:spcBef>
                <a:spcPts val="0"/>
              </a:spcBef>
              <a:spcAft>
                <a:spcPts val="0"/>
              </a:spcAft>
              <a:buNone/>
            </a:pPr>
            <a:r>
              <a:rPr b="1" lang="en" sz="3000">
                <a:solidFill>
                  <a:srgbClr val="FFFFFF"/>
                </a:solidFill>
              </a:rPr>
              <a:t>October 23, 2019 3 - 5pm</a:t>
            </a:r>
            <a:endParaRPr b="1" sz="30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2280150"/>
            <a:ext cx="8520600" cy="583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4800">
                <a:solidFill>
                  <a:srgbClr val="FF0000"/>
                </a:solidFill>
                <a:latin typeface="Arial"/>
                <a:ea typeface="Arial"/>
                <a:cs typeface="Arial"/>
                <a:sym typeface="Arial"/>
              </a:rPr>
              <a:t>Question / Answer</a:t>
            </a:r>
            <a:endParaRPr b="1" sz="4800">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38"/>
          <p:cNvSpPr txBox="1"/>
          <p:nvPr>
            <p:ph type="title"/>
          </p:nvPr>
        </p:nvSpPr>
        <p:spPr>
          <a:xfrm>
            <a:off x="311700" y="2280150"/>
            <a:ext cx="8520600" cy="583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1800">
                <a:solidFill>
                  <a:srgbClr val="FF0000"/>
                </a:solidFill>
                <a:latin typeface="Arial"/>
                <a:ea typeface="Arial"/>
                <a:cs typeface="Arial"/>
                <a:sym typeface="Arial"/>
              </a:rPr>
              <a:t>For more information about current and future projects, </a:t>
            </a:r>
            <a:endParaRPr b="1" sz="1800">
              <a:solidFill>
                <a:srgbClr val="FF0000"/>
              </a:solidFill>
              <a:latin typeface="Arial"/>
              <a:ea typeface="Arial"/>
              <a:cs typeface="Arial"/>
              <a:sym typeface="Arial"/>
            </a:endParaRPr>
          </a:p>
          <a:p>
            <a:pPr indent="0" lvl="0" marL="0" rtl="0" algn="ctr">
              <a:spcBef>
                <a:spcPts val="0"/>
              </a:spcBef>
              <a:spcAft>
                <a:spcPts val="0"/>
              </a:spcAft>
              <a:buNone/>
            </a:pPr>
            <a:r>
              <a:rPr b="1" lang="en" sz="1800">
                <a:solidFill>
                  <a:srgbClr val="FF0000"/>
                </a:solidFill>
                <a:latin typeface="Arial"/>
                <a:ea typeface="Arial"/>
                <a:cs typeface="Arial"/>
                <a:sym typeface="Arial"/>
              </a:rPr>
              <a:t>please view next three slides or contact me at </a:t>
            </a:r>
            <a:endParaRPr b="1" sz="1800">
              <a:solidFill>
                <a:srgbClr val="FF0000"/>
              </a:solidFill>
              <a:latin typeface="Arial"/>
              <a:ea typeface="Arial"/>
              <a:cs typeface="Arial"/>
              <a:sym typeface="Arial"/>
            </a:endParaRPr>
          </a:p>
          <a:p>
            <a:pPr indent="0" lvl="0" marL="0" rtl="0" algn="ctr">
              <a:spcBef>
                <a:spcPts val="0"/>
              </a:spcBef>
              <a:spcAft>
                <a:spcPts val="0"/>
              </a:spcAft>
              <a:buNone/>
            </a:pPr>
            <a:r>
              <a:rPr b="1" lang="en" sz="1800">
                <a:solidFill>
                  <a:srgbClr val="FF0000"/>
                </a:solidFill>
                <a:latin typeface="Arial"/>
                <a:ea typeface="Arial"/>
                <a:cs typeface="Arial"/>
                <a:sym typeface="Arial"/>
              </a:rPr>
              <a:t>ludwigc@wou.edu.</a:t>
            </a:r>
            <a:endParaRPr b="1" sz="1800">
              <a:solidFill>
                <a:srgbClr val="FF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9"/>
          <p:cNvSpPr txBox="1"/>
          <p:nvPr>
            <p:ph idx="1" type="body"/>
          </p:nvPr>
        </p:nvSpPr>
        <p:spPr>
          <a:xfrm>
            <a:off x="311700" y="266975"/>
            <a:ext cx="8509200" cy="4733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 sz="1600">
                <a:solidFill>
                  <a:srgbClr val="FF0000"/>
                </a:solidFill>
                <a:latin typeface="Arial"/>
                <a:ea typeface="Arial"/>
                <a:cs typeface="Arial"/>
                <a:sym typeface="Arial"/>
              </a:rPr>
              <a:t>RRCD supports Deaf, DeafBlind, and Hard of Hearing individuals by engaging students, professionals, and stakeholders in innovative research, practices, training and advocacy.</a:t>
            </a:r>
            <a:endParaRPr sz="1200">
              <a:latin typeface="Arial"/>
              <a:ea typeface="Arial"/>
              <a:cs typeface="Arial"/>
              <a:sym typeface="Arial"/>
            </a:endParaRPr>
          </a:p>
          <a:p>
            <a:pPr indent="-342900" lvl="0" marL="800100" marR="0" rtl="0" algn="l">
              <a:lnSpc>
                <a:spcPct val="100000"/>
              </a:lnSpc>
              <a:spcBef>
                <a:spcPts val="800"/>
              </a:spcBef>
              <a:spcAft>
                <a:spcPts val="0"/>
              </a:spcAft>
              <a:buSzPts val="1800"/>
              <a:buFont typeface="Arial"/>
              <a:buAutoNum type="arabicPeriod"/>
            </a:pPr>
            <a:r>
              <a:rPr lang="en" sz="1800">
                <a:latin typeface="Arial"/>
                <a:ea typeface="Arial"/>
                <a:cs typeface="Arial"/>
                <a:sym typeface="Arial"/>
              </a:rPr>
              <a:t>RRCD</a:t>
            </a:r>
            <a:endParaRPr sz="1800">
              <a:latin typeface="Arial"/>
              <a:ea typeface="Arial"/>
              <a:cs typeface="Arial"/>
              <a:sym typeface="Arial"/>
            </a:endParaRPr>
          </a:p>
          <a:p>
            <a:pPr indent="-342900" lvl="0" marL="800100" marR="0" rtl="0" algn="l">
              <a:lnSpc>
                <a:spcPct val="100000"/>
              </a:lnSpc>
              <a:spcBef>
                <a:spcPts val="0"/>
              </a:spcBef>
              <a:spcAft>
                <a:spcPts val="0"/>
              </a:spcAft>
              <a:buSzPts val="1800"/>
              <a:buFont typeface="Arial"/>
              <a:buAutoNum type="arabicPeriod"/>
            </a:pPr>
            <a:r>
              <a:rPr lang="en" sz="1800">
                <a:latin typeface="Arial"/>
                <a:ea typeface="Arial"/>
                <a:cs typeface="Arial"/>
                <a:sym typeface="Arial"/>
              </a:rPr>
              <a:t>Research and Resource Center with Deaf </a:t>
            </a:r>
            <a:r>
              <a:rPr i="1" lang="en" sz="1800">
                <a:latin typeface="Arial"/>
                <a:ea typeface="Arial"/>
                <a:cs typeface="Arial"/>
                <a:sym typeface="Arial"/>
              </a:rPr>
              <a:t>community</a:t>
            </a:r>
            <a:r>
              <a:rPr lang="en" sz="1800">
                <a:latin typeface="Arial"/>
                <a:ea typeface="Arial"/>
                <a:cs typeface="Arial"/>
                <a:sym typeface="Arial"/>
              </a:rPr>
              <a:t> </a:t>
            </a:r>
            <a:endParaRPr sz="1800">
              <a:latin typeface="Arial"/>
              <a:ea typeface="Arial"/>
              <a:cs typeface="Arial"/>
              <a:sym typeface="Arial"/>
            </a:endParaRPr>
          </a:p>
          <a:p>
            <a:pPr indent="-342900" lvl="0" marL="800100" marR="0" rtl="0" algn="l">
              <a:lnSpc>
                <a:spcPct val="100000"/>
              </a:lnSpc>
              <a:spcBef>
                <a:spcPts val="0"/>
              </a:spcBef>
              <a:spcAft>
                <a:spcPts val="0"/>
              </a:spcAft>
              <a:buSzPts val="1800"/>
              <a:buFont typeface="Arial"/>
              <a:buAutoNum type="arabicPeriod"/>
            </a:pPr>
            <a:r>
              <a:rPr lang="en" sz="1800">
                <a:latin typeface="Arial"/>
                <a:ea typeface="Arial"/>
                <a:cs typeface="Arial"/>
                <a:sym typeface="Arial"/>
              </a:rPr>
              <a:t>Research and Resource Center of the Deaf </a:t>
            </a:r>
            <a:endParaRPr sz="1800">
              <a:latin typeface="Arial"/>
              <a:ea typeface="Arial"/>
              <a:cs typeface="Arial"/>
              <a:sym typeface="Arial"/>
            </a:endParaRPr>
          </a:p>
          <a:p>
            <a:pPr indent="-342900" lvl="0" marL="800100" rtl="0" algn="l">
              <a:spcBef>
                <a:spcPts val="0"/>
              </a:spcBef>
              <a:spcAft>
                <a:spcPts val="0"/>
              </a:spcAft>
              <a:buSzPts val="1800"/>
              <a:buAutoNum type="arabicPeriod"/>
            </a:pPr>
            <a:r>
              <a:rPr lang="en" sz="1800">
                <a:latin typeface="Arial"/>
                <a:ea typeface="Arial"/>
                <a:cs typeface="Arial"/>
                <a:sym typeface="Arial"/>
              </a:rPr>
              <a:t>Research, Resources and Communication with Deaf community</a:t>
            </a:r>
            <a:endParaRPr sz="1800">
              <a:latin typeface="Arial"/>
              <a:ea typeface="Arial"/>
              <a:cs typeface="Arial"/>
              <a:sym typeface="Arial"/>
            </a:endParaRPr>
          </a:p>
          <a:p>
            <a:pPr indent="-342900" lvl="0" marL="800100" rtl="0" algn="l">
              <a:spcBef>
                <a:spcPts val="0"/>
              </a:spcBef>
              <a:spcAft>
                <a:spcPts val="0"/>
              </a:spcAft>
              <a:buSzPts val="1800"/>
              <a:buFont typeface="Arial"/>
              <a:buAutoNum type="arabicPeriod"/>
            </a:pPr>
            <a:r>
              <a:rPr lang="en" sz="1800">
                <a:latin typeface="Arial"/>
                <a:ea typeface="Arial"/>
                <a:cs typeface="Arial"/>
                <a:sym typeface="Arial"/>
              </a:rPr>
              <a:t>RRCD: deaf research and resource center</a:t>
            </a:r>
            <a:endParaRPr sz="1800">
              <a:latin typeface="Arial"/>
              <a:ea typeface="Arial"/>
              <a:cs typeface="Arial"/>
              <a:sym typeface="Arial"/>
            </a:endParaRPr>
          </a:p>
          <a:p>
            <a:pPr indent="-342900" lvl="0" marL="800100" rtl="0" algn="l">
              <a:spcBef>
                <a:spcPts val="0"/>
              </a:spcBef>
              <a:spcAft>
                <a:spcPts val="0"/>
              </a:spcAft>
              <a:buSzPts val="1800"/>
              <a:buFont typeface="Arial"/>
              <a:buAutoNum type="arabicPeriod"/>
            </a:pPr>
            <a:r>
              <a:rPr lang="en" sz="1800">
                <a:latin typeface="Arial"/>
                <a:ea typeface="Arial"/>
                <a:cs typeface="Arial"/>
                <a:sym typeface="Arial"/>
              </a:rPr>
              <a:t>RRCD: Research and Resource Center supporting Deaf*</a:t>
            </a:r>
            <a:endParaRPr sz="1800">
              <a:latin typeface="Arial"/>
              <a:ea typeface="Arial"/>
              <a:cs typeface="Arial"/>
              <a:sym typeface="Arial"/>
            </a:endParaRPr>
          </a:p>
          <a:p>
            <a:pPr indent="-342900" lvl="0" marL="800100" rtl="0" algn="l">
              <a:spcBef>
                <a:spcPts val="0"/>
              </a:spcBef>
              <a:spcAft>
                <a:spcPts val="0"/>
              </a:spcAft>
              <a:buSzPts val="1800"/>
              <a:buFont typeface="Arial"/>
              <a:buAutoNum type="arabicPeriod"/>
            </a:pPr>
            <a:r>
              <a:rPr lang="en" sz="1800">
                <a:latin typeface="Arial"/>
                <a:ea typeface="Arial"/>
                <a:cs typeface="Arial"/>
                <a:sym typeface="Arial"/>
              </a:rPr>
              <a:t>Research and Resource Center of the Deaf, DeafBlind, and Hard of Hearing (keep </a:t>
            </a:r>
            <a:r>
              <a:rPr lang="en" sz="1800">
                <a:latin typeface="Arial"/>
                <a:ea typeface="Arial"/>
                <a:cs typeface="Arial"/>
                <a:sym typeface="Arial"/>
              </a:rPr>
              <a:t>abbreviation</a:t>
            </a:r>
            <a:r>
              <a:rPr lang="en" sz="1800">
                <a:latin typeface="Arial"/>
                <a:ea typeface="Arial"/>
                <a:cs typeface="Arial"/>
                <a:sym typeface="Arial"/>
              </a:rPr>
              <a:t> to RRCD)</a:t>
            </a:r>
            <a:endParaRPr sz="1800">
              <a:latin typeface="Arial"/>
              <a:ea typeface="Arial"/>
              <a:cs typeface="Arial"/>
              <a:sym typeface="Arial"/>
            </a:endParaRPr>
          </a:p>
          <a:p>
            <a:pPr indent="-342900" lvl="0" marL="800100" rtl="0" algn="l">
              <a:spcBef>
                <a:spcPts val="0"/>
              </a:spcBef>
              <a:spcAft>
                <a:spcPts val="0"/>
              </a:spcAft>
              <a:buSzPts val="1800"/>
              <a:buFont typeface="Arial"/>
              <a:buAutoNum type="arabicPeriod"/>
            </a:pPr>
            <a:r>
              <a:rPr lang="en" sz="1800">
                <a:latin typeface="Arial"/>
                <a:ea typeface="Arial"/>
                <a:cs typeface="Arial"/>
                <a:sym typeface="Arial"/>
              </a:rPr>
              <a:t>Research and Resource Connected with DSPS</a:t>
            </a:r>
            <a:endParaRPr sz="1800">
              <a:latin typeface="Arial"/>
              <a:ea typeface="Arial"/>
              <a:cs typeface="Arial"/>
              <a:sym typeface="Arial"/>
            </a:endParaRPr>
          </a:p>
          <a:p>
            <a:pPr indent="-342900" lvl="0" marL="800100" rtl="0" algn="l">
              <a:spcBef>
                <a:spcPts val="0"/>
              </a:spcBef>
              <a:spcAft>
                <a:spcPts val="0"/>
              </a:spcAft>
              <a:buSzPts val="1800"/>
              <a:buFont typeface="Arial"/>
              <a:buAutoNum type="arabicPeriod"/>
            </a:pPr>
            <a:r>
              <a:rPr lang="en" sz="1800">
                <a:latin typeface="Arial"/>
                <a:ea typeface="Arial"/>
                <a:cs typeface="Arial"/>
                <a:sym typeface="Arial"/>
              </a:rPr>
              <a:t>Research, Resources and Communication with DSPS</a:t>
            </a:r>
            <a:endParaRPr sz="1800">
              <a:latin typeface="Arial"/>
              <a:ea typeface="Arial"/>
              <a:cs typeface="Arial"/>
              <a:sym typeface="Arial"/>
            </a:endParaRPr>
          </a:p>
          <a:p>
            <a:pPr indent="-342900" lvl="0" marL="800100" rtl="0" algn="l">
              <a:spcBef>
                <a:spcPts val="0"/>
              </a:spcBef>
              <a:spcAft>
                <a:spcPts val="0"/>
              </a:spcAft>
              <a:buSzPts val="1800"/>
              <a:buFont typeface="Arial"/>
              <a:buAutoNum type="arabicPeriod"/>
            </a:pPr>
            <a:r>
              <a:rPr lang="en" sz="1800">
                <a:latin typeface="Arial"/>
                <a:ea typeface="Arial"/>
                <a:cs typeface="Arial"/>
                <a:sym typeface="Arial"/>
              </a:rPr>
              <a:t>Research and Resource Center of DSPS</a:t>
            </a:r>
            <a:endParaRPr sz="1800">
              <a:latin typeface="Arial"/>
              <a:ea typeface="Arial"/>
              <a:cs typeface="Arial"/>
              <a:sym typeface="Arial"/>
            </a:endParaRPr>
          </a:p>
          <a:p>
            <a:pPr indent="0" lvl="0" marL="0" rtl="0" algn="l">
              <a:spcBef>
                <a:spcPts val="360"/>
              </a:spcBef>
              <a:spcAft>
                <a:spcPts val="0"/>
              </a:spcAft>
              <a:buNone/>
            </a:pPr>
            <a:r>
              <a:t/>
            </a:r>
            <a:endParaRPr sz="12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40"/>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Review all Ideas</a:t>
            </a:r>
            <a:endParaRPr b="1" sz="2800">
              <a:solidFill>
                <a:srgbClr val="FF0000"/>
              </a:solidFill>
              <a:latin typeface="Arial"/>
              <a:ea typeface="Arial"/>
              <a:cs typeface="Arial"/>
              <a:sym typeface="Arial"/>
            </a:endParaRPr>
          </a:p>
        </p:txBody>
      </p:sp>
      <p:sp>
        <p:nvSpPr>
          <p:cNvPr id="234" name="Google Shape;234;p40"/>
          <p:cNvSpPr txBox="1"/>
          <p:nvPr>
            <p:ph idx="1" type="body"/>
          </p:nvPr>
        </p:nvSpPr>
        <p:spPr>
          <a:xfrm>
            <a:off x="311700" y="1000075"/>
            <a:ext cx="3999900" cy="341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1400">
                <a:latin typeface="Arial"/>
                <a:ea typeface="Arial"/>
                <a:cs typeface="Arial"/>
                <a:sym typeface="Arial"/>
              </a:rPr>
              <a:t>Ideas List </a:t>
            </a:r>
            <a:endParaRPr sz="1400">
              <a:latin typeface="Arial"/>
              <a:ea typeface="Arial"/>
              <a:cs typeface="Arial"/>
              <a:sym typeface="Arial"/>
            </a:endParaRPr>
          </a:p>
          <a:p>
            <a:pPr indent="-304800" lvl="0" marL="800100" marR="0" rtl="0" algn="l">
              <a:lnSpc>
                <a:spcPct val="100000"/>
              </a:lnSpc>
              <a:spcBef>
                <a:spcPts val="360"/>
              </a:spcBef>
              <a:spcAft>
                <a:spcPts val="0"/>
              </a:spcAft>
              <a:buClr>
                <a:schemeClr val="dk1"/>
              </a:buClr>
              <a:buSzPts val="1200"/>
              <a:buFont typeface="Arial"/>
              <a:buAutoNum type="arabicPeriod"/>
            </a:pPr>
            <a:r>
              <a:rPr lang="en" sz="1200">
                <a:latin typeface="Arial"/>
                <a:ea typeface="Arial"/>
                <a:cs typeface="Arial"/>
                <a:sym typeface="Arial"/>
              </a:rPr>
              <a:t>USAID grant in Ghana</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a:pPr>
            <a:r>
              <a:rPr lang="en" sz="1200">
                <a:latin typeface="Arial"/>
                <a:ea typeface="Arial"/>
                <a:cs typeface="Arial"/>
                <a:sym typeface="Arial"/>
              </a:rPr>
              <a:t>Study Abroad</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a:pPr>
            <a:r>
              <a:rPr lang="en" sz="1200">
                <a:latin typeface="Arial"/>
                <a:ea typeface="Arial"/>
                <a:cs typeface="Arial"/>
                <a:sym typeface="Arial"/>
              </a:rPr>
              <a:t>Deaf Interpreter Track</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a:pPr>
            <a:r>
              <a:rPr lang="en" sz="1200">
                <a:latin typeface="Arial"/>
                <a:ea typeface="Arial"/>
                <a:cs typeface="Arial"/>
                <a:sym typeface="Arial"/>
              </a:rPr>
              <a:t>Deaf Seniors • Chestnut Lane</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a:pPr>
            <a:r>
              <a:rPr lang="en" sz="1200">
                <a:latin typeface="Arial"/>
                <a:ea typeface="Arial"/>
                <a:cs typeface="Arial"/>
                <a:sym typeface="Arial"/>
              </a:rPr>
              <a:t>Specific service geared to Deaf POC</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a:pPr>
            <a:r>
              <a:rPr lang="en" sz="1200">
                <a:latin typeface="Arial"/>
                <a:ea typeface="Arial"/>
                <a:cs typeface="Arial"/>
                <a:sym typeface="Arial"/>
              </a:rPr>
              <a:t>Training for Foster Care &amp; Child Welfare</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Caseworkers</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Families </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a:pPr>
            <a:r>
              <a:rPr lang="en" sz="1200">
                <a:latin typeface="Arial"/>
                <a:ea typeface="Arial"/>
                <a:cs typeface="Arial"/>
                <a:sym typeface="Arial"/>
              </a:rPr>
              <a:t>Collaborate with other country to provide training and/or implement</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DHHE opportunity</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Interpreting</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Services</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a:pPr>
            <a:r>
              <a:rPr lang="en" sz="1200">
                <a:latin typeface="Arial"/>
                <a:ea typeface="Arial"/>
                <a:cs typeface="Arial"/>
                <a:sym typeface="Arial"/>
              </a:rPr>
              <a:t>Host Conference, Symposium or Summit</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Educational</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Advocacy</a:t>
            </a:r>
            <a:endParaRPr sz="1200">
              <a:latin typeface="Arial"/>
              <a:ea typeface="Arial"/>
              <a:cs typeface="Arial"/>
              <a:sym typeface="Arial"/>
            </a:endParaRPr>
          </a:p>
          <a:p>
            <a:pPr indent="-247650" lvl="1" marL="1200150" marR="0" rtl="0" algn="l">
              <a:lnSpc>
                <a:spcPct val="100000"/>
              </a:lnSpc>
              <a:spcBef>
                <a:spcPts val="0"/>
              </a:spcBef>
              <a:spcAft>
                <a:spcPts val="0"/>
              </a:spcAft>
              <a:buSzPts val="1200"/>
              <a:buFont typeface="Arial"/>
              <a:buAutoNum type="alphaLcPeriod"/>
            </a:pPr>
            <a:r>
              <a:rPr lang="en" sz="1200">
                <a:latin typeface="Arial"/>
                <a:ea typeface="Arial"/>
                <a:cs typeface="Arial"/>
                <a:sym typeface="Arial"/>
              </a:rPr>
              <a:t>Deaf Interpreter</a:t>
            </a:r>
            <a:endParaRPr sz="1200">
              <a:latin typeface="Arial"/>
              <a:ea typeface="Arial"/>
              <a:cs typeface="Arial"/>
              <a:sym typeface="Arial"/>
            </a:endParaRPr>
          </a:p>
          <a:p>
            <a:pPr indent="0" lvl="0" marL="0" rtl="0" algn="l">
              <a:spcBef>
                <a:spcPts val="360"/>
              </a:spcBef>
              <a:spcAft>
                <a:spcPts val="0"/>
              </a:spcAft>
              <a:buNone/>
            </a:pPr>
            <a:r>
              <a:t/>
            </a:r>
            <a:endParaRPr sz="1200">
              <a:latin typeface="Arial"/>
              <a:ea typeface="Arial"/>
              <a:cs typeface="Arial"/>
              <a:sym typeface="Arial"/>
            </a:endParaRPr>
          </a:p>
        </p:txBody>
      </p:sp>
      <p:sp>
        <p:nvSpPr>
          <p:cNvPr id="235" name="Google Shape;235;p40"/>
          <p:cNvSpPr txBox="1"/>
          <p:nvPr>
            <p:ph idx="4294967295" type="body"/>
          </p:nvPr>
        </p:nvSpPr>
        <p:spPr>
          <a:xfrm>
            <a:off x="4832400" y="451300"/>
            <a:ext cx="3999900" cy="3965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 sz="1400">
                <a:latin typeface="Arial"/>
                <a:ea typeface="Arial"/>
                <a:cs typeface="Arial"/>
                <a:sym typeface="Arial"/>
              </a:rPr>
              <a:t>Ideas List (con’t)</a:t>
            </a:r>
            <a:endParaRPr sz="1400">
              <a:latin typeface="Arial"/>
              <a:ea typeface="Arial"/>
              <a:cs typeface="Arial"/>
              <a:sym typeface="Arial"/>
            </a:endParaRPr>
          </a:p>
          <a:p>
            <a:pPr indent="-215900" lvl="0" marL="800100" rtl="0" algn="l">
              <a:spcBef>
                <a:spcPts val="640"/>
              </a:spcBef>
              <a:spcAft>
                <a:spcPts val="0"/>
              </a:spcAft>
              <a:buSzPts val="1200"/>
              <a:buAutoNum type="arabicPeriod" startAt="9"/>
            </a:pPr>
            <a:r>
              <a:rPr lang="en" sz="1200">
                <a:latin typeface="Arial"/>
                <a:ea typeface="Arial"/>
                <a:cs typeface="Arial"/>
                <a:sym typeface="Arial"/>
              </a:rPr>
              <a:t>GED Program for D/DB/HH</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Federal or State dollars to support students success in academic</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Online Classes for </a:t>
            </a:r>
            <a:endParaRPr sz="1200">
              <a:latin typeface="Arial"/>
              <a:ea typeface="Arial"/>
              <a:cs typeface="Arial"/>
              <a:sym typeface="Arial"/>
            </a:endParaRPr>
          </a:p>
          <a:p>
            <a:pPr indent="-184150" lvl="1" marL="1200150" rtl="0" algn="l">
              <a:spcBef>
                <a:spcPts val="0"/>
              </a:spcBef>
              <a:spcAft>
                <a:spcPts val="0"/>
              </a:spcAft>
              <a:buSzPts val="1200"/>
              <a:buFont typeface="Arial"/>
              <a:buAutoNum type="alphaLcPeriod"/>
            </a:pPr>
            <a:r>
              <a:rPr lang="en" sz="1200">
                <a:latin typeface="Arial"/>
                <a:ea typeface="Arial"/>
                <a:cs typeface="Arial"/>
                <a:sym typeface="Arial"/>
              </a:rPr>
              <a:t>Parents</a:t>
            </a:r>
            <a:endParaRPr sz="1200">
              <a:latin typeface="Arial"/>
              <a:ea typeface="Arial"/>
              <a:cs typeface="Arial"/>
              <a:sym typeface="Arial"/>
            </a:endParaRPr>
          </a:p>
          <a:p>
            <a:pPr indent="-184150" lvl="1" marL="1200150" rtl="0" algn="l">
              <a:spcBef>
                <a:spcPts val="0"/>
              </a:spcBef>
              <a:spcAft>
                <a:spcPts val="0"/>
              </a:spcAft>
              <a:buSzPts val="1200"/>
              <a:buFont typeface="Arial"/>
              <a:buAutoNum type="alphaLcPeriod"/>
            </a:pPr>
            <a:r>
              <a:rPr lang="en" sz="1200">
                <a:latin typeface="Arial"/>
                <a:ea typeface="Arial"/>
                <a:cs typeface="Arial"/>
                <a:sym typeface="Arial"/>
              </a:rPr>
              <a:t>Government employees</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Professional Seminar for</a:t>
            </a:r>
            <a:endParaRPr sz="1200">
              <a:latin typeface="Arial"/>
              <a:ea typeface="Arial"/>
              <a:cs typeface="Arial"/>
              <a:sym typeface="Arial"/>
            </a:endParaRPr>
          </a:p>
          <a:p>
            <a:pPr indent="-184150" lvl="1" marL="1200150" rtl="0" algn="l">
              <a:spcBef>
                <a:spcPts val="0"/>
              </a:spcBef>
              <a:spcAft>
                <a:spcPts val="0"/>
              </a:spcAft>
              <a:buSzPts val="1200"/>
              <a:buFont typeface="Arial"/>
              <a:buAutoNum type="alphaLcPeriod"/>
            </a:pPr>
            <a:r>
              <a:rPr lang="en" sz="1200">
                <a:latin typeface="Arial"/>
                <a:ea typeface="Arial"/>
                <a:cs typeface="Arial"/>
                <a:sym typeface="Arial"/>
              </a:rPr>
              <a:t>TOD</a:t>
            </a:r>
            <a:endParaRPr sz="1200">
              <a:latin typeface="Arial"/>
              <a:ea typeface="Arial"/>
              <a:cs typeface="Arial"/>
              <a:sym typeface="Arial"/>
            </a:endParaRPr>
          </a:p>
          <a:p>
            <a:pPr indent="-184150" lvl="1" marL="1200150" rtl="0" algn="l">
              <a:spcBef>
                <a:spcPts val="0"/>
              </a:spcBef>
              <a:spcAft>
                <a:spcPts val="0"/>
              </a:spcAft>
              <a:buSzPts val="1200"/>
              <a:buFont typeface="Arial"/>
              <a:buAutoNum type="alphaLcPeriod"/>
            </a:pPr>
            <a:r>
              <a:rPr lang="en" sz="1200">
                <a:latin typeface="Arial"/>
                <a:ea typeface="Arial"/>
                <a:cs typeface="Arial"/>
                <a:sym typeface="Arial"/>
              </a:rPr>
              <a:t>Interpreters</a:t>
            </a:r>
            <a:endParaRPr sz="1200">
              <a:latin typeface="Arial"/>
              <a:ea typeface="Arial"/>
              <a:cs typeface="Arial"/>
              <a:sym typeface="Arial"/>
            </a:endParaRPr>
          </a:p>
          <a:p>
            <a:pPr indent="-184150" lvl="1" marL="1200150" rtl="0" algn="l">
              <a:spcBef>
                <a:spcPts val="0"/>
              </a:spcBef>
              <a:spcAft>
                <a:spcPts val="0"/>
              </a:spcAft>
              <a:buSzPts val="1200"/>
              <a:buFont typeface="Arial"/>
              <a:buAutoNum type="alphaLcPeriod"/>
            </a:pPr>
            <a:r>
              <a:rPr lang="en" sz="1200">
                <a:latin typeface="Arial"/>
                <a:ea typeface="Arial"/>
                <a:cs typeface="Arial"/>
                <a:sym typeface="Arial"/>
              </a:rPr>
              <a:t>Professional to provide service</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Language Deprivation Study</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Implement resource program for Parents</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Program for POC families and children</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Certification program in Advocacy and Services with the Deaf Community</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Video PSA about RRCD thru Social Media</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Create LinkedIN account about RRCD</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9"/>
            </a:pPr>
            <a:r>
              <a:rPr lang="en" sz="1200">
                <a:latin typeface="Arial"/>
                <a:ea typeface="Arial"/>
                <a:cs typeface="Arial"/>
                <a:sym typeface="Arial"/>
              </a:rPr>
              <a:t>more?</a:t>
            </a:r>
            <a:endParaRPr sz="12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41"/>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More Ideas</a:t>
            </a:r>
            <a:endParaRPr b="1" sz="2800">
              <a:solidFill>
                <a:srgbClr val="FF0000"/>
              </a:solidFill>
              <a:latin typeface="Arial"/>
              <a:ea typeface="Arial"/>
              <a:cs typeface="Arial"/>
              <a:sym typeface="Arial"/>
            </a:endParaRPr>
          </a:p>
        </p:txBody>
      </p:sp>
      <p:sp>
        <p:nvSpPr>
          <p:cNvPr id="242" name="Google Shape;242;p41"/>
          <p:cNvSpPr txBox="1"/>
          <p:nvPr>
            <p:ph idx="1" type="body"/>
          </p:nvPr>
        </p:nvSpPr>
        <p:spPr>
          <a:xfrm>
            <a:off x="311700" y="878175"/>
            <a:ext cx="3999900" cy="4113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1400">
                <a:latin typeface="Arial"/>
                <a:ea typeface="Arial"/>
                <a:cs typeface="Arial"/>
                <a:sym typeface="Arial"/>
              </a:rPr>
              <a:t>Ideas List </a:t>
            </a:r>
            <a:endParaRPr sz="1400">
              <a:latin typeface="Arial"/>
              <a:ea typeface="Arial"/>
              <a:cs typeface="Arial"/>
              <a:sym typeface="Arial"/>
            </a:endParaRPr>
          </a:p>
          <a:p>
            <a:pPr indent="-304800" lvl="0" marL="800100" marR="0" rtl="0" algn="l">
              <a:lnSpc>
                <a:spcPct val="100000"/>
              </a:lnSpc>
              <a:spcBef>
                <a:spcPts val="360"/>
              </a:spcBef>
              <a:spcAft>
                <a:spcPts val="0"/>
              </a:spcAft>
              <a:buClr>
                <a:schemeClr val="dk1"/>
              </a:buClr>
              <a:buSzPts val="1200"/>
              <a:buFont typeface="Arial"/>
              <a:buAutoNum type="arabicPeriod" startAt="18"/>
            </a:pPr>
            <a:r>
              <a:rPr lang="en" sz="1200">
                <a:latin typeface="Arial"/>
                <a:ea typeface="Arial"/>
                <a:cs typeface="Arial"/>
                <a:sym typeface="Arial"/>
              </a:rPr>
              <a:t>ASL Corpus (lyra)</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Get grant before the DIC3</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Stop fingerspelling, ASL (ASL Corpus)</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Training SSPs</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Training ASL specialists</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DB language deprivation</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Summercamp - DB mentoring with youth</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Vouch for Tactile Communications contract w/ VR to expand their businesses with VR clients</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TSPC ASL teaching endorsement </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Evaluate K-12 terp in education setting</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Grant: develop evaluation instrument materials</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NDEC partner with Clerc Center and WOU on Professional Seminar training</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Give 3-4 Deaf full ride thru WOU? Pipeline to Success. Start here instead at CCC.</a:t>
            </a:r>
            <a:endParaRPr sz="1200">
              <a:latin typeface="Arial"/>
              <a:ea typeface="Arial"/>
              <a:cs typeface="Arial"/>
              <a:sym typeface="Arial"/>
            </a:endParaRPr>
          </a:p>
          <a:p>
            <a:pPr indent="-304800" lvl="0" marL="800100" marR="0" rtl="0" algn="l">
              <a:lnSpc>
                <a:spcPct val="100000"/>
              </a:lnSpc>
              <a:spcBef>
                <a:spcPts val="0"/>
              </a:spcBef>
              <a:spcAft>
                <a:spcPts val="0"/>
              </a:spcAft>
              <a:buSzPts val="1200"/>
              <a:buFont typeface="Arial"/>
              <a:buAutoNum type="arabicPeriod" startAt="18"/>
            </a:pPr>
            <a:r>
              <a:rPr lang="en" sz="1200">
                <a:latin typeface="Arial"/>
                <a:ea typeface="Arial"/>
                <a:cs typeface="Arial"/>
                <a:sym typeface="Arial"/>
              </a:rPr>
              <a:t>President office waive the tuition to limited pool of students, perhaps 1-2 deaf students?</a:t>
            </a:r>
            <a:endParaRPr sz="1200">
              <a:latin typeface="Arial"/>
              <a:ea typeface="Arial"/>
              <a:cs typeface="Arial"/>
              <a:sym typeface="Arial"/>
            </a:endParaRPr>
          </a:p>
          <a:p>
            <a:pPr indent="0" lvl="0" marL="0" rtl="0" algn="l">
              <a:spcBef>
                <a:spcPts val="360"/>
              </a:spcBef>
              <a:spcAft>
                <a:spcPts val="0"/>
              </a:spcAft>
              <a:buNone/>
            </a:pPr>
            <a:r>
              <a:t/>
            </a:r>
            <a:endParaRPr sz="1200">
              <a:latin typeface="Arial"/>
              <a:ea typeface="Arial"/>
              <a:cs typeface="Arial"/>
              <a:sym typeface="Arial"/>
            </a:endParaRPr>
          </a:p>
        </p:txBody>
      </p:sp>
      <p:sp>
        <p:nvSpPr>
          <p:cNvPr id="243" name="Google Shape;243;p41"/>
          <p:cNvSpPr txBox="1"/>
          <p:nvPr>
            <p:ph idx="4294967295" type="body"/>
          </p:nvPr>
        </p:nvSpPr>
        <p:spPr>
          <a:xfrm>
            <a:off x="4832400" y="239600"/>
            <a:ext cx="3999900" cy="47517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 sz="1400">
                <a:latin typeface="Arial"/>
                <a:ea typeface="Arial"/>
                <a:cs typeface="Arial"/>
                <a:sym typeface="Arial"/>
              </a:rPr>
              <a:t>Ideas List (con’t)</a:t>
            </a:r>
            <a:endParaRPr sz="1400">
              <a:latin typeface="Arial"/>
              <a:ea typeface="Arial"/>
              <a:cs typeface="Arial"/>
              <a:sym typeface="Arial"/>
            </a:endParaRPr>
          </a:p>
          <a:p>
            <a:pPr indent="-215900" lvl="0" marL="800100" rtl="0" algn="l">
              <a:spcBef>
                <a:spcPts val="640"/>
              </a:spcBef>
              <a:spcAft>
                <a:spcPts val="0"/>
              </a:spcAft>
              <a:buSzPts val="1200"/>
              <a:buFont typeface="Arial"/>
              <a:buAutoNum type="arabicPeriod" startAt="32"/>
            </a:pPr>
            <a:r>
              <a:rPr lang="en" sz="1200">
                <a:latin typeface="Arial"/>
                <a:ea typeface="Arial"/>
                <a:cs typeface="Arial"/>
                <a:sym typeface="Arial"/>
              </a:rPr>
              <a:t>Increase research skills and evidence based research: training on CNA</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Get deaf researcher on board</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Mental health interpreting: certification program?</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Investigate resource on international Deaf education </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International interpreting ie: ghana, kenya</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Demand Control Schema in different country</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Create apps: Clerc Center and RIT does app development. </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Each Grant to include community outreach</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Cultural Studies</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Advocacy on Language Deprivation</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Innovation online education (fipse grant)</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Research Center and how to apply</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Oregon high school has three different diploma. Language Deprivation on modified diploma and after graduation</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Gallaudet Prep program and SVP (jumpstart) similar to WOU’s SEP</a:t>
            </a:r>
            <a:endParaRPr sz="1200">
              <a:latin typeface="Arial"/>
              <a:ea typeface="Arial"/>
              <a:cs typeface="Arial"/>
              <a:sym typeface="Arial"/>
            </a:endParaRPr>
          </a:p>
          <a:p>
            <a:pPr indent="-215900" lvl="0" marL="800100" rtl="0" algn="l">
              <a:spcBef>
                <a:spcPts val="0"/>
              </a:spcBef>
              <a:spcAft>
                <a:spcPts val="0"/>
              </a:spcAft>
              <a:buSzPts val="1200"/>
              <a:buFont typeface="Arial"/>
              <a:buAutoNum type="arabicPeriod" startAt="32"/>
            </a:pPr>
            <a:r>
              <a:rPr lang="en" sz="1200">
                <a:latin typeface="Arial"/>
                <a:ea typeface="Arial"/>
                <a:cs typeface="Arial"/>
                <a:sym typeface="Arial"/>
              </a:rPr>
              <a:t>Partner with HSDC to do a “Parent Needs Assessment” similar to CNA.</a:t>
            </a:r>
            <a:endParaRPr sz="12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2280150"/>
            <a:ext cx="8520600" cy="583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4800">
                <a:solidFill>
                  <a:srgbClr val="FF0000"/>
                </a:solidFill>
                <a:latin typeface="Arial"/>
                <a:ea typeface="Arial"/>
                <a:cs typeface="Arial"/>
                <a:sym typeface="Arial"/>
              </a:rPr>
              <a:t>We are a </a:t>
            </a:r>
            <a:r>
              <a:rPr b="1" lang="en" sz="4800" u="sng">
                <a:solidFill>
                  <a:srgbClr val="FF0000"/>
                </a:solidFill>
                <a:latin typeface="Arial"/>
                <a:ea typeface="Arial"/>
                <a:cs typeface="Arial"/>
                <a:sym typeface="Arial"/>
              </a:rPr>
              <a:t>nationally</a:t>
            </a:r>
            <a:r>
              <a:rPr b="1" lang="en" sz="4800">
                <a:solidFill>
                  <a:srgbClr val="FF0000"/>
                </a:solidFill>
                <a:latin typeface="Arial"/>
                <a:ea typeface="Arial"/>
                <a:cs typeface="Arial"/>
                <a:sym typeface="Arial"/>
              </a:rPr>
              <a:t> recognized Center.</a:t>
            </a:r>
            <a:endParaRPr b="1" sz="4800">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7"/>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Current Mission Statement</a:t>
            </a:r>
            <a:endParaRPr b="1" sz="2800">
              <a:solidFill>
                <a:srgbClr val="FF0000"/>
              </a:solidFill>
              <a:latin typeface="Arial"/>
              <a:ea typeface="Arial"/>
              <a:cs typeface="Arial"/>
              <a:sym typeface="Arial"/>
            </a:endParaRPr>
          </a:p>
        </p:txBody>
      </p:sp>
      <p:sp>
        <p:nvSpPr>
          <p:cNvPr id="143" name="Google Shape;143;p27"/>
          <p:cNvSpPr txBox="1"/>
          <p:nvPr>
            <p:ph idx="1" type="body"/>
          </p:nvPr>
        </p:nvSpPr>
        <p:spPr>
          <a:xfrm>
            <a:off x="311700" y="1000075"/>
            <a:ext cx="8413800" cy="3416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000000"/>
                </a:solidFill>
                <a:latin typeface="Arial"/>
                <a:ea typeface="Arial"/>
                <a:cs typeface="Arial"/>
                <a:sym typeface="Arial"/>
              </a:rPr>
              <a:t>The mission of the Western Oregon University Regional Resource Center on Deafness is to prepare professionals in the Northwest to be qualified to serve the unique communication, rehabilitation, and educational needs of deaf and hard of hearing children and adults. To that end, the Center offers:</a:t>
            </a:r>
            <a:endParaRPr sz="1800">
              <a:solidFill>
                <a:srgbClr val="000000"/>
              </a:solidFill>
              <a:latin typeface="Arial"/>
              <a:ea typeface="Arial"/>
              <a:cs typeface="Arial"/>
              <a:sym typeface="Arial"/>
            </a:endParaRPr>
          </a:p>
          <a:p>
            <a:pPr indent="-317500" lvl="0" marL="457200" rtl="0" algn="l">
              <a:lnSpc>
                <a:spcPct val="115000"/>
              </a:lnSpc>
              <a:spcBef>
                <a:spcPts val="800"/>
              </a:spcBef>
              <a:spcAft>
                <a:spcPts val="0"/>
              </a:spcAft>
              <a:buClr>
                <a:srgbClr val="000000"/>
              </a:buClr>
              <a:buSzPts val="1400"/>
              <a:buChar char="●"/>
            </a:pPr>
            <a:r>
              <a:rPr lang="en" sz="1400">
                <a:solidFill>
                  <a:srgbClr val="000000"/>
                </a:solidFill>
                <a:latin typeface="Arial"/>
                <a:ea typeface="Arial"/>
                <a:cs typeface="Arial"/>
                <a:sym typeface="Arial"/>
              </a:rPr>
              <a:t>graduate and undergraduate degree programs for professionals entering fields that serve people who are deaf or hard of hearing,</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latin typeface="Arial"/>
                <a:ea typeface="Arial"/>
                <a:cs typeface="Arial"/>
                <a:sym typeface="Arial"/>
              </a:rPr>
              <a:t>continuing education opportunities for currently practicing professionals, and</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Char char="●"/>
            </a:pPr>
            <a:r>
              <a:rPr lang="en" sz="1400">
                <a:solidFill>
                  <a:srgbClr val="000000"/>
                </a:solidFill>
                <a:latin typeface="Arial"/>
                <a:ea typeface="Arial"/>
                <a:cs typeface="Arial"/>
                <a:sym typeface="Arial"/>
              </a:rPr>
              <a:t>consultation and community service activities designed to enhance the quality of life for all citizens who are hard of hearing or deaf.</a:t>
            </a:r>
            <a:endParaRPr sz="14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Proposed </a:t>
            </a:r>
            <a:r>
              <a:rPr b="1" lang="en" sz="2800">
                <a:solidFill>
                  <a:srgbClr val="FF0000"/>
                </a:solidFill>
                <a:latin typeface="Arial"/>
                <a:ea typeface="Arial"/>
                <a:cs typeface="Arial"/>
                <a:sym typeface="Arial"/>
              </a:rPr>
              <a:t>Mission Statement</a:t>
            </a:r>
            <a:endParaRPr b="1" sz="2800">
              <a:solidFill>
                <a:srgbClr val="FF0000"/>
              </a:solidFill>
              <a:latin typeface="Arial"/>
              <a:ea typeface="Arial"/>
              <a:cs typeface="Arial"/>
              <a:sym typeface="Arial"/>
            </a:endParaRPr>
          </a:p>
        </p:txBody>
      </p:sp>
      <p:sp>
        <p:nvSpPr>
          <p:cNvPr id="150" name="Google Shape;150;p28"/>
          <p:cNvSpPr txBox="1"/>
          <p:nvPr>
            <p:ph idx="1" type="body"/>
          </p:nvPr>
        </p:nvSpPr>
        <p:spPr>
          <a:xfrm>
            <a:off x="204900" y="1000075"/>
            <a:ext cx="8718600" cy="34164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800"/>
              </a:spcAft>
              <a:buNone/>
            </a:pPr>
            <a:r>
              <a:rPr lang="en" sz="3600">
                <a:solidFill>
                  <a:srgbClr val="000000"/>
                </a:solidFill>
                <a:latin typeface="Arial"/>
                <a:ea typeface="Arial"/>
                <a:cs typeface="Arial"/>
                <a:sym typeface="Arial"/>
              </a:rPr>
              <a:t>The RRCD </a:t>
            </a:r>
            <a:r>
              <a:rPr lang="en" sz="3600">
                <a:solidFill>
                  <a:srgbClr val="000000"/>
                </a:solidFill>
                <a:latin typeface="Arial"/>
                <a:ea typeface="Arial"/>
                <a:cs typeface="Arial"/>
                <a:sym typeface="Arial"/>
              </a:rPr>
              <a:t>supports Deaf, DeafBlind, and Hard of Hearing individuals by engaging students, professionals, and other stakeholders in innovative research, practices, training, and advocacy.</a:t>
            </a:r>
            <a:endParaRPr sz="36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9"/>
          <p:cNvSpPr txBox="1"/>
          <p:nvPr>
            <p:ph type="title"/>
          </p:nvPr>
        </p:nvSpPr>
        <p:spPr>
          <a:xfrm>
            <a:off x="311700" y="2280150"/>
            <a:ext cx="8520600" cy="583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6000">
                <a:solidFill>
                  <a:srgbClr val="FF0000"/>
                </a:solidFill>
                <a:latin typeface="Arial"/>
                <a:ea typeface="Arial"/>
                <a:cs typeface="Arial"/>
                <a:sym typeface="Arial"/>
              </a:rPr>
              <a:t>Name Change</a:t>
            </a:r>
            <a:endParaRPr b="1" sz="6000">
              <a:solidFill>
                <a:srgbClr val="FF0000"/>
              </a:solidFill>
              <a:latin typeface="Arial"/>
              <a:ea typeface="Arial"/>
              <a:cs typeface="Arial"/>
              <a:sym typeface="Arial"/>
            </a:endParaRPr>
          </a:p>
          <a:p>
            <a:pPr indent="0" lvl="0" marL="0" rtl="0" algn="ctr">
              <a:spcBef>
                <a:spcPts val="0"/>
              </a:spcBef>
              <a:spcAft>
                <a:spcPts val="0"/>
              </a:spcAft>
              <a:buNone/>
            </a:pPr>
            <a:r>
              <a:rPr b="1" lang="en" sz="1800">
                <a:solidFill>
                  <a:srgbClr val="FF0000"/>
                </a:solidFill>
                <a:latin typeface="Arial"/>
                <a:ea typeface="Arial"/>
                <a:cs typeface="Arial"/>
                <a:sym typeface="Arial"/>
              </a:rPr>
              <a:t>Summer 2019</a:t>
            </a:r>
            <a:endParaRPr b="1" sz="1800">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RRCD Grant Activity</a:t>
            </a:r>
            <a:endParaRPr b="1" sz="2800">
              <a:solidFill>
                <a:srgbClr val="FF0000"/>
              </a:solidFill>
              <a:latin typeface="Arial"/>
              <a:ea typeface="Arial"/>
              <a:cs typeface="Arial"/>
              <a:sym typeface="Arial"/>
            </a:endParaRPr>
          </a:p>
        </p:txBody>
      </p:sp>
      <p:sp>
        <p:nvSpPr>
          <p:cNvPr id="163" name="Google Shape;163;p30"/>
          <p:cNvSpPr txBox="1"/>
          <p:nvPr>
            <p:ph idx="1" type="body"/>
          </p:nvPr>
        </p:nvSpPr>
        <p:spPr>
          <a:xfrm>
            <a:off x="311700" y="1076275"/>
            <a:ext cx="8498700" cy="341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400">
                <a:latin typeface="Arial"/>
                <a:ea typeface="Arial"/>
                <a:cs typeface="Arial"/>
                <a:sym typeface="Arial"/>
              </a:rPr>
              <a:t>Summary as of January 24, 2019</a:t>
            </a:r>
            <a:endParaRPr sz="2400">
              <a:latin typeface="Arial"/>
              <a:ea typeface="Arial"/>
              <a:cs typeface="Arial"/>
              <a:sym typeface="Arial"/>
            </a:endParaRPr>
          </a:p>
          <a:p>
            <a:pPr indent="0" lvl="0" marL="0" rtl="0" algn="l">
              <a:spcBef>
                <a:spcPts val="360"/>
              </a:spcBef>
              <a:spcAft>
                <a:spcPts val="0"/>
              </a:spcAft>
              <a:buNone/>
            </a:pPr>
            <a:r>
              <a:t/>
            </a:r>
            <a:endParaRPr sz="2400">
              <a:latin typeface="Arial"/>
              <a:ea typeface="Arial"/>
              <a:cs typeface="Arial"/>
              <a:sym typeface="Arial"/>
            </a:endParaRPr>
          </a:p>
          <a:p>
            <a:pPr indent="0" lvl="0" marL="0" rtl="0" algn="l">
              <a:spcBef>
                <a:spcPts val="360"/>
              </a:spcBef>
              <a:spcAft>
                <a:spcPts val="0"/>
              </a:spcAft>
              <a:buNone/>
            </a:pPr>
            <a:r>
              <a:rPr lang="en" sz="2400">
                <a:latin typeface="Arial"/>
                <a:ea typeface="Arial"/>
                <a:cs typeface="Arial"/>
                <a:sym typeface="Arial"/>
              </a:rPr>
              <a:t>In the last 25 years, we have been awarded:</a:t>
            </a:r>
            <a:endParaRPr sz="2400">
              <a:latin typeface="Arial"/>
              <a:ea typeface="Arial"/>
              <a:cs typeface="Arial"/>
              <a:sym typeface="Arial"/>
            </a:endParaRPr>
          </a:p>
          <a:p>
            <a:pPr indent="-381000" lvl="0" marL="800100" marR="0" rtl="0" algn="l">
              <a:lnSpc>
                <a:spcPct val="100000"/>
              </a:lnSpc>
              <a:spcBef>
                <a:spcPts val="360"/>
              </a:spcBef>
              <a:spcAft>
                <a:spcPts val="0"/>
              </a:spcAft>
              <a:buSzPts val="2400"/>
              <a:buFont typeface="Arial"/>
              <a:buChar char="•"/>
            </a:pPr>
            <a:r>
              <a:rPr lang="en" sz="2400">
                <a:latin typeface="Arial"/>
                <a:ea typeface="Arial"/>
                <a:cs typeface="Arial"/>
                <a:sym typeface="Arial"/>
              </a:rPr>
              <a:t>Over $23 million in US DOE grants,</a:t>
            </a:r>
            <a:endParaRPr sz="2400">
              <a:latin typeface="Arial"/>
              <a:ea typeface="Arial"/>
              <a:cs typeface="Arial"/>
              <a:sym typeface="Arial"/>
            </a:endParaRPr>
          </a:p>
          <a:p>
            <a:pPr indent="-381000" lvl="0" marL="800100" marR="0" rtl="0" algn="l">
              <a:lnSpc>
                <a:spcPct val="100000"/>
              </a:lnSpc>
              <a:spcBef>
                <a:spcPts val="0"/>
              </a:spcBef>
              <a:spcAft>
                <a:spcPts val="0"/>
              </a:spcAft>
              <a:buSzPts val="2400"/>
              <a:buFont typeface="Arial"/>
              <a:buChar char="•"/>
            </a:pPr>
            <a:r>
              <a:rPr lang="en" sz="2400">
                <a:latin typeface="Arial"/>
                <a:ea typeface="Arial"/>
                <a:cs typeface="Arial"/>
                <a:sym typeface="Arial"/>
              </a:rPr>
              <a:t>Over $2 million in sub-contracts,</a:t>
            </a:r>
            <a:endParaRPr sz="2400">
              <a:latin typeface="Arial"/>
              <a:ea typeface="Arial"/>
              <a:cs typeface="Arial"/>
              <a:sym typeface="Arial"/>
            </a:endParaRPr>
          </a:p>
          <a:p>
            <a:pPr indent="-381000" lvl="0" marL="800100" marR="0" rtl="0" algn="l">
              <a:lnSpc>
                <a:spcPct val="100000"/>
              </a:lnSpc>
              <a:spcBef>
                <a:spcPts val="0"/>
              </a:spcBef>
              <a:spcAft>
                <a:spcPts val="0"/>
              </a:spcAft>
              <a:buSzPts val="2400"/>
              <a:buFont typeface="Arial"/>
              <a:buChar char="•"/>
            </a:pPr>
            <a:r>
              <a:rPr lang="en" sz="2400">
                <a:latin typeface="Arial"/>
                <a:ea typeface="Arial"/>
                <a:cs typeface="Arial"/>
                <a:sym typeface="Arial"/>
              </a:rPr>
              <a:t>Over $210,000 in State of Oregon contracts,</a:t>
            </a:r>
            <a:endParaRPr sz="2400">
              <a:latin typeface="Arial"/>
              <a:ea typeface="Arial"/>
              <a:cs typeface="Arial"/>
              <a:sym typeface="Arial"/>
            </a:endParaRPr>
          </a:p>
          <a:p>
            <a:pPr indent="-381000" lvl="0" marL="800100" marR="0" rtl="0" algn="l">
              <a:lnSpc>
                <a:spcPct val="100000"/>
              </a:lnSpc>
              <a:spcBef>
                <a:spcPts val="0"/>
              </a:spcBef>
              <a:spcAft>
                <a:spcPts val="0"/>
              </a:spcAft>
              <a:buSzPts val="2400"/>
              <a:buFont typeface="Arial"/>
              <a:buChar char="•"/>
            </a:pPr>
            <a:r>
              <a:rPr lang="en" sz="2400">
                <a:latin typeface="Arial"/>
                <a:ea typeface="Arial"/>
                <a:cs typeface="Arial"/>
                <a:sym typeface="Arial"/>
              </a:rPr>
              <a:t>and over $63,000 in sponsored training.</a:t>
            </a:r>
            <a:endParaRPr sz="2400">
              <a:latin typeface="Arial"/>
              <a:ea typeface="Arial"/>
              <a:cs typeface="Arial"/>
              <a:sym typeface="Arial"/>
            </a:endParaRPr>
          </a:p>
          <a:p>
            <a:pPr indent="0" lvl="0" marL="0" rtl="0" algn="l">
              <a:spcBef>
                <a:spcPts val="360"/>
              </a:spcBef>
              <a:spcAft>
                <a:spcPts val="0"/>
              </a:spcAft>
              <a:buNone/>
            </a:pPr>
            <a:r>
              <a:t/>
            </a:r>
            <a:endParaRPr sz="2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RRCD </a:t>
            </a:r>
            <a:r>
              <a:rPr b="1" lang="en" sz="2800">
                <a:solidFill>
                  <a:srgbClr val="FF0000"/>
                </a:solidFill>
                <a:latin typeface="Arial"/>
                <a:ea typeface="Arial"/>
                <a:cs typeface="Arial"/>
                <a:sym typeface="Arial"/>
              </a:rPr>
              <a:t>Grant Activity</a:t>
            </a:r>
            <a:endParaRPr b="1" sz="2800">
              <a:solidFill>
                <a:srgbClr val="FF0000"/>
              </a:solidFill>
              <a:latin typeface="Arial"/>
              <a:ea typeface="Arial"/>
              <a:cs typeface="Arial"/>
              <a:sym typeface="Arial"/>
            </a:endParaRPr>
          </a:p>
        </p:txBody>
      </p:sp>
      <p:sp>
        <p:nvSpPr>
          <p:cNvPr id="170" name="Google Shape;170;p31"/>
          <p:cNvSpPr txBox="1"/>
          <p:nvPr>
            <p:ph idx="1" type="body"/>
          </p:nvPr>
        </p:nvSpPr>
        <p:spPr>
          <a:xfrm>
            <a:off x="311700" y="1076275"/>
            <a:ext cx="8498700" cy="341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400">
                <a:latin typeface="Arial"/>
                <a:ea typeface="Arial"/>
                <a:cs typeface="Arial"/>
                <a:sym typeface="Arial"/>
              </a:rPr>
              <a:t>Summary as of January 24, 2019</a:t>
            </a:r>
            <a:endParaRPr sz="2400">
              <a:latin typeface="Arial"/>
              <a:ea typeface="Arial"/>
              <a:cs typeface="Arial"/>
              <a:sym typeface="Arial"/>
            </a:endParaRPr>
          </a:p>
          <a:p>
            <a:pPr indent="0" lvl="0" marL="0" rtl="0" algn="l">
              <a:spcBef>
                <a:spcPts val="360"/>
              </a:spcBef>
              <a:spcAft>
                <a:spcPts val="0"/>
              </a:spcAft>
              <a:buNone/>
            </a:pPr>
            <a:r>
              <a:t/>
            </a:r>
            <a:endParaRPr sz="2400">
              <a:latin typeface="Arial"/>
              <a:ea typeface="Arial"/>
              <a:cs typeface="Arial"/>
              <a:sym typeface="Arial"/>
            </a:endParaRPr>
          </a:p>
          <a:p>
            <a:pPr indent="0" lvl="0" marL="0" rtl="0" algn="l">
              <a:spcBef>
                <a:spcPts val="360"/>
              </a:spcBef>
              <a:spcAft>
                <a:spcPts val="0"/>
              </a:spcAft>
              <a:buNone/>
            </a:pPr>
            <a:r>
              <a:rPr lang="en" sz="2400">
                <a:latin typeface="Arial"/>
                <a:ea typeface="Arial"/>
                <a:cs typeface="Arial"/>
                <a:sym typeface="Arial"/>
              </a:rPr>
              <a:t>In the last 25 years, we have received</a:t>
            </a:r>
            <a:endParaRPr sz="2400">
              <a:latin typeface="Arial"/>
              <a:ea typeface="Arial"/>
              <a:cs typeface="Arial"/>
              <a:sym typeface="Arial"/>
            </a:endParaRPr>
          </a:p>
          <a:p>
            <a:pPr indent="-381000" lvl="0" marL="800100" marR="0" rtl="0" algn="l">
              <a:lnSpc>
                <a:spcPct val="100000"/>
              </a:lnSpc>
              <a:spcBef>
                <a:spcPts val="360"/>
              </a:spcBef>
              <a:spcAft>
                <a:spcPts val="0"/>
              </a:spcAft>
              <a:buSzPts val="2400"/>
              <a:buFont typeface="Arial"/>
              <a:buChar char="•"/>
            </a:pPr>
            <a:r>
              <a:rPr lang="en" sz="2400">
                <a:latin typeface="Arial"/>
                <a:ea typeface="Arial"/>
                <a:cs typeface="Arial"/>
                <a:sym typeface="Arial"/>
              </a:rPr>
              <a:t>Over $23 million in US DOE grants,</a:t>
            </a:r>
            <a:endParaRPr sz="2400">
              <a:latin typeface="Arial"/>
              <a:ea typeface="Arial"/>
              <a:cs typeface="Arial"/>
              <a:sym typeface="Arial"/>
            </a:endParaRPr>
          </a:p>
          <a:p>
            <a:pPr indent="-381000" lvl="0" marL="800100" marR="0" rtl="0" algn="l">
              <a:lnSpc>
                <a:spcPct val="100000"/>
              </a:lnSpc>
              <a:spcBef>
                <a:spcPts val="0"/>
              </a:spcBef>
              <a:spcAft>
                <a:spcPts val="0"/>
              </a:spcAft>
              <a:buSzPts val="2400"/>
              <a:buFont typeface="Arial"/>
              <a:buChar char="•"/>
            </a:pPr>
            <a:r>
              <a:rPr lang="en" sz="2400">
                <a:latin typeface="Arial"/>
                <a:ea typeface="Arial"/>
                <a:cs typeface="Arial"/>
                <a:sym typeface="Arial"/>
              </a:rPr>
              <a:t>Over $2 million in sub-contracts,</a:t>
            </a:r>
            <a:endParaRPr sz="2400">
              <a:latin typeface="Arial"/>
              <a:ea typeface="Arial"/>
              <a:cs typeface="Arial"/>
              <a:sym typeface="Arial"/>
            </a:endParaRPr>
          </a:p>
          <a:p>
            <a:pPr indent="-381000" lvl="0" marL="800100" marR="0" rtl="0" algn="l">
              <a:lnSpc>
                <a:spcPct val="100000"/>
              </a:lnSpc>
              <a:spcBef>
                <a:spcPts val="0"/>
              </a:spcBef>
              <a:spcAft>
                <a:spcPts val="0"/>
              </a:spcAft>
              <a:buSzPts val="2400"/>
              <a:buFont typeface="Arial"/>
              <a:buChar char="•"/>
            </a:pPr>
            <a:r>
              <a:rPr lang="en" sz="2400">
                <a:latin typeface="Arial"/>
                <a:ea typeface="Arial"/>
                <a:cs typeface="Arial"/>
                <a:sym typeface="Arial"/>
              </a:rPr>
              <a:t>Over $210,000 in State of Oregon contracts,</a:t>
            </a:r>
            <a:endParaRPr sz="2400">
              <a:latin typeface="Arial"/>
              <a:ea typeface="Arial"/>
              <a:cs typeface="Arial"/>
              <a:sym typeface="Arial"/>
            </a:endParaRPr>
          </a:p>
          <a:p>
            <a:pPr indent="-381000" lvl="0" marL="800100" marR="0" rtl="0" algn="l">
              <a:lnSpc>
                <a:spcPct val="100000"/>
              </a:lnSpc>
              <a:spcBef>
                <a:spcPts val="0"/>
              </a:spcBef>
              <a:spcAft>
                <a:spcPts val="0"/>
              </a:spcAft>
              <a:buSzPts val="2400"/>
              <a:buFont typeface="Arial"/>
              <a:buChar char="•"/>
            </a:pPr>
            <a:r>
              <a:rPr lang="en" sz="2400">
                <a:latin typeface="Arial"/>
                <a:ea typeface="Arial"/>
                <a:cs typeface="Arial"/>
                <a:sym typeface="Arial"/>
              </a:rPr>
              <a:t>and over $63,000 in sponsored training</a:t>
            </a:r>
            <a:endParaRPr sz="2400">
              <a:latin typeface="Arial"/>
              <a:ea typeface="Arial"/>
              <a:cs typeface="Arial"/>
              <a:sym typeface="Arial"/>
            </a:endParaRPr>
          </a:p>
          <a:p>
            <a:pPr indent="0" lvl="0" marL="0" rtl="0" algn="l">
              <a:spcBef>
                <a:spcPts val="360"/>
              </a:spcBef>
              <a:spcAft>
                <a:spcPts val="0"/>
              </a:spcAft>
              <a:buNone/>
            </a:pPr>
            <a:r>
              <a:t/>
            </a:r>
            <a:endParaRPr sz="2400">
              <a:latin typeface="Arial"/>
              <a:ea typeface="Arial"/>
              <a:cs typeface="Arial"/>
              <a:sym typeface="Arial"/>
            </a:endParaRPr>
          </a:p>
        </p:txBody>
      </p:sp>
      <p:sp>
        <p:nvSpPr>
          <p:cNvPr id="171" name="Google Shape;171;p31"/>
          <p:cNvSpPr txBox="1"/>
          <p:nvPr>
            <p:ph type="title"/>
          </p:nvPr>
        </p:nvSpPr>
        <p:spPr>
          <a:xfrm>
            <a:off x="331400" y="1887850"/>
            <a:ext cx="8520600" cy="60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9600">
                <a:solidFill>
                  <a:srgbClr val="FF0000"/>
                </a:solidFill>
                <a:latin typeface="Arial"/>
                <a:ea typeface="Arial"/>
                <a:cs typeface="Arial"/>
                <a:sym typeface="Arial"/>
              </a:rPr>
              <a:t>OVER</a:t>
            </a:r>
            <a:endParaRPr b="1" sz="9600">
              <a:solidFill>
                <a:srgbClr val="FF0000"/>
              </a:solidFill>
              <a:latin typeface="Arial"/>
              <a:ea typeface="Arial"/>
              <a:cs typeface="Arial"/>
              <a:sym typeface="Arial"/>
            </a:endParaRPr>
          </a:p>
          <a:p>
            <a:pPr indent="0" lvl="0" marL="0" rtl="0" algn="ctr">
              <a:spcBef>
                <a:spcPts val="0"/>
              </a:spcBef>
              <a:spcAft>
                <a:spcPts val="0"/>
              </a:spcAft>
              <a:buNone/>
            </a:pPr>
            <a:r>
              <a:rPr b="1" lang="en" sz="9600">
                <a:solidFill>
                  <a:srgbClr val="FF0000"/>
                </a:solidFill>
                <a:latin typeface="Arial"/>
                <a:ea typeface="Arial"/>
                <a:cs typeface="Arial"/>
                <a:sym typeface="Arial"/>
              </a:rPr>
              <a:t>$27,000,000</a:t>
            </a:r>
            <a:endParaRPr b="1" sz="9600">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RRCD</a:t>
            </a:r>
            <a:r>
              <a:rPr b="1" lang="en" sz="2800">
                <a:solidFill>
                  <a:srgbClr val="FF0000"/>
                </a:solidFill>
                <a:latin typeface="Arial"/>
                <a:ea typeface="Arial"/>
                <a:cs typeface="Arial"/>
                <a:sym typeface="Arial"/>
              </a:rPr>
              <a:t> Grants</a:t>
            </a:r>
            <a:endParaRPr b="1" sz="2800">
              <a:solidFill>
                <a:srgbClr val="FF0000"/>
              </a:solidFill>
              <a:latin typeface="Arial"/>
              <a:ea typeface="Arial"/>
              <a:cs typeface="Arial"/>
              <a:sym typeface="Arial"/>
            </a:endParaRPr>
          </a:p>
        </p:txBody>
      </p:sp>
      <p:sp>
        <p:nvSpPr>
          <p:cNvPr id="178" name="Google Shape;178;p32"/>
          <p:cNvSpPr txBox="1"/>
          <p:nvPr>
            <p:ph idx="1" type="body"/>
          </p:nvPr>
        </p:nvSpPr>
        <p:spPr>
          <a:xfrm>
            <a:off x="311700" y="1076275"/>
            <a:ext cx="8119800" cy="3416400"/>
          </a:xfrm>
          <a:prstGeom prst="rect">
            <a:avLst/>
          </a:prstGeom>
        </p:spPr>
        <p:txBody>
          <a:bodyPr anchorCtr="0" anchor="t" bIns="45700" lIns="91425" spcFirstLastPara="1" rIns="91425" wrap="square" tIns="45700">
            <a:noAutofit/>
          </a:bodyPr>
          <a:lstStyle/>
          <a:p>
            <a:pPr indent="-381000" lvl="0" marL="914400" rtl="0" algn="l">
              <a:spcBef>
                <a:spcPts val="360"/>
              </a:spcBef>
              <a:spcAft>
                <a:spcPts val="0"/>
              </a:spcAft>
              <a:buSzPts val="2400"/>
              <a:buChar char="•"/>
            </a:pPr>
            <a:r>
              <a:rPr lang="en" sz="2400">
                <a:latin typeface="Arial"/>
                <a:ea typeface="Arial"/>
                <a:cs typeface="Arial"/>
                <a:sym typeface="Arial"/>
              </a:rPr>
              <a:t>Over $23 million in US DOE grants,</a:t>
            </a:r>
            <a:endParaRPr sz="2400">
              <a:latin typeface="Arial"/>
              <a:ea typeface="Arial"/>
              <a:cs typeface="Arial"/>
              <a:sym typeface="Arial"/>
            </a:endParaRPr>
          </a:p>
          <a:p>
            <a:pPr indent="-381000" lvl="0" marL="914400" rtl="0" algn="l">
              <a:spcBef>
                <a:spcPts val="0"/>
              </a:spcBef>
              <a:spcAft>
                <a:spcPts val="0"/>
              </a:spcAft>
              <a:buSzPts val="2400"/>
              <a:buChar char="•"/>
            </a:pPr>
            <a:r>
              <a:rPr lang="en" sz="2400">
                <a:latin typeface="Arial"/>
                <a:ea typeface="Arial"/>
                <a:cs typeface="Arial"/>
                <a:sym typeface="Arial"/>
              </a:rPr>
              <a:t>Over $2 million in sub-contracts,</a:t>
            </a:r>
            <a:endParaRPr sz="2400">
              <a:latin typeface="Arial"/>
              <a:ea typeface="Arial"/>
              <a:cs typeface="Arial"/>
              <a:sym typeface="Arial"/>
            </a:endParaRPr>
          </a:p>
          <a:p>
            <a:pPr indent="-381000" lvl="0" marL="914400" rtl="0" algn="l">
              <a:spcBef>
                <a:spcPts val="0"/>
              </a:spcBef>
              <a:spcAft>
                <a:spcPts val="0"/>
              </a:spcAft>
              <a:buSzPts val="2400"/>
              <a:buChar char="•"/>
            </a:pPr>
            <a:r>
              <a:rPr lang="en" sz="2400">
                <a:latin typeface="Arial"/>
                <a:ea typeface="Arial"/>
                <a:cs typeface="Arial"/>
                <a:sym typeface="Arial"/>
              </a:rPr>
              <a:t>Over $210,000 in State of Oregon contracts,</a:t>
            </a:r>
            <a:endParaRPr sz="2400">
              <a:latin typeface="Arial"/>
              <a:ea typeface="Arial"/>
              <a:cs typeface="Arial"/>
              <a:sym typeface="Arial"/>
            </a:endParaRPr>
          </a:p>
          <a:p>
            <a:pPr indent="-381000" lvl="0" marL="914400" rtl="0" algn="l">
              <a:spcBef>
                <a:spcPts val="0"/>
              </a:spcBef>
              <a:spcAft>
                <a:spcPts val="0"/>
              </a:spcAft>
              <a:buSzPts val="2400"/>
              <a:buChar char="•"/>
            </a:pPr>
            <a:r>
              <a:rPr lang="en" sz="2400">
                <a:latin typeface="Arial"/>
                <a:ea typeface="Arial"/>
                <a:cs typeface="Arial"/>
                <a:sym typeface="Arial"/>
              </a:rPr>
              <a:t>and over $63,000 in sponsored training.</a:t>
            </a:r>
            <a:endParaRPr sz="2400">
              <a:latin typeface="Arial"/>
              <a:ea typeface="Arial"/>
              <a:cs typeface="Arial"/>
              <a:sym typeface="Arial"/>
            </a:endParaRPr>
          </a:p>
          <a:p>
            <a:pPr indent="0" lvl="0" marL="0" rtl="0" algn="l">
              <a:spcBef>
                <a:spcPts val="360"/>
              </a:spcBef>
              <a:spcAft>
                <a:spcPts val="0"/>
              </a:spcAft>
              <a:buNone/>
            </a:pPr>
            <a:r>
              <a:t/>
            </a:r>
            <a:endParaRPr sz="2400">
              <a:latin typeface="Arial"/>
              <a:ea typeface="Arial"/>
              <a:cs typeface="Arial"/>
              <a:sym typeface="Arial"/>
            </a:endParaRPr>
          </a:p>
          <a:p>
            <a:pPr indent="0" lvl="0" marL="0" rtl="0" algn="l">
              <a:spcBef>
                <a:spcPts val="360"/>
              </a:spcBef>
              <a:spcAft>
                <a:spcPts val="0"/>
              </a:spcAft>
              <a:buNone/>
            </a:pPr>
            <a:r>
              <a:rPr lang="en" sz="2400">
                <a:latin typeface="Arial"/>
                <a:ea typeface="Arial"/>
                <a:cs typeface="Arial"/>
                <a:sym typeface="Arial"/>
              </a:rPr>
              <a:t>At least 65% of the funding for the personnel preparation awards fund the students in the form of tuition fee remission and stipends.</a:t>
            </a:r>
            <a:endParaRPr sz="2400">
              <a:latin typeface="Arial"/>
              <a:ea typeface="Arial"/>
              <a:cs typeface="Arial"/>
              <a:sym typeface="Arial"/>
            </a:endParaRPr>
          </a:p>
        </p:txBody>
      </p:sp>
      <p:sp>
        <p:nvSpPr>
          <p:cNvPr id="179" name="Google Shape;179;p32"/>
          <p:cNvSpPr txBox="1"/>
          <p:nvPr>
            <p:ph type="title"/>
          </p:nvPr>
        </p:nvSpPr>
        <p:spPr>
          <a:xfrm>
            <a:off x="331400" y="1887850"/>
            <a:ext cx="8520600" cy="60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 sz="20000">
                <a:solidFill>
                  <a:srgbClr val="FF0000"/>
                </a:solidFill>
                <a:latin typeface="Arial"/>
                <a:ea typeface="Arial"/>
                <a:cs typeface="Arial"/>
                <a:sym typeface="Arial"/>
              </a:rPr>
              <a:t>65%</a:t>
            </a:r>
            <a:endParaRPr b="1" sz="20000">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33"/>
          <p:cNvSpPr txBox="1"/>
          <p:nvPr>
            <p:ph type="title"/>
          </p:nvPr>
        </p:nvSpPr>
        <p:spPr>
          <a:xfrm>
            <a:off x="311700" y="294975"/>
            <a:ext cx="8520600" cy="583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800">
                <a:solidFill>
                  <a:srgbClr val="FF0000"/>
                </a:solidFill>
                <a:latin typeface="Arial"/>
                <a:ea typeface="Arial"/>
                <a:cs typeface="Arial"/>
                <a:sym typeface="Arial"/>
              </a:rPr>
              <a:t>Current</a:t>
            </a:r>
            <a:r>
              <a:rPr b="1" lang="en" sz="2800">
                <a:solidFill>
                  <a:srgbClr val="FF0000"/>
                </a:solidFill>
                <a:latin typeface="Arial"/>
                <a:ea typeface="Arial"/>
                <a:cs typeface="Arial"/>
                <a:sym typeface="Arial"/>
              </a:rPr>
              <a:t> RRCD Grants</a:t>
            </a:r>
            <a:endParaRPr b="1" sz="2800">
              <a:solidFill>
                <a:srgbClr val="FF0000"/>
              </a:solidFill>
              <a:latin typeface="Arial"/>
              <a:ea typeface="Arial"/>
              <a:cs typeface="Arial"/>
              <a:sym typeface="Arial"/>
            </a:endParaRPr>
          </a:p>
        </p:txBody>
      </p:sp>
      <p:sp>
        <p:nvSpPr>
          <p:cNvPr id="186" name="Google Shape;186;p33"/>
          <p:cNvSpPr txBox="1"/>
          <p:nvPr>
            <p:ph idx="1" type="body"/>
          </p:nvPr>
        </p:nvSpPr>
        <p:spPr>
          <a:xfrm>
            <a:off x="311700" y="1076275"/>
            <a:ext cx="8498700" cy="3416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400">
                <a:latin typeface="Arial"/>
                <a:ea typeface="Arial"/>
                <a:cs typeface="Arial"/>
                <a:sym typeface="Arial"/>
              </a:rPr>
              <a:t>Summary of current grants</a:t>
            </a:r>
            <a:endParaRPr sz="2400">
              <a:latin typeface="Arial"/>
              <a:ea typeface="Arial"/>
              <a:cs typeface="Arial"/>
              <a:sym typeface="Arial"/>
            </a:endParaRPr>
          </a:p>
          <a:p>
            <a:pPr indent="-381000" lvl="0" marL="457200" rtl="0" algn="l">
              <a:spcBef>
                <a:spcPts val="360"/>
              </a:spcBef>
              <a:spcAft>
                <a:spcPts val="0"/>
              </a:spcAft>
              <a:buSzPts val="2400"/>
              <a:buFont typeface="Arial"/>
              <a:buChar char="•"/>
            </a:pPr>
            <a:r>
              <a:rPr lang="en" sz="2400">
                <a:latin typeface="Arial"/>
                <a:ea typeface="Arial"/>
                <a:cs typeface="Arial"/>
                <a:sym typeface="Arial"/>
              </a:rPr>
              <a:t>DBI (3 of 5) • $2M ($1.2M remain)</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Project Hive (1 of 5) • $1.25M ($1M remain)</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RMHC ‘15 (4 of 5) • $1M ($200k remain)</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RCDHHA (5 of 5) • $750k</a:t>
            </a:r>
            <a:endParaRPr sz="2400">
              <a:latin typeface="Arial"/>
              <a:ea typeface="Arial"/>
              <a:cs typeface="Arial"/>
              <a:sym typeface="Arial"/>
            </a:endParaRPr>
          </a:p>
          <a:p>
            <a:pPr indent="-381000" lvl="0" marL="457200" rtl="0" algn="l">
              <a:spcBef>
                <a:spcPts val="0"/>
              </a:spcBef>
              <a:spcAft>
                <a:spcPts val="0"/>
              </a:spcAft>
              <a:buSzPts val="2400"/>
              <a:buFont typeface="Arial"/>
              <a:buChar char="•"/>
            </a:pPr>
            <a:r>
              <a:rPr lang="en" sz="2400">
                <a:latin typeface="Arial"/>
                <a:ea typeface="Arial"/>
                <a:cs typeface="Arial"/>
                <a:sym typeface="Arial"/>
              </a:rPr>
              <a:t>RCE ‘14 (5 of 5) • $1M</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