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90" r:id="rId4"/>
    <p:sldId id="267" r:id="rId5"/>
    <p:sldId id="286" r:id="rId6"/>
    <p:sldId id="285" r:id="rId7"/>
    <p:sldId id="289" r:id="rId8"/>
    <p:sldId id="291" r:id="rId9"/>
    <p:sldId id="292" r:id="rId10"/>
    <p:sldId id="296" r:id="rId11"/>
    <p:sldId id="297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52"/>
    <p:restoredTop sz="83356" autoAdjust="0"/>
  </p:normalViewPr>
  <p:slideViewPr>
    <p:cSldViewPr snapToGrid="0" snapToObjects="1">
      <p:cViewPr varScale="1">
        <p:scale>
          <a:sx n="198" d="100"/>
          <a:sy n="198" d="100"/>
        </p:scale>
        <p:origin x="192" y="5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8CE35-4DB5-AA48-A67C-9B8F86F05AD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38E9-36BC-5548-9B5A-57AC16661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15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0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86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2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12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06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13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64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97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0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6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469A-176F-ED45-A3AB-8BB31618B843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71750"/>
            <a:ext cx="5672590" cy="905186"/>
          </a:xfrm>
        </p:spPr>
        <p:txBody>
          <a:bodyPr>
            <a:normAutofit fontScale="90000"/>
          </a:bodyPr>
          <a:lstStyle/>
          <a:p>
            <a:pPr lvl="0" fontAlgn="base"/>
            <a:r>
              <a:rPr lang="en-US" sz="4050" b="1" dirty="0">
                <a:solidFill>
                  <a:schemeClr val="bg1"/>
                </a:solidFill>
                <a:latin typeface="Arial"/>
                <a:cs typeface="Arial"/>
              </a:rPr>
              <a:t>Cybercrime Investigation and Enforcement, B.S.</a:t>
            </a:r>
            <a:br>
              <a:rPr lang="en-US" sz="4050" b="1" dirty="0">
                <a:solidFill>
                  <a:schemeClr val="bg1"/>
                </a:solidFill>
                <a:latin typeface="Arial"/>
                <a:cs typeface="Arial"/>
              </a:rPr>
            </a:br>
            <a:br>
              <a:rPr lang="en-US" sz="405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200" b="1" dirty="0"/>
              <a:t>Criminal Justice Department</a:t>
            </a:r>
            <a:r>
              <a:rPr lang="en-US" sz="2200" dirty="0"/>
              <a:t>: Omar Melchor Ayala, Vivian </a:t>
            </a:r>
            <a:r>
              <a:rPr lang="en-US" sz="2200" dirty="0" err="1"/>
              <a:t>Djokotoe</a:t>
            </a:r>
            <a:r>
              <a:rPr lang="en-US" sz="2200" dirty="0"/>
              <a:t>, Taryn </a:t>
            </a:r>
            <a:r>
              <a:rPr lang="en-US" sz="2200" dirty="0" err="1"/>
              <a:t>VanderPyl</a:t>
            </a:r>
            <a:r>
              <a:rPr lang="en-US" sz="2200" dirty="0"/>
              <a:t>, </a:t>
            </a:r>
            <a:br>
              <a:rPr lang="en-US" sz="2200" dirty="0"/>
            </a:br>
            <a:r>
              <a:rPr lang="en-US" sz="2200" b="1" dirty="0"/>
              <a:t>Information Systems: </a:t>
            </a:r>
            <a:r>
              <a:rPr lang="en-US" sz="2200" dirty="0"/>
              <a:t>Don Kraus, Thaddeus Shannon</a:t>
            </a:r>
            <a:br>
              <a:rPr lang="en-US" sz="2200" dirty="0"/>
            </a:br>
            <a:endParaRPr lang="en-US" sz="2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282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F4639DC-2450-0841-92C5-F451E122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Support of University’s Mission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F91D85-DA62-7246-AC06-862CB1295B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051965"/>
            <a:ext cx="8153400" cy="39200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700" b="1" dirty="0"/>
              <a:t>WOU’s Vision</a:t>
            </a:r>
            <a:endParaRPr lang="en-US" sz="2700" dirty="0"/>
          </a:p>
          <a:p>
            <a:pPr lvl="0" fontAlgn="base"/>
            <a:r>
              <a:rPr lang="en-US" sz="2700" dirty="0"/>
              <a:t>Adapting to the </a:t>
            </a:r>
            <a:r>
              <a:rPr lang="en-US" sz="2700" b="1" dirty="0"/>
              <a:t>changing world</a:t>
            </a:r>
            <a:r>
              <a:rPr lang="en-US" sz="2700" dirty="0"/>
              <a:t> through continuous institutional improvement, evolving pedagogies and expertise, sustained scholarly and creative activities, and delivery of critical and</a:t>
            </a:r>
            <a:r>
              <a:rPr lang="en-US" sz="2700" b="1" dirty="0"/>
              <a:t> innovative programs.</a:t>
            </a:r>
            <a:endParaRPr lang="en-US" sz="2700" dirty="0"/>
          </a:p>
          <a:p>
            <a:pPr marL="0" indent="0">
              <a:buNone/>
            </a:pPr>
            <a:r>
              <a:rPr lang="en-US" sz="2700" dirty="0"/>
              <a:t> </a:t>
            </a:r>
            <a:endParaRPr lang="en-US" sz="2700" b="1" dirty="0"/>
          </a:p>
          <a:p>
            <a:pPr marL="0" indent="0">
              <a:buNone/>
            </a:pPr>
            <a:r>
              <a:rPr lang="en-US" sz="2700" b="1" dirty="0"/>
              <a:t>WOU’s institutional priorities call for the university to:</a:t>
            </a:r>
          </a:p>
          <a:p>
            <a:pPr lvl="0" fontAlgn="base"/>
            <a:r>
              <a:rPr lang="en-US" sz="2700" dirty="0"/>
              <a:t>Promote academic array that provides </a:t>
            </a:r>
            <a:r>
              <a:rPr lang="en-US" sz="2700" b="1" dirty="0"/>
              <a:t>distinctive</a:t>
            </a:r>
            <a:r>
              <a:rPr lang="en-US" sz="2700" dirty="0"/>
              <a:t>, high-quality programs</a:t>
            </a:r>
          </a:p>
          <a:p>
            <a:pPr lvl="0" fontAlgn="base"/>
            <a:r>
              <a:rPr lang="en-US" sz="2700" dirty="0"/>
              <a:t>Promote </a:t>
            </a:r>
            <a:r>
              <a:rPr lang="en-US" sz="2700" b="1" dirty="0"/>
              <a:t>interdisciplinary</a:t>
            </a:r>
            <a:r>
              <a:rPr lang="en-US" sz="2700" dirty="0"/>
              <a:t> courses and degree programs that support collaborative and multidimensional educational experiences and pathways (this will be a collaboration with Information Systems, and will likely include elective courses from other disciplines).</a:t>
            </a:r>
          </a:p>
          <a:p>
            <a:pPr lvl="0" fontAlgn="base"/>
            <a:r>
              <a:rPr lang="en-US" sz="2700" dirty="0"/>
              <a:t>Provide intentional and effective </a:t>
            </a:r>
            <a:r>
              <a:rPr lang="en-US" sz="2700" b="1" dirty="0"/>
              <a:t>transfer paths to graduation</a:t>
            </a:r>
            <a:r>
              <a:rPr lang="en-US" sz="2700" dirty="0"/>
              <a:t>. Improve </a:t>
            </a:r>
            <a:r>
              <a:rPr lang="en-US" sz="2700" b="1" dirty="0"/>
              <a:t>access </a:t>
            </a:r>
            <a:r>
              <a:rPr lang="en-US" sz="2700" dirty="0"/>
              <a:t>to coursework for degrees, programs and certificates.</a:t>
            </a:r>
          </a:p>
          <a:p>
            <a:pPr lvl="0" fontAlgn="base"/>
            <a:r>
              <a:rPr lang="en-US" sz="2700" dirty="0"/>
              <a:t>Articulate</a:t>
            </a:r>
            <a:r>
              <a:rPr lang="en-US" sz="2700" b="1" dirty="0"/>
              <a:t> internship</a:t>
            </a:r>
            <a:r>
              <a:rPr lang="en-US" sz="2700" dirty="0"/>
              <a:t> or service-learning opportunities for all academic programs.</a:t>
            </a:r>
          </a:p>
          <a:p>
            <a:pPr lvl="0" fontAlgn="base"/>
            <a:r>
              <a:rPr lang="en-US" sz="2700" dirty="0"/>
              <a:t>Support growth of academic programs to include </a:t>
            </a:r>
            <a:r>
              <a:rPr lang="en-US" sz="2700" b="1" dirty="0"/>
              <a:t>new and innovative degrees</a:t>
            </a:r>
            <a:r>
              <a:rPr lang="en-US" sz="2700" dirty="0"/>
              <a:t> and certificates.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22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F4639DC-2450-0841-92C5-F451E122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Implementation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F91D85-DA62-7246-AC06-862CB1295B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additional faculty FTE or resources needed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Program takes advantage of the existing CJ and IS departments and resources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Existing field/agency connections make it feasible to find practicum placements </a:t>
            </a:r>
          </a:p>
          <a:p>
            <a:endParaRPr lang="en-US" dirty="0"/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4596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BEBE09E-14FE-FF4D-B71D-84AE9E8F5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General Motivation for Proposal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9F8619-31B6-094D-82A6-D49356D644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49"/>
            <a:ext cx="8153400" cy="3635321"/>
          </a:xfrm>
        </p:spPr>
        <p:txBody>
          <a:bodyPr>
            <a:normAutofit fontScale="62500" lnSpcReduction="20000"/>
          </a:bodyPr>
          <a:lstStyle/>
          <a:p>
            <a:endParaRPr lang="en-US" sz="2700" dirty="0"/>
          </a:p>
          <a:p>
            <a:pPr marL="0" indent="0">
              <a:buNone/>
            </a:pPr>
            <a:r>
              <a:rPr lang="en-US" sz="2900" dirty="0"/>
              <a:t>Technology and ‘cyberspace’ have changed the way we do things</a:t>
            </a:r>
          </a:p>
          <a:p>
            <a:endParaRPr lang="en-US" sz="2900" dirty="0"/>
          </a:p>
          <a:p>
            <a:r>
              <a:rPr lang="en-US" sz="2900" dirty="0"/>
              <a:t>Changes extend to the field of Criminal Justice and the way crimes are committed, prevented, investigated, and enforced</a:t>
            </a:r>
          </a:p>
          <a:p>
            <a:r>
              <a:rPr lang="en-US" sz="2900" dirty="0"/>
              <a:t>Many traditional crimes (not just cybercrimes) now have a cyber or “e-component” (cell and computer use in everyday activities, including crime) </a:t>
            </a:r>
          </a:p>
          <a:p>
            <a:pPr marL="0" indent="0">
              <a:buNone/>
            </a:pPr>
            <a:endParaRPr lang="en-US" sz="2900" dirty="0"/>
          </a:p>
          <a:p>
            <a:pPr marL="0" indent="0">
              <a:buNone/>
            </a:pPr>
            <a:r>
              <a:rPr lang="en-US" sz="2900" dirty="0"/>
              <a:t>The Criminal Justice Department keeps close relationships with agencies in the field</a:t>
            </a:r>
          </a:p>
          <a:p>
            <a:pPr marL="0" indent="0">
              <a:buNone/>
            </a:pPr>
            <a:endParaRPr lang="en-US" sz="2900" dirty="0"/>
          </a:p>
          <a:p>
            <a:r>
              <a:rPr lang="en-US" sz="2900" dirty="0"/>
              <a:t>In conversations with agencies, the need for such a program became apparent </a:t>
            </a:r>
          </a:p>
          <a:p>
            <a:r>
              <a:rPr lang="en-US" sz="2900" dirty="0"/>
              <a:t>Also clear that practitioners do not have to become computer scientists</a:t>
            </a:r>
            <a:br>
              <a:rPr lang="en-US" sz="2900" dirty="0"/>
            </a:b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40824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BEBE09E-14FE-FF4D-B71D-84AE9E8F5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Program Proposal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9F8619-31B6-094D-82A6-D49356D644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4528" y="1207769"/>
            <a:ext cx="8153400" cy="3635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This is a joint (</a:t>
            </a:r>
            <a:r>
              <a:rPr lang="en-US" b="1" i="1" dirty="0"/>
              <a:t>interdisciplinary)</a:t>
            </a:r>
            <a:r>
              <a:rPr lang="en-US" i="1" dirty="0"/>
              <a:t> program from Criminal Justice, in partnership with the Information Systems department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The program is intended to provide students with:</a:t>
            </a:r>
          </a:p>
          <a:p>
            <a:r>
              <a:rPr lang="en-US" dirty="0"/>
              <a:t>Conceptual knowledge about cybercrime investigation, and enforcement </a:t>
            </a:r>
          </a:p>
          <a:p>
            <a:r>
              <a:rPr lang="en-US" dirty="0"/>
              <a:t>Technological knowledge and skills related to cybersecurity investigation</a:t>
            </a:r>
          </a:p>
          <a:p>
            <a:pPr lvl="0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2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C4451A2-E17C-5A41-86B9-BA2B7588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Program Proposal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CA3A47-EB03-1042-81CB-017CF45B9F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953428"/>
            <a:ext cx="8153400" cy="4018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/>
              <a:t>Criminal Justice</a:t>
            </a:r>
            <a:r>
              <a:rPr lang="en-US" b="1" dirty="0"/>
              <a:t>––</a:t>
            </a:r>
            <a:r>
              <a:rPr lang="en-US" b="1" dirty="0">
                <a:solidFill>
                  <a:srgbClr val="FF0000"/>
                </a:solidFill>
              </a:rPr>
              <a:t>existing</a:t>
            </a:r>
            <a:r>
              <a:rPr lang="en-US" b="1" dirty="0"/>
              <a:t> (16 Cr.)</a:t>
            </a:r>
            <a:endParaRPr lang="en-US" dirty="0"/>
          </a:p>
          <a:p>
            <a:r>
              <a:rPr lang="en-US" sz="2200" dirty="0"/>
              <a:t>CJ 213 Introduction to Criminal Justice </a:t>
            </a:r>
            <a:r>
              <a:rPr lang="en-US" sz="2200" b="1" dirty="0"/>
              <a:t>Credits: 4</a:t>
            </a:r>
            <a:endParaRPr lang="en-US" sz="2200" dirty="0"/>
          </a:p>
          <a:p>
            <a:r>
              <a:rPr lang="en-US" sz="2200" dirty="0"/>
              <a:t>CJ 331 Police and Community </a:t>
            </a:r>
            <a:r>
              <a:rPr lang="en-US" sz="2200" b="1" dirty="0"/>
              <a:t>Credits: 4</a:t>
            </a:r>
            <a:endParaRPr lang="en-US" sz="2200" dirty="0"/>
          </a:p>
          <a:p>
            <a:r>
              <a:rPr lang="en-US" sz="2200" dirty="0"/>
              <a:t>CJ 352 Criminal Law </a:t>
            </a:r>
            <a:r>
              <a:rPr lang="en-US" sz="2200" b="1" dirty="0"/>
              <a:t>Credits: 4</a:t>
            </a:r>
            <a:endParaRPr lang="en-US" sz="2200" dirty="0"/>
          </a:p>
          <a:p>
            <a:r>
              <a:rPr lang="en-US" sz="2200" dirty="0"/>
              <a:t>CJ 452 Criminal Procedure</a:t>
            </a:r>
            <a:r>
              <a:rPr lang="en-US" sz="2200" b="1" dirty="0"/>
              <a:t> Credits: 4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en-US" sz="2600" b="1" dirty="0"/>
              <a:t>Cybercrime Investigation and Enforcement</a:t>
            </a:r>
            <a:r>
              <a:rPr lang="en-US" b="1" dirty="0"/>
              <a:t>––</a:t>
            </a:r>
            <a:r>
              <a:rPr lang="en-US" b="1" dirty="0">
                <a:solidFill>
                  <a:srgbClr val="FF0000"/>
                </a:solidFill>
              </a:rPr>
              <a:t>newly proposed </a:t>
            </a:r>
            <a:r>
              <a:rPr lang="en-US" b="1" dirty="0"/>
              <a:t>(24 Cr.)</a:t>
            </a:r>
          </a:p>
          <a:p>
            <a:r>
              <a:rPr lang="en-US" sz="2000" dirty="0"/>
              <a:t>CIE 213 Introduction to Cybercrime </a:t>
            </a:r>
            <a:r>
              <a:rPr lang="en-US" sz="2000" b="1" dirty="0"/>
              <a:t>Credits: 4</a:t>
            </a:r>
            <a:endParaRPr lang="en-US" sz="2000" dirty="0"/>
          </a:p>
          <a:p>
            <a:r>
              <a:rPr lang="en-US" sz="2000" dirty="0"/>
              <a:t>CIE 305 Ethics in Cybercrime Investigation and Enforcement </a:t>
            </a:r>
            <a:r>
              <a:rPr lang="en-US" sz="2000" b="1" dirty="0"/>
              <a:t>Credits: 4</a:t>
            </a:r>
            <a:endParaRPr lang="en-US" sz="2000" dirty="0"/>
          </a:p>
          <a:p>
            <a:r>
              <a:rPr lang="en-US" sz="2000" dirty="0"/>
              <a:t>CIE 321 Principles of Cyber Forensic Investigations</a:t>
            </a:r>
            <a:r>
              <a:rPr lang="en-US" sz="2000" b="1" dirty="0"/>
              <a:t> Credits: 4</a:t>
            </a:r>
            <a:endParaRPr lang="en-US" sz="2000" dirty="0"/>
          </a:p>
          <a:p>
            <a:r>
              <a:rPr lang="en-US" sz="2000" dirty="0"/>
              <a:t>CIE 425 Contemporary Issues on Cybercrime and Cybersecurity </a:t>
            </a:r>
            <a:r>
              <a:rPr lang="en-US" sz="2000" b="1" dirty="0"/>
              <a:t>Credits: 4</a:t>
            </a:r>
            <a:endParaRPr lang="en-US" sz="2000" dirty="0"/>
          </a:p>
          <a:p>
            <a:r>
              <a:rPr lang="en-US" sz="2000" dirty="0"/>
              <a:t>CIE 407 Capstone Seminar</a:t>
            </a:r>
            <a:r>
              <a:rPr lang="en-US" sz="2000" b="1" dirty="0"/>
              <a:t> Credits: 4</a:t>
            </a:r>
            <a:endParaRPr lang="en-US" sz="2000" dirty="0"/>
          </a:p>
          <a:p>
            <a:r>
              <a:rPr lang="en-US" sz="2000" dirty="0"/>
              <a:t>CIE 409 Practicum</a:t>
            </a:r>
            <a:r>
              <a:rPr lang="en-US" sz="2000" b="1" dirty="0"/>
              <a:t> Credits: 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122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C4451A2-E17C-5A41-86B9-BA2B7588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Program Proposal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CA3A47-EB03-1042-81CB-017CF45B9F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914400"/>
            <a:ext cx="8153400" cy="3860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Information Systems</a:t>
            </a:r>
            <a:r>
              <a:rPr lang="en-US" sz="1700" b="1" dirty="0"/>
              <a:t>––</a:t>
            </a:r>
            <a:r>
              <a:rPr lang="en-US" sz="1800" b="1" dirty="0">
                <a:solidFill>
                  <a:srgbClr val="FF0000"/>
                </a:solidFill>
              </a:rPr>
              <a:t>newly proposed</a:t>
            </a:r>
            <a:r>
              <a:rPr lang="en-US" sz="1700" b="1" dirty="0"/>
              <a:t> (16 Cr.)</a:t>
            </a:r>
            <a:endParaRPr lang="en-US" sz="1700" dirty="0"/>
          </a:p>
          <a:p>
            <a:pPr lvl="0"/>
            <a:r>
              <a:rPr lang="en-US" sz="1700" dirty="0"/>
              <a:t>IS 283 Cybersecurity Fundamentals for Crime Investigation</a:t>
            </a:r>
            <a:r>
              <a:rPr lang="en-US" sz="1700" b="1" dirty="0"/>
              <a:t> Credits: 4</a:t>
            </a:r>
            <a:endParaRPr lang="en-US" sz="1700" dirty="0"/>
          </a:p>
          <a:p>
            <a:pPr lvl="0"/>
            <a:r>
              <a:rPr lang="en-US" sz="1700" dirty="0"/>
              <a:t>IS 373 Computer Security for Crime Investigation</a:t>
            </a:r>
            <a:r>
              <a:rPr lang="en-US" sz="1700" b="1" dirty="0"/>
              <a:t> Credits: 4</a:t>
            </a:r>
            <a:endParaRPr lang="en-US" sz="1700" dirty="0"/>
          </a:p>
          <a:p>
            <a:pPr lvl="0"/>
            <a:r>
              <a:rPr lang="en-US" sz="1700" dirty="0"/>
              <a:t>IS 473 Network Security for Crime Investigation </a:t>
            </a:r>
            <a:r>
              <a:rPr lang="en-US" sz="1700" b="1" dirty="0"/>
              <a:t>Credits: 4</a:t>
            </a:r>
            <a:endParaRPr lang="en-US" sz="1700" dirty="0"/>
          </a:p>
          <a:p>
            <a:pPr lvl="0"/>
            <a:r>
              <a:rPr lang="en-US" sz="1700" dirty="0"/>
              <a:t>IS 474 Ethical Hacking for Crime Investigation </a:t>
            </a:r>
            <a:r>
              <a:rPr lang="en-US" sz="1700" b="1" dirty="0"/>
              <a:t>Credits: 4</a:t>
            </a:r>
            <a:endParaRPr lang="en-US" sz="1700" dirty="0"/>
          </a:p>
          <a:p>
            <a:pPr marL="0" indent="0">
              <a:buNone/>
            </a:pPr>
            <a:r>
              <a:rPr lang="en-US" sz="1700" dirty="0"/>
              <a:t> </a:t>
            </a:r>
          </a:p>
          <a:p>
            <a:pPr marL="0" indent="0">
              <a:buNone/>
            </a:pPr>
            <a:r>
              <a:rPr lang="en-US" sz="2000" b="1" dirty="0"/>
              <a:t>Choose Four </a:t>
            </a:r>
            <a:r>
              <a:rPr lang="en-US" sz="1700" b="1" dirty="0"/>
              <a:t>(16 Cr.)</a:t>
            </a:r>
            <a:endParaRPr lang="en-US" sz="1700" dirty="0"/>
          </a:p>
          <a:p>
            <a:pPr lvl="0"/>
            <a:r>
              <a:rPr lang="en-US" sz="1700" dirty="0"/>
              <a:t>Upper division courses from CJ, CIE or IS, this may include an additional 4 credits of CIE 409 (IS 371 proposed in packet as an elective).</a:t>
            </a:r>
          </a:p>
          <a:p>
            <a:pPr marL="0" indent="0">
              <a:buNone/>
            </a:pPr>
            <a:r>
              <a:rPr lang="en-US" sz="1700" dirty="0"/>
              <a:t> 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Total Credits: 72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649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C4451A2-E17C-5A41-86B9-BA2B7588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Curriculum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CA3A47-EB03-1042-81CB-017CF45B9F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49"/>
            <a:ext cx="8153400" cy="365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Curriculum and program design was guided by two organizations which provide accreditation for programs in the closely related fields of Criminal Justice and Cybersecurity.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The Academy of Criminal Justice Sciences (AJCS) </a:t>
            </a:r>
            <a:r>
              <a:rPr lang="en-US" dirty="0"/>
              <a:t>provides accreditation for traditional criminal justice and criminology programs. </a:t>
            </a:r>
          </a:p>
          <a:p>
            <a:endParaRPr lang="en-US" dirty="0"/>
          </a:p>
          <a:p>
            <a:r>
              <a:rPr lang="en-US" b="1" dirty="0"/>
              <a:t>The Center of Academic Excellence in Cyber Defense Education (CAE) </a:t>
            </a:r>
            <a:r>
              <a:rPr lang="en-US" dirty="0"/>
              <a:t>provides accreditation for traditional Cybersecurity programs. </a:t>
            </a:r>
          </a:p>
        </p:txBody>
      </p:sp>
    </p:spTree>
    <p:extLst>
      <p:ext uri="{BB962C8B-B14F-4D97-AF65-F5344CB8AC3E}">
        <p14:creationId xmlns:p14="http://schemas.microsoft.com/office/powerpoint/2010/main" val="3474244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5A94629-E828-2D4B-8A25-92B0B82FB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Program Integration and Collaboration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CBC1A18-092D-5740-8DDA-BC5787C84C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49"/>
            <a:ext cx="8153400" cy="3611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There are no 4-year institutions offering a BS degree in </a:t>
            </a:r>
            <a:r>
              <a:rPr lang="en-US" sz="1800" b="1" dirty="0"/>
              <a:t>Cybercrime</a:t>
            </a:r>
            <a:r>
              <a:rPr lang="en-US" sz="1800" dirty="0"/>
              <a:t> in Oregon.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There are several institutions which offer degrees, certificates, or concentrations in </a:t>
            </a:r>
            <a:r>
              <a:rPr lang="en-US" sz="1800" b="1" dirty="0"/>
              <a:t>Cybersecurity––</a:t>
            </a:r>
            <a:r>
              <a:rPr lang="en-US" sz="1800" dirty="0"/>
              <a:t>within computer science departments (much more technical in nature)</a:t>
            </a:r>
          </a:p>
          <a:p>
            <a:r>
              <a:rPr lang="en-US" sz="1800" dirty="0"/>
              <a:t>There are also of course several institution that offer traditional </a:t>
            </a:r>
            <a:r>
              <a:rPr lang="en-US" sz="1800" b="1" dirty="0"/>
              <a:t>Criminal Justice </a:t>
            </a:r>
            <a:r>
              <a:rPr lang="en-US" sz="1800" dirty="0"/>
              <a:t>degrees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/>
              <a:t>***The proposed degree will be unique, complement these programs, and </a:t>
            </a:r>
            <a:r>
              <a:rPr lang="en-US" sz="1800" u="sng" dirty="0"/>
              <a:t>bridge the gap </a:t>
            </a:r>
            <a:r>
              <a:rPr lang="en-US" sz="1800" dirty="0"/>
              <a:t>between the current degree offerings in Oregon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782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5A94629-E828-2D4B-8A25-92B0B82FB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>
            <a:normAutofit/>
          </a:bodyPr>
          <a:lstStyle/>
          <a:p>
            <a:r>
              <a:rPr lang="en-US" b="1" dirty="0"/>
              <a:t>Cybersecurity Offerings in Oregon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CBC1A18-092D-5740-8DDA-BC5787C84C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49"/>
            <a:ext cx="8153400" cy="3611693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/>
              <a:t>George Fox University: </a:t>
            </a:r>
            <a:r>
              <a:rPr lang="en-US" sz="2000" dirty="0"/>
              <a:t>BS in Computer Science with a Cybersecurity Concentration</a:t>
            </a:r>
          </a:p>
          <a:p>
            <a:r>
              <a:rPr lang="en-US" sz="2000" b="1" dirty="0"/>
              <a:t>Linfield College: </a:t>
            </a:r>
            <a:r>
              <a:rPr lang="en-US" sz="2000" dirty="0"/>
              <a:t>Certificate in Cybersecurity and Digital Forensics </a:t>
            </a:r>
          </a:p>
          <a:p>
            <a:r>
              <a:rPr lang="en-US" sz="2000" b="1" dirty="0"/>
              <a:t>Mt Hood Community College: </a:t>
            </a:r>
            <a:r>
              <a:rPr lang="en-US" sz="2000" dirty="0"/>
              <a:t>Associate of Applied Science in Cybersecurity </a:t>
            </a:r>
          </a:p>
          <a:p>
            <a:r>
              <a:rPr lang="en-US" sz="2000" b="1" dirty="0"/>
              <a:t>Chemeketa Community College: </a:t>
            </a:r>
            <a:r>
              <a:rPr lang="en-US" sz="2000" dirty="0"/>
              <a:t>Associate of Applied Science in Cybersecurity </a:t>
            </a:r>
            <a:endParaRPr lang="en-US" sz="2000" b="1" dirty="0"/>
          </a:p>
          <a:p>
            <a:r>
              <a:rPr lang="en-US" sz="2000" b="1" dirty="0"/>
              <a:t>Portland Community College: </a:t>
            </a:r>
            <a:r>
              <a:rPr lang="en-US" sz="2000" dirty="0"/>
              <a:t>Certificate in Cybersecurity Fundamentals</a:t>
            </a:r>
          </a:p>
          <a:p>
            <a:r>
              <a:rPr lang="en-US" sz="2000" b="1" dirty="0"/>
              <a:t>Portland State University: </a:t>
            </a:r>
            <a:r>
              <a:rPr lang="en-US" sz="2000" dirty="0"/>
              <a:t>Graduate Certificate in Computer Security</a:t>
            </a:r>
          </a:p>
          <a:p>
            <a:r>
              <a:rPr lang="en-US" sz="2000" b="1" dirty="0"/>
              <a:t>Umpqua Community College: </a:t>
            </a:r>
            <a:r>
              <a:rPr lang="en-US" sz="2000" dirty="0"/>
              <a:t>Associate of Applied Science in Computer Information </a:t>
            </a:r>
          </a:p>
          <a:p>
            <a:r>
              <a:rPr lang="en-US" sz="2000" b="1" dirty="0"/>
              <a:t>Western Oregon University: </a:t>
            </a:r>
            <a:r>
              <a:rPr lang="en-US" sz="2000" dirty="0"/>
              <a:t>Cybersecurity concentration for IS majors</a:t>
            </a:r>
          </a:p>
          <a:p>
            <a:r>
              <a:rPr lang="en-US" sz="2000" b="1" dirty="0"/>
              <a:t>University of Oregon: </a:t>
            </a:r>
            <a:r>
              <a:rPr lang="en-US" sz="2000" dirty="0"/>
              <a:t>BS in Computer and information Science––Security Track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F4639DC-2450-0841-92C5-F451E122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b="1" dirty="0"/>
              <a:t>How the Program Meets Statewide Needs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F91D85-DA62-7246-AC06-862CB1295B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 2011, Oregon passed legislation creating the 40-40-20 goal which aspires to have 40% of Oregonians complete a four-year degree, 40% complete a two-year degree or certificate, and 20% earn a high school diploma. </a:t>
            </a:r>
          </a:p>
          <a:p>
            <a:endParaRPr lang="en-US" dirty="0"/>
          </a:p>
          <a:p>
            <a:r>
              <a:rPr lang="en-US" dirty="0"/>
              <a:t>The proposed program will support the State’s goals in three primary ways. </a:t>
            </a:r>
          </a:p>
          <a:p>
            <a:pPr lvl="1"/>
            <a:r>
              <a:rPr lang="en-US" sz="2200" dirty="0"/>
              <a:t>First, this program provides a clear, career-oriented pathway for students to earn a four-year degree. </a:t>
            </a:r>
          </a:p>
          <a:p>
            <a:pPr lvl="1"/>
            <a:r>
              <a:rPr lang="en-US" sz="2200" dirty="0"/>
              <a:t>Second, the program will be deliverable fully online, making it accessible to a wider and more diverse student population. </a:t>
            </a:r>
          </a:p>
          <a:p>
            <a:pPr lvl="1"/>
            <a:r>
              <a:rPr lang="en-US" sz="2200" dirty="0"/>
              <a:t>Third, the program will aid in preventing ‘credit leakage’ for students who transfer from our Community College partners (by allowing CC students who come with 2-year degrees to complete a B.S. degree in 90 credits). </a:t>
            </a:r>
          </a:p>
        </p:txBody>
      </p:sp>
    </p:spTree>
    <p:extLst>
      <p:ext uri="{BB962C8B-B14F-4D97-AF65-F5344CB8AC3E}">
        <p14:creationId xmlns:p14="http://schemas.microsoft.com/office/powerpoint/2010/main" val="72336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ISING PP" id="{583615A5-13CE-D144-AAB7-895B4855C9AF}" vid="{2C7DD962-8A2D-3A4D-94BF-419BBA84C1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941</Words>
  <Application>Microsoft Macintosh PowerPoint</Application>
  <PresentationFormat>On-screen Show (16:9)</PresentationFormat>
  <Paragraphs>99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Cybercrime Investigation and Enforcement, B.S.  Criminal Justice Department: Omar Melchor Ayala, Vivian Djokotoe, Taryn VanderPyl,  Information Systems: Don Kraus, Thaddeus Shannon </vt:lpstr>
      <vt:lpstr>General Motivation for Proposal</vt:lpstr>
      <vt:lpstr>Program Proposal</vt:lpstr>
      <vt:lpstr>Program Proposal</vt:lpstr>
      <vt:lpstr>Program Proposal</vt:lpstr>
      <vt:lpstr>Curriculum</vt:lpstr>
      <vt:lpstr>Program Integration and Collaboration</vt:lpstr>
      <vt:lpstr>Cybersecurity Offerings in Oregon </vt:lpstr>
      <vt:lpstr>How the Program Meets Statewide Needs</vt:lpstr>
      <vt:lpstr>Support of University’s Mission</vt:lpstr>
      <vt:lpstr>Implementation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Criminal Justice Department </dc:title>
  <dc:creator>Microsoft Office User</dc:creator>
  <cp:lastModifiedBy>Microsoft Office User</cp:lastModifiedBy>
  <cp:revision>65</cp:revision>
  <cp:lastPrinted>2020-04-21T20:01:22Z</cp:lastPrinted>
  <dcterms:created xsi:type="dcterms:W3CDTF">2020-04-20T22:10:29Z</dcterms:created>
  <dcterms:modified xsi:type="dcterms:W3CDTF">2020-04-25T00:07:01Z</dcterms:modified>
</cp:coreProperties>
</file>