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78" r:id="rId3"/>
    <p:sldId id="277" r:id="rId4"/>
    <p:sldId id="289" r:id="rId5"/>
    <p:sldId id="286" r:id="rId6"/>
    <p:sldId id="290" r:id="rId7"/>
    <p:sldId id="287" r:id="rId8"/>
    <p:sldId id="288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19191"/>
    <a:srgbClr val="E31837"/>
    <a:srgbClr val="FF18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6" d="100"/>
          <a:sy n="66" d="100"/>
        </p:scale>
        <p:origin x="36" y="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9B05E-1C9F-4EAA-874D-9977210A8CB2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392A2-5302-44C7-A9E7-6E042D5AB2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963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9B05E-1C9F-4EAA-874D-9977210A8CB2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392A2-5302-44C7-A9E7-6E042D5AB2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788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9B05E-1C9F-4EAA-874D-9977210A8CB2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392A2-5302-44C7-A9E7-6E042D5AB2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606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9B05E-1C9F-4EAA-874D-9977210A8CB2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392A2-5302-44C7-A9E7-6E042D5AB2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680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9B05E-1C9F-4EAA-874D-9977210A8CB2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392A2-5302-44C7-A9E7-6E042D5AB2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290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9B05E-1C9F-4EAA-874D-9977210A8CB2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392A2-5302-44C7-A9E7-6E042D5AB2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785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9B05E-1C9F-4EAA-874D-9977210A8CB2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392A2-5302-44C7-A9E7-6E042D5AB2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969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9B05E-1C9F-4EAA-874D-9977210A8CB2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392A2-5302-44C7-A9E7-6E042D5AB2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287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9B05E-1C9F-4EAA-874D-9977210A8CB2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392A2-5302-44C7-A9E7-6E042D5AB2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282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9B05E-1C9F-4EAA-874D-9977210A8CB2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392A2-5302-44C7-A9E7-6E042D5AB2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53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9B05E-1C9F-4EAA-874D-9977210A8CB2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392A2-5302-44C7-A9E7-6E042D5AB2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071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99B05E-1C9F-4EAA-874D-9977210A8CB2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A392A2-5302-44C7-A9E7-6E042D5AB2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660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ou.edu/academic-effectiveness/program-assessment-2/" TargetMode="External"/><Relationship Id="rId5" Type="http://schemas.openxmlformats.org/officeDocument/2006/relationships/hyperlink" Target="https://wou.edu/academic-effectiveness/reports-and-documentation/" TargetMode="External"/><Relationship Id="rId4" Type="http://schemas.openxmlformats.org/officeDocument/2006/relationships/hyperlink" Target="https://wou.edu/academic-effectiveness/outcomes-and-goals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37316" y="3145550"/>
            <a:ext cx="880627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Sitka Text" panose="02000505000000020004" pitchFamily="2" charset="0"/>
              </a:rPr>
              <a:t>Presentation to the WOU Faculty Senate</a:t>
            </a:r>
          </a:p>
          <a:p>
            <a:r>
              <a:rPr lang="en-US" sz="2800" dirty="0">
                <a:latin typeface="Sitka Text" panose="02000505000000020004" pitchFamily="2" charset="0"/>
              </a:rPr>
              <a:t>April 28, 2020</a:t>
            </a:r>
            <a:endParaRPr lang="en-US" sz="2800" dirty="0">
              <a:latin typeface="Sitka Text" panose="02000505000000020004" pitchFamily="2" charset="0"/>
              <a:cs typeface="Arial" panose="020B0604020202020204" pitchFamily="34" charset="0"/>
            </a:endParaRPr>
          </a:p>
          <a:p>
            <a:endParaRPr lang="en-US" sz="2800" dirty="0">
              <a:latin typeface="Sitka Text" panose="02000505000000020004" pitchFamily="2" charset="0"/>
            </a:endParaRPr>
          </a:p>
          <a:p>
            <a:r>
              <a:rPr lang="en-US" sz="2800" dirty="0">
                <a:latin typeface="Sitka Text" panose="02000505000000020004" pitchFamily="2" charset="0"/>
              </a:rPr>
              <a:t>Michael Baltzley</a:t>
            </a:r>
          </a:p>
          <a:p>
            <a:r>
              <a:rPr lang="en-US" sz="2800" dirty="0">
                <a:latin typeface="Sitka Text" panose="02000505000000020004" pitchFamily="2" charset="0"/>
              </a:rPr>
              <a:t>Associate Provost for Academic Effectiveness</a:t>
            </a:r>
          </a:p>
        </p:txBody>
      </p:sp>
      <p:pic>
        <p:nvPicPr>
          <p:cNvPr id="74" name="Picture 7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6942" y="4973641"/>
            <a:ext cx="2507226" cy="1880942"/>
          </a:xfrm>
          <a:prstGeom prst="rect">
            <a:avLst/>
          </a:prstGeom>
        </p:spPr>
      </p:pic>
      <p:pic>
        <p:nvPicPr>
          <p:cNvPr id="75" name="Picture 12" descr="http://www.wou.edu/marcom/files/2017/02/Wolves-Shield_2C-286x30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527142" cy="1601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337316" y="1899406"/>
            <a:ext cx="8488221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200" dirty="0">
                <a:latin typeface="Sitka Heading" panose="02000505000000020004" pitchFamily="2" charset="0"/>
                <a:cs typeface="Arial" panose="020B0604020202020204" pitchFamily="34" charset="0"/>
              </a:rPr>
              <a:t>2018-19 Program Assessment Update</a:t>
            </a:r>
          </a:p>
        </p:txBody>
      </p:sp>
    </p:spTree>
    <p:extLst>
      <p:ext uri="{BB962C8B-B14F-4D97-AF65-F5344CB8AC3E}">
        <p14:creationId xmlns:p14="http://schemas.microsoft.com/office/powerpoint/2010/main" val="19469163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63220" y="1183023"/>
            <a:ext cx="888538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1. We have an obligation to our students to improve our 	teaching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1351578" y="94644"/>
            <a:ext cx="693330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latin typeface="Sitka Heading" panose="02000505000000020004" pitchFamily="2" charset="0"/>
                <a:cs typeface="Arial" panose="020B0604020202020204" pitchFamily="34" charset="0"/>
              </a:rPr>
              <a:t>Why are we doing assessment? </a:t>
            </a:r>
          </a:p>
        </p:txBody>
      </p:sp>
      <p:cxnSp>
        <p:nvCxnSpPr>
          <p:cNvPr id="73" name="Straight Connector 72"/>
          <p:cNvCxnSpPr/>
          <p:nvPr/>
        </p:nvCxnSpPr>
        <p:spPr>
          <a:xfrm>
            <a:off x="0" y="787585"/>
            <a:ext cx="9144000" cy="0"/>
          </a:xfrm>
          <a:prstGeom prst="line">
            <a:avLst/>
          </a:prstGeom>
          <a:ln w="25400">
            <a:solidFill>
              <a:srgbClr val="E3183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4" name="Picture 7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6942" y="4973641"/>
            <a:ext cx="2507226" cy="1880942"/>
          </a:xfrm>
          <a:prstGeom prst="rect">
            <a:avLst/>
          </a:prstGeom>
        </p:spPr>
      </p:pic>
      <p:pic>
        <p:nvPicPr>
          <p:cNvPr id="75" name="Picture 12" descr="http://www.wou.edu/marcom/files/2017/02/Wolves-Shield_2C-286x30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132"/>
            <a:ext cx="726440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/>
        </p:nvSpPr>
        <p:spPr>
          <a:xfrm>
            <a:off x="367840" y="2092809"/>
            <a:ext cx="876632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2. Assessment is an opportunity for scholarship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062B9B6-463F-445E-A169-8FD1931041EB}"/>
              </a:ext>
            </a:extLst>
          </p:cNvPr>
          <p:cNvSpPr/>
          <p:nvPr/>
        </p:nvSpPr>
        <p:spPr>
          <a:xfrm>
            <a:off x="363228" y="2753022"/>
            <a:ext cx="8766327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3. We are required by NWCCU to assess our programs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1.C.3 The institution identifies and publishes expected program and 	degree learning outcomes for </a:t>
            </a:r>
            <a:r>
              <a:rPr lang="en-US" sz="20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all degrees, certificates, and </a:t>
            </a:r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0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credentials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Information on expected student learning outcomes </a:t>
            </a:r>
            <a:r>
              <a:rPr lang="en-US" sz="20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for all </a:t>
            </a:r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0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courses is provided to enrolled students.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390870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Box 71"/>
          <p:cNvSpPr txBox="1"/>
          <p:nvPr/>
        </p:nvSpPr>
        <p:spPr>
          <a:xfrm>
            <a:off x="1435919" y="96362"/>
            <a:ext cx="720421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latin typeface="Sitka Heading" panose="02000505000000020004" pitchFamily="2" charset="0"/>
                <a:cs typeface="Arial" panose="020B0604020202020204" pitchFamily="34" charset="0"/>
              </a:rPr>
              <a:t>Where are we with course goals?</a:t>
            </a:r>
          </a:p>
        </p:txBody>
      </p:sp>
      <p:cxnSp>
        <p:nvCxnSpPr>
          <p:cNvPr id="73" name="Straight Connector 72"/>
          <p:cNvCxnSpPr/>
          <p:nvPr/>
        </p:nvCxnSpPr>
        <p:spPr>
          <a:xfrm>
            <a:off x="0" y="787585"/>
            <a:ext cx="9144000" cy="0"/>
          </a:xfrm>
          <a:prstGeom prst="line">
            <a:avLst/>
          </a:prstGeom>
          <a:ln w="25400">
            <a:solidFill>
              <a:srgbClr val="E3183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4" name="Picture 7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6942" y="4973641"/>
            <a:ext cx="2507226" cy="1880942"/>
          </a:xfrm>
          <a:prstGeom prst="rect">
            <a:avLst/>
          </a:prstGeom>
        </p:spPr>
      </p:pic>
      <p:pic>
        <p:nvPicPr>
          <p:cNvPr id="75" name="Picture 12" descr="http://www.wou.edu/marcom/files/2017/02/Wolves-Shield_2C-286x30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132"/>
            <a:ext cx="726440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188836" y="1027171"/>
            <a:ext cx="8766327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NWCCU Standard 1.C.3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The institution identifies and publishes expected program and degree 	learning outcomes for </a:t>
            </a:r>
            <a:r>
              <a:rPr lang="en-US" sz="20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all degrees, certificates, and credentials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	Information on expected student learning outcomes for </a:t>
            </a:r>
            <a:r>
              <a:rPr lang="en-US" sz="20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all courses is </a:t>
            </a:r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0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provided to enrolled students. </a:t>
            </a:r>
          </a:p>
          <a:p>
            <a:pPr lvl="1"/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Fall 2019: 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66% of undergraduate courses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had course goals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48% of graduate courses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had course goals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Spring 2020: 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71%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of undergraduate courses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have course goals</a:t>
            </a:r>
          </a:p>
          <a:p>
            <a:pPr marL="1714500" lvl="3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602 courses do not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56% of graduate courses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have course goals</a:t>
            </a:r>
          </a:p>
          <a:p>
            <a:pPr marL="1714500" lvl="3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335 courses do not</a:t>
            </a:r>
          </a:p>
        </p:txBody>
      </p:sp>
    </p:spTree>
    <p:extLst>
      <p:ext uri="{BB962C8B-B14F-4D97-AF65-F5344CB8AC3E}">
        <p14:creationId xmlns:p14="http://schemas.microsoft.com/office/powerpoint/2010/main" val="3661723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63220" y="1183023"/>
            <a:ext cx="888538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1. We have an obligation to our students to improve our 	teaching</a:t>
            </a:r>
          </a:p>
        </p:txBody>
      </p:sp>
      <p:cxnSp>
        <p:nvCxnSpPr>
          <p:cNvPr id="73" name="Straight Connector 72"/>
          <p:cNvCxnSpPr/>
          <p:nvPr/>
        </p:nvCxnSpPr>
        <p:spPr>
          <a:xfrm>
            <a:off x="0" y="787585"/>
            <a:ext cx="9144000" cy="0"/>
          </a:xfrm>
          <a:prstGeom prst="line">
            <a:avLst/>
          </a:prstGeom>
          <a:ln w="25400">
            <a:solidFill>
              <a:srgbClr val="E3183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4" name="Picture 7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6942" y="4973641"/>
            <a:ext cx="2507226" cy="1880942"/>
          </a:xfrm>
          <a:prstGeom prst="rect">
            <a:avLst/>
          </a:prstGeom>
        </p:spPr>
      </p:pic>
      <p:pic>
        <p:nvPicPr>
          <p:cNvPr id="75" name="Picture 12" descr="http://www.wou.edu/marcom/files/2017/02/Wolves-Shield_2C-286x30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132"/>
            <a:ext cx="726440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/>
        </p:nvSpPr>
        <p:spPr>
          <a:xfrm>
            <a:off x="367840" y="2092809"/>
            <a:ext cx="876632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2. Assessment is an opportunity for scholarship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062B9B6-463F-445E-A169-8FD1931041EB}"/>
              </a:ext>
            </a:extLst>
          </p:cNvPr>
          <p:cNvSpPr/>
          <p:nvPr/>
        </p:nvSpPr>
        <p:spPr>
          <a:xfrm>
            <a:off x="363228" y="2753022"/>
            <a:ext cx="8766327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3. We are required by NWCCU to assess our programs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1.C.3 The institution identifies and publishes expected program and 	degree learning outcomes for </a:t>
            </a:r>
            <a:r>
              <a:rPr lang="en-US" sz="20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all degrees, certificates, and </a:t>
            </a:r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0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credentials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Information on expected student learning outcomes </a:t>
            </a:r>
            <a:r>
              <a:rPr lang="en-US" sz="20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for all </a:t>
            </a:r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0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courses is provided to enrolled students.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	1.C.5 The institution engages in an effective </a:t>
            </a:r>
            <a:r>
              <a:rPr lang="en-US" sz="20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system of assessment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to 	evaluate the quality of learning in its programs. The institution 	recognizes the central role of faculty to establish curricula, assess 	student learning, and improve instructional programs.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0E940C-CD0C-4897-A61F-5442D14ED0BC}"/>
              </a:ext>
            </a:extLst>
          </p:cNvPr>
          <p:cNvSpPr txBox="1"/>
          <p:nvPr/>
        </p:nvSpPr>
        <p:spPr>
          <a:xfrm>
            <a:off x="1351578" y="104071"/>
            <a:ext cx="693330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latin typeface="Sitka Heading" panose="02000505000000020004" pitchFamily="2" charset="0"/>
                <a:cs typeface="Arial" panose="020B0604020202020204" pitchFamily="34" charset="0"/>
              </a:rPr>
              <a:t>Why are we doing assessment? </a:t>
            </a:r>
          </a:p>
        </p:txBody>
      </p:sp>
    </p:spTree>
    <p:extLst>
      <p:ext uri="{BB962C8B-B14F-4D97-AF65-F5344CB8AC3E}">
        <p14:creationId xmlns:p14="http://schemas.microsoft.com/office/powerpoint/2010/main" val="37766876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3" name="Straight Connector 72"/>
          <p:cNvCxnSpPr/>
          <p:nvPr/>
        </p:nvCxnSpPr>
        <p:spPr>
          <a:xfrm>
            <a:off x="0" y="787585"/>
            <a:ext cx="9144000" cy="0"/>
          </a:xfrm>
          <a:prstGeom prst="line">
            <a:avLst/>
          </a:prstGeom>
          <a:ln w="25400">
            <a:solidFill>
              <a:srgbClr val="E3183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4" name="Picture 7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6942" y="4973641"/>
            <a:ext cx="2507226" cy="1880942"/>
          </a:xfrm>
          <a:prstGeom prst="rect">
            <a:avLst/>
          </a:prstGeom>
        </p:spPr>
      </p:pic>
      <p:pic>
        <p:nvPicPr>
          <p:cNvPr id="75" name="Picture 12" descr="http://www.wou.edu/marcom/files/2017/02/Wolves-Shield_2C-286x30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132"/>
            <a:ext cx="726440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Straight Arrow Connector 3"/>
          <p:cNvCxnSpPr>
            <a:cxnSpLocks/>
            <a:endCxn id="44" idx="1"/>
          </p:cNvCxnSpPr>
          <p:nvPr/>
        </p:nvCxnSpPr>
        <p:spPr>
          <a:xfrm>
            <a:off x="5034116" y="3097813"/>
            <a:ext cx="1617575" cy="0"/>
          </a:xfrm>
          <a:prstGeom prst="straightConnector1">
            <a:avLst/>
          </a:prstGeom>
          <a:ln w="7302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1009370" y="95126"/>
            <a:ext cx="759214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Sitka Heading" panose="02000505000000020004" pitchFamily="2" charset="0"/>
                <a:cs typeface="Arial" panose="020B0604020202020204" pitchFamily="34" charset="0"/>
              </a:rPr>
              <a:t>Assessment of Program Learning Outcomes</a:t>
            </a:r>
          </a:p>
        </p:txBody>
      </p: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23322C00-DCE5-44EE-8EB4-B7566DF1501A}"/>
              </a:ext>
            </a:extLst>
          </p:cNvPr>
          <p:cNvCxnSpPr>
            <a:cxnSpLocks/>
          </p:cNvCxnSpPr>
          <p:nvPr/>
        </p:nvCxnSpPr>
        <p:spPr>
          <a:xfrm flipV="1">
            <a:off x="5842178" y="4015428"/>
            <a:ext cx="824238" cy="616477"/>
          </a:xfrm>
          <a:prstGeom prst="straightConnector1">
            <a:avLst/>
          </a:prstGeom>
          <a:ln w="7302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A8C6BB46-A853-41CE-BFFC-A16E23F0E080}"/>
              </a:ext>
            </a:extLst>
          </p:cNvPr>
          <p:cNvCxnSpPr>
            <a:cxnSpLocks/>
          </p:cNvCxnSpPr>
          <p:nvPr/>
        </p:nvCxnSpPr>
        <p:spPr>
          <a:xfrm flipV="1">
            <a:off x="2153265" y="2774647"/>
            <a:ext cx="726684" cy="141340"/>
          </a:xfrm>
          <a:prstGeom prst="straightConnector1">
            <a:avLst/>
          </a:prstGeom>
          <a:ln w="7302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1A3A5ECB-E20C-4F0F-AFB6-851C900C38B7}"/>
              </a:ext>
            </a:extLst>
          </p:cNvPr>
          <p:cNvCxnSpPr>
            <a:cxnSpLocks/>
          </p:cNvCxnSpPr>
          <p:nvPr/>
        </p:nvCxnSpPr>
        <p:spPr>
          <a:xfrm>
            <a:off x="2285067" y="3798868"/>
            <a:ext cx="684376" cy="744361"/>
          </a:xfrm>
          <a:prstGeom prst="straightConnector1">
            <a:avLst/>
          </a:prstGeom>
          <a:ln w="7302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9">
            <a:extLst>
              <a:ext uri="{FF2B5EF4-FFF2-40B4-BE49-F238E27FC236}">
                <a16:creationId xmlns:a16="http://schemas.microsoft.com/office/drawing/2014/main" id="{17560D28-CDEF-40FF-B0F0-A72FF8A8D10C}"/>
              </a:ext>
            </a:extLst>
          </p:cNvPr>
          <p:cNvGrpSpPr/>
          <p:nvPr/>
        </p:nvGrpSpPr>
        <p:grpSpPr>
          <a:xfrm>
            <a:off x="94938" y="1422377"/>
            <a:ext cx="3432666" cy="3190849"/>
            <a:chOff x="94938" y="1422377"/>
            <a:chExt cx="3432666" cy="3190849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F159D2A7-ACEE-489C-AC90-F6D98609F5AA}"/>
                </a:ext>
              </a:extLst>
            </p:cNvPr>
            <p:cNvSpPr/>
            <p:nvPr/>
          </p:nvSpPr>
          <p:spPr>
            <a:xfrm>
              <a:off x="367983" y="1422377"/>
              <a:ext cx="168507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>
                  <a:latin typeface="Arial" panose="020B0604020202020204" pitchFamily="34" charset="0"/>
                  <a:cs typeface="Arial" panose="020B0604020202020204" pitchFamily="34" charset="0"/>
                </a:rPr>
                <a:t>Course Goals</a:t>
              </a:r>
            </a:p>
          </p:txBody>
        </p: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87D9EC13-3CD2-4F77-B6C6-63C594A7DC38}"/>
                </a:ext>
              </a:extLst>
            </p:cNvPr>
            <p:cNvGrpSpPr/>
            <p:nvPr/>
          </p:nvGrpSpPr>
          <p:grpSpPr>
            <a:xfrm>
              <a:off x="94938" y="2107656"/>
              <a:ext cx="3432666" cy="2505570"/>
              <a:chOff x="94938" y="2107656"/>
              <a:chExt cx="3432666" cy="2505570"/>
            </a:xfrm>
          </p:grpSpPr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EF59F3AF-1107-42EA-888B-57EFDBFB88F0}"/>
                  </a:ext>
                </a:extLst>
              </p:cNvPr>
              <p:cNvSpPr/>
              <p:nvPr/>
            </p:nvSpPr>
            <p:spPr>
              <a:xfrm>
                <a:off x="105433" y="2714601"/>
                <a:ext cx="3420603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1. Demonstrate </a:t>
                </a:r>
              </a:p>
              <a:p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	knowledge…</a:t>
                </a:r>
              </a:p>
            </p:txBody>
          </p:sp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86C0D943-CF95-428A-AC68-388223975D65}"/>
                  </a:ext>
                </a:extLst>
              </p:cNvPr>
              <p:cNvSpPr/>
              <p:nvPr/>
            </p:nvSpPr>
            <p:spPr>
              <a:xfrm>
                <a:off x="107001" y="3592867"/>
                <a:ext cx="3420603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2. Apply concepts…</a:t>
                </a:r>
              </a:p>
            </p:txBody>
          </p:sp>
          <p:sp>
            <p:nvSpPr>
              <p:cNvPr id="49" name="Rectangle 48">
                <a:extLst>
                  <a:ext uri="{FF2B5EF4-FFF2-40B4-BE49-F238E27FC236}">
                    <a16:creationId xmlns:a16="http://schemas.microsoft.com/office/drawing/2014/main" id="{0061B47E-E71A-4452-A395-779BCB085559}"/>
                  </a:ext>
                </a:extLst>
              </p:cNvPr>
              <p:cNvSpPr/>
              <p:nvPr/>
            </p:nvSpPr>
            <p:spPr>
              <a:xfrm>
                <a:off x="94938" y="4243894"/>
                <a:ext cx="3420603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3. Critically evaluate…</a:t>
                </a:r>
              </a:p>
            </p:txBody>
          </p:sp>
          <p:sp>
            <p:nvSpPr>
              <p:cNvPr id="53" name="Rectangle 52">
                <a:extLst>
                  <a:ext uri="{FF2B5EF4-FFF2-40B4-BE49-F238E27FC236}">
                    <a16:creationId xmlns:a16="http://schemas.microsoft.com/office/drawing/2014/main" id="{EBCED988-9CBB-46EF-86E8-A6C2E5BD04F6}"/>
                  </a:ext>
                </a:extLst>
              </p:cNvPr>
              <p:cNvSpPr/>
              <p:nvPr/>
            </p:nvSpPr>
            <p:spPr>
              <a:xfrm>
                <a:off x="466727" y="2107656"/>
                <a:ext cx="142859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Course 101</a:t>
                </a:r>
              </a:p>
            </p:txBody>
          </p:sp>
        </p:grp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9BDEC8FE-D83F-4B65-AD7F-F54BEDD0AA5C}"/>
                </a:ext>
              </a:extLst>
            </p:cNvPr>
            <p:cNvCxnSpPr>
              <a:cxnSpLocks/>
            </p:cNvCxnSpPr>
            <p:nvPr/>
          </p:nvCxnSpPr>
          <p:spPr>
            <a:xfrm>
              <a:off x="194607" y="1880513"/>
              <a:ext cx="2199801" cy="0"/>
            </a:xfrm>
            <a:prstGeom prst="line">
              <a:avLst/>
            </a:prstGeom>
            <a:ln w="25400">
              <a:solidFill>
                <a:srgbClr val="E3183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5A2E0079-EBF3-4AC7-A55C-729BB07D2C76}"/>
              </a:ext>
            </a:extLst>
          </p:cNvPr>
          <p:cNvGrpSpPr/>
          <p:nvPr/>
        </p:nvGrpSpPr>
        <p:grpSpPr>
          <a:xfrm>
            <a:off x="2879949" y="1227451"/>
            <a:ext cx="3423739" cy="3859307"/>
            <a:chOff x="2879949" y="1227451"/>
            <a:chExt cx="3423739" cy="3859307"/>
          </a:xfrm>
        </p:grpSpPr>
        <p:sp>
          <p:nvSpPr>
            <p:cNvPr id="37" name="Rectangle 36"/>
            <p:cNvSpPr/>
            <p:nvPr/>
          </p:nvSpPr>
          <p:spPr>
            <a:xfrm>
              <a:off x="3064495" y="1227451"/>
              <a:ext cx="2351927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b="1" dirty="0">
                  <a:latin typeface="Arial" panose="020B0604020202020204" pitchFamily="34" charset="0"/>
                  <a:cs typeface="Arial" panose="020B0604020202020204" pitchFamily="34" charset="0"/>
                </a:rPr>
                <a:t>Program </a:t>
              </a:r>
            </a:p>
            <a:p>
              <a:pPr algn="ctr"/>
              <a:r>
                <a:rPr lang="en-US" b="1" dirty="0">
                  <a:latin typeface="Arial" panose="020B0604020202020204" pitchFamily="34" charset="0"/>
                  <a:cs typeface="Arial" panose="020B0604020202020204" pitchFamily="34" charset="0"/>
                </a:rPr>
                <a:t>Learning Outcomes</a:t>
              </a:r>
            </a:p>
          </p:txBody>
        </p:sp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5C4331E5-95A9-4C80-96C5-1AC64732D956}"/>
                </a:ext>
              </a:extLst>
            </p:cNvPr>
            <p:cNvSpPr/>
            <p:nvPr/>
          </p:nvSpPr>
          <p:spPr>
            <a:xfrm>
              <a:off x="2879949" y="2594197"/>
              <a:ext cx="3420603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>
                  <a:latin typeface="Arial" panose="020B0604020202020204" pitchFamily="34" charset="0"/>
                  <a:cs typeface="Arial" panose="020B0604020202020204" pitchFamily="34" charset="0"/>
                </a:rPr>
                <a:t>1. Explain the </a:t>
              </a:r>
            </a:p>
            <a:p>
              <a:r>
                <a:rPr lang="en-US" dirty="0">
                  <a:latin typeface="Arial" panose="020B0604020202020204" pitchFamily="34" charset="0"/>
                  <a:cs typeface="Arial" panose="020B0604020202020204" pitchFamily="34" charset="0"/>
                </a:rPr>
                <a:t>	fundamental…</a:t>
              </a: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C36A33A8-CBFC-4342-AA88-0C865CEC7B4F}"/>
                </a:ext>
              </a:extLst>
            </p:cNvPr>
            <p:cNvSpPr/>
            <p:nvPr/>
          </p:nvSpPr>
          <p:spPr>
            <a:xfrm>
              <a:off x="2881517" y="3601090"/>
              <a:ext cx="3420603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>
                  <a:latin typeface="Arial" panose="020B0604020202020204" pitchFamily="34" charset="0"/>
                  <a:cs typeface="Arial" panose="020B0604020202020204" pitchFamily="34" charset="0"/>
                </a:rPr>
                <a:t>2. Apply appropriate methods…</a:t>
              </a: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05B8BDB3-5BF5-4D89-B9AD-A7C2910E0E7F}"/>
                </a:ext>
              </a:extLst>
            </p:cNvPr>
            <p:cNvSpPr/>
            <p:nvPr/>
          </p:nvSpPr>
          <p:spPr>
            <a:xfrm>
              <a:off x="2883085" y="4440427"/>
              <a:ext cx="3420603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>
                  <a:latin typeface="Arial" panose="020B0604020202020204" pitchFamily="34" charset="0"/>
                  <a:cs typeface="Arial" panose="020B0604020202020204" pitchFamily="34" charset="0"/>
                </a:rPr>
                <a:t>3. Identify and demonstrate 	knowledge of…</a:t>
              </a:r>
            </a:p>
          </p:txBody>
        </p: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6F39D8CE-80C6-454B-9653-65131FB69EAA}"/>
                </a:ext>
              </a:extLst>
            </p:cNvPr>
            <p:cNvCxnSpPr>
              <a:cxnSpLocks/>
            </p:cNvCxnSpPr>
            <p:nvPr/>
          </p:nvCxnSpPr>
          <p:spPr>
            <a:xfrm>
              <a:off x="3140557" y="1886661"/>
              <a:ext cx="2199801" cy="0"/>
            </a:xfrm>
            <a:prstGeom prst="line">
              <a:avLst/>
            </a:prstGeom>
            <a:ln w="25400">
              <a:solidFill>
                <a:srgbClr val="E3183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D4B5B8AF-2A3B-4ABD-A7AB-DC4CA11CBFAC}"/>
              </a:ext>
            </a:extLst>
          </p:cNvPr>
          <p:cNvGrpSpPr/>
          <p:nvPr/>
        </p:nvGrpSpPr>
        <p:grpSpPr>
          <a:xfrm>
            <a:off x="6124685" y="963500"/>
            <a:ext cx="3247548" cy="4833113"/>
            <a:chOff x="6124685" y="963500"/>
            <a:chExt cx="3247548" cy="4833113"/>
          </a:xfrm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0AF4FD93-E069-455C-B57C-EB99C31ADB01}"/>
                </a:ext>
              </a:extLst>
            </p:cNvPr>
            <p:cNvSpPr/>
            <p:nvPr/>
          </p:nvSpPr>
          <p:spPr>
            <a:xfrm>
              <a:off x="6124685" y="963500"/>
              <a:ext cx="3247548" cy="9233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b="1" dirty="0">
                  <a:latin typeface="Arial" panose="020B0604020202020204" pitchFamily="34" charset="0"/>
                  <a:cs typeface="Arial" panose="020B0604020202020204" pitchFamily="34" charset="0"/>
                </a:rPr>
                <a:t>Undergraduate</a:t>
              </a:r>
            </a:p>
            <a:p>
              <a:pPr algn="ctr"/>
              <a:r>
                <a:rPr lang="en-US" dirty="0">
                  <a:latin typeface="Arial" panose="020B0604020202020204" pitchFamily="34" charset="0"/>
                  <a:cs typeface="Arial" panose="020B0604020202020204" pitchFamily="34" charset="0"/>
                </a:rPr>
                <a:t>(or Graduate) </a:t>
              </a:r>
            </a:p>
            <a:p>
              <a:pPr algn="ctr"/>
              <a:r>
                <a:rPr lang="en-US" b="1" dirty="0">
                  <a:latin typeface="Arial" panose="020B0604020202020204" pitchFamily="34" charset="0"/>
                  <a:cs typeface="Arial" panose="020B0604020202020204" pitchFamily="34" charset="0"/>
                </a:rPr>
                <a:t>Learning Outcomes</a:t>
              </a: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D0F4AFD7-81CE-494C-8F0B-A36A804AAF53}"/>
                </a:ext>
              </a:extLst>
            </p:cNvPr>
            <p:cNvSpPr/>
            <p:nvPr/>
          </p:nvSpPr>
          <p:spPr>
            <a:xfrm>
              <a:off x="6651691" y="2189947"/>
              <a:ext cx="228780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>
                  <a:latin typeface="Arial" panose="020B0604020202020204" pitchFamily="34" charset="0"/>
                  <a:cs typeface="Arial" panose="020B0604020202020204" pitchFamily="34" charset="0"/>
                </a:rPr>
                <a:t>Quantitative Literacy</a:t>
              </a:r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749273D8-0EA0-47C9-B71B-B9E2F504D090}"/>
                </a:ext>
              </a:extLst>
            </p:cNvPr>
            <p:cNvSpPr/>
            <p:nvPr/>
          </p:nvSpPr>
          <p:spPr>
            <a:xfrm>
              <a:off x="6656312" y="5150282"/>
              <a:ext cx="1813317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>
                  <a:latin typeface="Arial" panose="020B0604020202020204" pitchFamily="34" charset="0"/>
                  <a:cs typeface="Arial" panose="020B0604020202020204" pitchFamily="34" charset="0"/>
                </a:rPr>
                <a:t>Diversity and </a:t>
              </a:r>
            </a:p>
            <a:p>
              <a:r>
                <a:rPr lang="en-US" dirty="0">
                  <a:latin typeface="Arial" panose="020B0604020202020204" pitchFamily="34" charset="0"/>
                  <a:cs typeface="Arial" panose="020B0604020202020204" pitchFamily="34" charset="0"/>
                </a:rPr>
                <a:t>Global Learning</a:t>
              </a: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9ADE23CC-6F2E-4D04-9D0A-F29E08B5C185}"/>
                </a:ext>
              </a:extLst>
            </p:cNvPr>
            <p:cNvSpPr/>
            <p:nvPr/>
          </p:nvSpPr>
          <p:spPr>
            <a:xfrm>
              <a:off x="6666416" y="3664368"/>
              <a:ext cx="223657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>
                  <a:latin typeface="Arial" panose="020B0604020202020204" pitchFamily="34" charset="0"/>
                  <a:cs typeface="Arial" panose="020B0604020202020204" pitchFamily="34" charset="0"/>
                </a:rPr>
                <a:t>Inquiry and Analysis</a:t>
              </a: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A92111A8-1147-4376-82DF-CEE026B3B913}"/>
                </a:ext>
              </a:extLst>
            </p:cNvPr>
            <p:cNvSpPr/>
            <p:nvPr/>
          </p:nvSpPr>
          <p:spPr>
            <a:xfrm>
              <a:off x="6671041" y="4377645"/>
              <a:ext cx="222368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>
                  <a:latin typeface="Arial" panose="020B0604020202020204" pitchFamily="34" charset="0"/>
                  <a:cs typeface="Arial" panose="020B0604020202020204" pitchFamily="34" charset="0"/>
                </a:rPr>
                <a:t>Integrative Learning</a:t>
              </a: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9D8D8C90-42AF-4D5C-93FE-D75B3D68C180}"/>
                </a:ext>
              </a:extLst>
            </p:cNvPr>
            <p:cNvSpPr/>
            <p:nvPr/>
          </p:nvSpPr>
          <p:spPr>
            <a:xfrm>
              <a:off x="6651691" y="2774647"/>
              <a:ext cx="1787669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>
                  <a:latin typeface="Arial" panose="020B0604020202020204" pitchFamily="34" charset="0"/>
                  <a:cs typeface="Arial" panose="020B0604020202020204" pitchFamily="34" charset="0"/>
                </a:rPr>
                <a:t>Written </a:t>
              </a:r>
            </a:p>
            <a:p>
              <a:r>
                <a:rPr lang="en-US" dirty="0">
                  <a:latin typeface="Arial" panose="020B0604020202020204" pitchFamily="34" charset="0"/>
                  <a:cs typeface="Arial" panose="020B0604020202020204" pitchFamily="34" charset="0"/>
                </a:rPr>
                <a:t>Communication</a:t>
              </a:r>
            </a:p>
          </p:txBody>
        </p: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4BAFDAC4-E4D4-441E-979E-E71D53B339E4}"/>
                </a:ext>
              </a:extLst>
            </p:cNvPr>
            <p:cNvCxnSpPr>
              <a:cxnSpLocks/>
            </p:cNvCxnSpPr>
            <p:nvPr/>
          </p:nvCxnSpPr>
          <p:spPr>
            <a:xfrm>
              <a:off x="6436901" y="1886078"/>
              <a:ext cx="2697267" cy="0"/>
            </a:xfrm>
            <a:prstGeom prst="line">
              <a:avLst/>
            </a:prstGeom>
            <a:ln w="25400">
              <a:solidFill>
                <a:srgbClr val="E3183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331431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Box 71"/>
          <p:cNvSpPr txBox="1"/>
          <p:nvPr/>
        </p:nvSpPr>
        <p:spPr>
          <a:xfrm>
            <a:off x="949669" y="123573"/>
            <a:ext cx="800571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Sitka Heading" panose="02000505000000020004" pitchFamily="2" charset="0"/>
                <a:cs typeface="Arial" panose="020B0604020202020204" pitchFamily="34" charset="0"/>
              </a:rPr>
              <a:t>How are we doing with Program Assessment?</a:t>
            </a:r>
          </a:p>
        </p:txBody>
      </p:sp>
      <p:cxnSp>
        <p:nvCxnSpPr>
          <p:cNvPr id="73" name="Straight Connector 72"/>
          <p:cNvCxnSpPr/>
          <p:nvPr/>
        </p:nvCxnSpPr>
        <p:spPr>
          <a:xfrm>
            <a:off x="0" y="787585"/>
            <a:ext cx="9144000" cy="0"/>
          </a:xfrm>
          <a:prstGeom prst="line">
            <a:avLst/>
          </a:prstGeom>
          <a:ln w="25400">
            <a:solidFill>
              <a:srgbClr val="E3183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4" name="Picture 7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6942" y="4973641"/>
            <a:ext cx="2507226" cy="1880942"/>
          </a:xfrm>
          <a:prstGeom prst="rect">
            <a:avLst/>
          </a:prstGeom>
        </p:spPr>
      </p:pic>
      <p:pic>
        <p:nvPicPr>
          <p:cNvPr id="75" name="Picture 12" descr="http://www.wou.edu/marcom/files/2017/02/Wolves-Shield_2C-286x30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132"/>
            <a:ext cx="726440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2" name="Rectangle 41"/>
          <p:cNvSpPr/>
          <p:nvPr/>
        </p:nvSpPr>
        <p:spPr>
          <a:xfrm>
            <a:off x="188836" y="885952"/>
            <a:ext cx="8766327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75% of Programs have submitted 2018-19 Assessment Reports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Strengths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in our assessment practices: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Data Source: 2.5 out of 3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Means of Assessment: 2.0 out of 3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1A38EA9-82B4-401E-9371-5E96415693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5704085"/>
              </p:ext>
            </p:extLst>
          </p:nvPr>
        </p:nvGraphicFramePr>
        <p:xfrm>
          <a:off x="188836" y="2798531"/>
          <a:ext cx="8766328" cy="31341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15759">
                  <a:extLst>
                    <a:ext uri="{9D8B030D-6E8A-4147-A177-3AD203B41FA5}">
                      <a16:colId xmlns:a16="http://schemas.microsoft.com/office/drawing/2014/main" val="2000612964"/>
                    </a:ext>
                  </a:extLst>
                </a:gridCol>
                <a:gridCol w="2545238">
                  <a:extLst>
                    <a:ext uri="{9D8B030D-6E8A-4147-A177-3AD203B41FA5}">
                      <a16:colId xmlns:a16="http://schemas.microsoft.com/office/drawing/2014/main" val="1854467116"/>
                    </a:ext>
                  </a:extLst>
                </a:gridCol>
                <a:gridCol w="2278347">
                  <a:extLst>
                    <a:ext uri="{9D8B030D-6E8A-4147-A177-3AD203B41FA5}">
                      <a16:colId xmlns:a16="http://schemas.microsoft.com/office/drawing/2014/main" val="2613242256"/>
                    </a:ext>
                  </a:extLst>
                </a:gridCol>
                <a:gridCol w="2726984">
                  <a:extLst>
                    <a:ext uri="{9D8B030D-6E8A-4147-A177-3AD203B41FA5}">
                      <a16:colId xmlns:a16="http://schemas.microsoft.com/office/drawing/2014/main" val="2764916503"/>
                    </a:ext>
                  </a:extLst>
                </a:gridCol>
              </a:tblGrid>
              <a:tr h="311506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Category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07" marR="5707" marT="5707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Benchmark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07" marR="5707" marT="5707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Satisfactory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07" marR="5707" marT="5707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Exemplary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07" marR="5707" marT="5707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6582174"/>
                  </a:ext>
                </a:extLst>
              </a:tr>
              <a:tr h="1595701"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 Source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07" marR="5707" marT="5707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 is collected, but </a:t>
                      </a:r>
                    </a:p>
                    <a:p>
                      <a:pPr algn="l" fontAlgn="ctr"/>
                      <a:r>
                        <a:rPr lang="en-U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not at a consistent point in the program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07" marR="5707" marT="5707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 collected includes work performed near the end of the academic program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07" marR="5707" marT="5707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 is collected from a culminating experience shared by all students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07" marR="5707" marT="5707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76807874"/>
                  </a:ext>
                </a:extLst>
              </a:tr>
              <a:tr h="1226978">
                <a:tc vMerge="1">
                  <a:txBody>
                    <a:bodyPr/>
                    <a:lstStyle/>
                    <a:p>
                      <a:pPr algn="l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07" marR="5707" marT="570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 collection is post-hoc rather than planned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07" marR="5707" marT="5707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Sample is from student representing mode of expected performance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07" marR="5707" marT="5707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Sampling is random (for larger programs) or all majors are included (&lt;10 grads per year)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07" marR="5707" marT="5707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94963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4875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3" name="Straight Connector 72"/>
          <p:cNvCxnSpPr/>
          <p:nvPr/>
        </p:nvCxnSpPr>
        <p:spPr>
          <a:xfrm>
            <a:off x="0" y="787585"/>
            <a:ext cx="9144000" cy="0"/>
          </a:xfrm>
          <a:prstGeom prst="line">
            <a:avLst/>
          </a:prstGeom>
          <a:ln w="25400">
            <a:solidFill>
              <a:srgbClr val="E3183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4" name="Picture 7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6942" y="4973641"/>
            <a:ext cx="2507226" cy="1880942"/>
          </a:xfrm>
          <a:prstGeom prst="rect">
            <a:avLst/>
          </a:prstGeom>
        </p:spPr>
      </p:pic>
      <p:pic>
        <p:nvPicPr>
          <p:cNvPr id="75" name="Picture 12" descr="http://www.wou.edu/marcom/files/2017/02/Wolves-Shield_2C-286x30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132"/>
            <a:ext cx="726440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2" name="Rectangle 41"/>
          <p:cNvSpPr/>
          <p:nvPr/>
        </p:nvSpPr>
        <p:spPr>
          <a:xfrm>
            <a:off x="188836" y="885952"/>
            <a:ext cx="8766327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75% of Programs have submitted 2018-19 Assessment Reports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Strengths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in our assessment practices: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Data Source: 2.5 out of 3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Means of Assessment: 2.0 out of 3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Weaknesses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in our assessment practices: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Target Identification: 1.1 out of 3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Evidence Storage: 1.2 out of 3</a:t>
            </a:r>
          </a:p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Where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can I find this stuff?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Course Goals and Program Learning Outcomes: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https://wou.edu/academic-effectiveness/outcomes-and-goals/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Summary Report: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https://wou.edu/academic-effectiveness/reports-and-documentation/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Information on Program Assessment: 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https://wou.edu/academic-effectiveness/program-assessment-2/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DD2BDF5-2CD4-4265-896B-27664B0940A8}"/>
              </a:ext>
            </a:extLst>
          </p:cNvPr>
          <p:cNvSpPr txBox="1"/>
          <p:nvPr/>
        </p:nvSpPr>
        <p:spPr>
          <a:xfrm>
            <a:off x="949669" y="123573"/>
            <a:ext cx="800571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Sitka Heading" panose="02000505000000020004" pitchFamily="2" charset="0"/>
                <a:cs typeface="Arial" panose="020B0604020202020204" pitchFamily="34" charset="0"/>
              </a:rPr>
              <a:t>How are we doing with Program Assessment?</a:t>
            </a:r>
          </a:p>
        </p:txBody>
      </p:sp>
    </p:spTree>
    <p:extLst>
      <p:ext uri="{BB962C8B-B14F-4D97-AF65-F5344CB8AC3E}">
        <p14:creationId xmlns:p14="http://schemas.microsoft.com/office/powerpoint/2010/main" val="240427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Box 71"/>
          <p:cNvSpPr txBox="1"/>
          <p:nvPr/>
        </p:nvSpPr>
        <p:spPr>
          <a:xfrm>
            <a:off x="1124191" y="96744"/>
            <a:ext cx="78470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Sitka Heading" panose="02000505000000020004" pitchFamily="2" charset="0"/>
                <a:cs typeface="Arial" panose="020B0604020202020204" pitchFamily="34" charset="0"/>
              </a:rPr>
              <a:t>TK20 and Assessment Open Houses on Zoom</a:t>
            </a:r>
          </a:p>
        </p:txBody>
      </p:sp>
      <p:cxnSp>
        <p:nvCxnSpPr>
          <p:cNvPr id="73" name="Straight Connector 72"/>
          <p:cNvCxnSpPr/>
          <p:nvPr/>
        </p:nvCxnSpPr>
        <p:spPr>
          <a:xfrm>
            <a:off x="0" y="787585"/>
            <a:ext cx="9144000" cy="0"/>
          </a:xfrm>
          <a:prstGeom prst="line">
            <a:avLst/>
          </a:prstGeom>
          <a:ln w="25400">
            <a:solidFill>
              <a:srgbClr val="E3183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4" name="Picture 7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6942" y="4973641"/>
            <a:ext cx="2507226" cy="1880942"/>
          </a:xfrm>
          <a:prstGeom prst="rect">
            <a:avLst/>
          </a:prstGeom>
        </p:spPr>
      </p:pic>
      <p:pic>
        <p:nvPicPr>
          <p:cNvPr id="75" name="Picture 12" descr="http://www.wou.edu/marcom/files/2017/02/Wolves-Shield_2C-286x30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132"/>
            <a:ext cx="726440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2" name="Rectangle 41"/>
          <p:cNvSpPr/>
          <p:nvPr/>
        </p:nvSpPr>
        <p:spPr>
          <a:xfrm>
            <a:off x="5646656" y="917387"/>
            <a:ext cx="349734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Monday, May 18</a:t>
            </a:r>
            <a:r>
              <a:rPr lang="en-US" sz="24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3:00 – 4:00 pm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Friday, May 22</a:t>
            </a:r>
            <a:r>
              <a:rPr lang="en-US" sz="2400" baseline="30000" dirty="0"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2:00 – 3:00 pm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Tuesday, May 26</a:t>
            </a:r>
            <a:r>
              <a:rPr lang="en-US" sz="24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1:00 – 2:00 pm	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Monday, June 1</a:t>
            </a:r>
            <a:r>
              <a:rPr lang="en-US" sz="2400" baseline="30000" dirty="0"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2:00 – 3:00 pm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Tuesday, June 9</a:t>
            </a:r>
            <a:r>
              <a:rPr lang="en-US" sz="24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10:00 – 11:00 am	</a:t>
            </a:r>
          </a:p>
        </p:txBody>
      </p:sp>
      <p:sp>
        <p:nvSpPr>
          <p:cNvPr id="8" name="Rectangle 7"/>
          <p:cNvSpPr/>
          <p:nvPr/>
        </p:nvSpPr>
        <p:spPr>
          <a:xfrm>
            <a:off x="189457" y="1042651"/>
            <a:ext cx="5710829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Next Deadline: 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June 30, 2020 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2020-21 Program Assessment Plans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Mike Baltzley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baltzlem@wou.edu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503-838-8832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Make-shift desk, guest room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Bev West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westb@wou.edu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503-838-8796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Home office</a:t>
            </a:r>
          </a:p>
        </p:txBody>
      </p:sp>
    </p:spTree>
    <p:extLst>
      <p:ext uri="{BB962C8B-B14F-4D97-AF65-F5344CB8AC3E}">
        <p14:creationId xmlns:p14="http://schemas.microsoft.com/office/powerpoint/2010/main" val="19012673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1267</TotalTime>
  <Words>716</Words>
  <Application>Microsoft Office PowerPoint</Application>
  <PresentationFormat>On-screen Show (4:3)</PresentationFormat>
  <Paragraphs>118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Sitka Heading</vt:lpstr>
      <vt:lpstr>Sitka Text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Western Oregon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Baltzley</dc:creator>
  <cp:lastModifiedBy>Michael Baltzley</cp:lastModifiedBy>
  <cp:revision>71</cp:revision>
  <dcterms:created xsi:type="dcterms:W3CDTF">2019-09-11T15:13:26Z</dcterms:created>
  <dcterms:modified xsi:type="dcterms:W3CDTF">2020-04-27T22:14:23Z</dcterms:modified>
</cp:coreProperties>
</file>