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67" r:id="rId4"/>
    <p:sldId id="257" r:id="rId5"/>
    <p:sldId id="262" r:id="rId6"/>
    <p:sldId id="266" r:id="rId7"/>
    <p:sldId id="259" r:id="rId8"/>
    <p:sldId id="260" r:id="rId9"/>
    <p:sldId id="261" r:id="rId10"/>
    <p:sldId id="265" r:id="rId11"/>
    <p:sldId id="268" r:id="rId12"/>
    <p:sldId id="269" r:id="rId13"/>
    <p:sldId id="270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8"/>
    <p:restoredTop sz="94694"/>
  </p:normalViewPr>
  <p:slideViewPr>
    <p:cSldViewPr snapToGrid="0" snapToObjects="1">
      <p:cViewPr varScale="1">
        <p:scale>
          <a:sx n="130" d="100"/>
          <a:sy n="130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22B56-38FE-314B-AD51-0D8F684B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B8EF43-DC30-8B42-A990-5D6D34FE6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8631D-18B9-F042-8A0A-DFB8023C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1999F-2467-6B40-BAF4-290848EA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DC3F3-38DC-1D46-8BF5-9308ABBF0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126A-906C-0347-B0C7-A722B527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A12AC-8991-D64A-9DF4-777D8D36B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CD9A2-7AD1-4744-89F8-70C47EE0A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DC2E4-BD09-CE49-BE52-6D3E30C75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8169E-07C6-B544-BF68-6462D0098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5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181208-B5C2-8445-9857-38247EF05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0D22DD-40FA-5F49-AFDD-E9798402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C3BED-8015-A947-8136-5B1C8EB10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E12AF-D770-784F-A774-5F1DDDBE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8E51E-4468-F543-869A-32DCA65D6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50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3777-C23F-1C40-A02E-826CB4F5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B5C0-2675-3346-AD25-E965316E5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B91-D498-2D41-A2F4-FC6EA6857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3DBD5-80FD-F74D-B366-5E031C8EF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1A76-FCE4-0546-87E1-3760C2161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99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10CCD-0BD7-814F-B595-3B4D65CEC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9AE09-CFD5-2649-AF32-D61F45BA0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C3627-17E1-9040-B336-B7C4410A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C5137-712A-8C4B-884B-A6D00165A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8DD32-863F-7544-BD88-B7CD26AA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7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3C91E-936C-5D45-941C-C2B5646BF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F84DD-A7E8-9B45-85A9-EE0042868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AF520-56F6-E64B-BDBB-A9691D794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EBAF00-E1B4-FA42-9420-F300B033D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BBE01-B9EA-174C-9960-E58E68FB4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A6E8C-2E09-AC41-97E9-D6F00325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8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DD850-6B94-CF42-85A0-92403D457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E75A3-CACC-3544-A9CD-6ABF193CC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394EA-A3A8-3140-BF5C-15F233FE3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FBA03D-B8F2-4D43-B3B1-DBF7772B0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CD6C59-65F8-814A-987F-D938B1C21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8175B6-B795-8E49-9807-C5D953DF4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5C9117-4BF4-2D45-A26D-FA02A23F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660B86-DFD4-824B-BA99-1049F5B8A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6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BD9B-F160-B34A-81E6-39A1E20B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15A1A9-AF0D-3842-BC8E-799816BF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FBB25-F44D-C043-AA70-038D07E55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7DD0B-7F9F-7E4D-AF50-58354555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2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1D79FE-27FE-444C-B02D-181A39FC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463C8-367D-9C42-AEEA-0015DE30F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8BF970-7330-3243-AE12-A3F900898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53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A89AA-6FED-D046-BB9C-0272078C5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2A936-7E4E-5543-8DCD-19BD9302C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9B3D3-5208-004D-BD5A-BF731E56E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0EBDF-A1DB-234A-988D-E533119AE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CC6152-0588-BD43-A8BE-39A445DC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37829-D65E-A641-9C17-CB899B314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2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E2C39-4FB2-ED48-A962-85B9D7B48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5E0259-FB76-D448-B531-77835C67E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F0598-081D-F24A-9A3A-E70D71ABA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DB4A3-800B-8548-B31A-00CEF2B26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1195A-661F-9340-83E7-AA32D8BF4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93511-B7A4-3744-B890-F9761F8D8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4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AD619A-5CBB-444C-9678-BF9EB6BF0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20C8B-DF8B-B74F-9D6D-28D91BF99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DA031-0E58-3048-A7CB-4D31AD44B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882CE-53CC-A949-BE2A-5E61BD315646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F6C2B-3842-294B-B2A4-8A1E68CED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CF417-8511-F448-870C-39CC621D65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BAAAF-9436-3F43-9F80-C9C8D76C4A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5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172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4173" y="2145119"/>
            <a:ext cx="10237182" cy="256776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Enrollment and Recruitment Information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For Fall 2020 and Fall 2021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63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2999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818" y="1189703"/>
            <a:ext cx="10237182" cy="22392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b="1" u="sng" dirty="0">
                <a:latin typeface="+mn-lt"/>
              </a:rPr>
              <a:t>Strategies (</a:t>
            </a:r>
            <a:r>
              <a:rPr lang="en-US" sz="2000" b="1" u="sng" dirty="0" err="1">
                <a:latin typeface="+mn-lt"/>
              </a:rPr>
              <a:t>con’t</a:t>
            </a:r>
            <a:r>
              <a:rPr lang="en-US" sz="2000" b="1" u="sng" dirty="0">
                <a:latin typeface="+mn-lt"/>
              </a:rPr>
              <a:t>)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More weekend and evening virtual activities </a:t>
            </a:r>
            <a:br>
              <a:rPr lang="en-US" sz="2000" b="1" dirty="0"/>
            </a:br>
            <a:r>
              <a:rPr lang="en-US" sz="2000" b="1" dirty="0">
                <a:latin typeface="+mn-lt"/>
              </a:rPr>
              <a:t>●     Target Latinx students in marketing and conduct focus groups 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Reaching out to alums and other sources for contacts of senior students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Increasing marketing efforts in general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More individual and personal follow-up with students who open admission emails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47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2999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262" y="1008186"/>
            <a:ext cx="10297738" cy="479190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>
                <a:latin typeface="+mn-lt"/>
              </a:rPr>
              <a:t>Admission  Strategies Over Last Three Years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Staff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Hired second Spanish speaking counselor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Hired counselor assigned to Hawaii</a:t>
            </a:r>
            <a:br>
              <a:rPr lang="en-US" sz="2000" b="1" dirty="0"/>
            </a:br>
            <a:br>
              <a:rPr lang="en-US" sz="2000" b="1" dirty="0"/>
            </a:br>
            <a:r>
              <a:rPr lang="en-US" sz="2000" b="1" dirty="0">
                <a:latin typeface="+mn-lt"/>
              </a:rPr>
              <a:t>Publications</a:t>
            </a:r>
            <a:br>
              <a:rPr lang="en-US" sz="2000" b="1" dirty="0"/>
            </a:br>
            <a:r>
              <a:rPr lang="en-US" sz="2000" b="1" dirty="0"/>
              <a:t>   </a:t>
            </a:r>
            <a:r>
              <a:rPr lang="en-US" sz="2000" b="1" dirty="0">
                <a:latin typeface="+mn-lt"/>
              </a:rPr>
              <a:t>● All major publications in Spanish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Created publication helping students understand funding options available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Created direct mail version of Viewbook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Redesigned acceptance package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New Recruitment Territories 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●  Texas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●  Saipan and Guam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●  WUE – Colorado, Montana, Nevada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90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2999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818" y="1189702"/>
            <a:ext cx="10237182" cy="46249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>
                <a:latin typeface="+mn-lt"/>
              </a:rPr>
              <a:t>Admission  Strategies Over Last Three Years (</a:t>
            </a:r>
            <a:r>
              <a:rPr lang="en-US" sz="2000" b="1" u="sng" dirty="0" err="1">
                <a:latin typeface="+mn-lt"/>
              </a:rPr>
              <a:t>con’t</a:t>
            </a:r>
            <a:r>
              <a:rPr lang="en-US" sz="2000" b="1" u="sng" dirty="0">
                <a:latin typeface="+mn-lt"/>
              </a:rPr>
              <a:t>) </a:t>
            </a:r>
            <a:br>
              <a:rPr lang="en-US" sz="2000" b="1" u="sng" dirty="0">
                <a:latin typeface="+mn-lt"/>
              </a:rPr>
            </a:br>
            <a:br>
              <a:rPr lang="en-US" sz="2000" b="1" u="sng" dirty="0">
                <a:latin typeface="+mn-lt"/>
              </a:rPr>
            </a:br>
            <a:r>
              <a:rPr lang="en-US" sz="2000" b="1" dirty="0">
                <a:latin typeface="+mn-lt"/>
              </a:rPr>
              <a:t>New Remission Programs</a:t>
            </a:r>
            <a:br>
              <a:rPr lang="en-US" sz="2000" b="1" u="sng" dirty="0">
                <a:latin typeface="+mn-lt"/>
              </a:rPr>
            </a:br>
            <a:r>
              <a:rPr lang="en-US" sz="2000" b="1" dirty="0">
                <a:latin typeface="+mn-lt"/>
              </a:rPr>
              <a:t>   ●  Supplemental Program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Campus Visitation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Million Dollar Scholars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</a:t>
            </a:r>
            <a:r>
              <a:rPr lang="en-US" sz="2000" b="1" dirty="0"/>
              <a:t>●  </a:t>
            </a:r>
            <a:r>
              <a:rPr lang="en-US" sz="2000" b="1" dirty="0">
                <a:latin typeface="+mn-lt"/>
              </a:rPr>
              <a:t>Increase Diversity Scholars and Bilingual Teachers Scholars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Dual Partnership Program Agreements with Chemeketa, Linn-Benton, Clackamas, Mount Hood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New Text Messaging Platform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BOT Text Program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Reach out to students who apply for Financial Aid but don’t apply for admissions and visa versa.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37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2999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318" y="1839352"/>
            <a:ext cx="10237182" cy="407159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u="sng" dirty="0">
                <a:latin typeface="+mn-lt"/>
              </a:rPr>
              <a:t>Admission  Strategies Over Last Three Years (</a:t>
            </a:r>
            <a:r>
              <a:rPr lang="en-US" sz="2000" b="1" u="sng" dirty="0" err="1">
                <a:latin typeface="+mn-lt"/>
              </a:rPr>
              <a:t>con’t</a:t>
            </a:r>
            <a:r>
              <a:rPr lang="en-US" sz="2000" b="1" u="sng" dirty="0">
                <a:latin typeface="+mn-lt"/>
              </a:rPr>
              <a:t>) </a:t>
            </a:r>
            <a:br>
              <a:rPr lang="en-US" sz="2000" b="1" u="sng" dirty="0">
                <a:latin typeface="+mn-lt"/>
              </a:rPr>
            </a:br>
            <a:br>
              <a:rPr lang="en-US" sz="2000" b="1" u="sng" dirty="0">
                <a:latin typeface="+mn-lt"/>
              </a:rPr>
            </a:br>
            <a:r>
              <a:rPr lang="en-US" sz="2000" b="1" dirty="0">
                <a:latin typeface="+mn-lt"/>
              </a:rPr>
              <a:t>Visitation Programs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Saturday Visits – Spanish option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Future WOLF Day for Spanish Speaking Families (One held in Hillsboro)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Transfer Day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</a:t>
            </a:r>
            <a:r>
              <a:rPr lang="en-US" sz="2000" b="1" dirty="0"/>
              <a:t>●  </a:t>
            </a:r>
            <a:r>
              <a:rPr lang="en-US" sz="2000" b="1" dirty="0">
                <a:latin typeface="+mn-lt"/>
              </a:rPr>
              <a:t>Increase Instant WOLF Days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Increase Number of Application Workshops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Journey to College (Rumbo al Colegio)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WOU Project (Salem – Keizer and South Albany)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  ●  Admitted Student Receptions in Spanish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Follow-up with Students who were admitted to WOU, did not matriculate, and did not enroll in a 4-year university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 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98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172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72" y="1986201"/>
            <a:ext cx="10237182" cy="256776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Questions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6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2EC424-D85E-2D45-9302-AB2943137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818" y="0"/>
            <a:ext cx="12192000" cy="6858000"/>
          </a:xfrm>
          <a:prstGeom prst="rect">
            <a:avLst/>
          </a:prstGeom>
        </p:spPr>
      </p:pic>
      <p:sp>
        <p:nvSpPr>
          <p:cNvPr id="4" name="Triangle 3">
            <a:extLst>
              <a:ext uri="{FF2B5EF4-FFF2-40B4-BE49-F238E27FC236}">
                <a16:creationId xmlns:a16="http://schemas.microsoft.com/office/drawing/2014/main" id="{91BD4493-EE58-E844-AC38-730FC9FE985B}"/>
              </a:ext>
            </a:extLst>
          </p:cNvPr>
          <p:cNvSpPr/>
          <p:nvPr/>
        </p:nvSpPr>
        <p:spPr>
          <a:xfrm rot="18887372">
            <a:off x="8707700" y="440679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EAF2F518-3BEA-6342-8C99-85318746BA88}"/>
              </a:ext>
            </a:extLst>
          </p:cNvPr>
          <p:cNvSpPr/>
          <p:nvPr/>
        </p:nvSpPr>
        <p:spPr>
          <a:xfrm rot="16200000">
            <a:off x="10698831" y="1785792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11789C9-BDD2-734D-A4AB-E84F5C9ED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1246760"/>
              </p:ext>
            </p:extLst>
          </p:nvPr>
        </p:nvGraphicFramePr>
        <p:xfrm>
          <a:off x="2533649" y="713740"/>
          <a:ext cx="7124702" cy="518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4216">
                  <a:extLst>
                    <a:ext uri="{9D8B030D-6E8A-4147-A177-3AD203B41FA5}">
                      <a16:colId xmlns:a16="http://schemas.microsoft.com/office/drawing/2014/main" val="3010081663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633743873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2513531159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3410964112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113078023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33929374"/>
                    </a:ext>
                  </a:extLst>
                </a:gridCol>
                <a:gridCol w="1040936">
                  <a:extLst>
                    <a:ext uri="{9D8B030D-6E8A-4147-A177-3AD203B41FA5}">
                      <a16:colId xmlns:a16="http://schemas.microsoft.com/office/drawing/2014/main" val="2645749809"/>
                    </a:ext>
                  </a:extLst>
                </a:gridCol>
              </a:tblGrid>
              <a:tr h="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effectLst/>
                        </a:rPr>
                        <a:t>Enrollment Summary - Fall 2020 (4th Week)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2695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610759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Fall 2020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Percent 2020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Fall 2019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Percent 2019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Change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Percent Change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93599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Total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4554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100.0%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4929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100.0%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-375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-7.6%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435084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Undergraduate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4070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89.4%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4426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89.8%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-356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-8.0%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804672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Graduate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484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10.6%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503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10.2%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-19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-3.8%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697561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713263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Total Credit hours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56679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100.0%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61125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100.0%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-4446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-7.3%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831221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Undergrad Credit hours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53220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93.9%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57597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94.2%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-4377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-7.6%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300509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Graduate Credit hours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3459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6.1%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3528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5.8%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-69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257497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883908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Total FTE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3836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100.0%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4134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100.0%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-297.55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-7.2%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600843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>
                          <a:effectLst/>
                        </a:rPr>
                        <a:t>Undergraduate FTE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3548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92.5%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3840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92.9%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-291.8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-7.6%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777494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Graduate FTE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288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7.5%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294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7.1%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-5.75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465810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744549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Female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2941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64.6%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3178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64.5%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-237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-7.5%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198929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Male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1491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32.7%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1651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33.5%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-160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-9.7%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1527807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Other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122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2.7%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22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22.0%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7286919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024821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Full-time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3703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81.3%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4039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81.9%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-336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-8.3%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107699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Part-time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851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18.7%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890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18.1%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-39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-4.4%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799349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 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 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216074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Oregon Residents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3579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78.6%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3840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77.9%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</a:rPr>
                        <a:t>-261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-6.8%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929965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effectLst/>
                        </a:rPr>
                        <a:t>Out of State Residents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975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21.4%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1089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22.1%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</a:rPr>
                        <a:t>-114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-10.5%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9299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208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172" y="-39329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11" y="678426"/>
            <a:ext cx="10237182" cy="47096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>
                <a:latin typeface="+mn-lt"/>
              </a:rPr>
              <a:t>Around the state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Oregon State University up 1.8%  “on-campus” </a:t>
            </a:r>
            <a:r>
              <a:rPr lang="en-US" sz="2000" b="1">
                <a:latin typeface="+mn-lt"/>
              </a:rPr>
              <a:t>students down 4.4%, </a:t>
            </a:r>
            <a:r>
              <a:rPr lang="en-US" sz="2000" b="1" dirty="0">
                <a:latin typeface="+mn-lt"/>
              </a:rPr>
              <a:t>E-campus up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Oregon Tech flat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University of Oregon down 3.6%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Eastern Oregon University down 7.0%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Western Oregon University down 7.6%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Portland State University </a:t>
            </a:r>
            <a:r>
              <a:rPr lang="en-US" sz="2000" b="1">
                <a:latin typeface="+mn-lt"/>
              </a:rPr>
              <a:t>down 7.8%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Southern Oregon </a:t>
            </a:r>
            <a:r>
              <a:rPr lang="en-US" sz="2000" b="1">
                <a:latin typeface="+mn-lt"/>
              </a:rPr>
              <a:t>University down 15.5%</a:t>
            </a:r>
            <a:endParaRPr lang="en-US" sz="2000" b="1" dirty="0">
              <a:latin typeface="+mn-lt"/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9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11415" y="0"/>
            <a:ext cx="12192000" cy="6858000"/>
          </a:xfrm>
        </p:spPr>
      </p:pic>
      <p:sp>
        <p:nvSpPr>
          <p:cNvPr id="4" name="Triangle 3">
            <a:extLst>
              <a:ext uri="{FF2B5EF4-FFF2-40B4-BE49-F238E27FC236}">
                <a16:creationId xmlns:a16="http://schemas.microsoft.com/office/drawing/2014/main" id="{894AA71B-3C92-E541-B817-FBB60461769A}"/>
              </a:ext>
            </a:extLst>
          </p:cNvPr>
          <p:cNvSpPr/>
          <p:nvPr/>
        </p:nvSpPr>
        <p:spPr>
          <a:xfrm rot="18887372">
            <a:off x="8707700" y="450618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8701520A-564A-E142-87AF-2B733695DE06}"/>
              </a:ext>
            </a:extLst>
          </p:cNvPr>
          <p:cNvSpPr/>
          <p:nvPr/>
        </p:nvSpPr>
        <p:spPr>
          <a:xfrm rot="16200000">
            <a:off x="10698831" y="1785792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C4964E-D6E6-C541-9933-B0C4831B1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370262"/>
              </p:ext>
            </p:extLst>
          </p:nvPr>
        </p:nvGraphicFramePr>
        <p:xfrm>
          <a:off x="2662177" y="1321117"/>
          <a:ext cx="7171000" cy="4215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0514">
                  <a:extLst>
                    <a:ext uri="{9D8B030D-6E8A-4147-A177-3AD203B41FA5}">
                      <a16:colId xmlns:a16="http://schemas.microsoft.com/office/drawing/2014/main" val="745859073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4118785097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4266039799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4274120021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2078644519"/>
                    </a:ext>
                  </a:extLst>
                </a:gridCol>
                <a:gridCol w="875910">
                  <a:extLst>
                    <a:ext uri="{9D8B030D-6E8A-4147-A177-3AD203B41FA5}">
                      <a16:colId xmlns:a16="http://schemas.microsoft.com/office/drawing/2014/main" val="3843267369"/>
                    </a:ext>
                  </a:extLst>
                </a:gridCol>
                <a:gridCol w="1040936">
                  <a:extLst>
                    <a:ext uri="{9D8B030D-6E8A-4147-A177-3AD203B41FA5}">
                      <a16:colId xmlns:a16="http://schemas.microsoft.com/office/drawing/2014/main" val="2446675167"/>
                    </a:ext>
                  </a:extLst>
                </a:gridCol>
              </a:tblGrid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Nonresident Alien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2.9%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-33.8%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441349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Hispanic or Latino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893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19.6%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18.6%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-2.6%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252364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American Indian or Alaskan Native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-17.2%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104900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Asian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188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-25.0%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067055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Black or African American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153869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Pacific Islander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92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-17.4%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805371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2794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61.4%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3009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61.0%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-7.1%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231920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Two or more races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4.5%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3.6%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14.7%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368427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Unknown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2.6%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2.8%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-14.3%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777161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596153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New Students*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-6.8%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415341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467097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Transfer Students*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499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-67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-13.0%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475538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836488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Continuing Students*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2599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2784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-185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-6.7%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8030128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4101816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International Students*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-56.0%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510171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3065BE0-547F-6341-A396-CF47695F4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902731"/>
              </p:ext>
            </p:extLst>
          </p:nvPr>
        </p:nvGraphicFramePr>
        <p:xfrm>
          <a:off x="2685327" y="1098232"/>
          <a:ext cx="7124700" cy="2228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4700">
                  <a:extLst>
                    <a:ext uri="{9D8B030D-6E8A-4147-A177-3AD203B41FA5}">
                      <a16:colId xmlns:a16="http://schemas.microsoft.com/office/drawing/2014/main" val="584134055"/>
                    </a:ext>
                  </a:extLst>
                </a:gridCol>
              </a:tblGrid>
              <a:tr h="1044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Enrollment Summary - Fall 2020 (4th Week)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4922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30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172" y="-39329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11" y="678426"/>
            <a:ext cx="10237182" cy="47096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>
                <a:latin typeface="+mn-lt"/>
              </a:rPr>
              <a:t>Challenges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Counselors not able to physically get into schools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Virtual meetings are frequently limited to before 9 am or after 3 pm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Students are burned-out on virtual meetings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Cancelled SAT /ACT tests creates challenge to access student names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Fewer students are participating in college fairs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Students don’t have as much contact with high school staff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Impacts encouragement to apply to college, obtain HS transcripts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Impacts first-generation and lower-income students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4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4172" y="-39329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11" y="678426"/>
            <a:ext cx="10237182" cy="47096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>
                <a:latin typeface="+mn-lt"/>
              </a:rPr>
              <a:t>Challenges (</a:t>
            </a:r>
            <a:r>
              <a:rPr lang="en-US" sz="2000" b="1" u="sng" dirty="0" err="1">
                <a:latin typeface="+mn-lt"/>
              </a:rPr>
              <a:t>con’t</a:t>
            </a:r>
            <a:r>
              <a:rPr lang="en-US" sz="2000" b="1" u="sng" dirty="0">
                <a:latin typeface="+mn-lt"/>
              </a:rPr>
              <a:t>)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Normal activities which didn’t occur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-CECLC – Last year and last year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-In-person tours and events since last March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-Conference activities (Debate Tournament, Student Council Conference,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	     athletic camps, </a:t>
            </a:r>
            <a:r>
              <a:rPr lang="en-US" sz="2000" b="1" dirty="0" err="1">
                <a:latin typeface="+mn-lt"/>
              </a:rPr>
              <a:t>etc</a:t>
            </a:r>
            <a:r>
              <a:rPr lang="en-US" sz="2000" b="1" dirty="0">
                <a:latin typeface="+mn-lt"/>
              </a:rPr>
              <a:t>)  </a:t>
            </a: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43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4D9594-10F3-B443-84C2-A51B1BAE1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18" y="0"/>
            <a:ext cx="12192000" cy="6858000"/>
          </a:xfrm>
          <a:prstGeom prst="rect">
            <a:avLst/>
          </a:prstGeom>
        </p:spPr>
      </p:pic>
      <p:sp>
        <p:nvSpPr>
          <p:cNvPr id="7" name="Triangle 6">
            <a:extLst>
              <a:ext uri="{FF2B5EF4-FFF2-40B4-BE49-F238E27FC236}">
                <a16:creationId xmlns:a16="http://schemas.microsoft.com/office/drawing/2014/main" id="{67738799-E5F7-C047-B599-7A6E71CC6166}"/>
              </a:ext>
            </a:extLst>
          </p:cNvPr>
          <p:cNvSpPr/>
          <p:nvPr/>
        </p:nvSpPr>
        <p:spPr>
          <a:xfrm rot="18887372">
            <a:off x="8707700" y="440679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D17B45A1-BCAA-B846-B54E-1B3A3371DB19}"/>
              </a:ext>
            </a:extLst>
          </p:cNvPr>
          <p:cNvSpPr/>
          <p:nvPr/>
        </p:nvSpPr>
        <p:spPr>
          <a:xfrm rot="16200000">
            <a:off x="10698831" y="1785792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05131FB-9025-2448-A903-BA35D16844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566053"/>
              </p:ext>
            </p:extLst>
          </p:nvPr>
        </p:nvGraphicFramePr>
        <p:xfrm>
          <a:off x="748858" y="814020"/>
          <a:ext cx="9841979" cy="5203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0682">
                  <a:extLst>
                    <a:ext uri="{9D8B030D-6E8A-4147-A177-3AD203B41FA5}">
                      <a16:colId xmlns:a16="http://schemas.microsoft.com/office/drawing/2014/main" val="2499995775"/>
                    </a:ext>
                  </a:extLst>
                </a:gridCol>
                <a:gridCol w="884992">
                  <a:extLst>
                    <a:ext uri="{9D8B030D-6E8A-4147-A177-3AD203B41FA5}">
                      <a16:colId xmlns:a16="http://schemas.microsoft.com/office/drawing/2014/main" val="2945929064"/>
                    </a:ext>
                  </a:extLst>
                </a:gridCol>
                <a:gridCol w="775503">
                  <a:extLst>
                    <a:ext uri="{9D8B030D-6E8A-4147-A177-3AD203B41FA5}">
                      <a16:colId xmlns:a16="http://schemas.microsoft.com/office/drawing/2014/main" val="3612046299"/>
                    </a:ext>
                  </a:extLst>
                </a:gridCol>
                <a:gridCol w="1250067">
                  <a:extLst>
                    <a:ext uri="{9D8B030D-6E8A-4147-A177-3AD203B41FA5}">
                      <a16:colId xmlns:a16="http://schemas.microsoft.com/office/drawing/2014/main" val="2124416691"/>
                    </a:ext>
                  </a:extLst>
                </a:gridCol>
                <a:gridCol w="817741">
                  <a:extLst>
                    <a:ext uri="{9D8B030D-6E8A-4147-A177-3AD203B41FA5}">
                      <a16:colId xmlns:a16="http://schemas.microsoft.com/office/drawing/2014/main" val="521564831"/>
                    </a:ext>
                  </a:extLst>
                </a:gridCol>
                <a:gridCol w="701144">
                  <a:extLst>
                    <a:ext uri="{9D8B030D-6E8A-4147-A177-3AD203B41FA5}">
                      <a16:colId xmlns:a16="http://schemas.microsoft.com/office/drawing/2014/main" val="3278204598"/>
                    </a:ext>
                  </a:extLst>
                </a:gridCol>
                <a:gridCol w="784477">
                  <a:extLst>
                    <a:ext uri="{9D8B030D-6E8A-4147-A177-3AD203B41FA5}">
                      <a16:colId xmlns:a16="http://schemas.microsoft.com/office/drawing/2014/main" val="2311871531"/>
                    </a:ext>
                  </a:extLst>
                </a:gridCol>
                <a:gridCol w="810227">
                  <a:extLst>
                    <a:ext uri="{9D8B030D-6E8A-4147-A177-3AD203B41FA5}">
                      <a16:colId xmlns:a16="http://schemas.microsoft.com/office/drawing/2014/main" val="73322749"/>
                    </a:ext>
                  </a:extLst>
                </a:gridCol>
                <a:gridCol w="1307940">
                  <a:extLst>
                    <a:ext uri="{9D8B030D-6E8A-4147-A177-3AD203B41FA5}">
                      <a16:colId xmlns:a16="http://schemas.microsoft.com/office/drawing/2014/main" val="334068753"/>
                    </a:ext>
                  </a:extLst>
                </a:gridCol>
                <a:gridCol w="729206">
                  <a:extLst>
                    <a:ext uri="{9D8B030D-6E8A-4147-A177-3AD203B41FA5}">
                      <a16:colId xmlns:a16="http://schemas.microsoft.com/office/drawing/2014/main" val="2775132204"/>
                    </a:ext>
                  </a:extLst>
                </a:gridCol>
              </a:tblGrid>
              <a:tr h="2476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Fall 2021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Fall 2020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4818883"/>
                  </a:ext>
                </a:extLst>
              </a:tr>
              <a:tr h="69358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 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International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F'21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Resident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 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International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F'20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7681092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6316049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Applications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0939799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>
                          <a:effectLst/>
                        </a:rPr>
                        <a:t>Freshmen</a:t>
                      </a:r>
                      <a:endParaRPr lang="en-US" sz="16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685814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African American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0315995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American Indian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3948451"/>
                  </a:ext>
                </a:extLst>
              </a:tr>
              <a:tr h="48601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Asian / Pacific Islander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3919199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Hispanic / Latinx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5398847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Unknown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6005861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White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5521782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937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802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2524921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6729302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>
                          <a:effectLst/>
                        </a:rPr>
                        <a:t>Transfer</a:t>
                      </a:r>
                      <a:endParaRPr lang="en-US" sz="16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2488757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-4%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2957246"/>
                  </a:ext>
                </a:extLst>
              </a:tr>
              <a:tr h="247661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075105"/>
                  </a:ext>
                </a:extLst>
              </a:tr>
              <a:tr h="465364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 APPLICANTS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-29%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571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1451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8627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438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4D9594-10F3-B443-84C2-A51B1BAE1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FE6ABD-2A57-1A4A-884D-1A3B3AA722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riangle 7">
            <a:extLst>
              <a:ext uri="{FF2B5EF4-FFF2-40B4-BE49-F238E27FC236}">
                <a16:creationId xmlns:a16="http://schemas.microsoft.com/office/drawing/2014/main" id="{C91ED70C-F1B3-AF48-81D1-0A003A033903}"/>
              </a:ext>
            </a:extLst>
          </p:cNvPr>
          <p:cNvSpPr/>
          <p:nvPr/>
        </p:nvSpPr>
        <p:spPr>
          <a:xfrm rot="18887372">
            <a:off x="8707700" y="430740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416E7625-0DF8-E54E-A4FB-D00B0BE11B54}"/>
              </a:ext>
            </a:extLst>
          </p:cNvPr>
          <p:cNvSpPr/>
          <p:nvPr/>
        </p:nvSpPr>
        <p:spPr>
          <a:xfrm rot="16200000">
            <a:off x="10698831" y="1785792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327708E-8A33-4D47-BC53-D306DF26F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641545"/>
              </p:ext>
            </p:extLst>
          </p:nvPr>
        </p:nvGraphicFramePr>
        <p:xfrm>
          <a:off x="862151" y="978766"/>
          <a:ext cx="9491274" cy="4878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7231">
                  <a:extLst>
                    <a:ext uri="{9D8B030D-6E8A-4147-A177-3AD203B41FA5}">
                      <a16:colId xmlns:a16="http://schemas.microsoft.com/office/drawing/2014/main" val="1075513626"/>
                    </a:ext>
                  </a:extLst>
                </a:gridCol>
                <a:gridCol w="928995">
                  <a:extLst>
                    <a:ext uri="{9D8B030D-6E8A-4147-A177-3AD203B41FA5}">
                      <a16:colId xmlns:a16="http://schemas.microsoft.com/office/drawing/2014/main" val="3724470544"/>
                    </a:ext>
                  </a:extLst>
                </a:gridCol>
                <a:gridCol w="980016">
                  <a:extLst>
                    <a:ext uri="{9D8B030D-6E8A-4147-A177-3AD203B41FA5}">
                      <a16:colId xmlns:a16="http://schemas.microsoft.com/office/drawing/2014/main" val="2369368387"/>
                    </a:ext>
                  </a:extLst>
                </a:gridCol>
                <a:gridCol w="1254421">
                  <a:extLst>
                    <a:ext uri="{9D8B030D-6E8A-4147-A177-3AD203B41FA5}">
                      <a16:colId xmlns:a16="http://schemas.microsoft.com/office/drawing/2014/main" val="2948208426"/>
                    </a:ext>
                  </a:extLst>
                </a:gridCol>
                <a:gridCol w="646411">
                  <a:extLst>
                    <a:ext uri="{9D8B030D-6E8A-4147-A177-3AD203B41FA5}">
                      <a16:colId xmlns:a16="http://schemas.microsoft.com/office/drawing/2014/main" val="1461309410"/>
                    </a:ext>
                  </a:extLst>
                </a:gridCol>
                <a:gridCol w="461766">
                  <a:extLst>
                    <a:ext uri="{9D8B030D-6E8A-4147-A177-3AD203B41FA5}">
                      <a16:colId xmlns:a16="http://schemas.microsoft.com/office/drawing/2014/main" val="4228926016"/>
                    </a:ext>
                  </a:extLst>
                </a:gridCol>
                <a:gridCol w="742001">
                  <a:extLst>
                    <a:ext uri="{9D8B030D-6E8A-4147-A177-3AD203B41FA5}">
                      <a16:colId xmlns:a16="http://schemas.microsoft.com/office/drawing/2014/main" val="3071254054"/>
                    </a:ext>
                  </a:extLst>
                </a:gridCol>
                <a:gridCol w="935876">
                  <a:extLst>
                    <a:ext uri="{9D8B030D-6E8A-4147-A177-3AD203B41FA5}">
                      <a16:colId xmlns:a16="http://schemas.microsoft.com/office/drawing/2014/main" val="3138866071"/>
                    </a:ext>
                  </a:extLst>
                </a:gridCol>
                <a:gridCol w="1089694">
                  <a:extLst>
                    <a:ext uri="{9D8B030D-6E8A-4147-A177-3AD203B41FA5}">
                      <a16:colId xmlns:a16="http://schemas.microsoft.com/office/drawing/2014/main" val="1698119043"/>
                    </a:ext>
                  </a:extLst>
                </a:gridCol>
                <a:gridCol w="734863">
                  <a:extLst>
                    <a:ext uri="{9D8B030D-6E8A-4147-A177-3AD203B41FA5}">
                      <a16:colId xmlns:a16="http://schemas.microsoft.com/office/drawing/2014/main" val="649103720"/>
                    </a:ext>
                  </a:extLst>
                </a:gridCol>
              </a:tblGrid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Admitted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Fall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Fall 2020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9994521"/>
                  </a:ext>
                </a:extLst>
              </a:tr>
              <a:tr h="5315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 dirty="0">
                          <a:effectLst/>
                        </a:rPr>
                        <a:t>Freshmen</a:t>
                      </a:r>
                      <a:endParaRPr lang="en-US" sz="16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 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International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F'21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 Resident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 Resident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International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TOTAL F'20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1005584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African American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6244311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American Indian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323516"/>
                  </a:ext>
                </a:extLst>
              </a:tr>
              <a:tr h="53156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Asian / Pacific Islander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1333842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Hispanic / Latinx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9450600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Unknown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4867127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White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285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8532839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504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-30%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296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1944531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3239410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sng" strike="noStrike">
                          <a:effectLst/>
                        </a:rPr>
                        <a:t>Transfer</a:t>
                      </a:r>
                      <a:endParaRPr lang="en-US" sz="16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6716863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-15%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047266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6069281"/>
                  </a:ext>
                </a:extLst>
              </a:tr>
              <a:tr h="317909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 ADMITTED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-29%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442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763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0451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790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6018911-513A-BB47-8663-039F33FBFB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1BFF2E-D256-B249-9772-B5C12D239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4005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C23404F-08D8-2444-B439-98893D75E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404" y="1751135"/>
            <a:ext cx="10237182" cy="450594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b="1" u="sng" dirty="0">
                <a:latin typeface="+mn-lt"/>
              </a:rPr>
              <a:t>Goal</a:t>
            </a:r>
            <a:br>
              <a:rPr lang="en-US" sz="2000" b="1" u="sng" dirty="0"/>
            </a:br>
            <a:r>
              <a:rPr lang="en-US" sz="2000" b="1" dirty="0"/>
              <a:t>●    </a:t>
            </a:r>
            <a:r>
              <a:rPr lang="en-US" sz="2000" b="1" dirty="0">
                <a:latin typeface="+mn-lt"/>
              </a:rPr>
              <a:t>By December 21, 2200 applications and 1400 students admitted</a:t>
            </a:r>
            <a:br>
              <a:rPr lang="en-US" sz="2000" b="1" u="sng" dirty="0">
                <a:latin typeface="+mn-lt"/>
              </a:rPr>
            </a:br>
            <a:r>
              <a:rPr lang="en-US" sz="2000" b="1" u="sng" dirty="0">
                <a:latin typeface="+mn-lt"/>
              </a:rPr>
              <a:t>Strategies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Weekly strategy meeting with members from across divisions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Waived application fee until September 2021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Allow students to self report GPA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Eliminated SAT/ACT test scores for merit scholarships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Mailed viewbook out immediately to students from name buy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Purchased names from college fairs</a:t>
            </a:r>
            <a:br>
              <a:rPr lang="en-US" sz="2000" b="1" dirty="0">
                <a:latin typeface="+mn-lt"/>
              </a:rPr>
            </a:br>
            <a:r>
              <a:rPr lang="en-US" sz="2000" b="1" dirty="0"/>
              <a:t>●     </a:t>
            </a:r>
            <a:r>
              <a:rPr lang="en-US" sz="2000" b="1" dirty="0">
                <a:latin typeface="+mn-lt"/>
              </a:rPr>
              <a:t>Offering in-person tours following OHA guidelines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●     Offering in-person events</a:t>
            </a: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6" name="Triangle 5">
            <a:extLst>
              <a:ext uri="{FF2B5EF4-FFF2-40B4-BE49-F238E27FC236}">
                <a16:creationId xmlns:a16="http://schemas.microsoft.com/office/drawing/2014/main" id="{74C80D78-126A-904F-B94A-EDFA2BE3E70A}"/>
              </a:ext>
            </a:extLst>
          </p:cNvPr>
          <p:cNvSpPr/>
          <p:nvPr/>
        </p:nvSpPr>
        <p:spPr>
          <a:xfrm rot="18887372">
            <a:off x="8707700" y="452254"/>
            <a:ext cx="3009454" cy="259119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iangle 6">
            <a:extLst>
              <a:ext uri="{FF2B5EF4-FFF2-40B4-BE49-F238E27FC236}">
                <a16:creationId xmlns:a16="http://schemas.microsoft.com/office/drawing/2014/main" id="{CE07BC66-23A4-8741-B924-4C06769178BB}"/>
              </a:ext>
            </a:extLst>
          </p:cNvPr>
          <p:cNvSpPr/>
          <p:nvPr/>
        </p:nvSpPr>
        <p:spPr>
          <a:xfrm rot="16200000">
            <a:off x="10717649" y="1795731"/>
            <a:ext cx="1680201" cy="126850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8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1398</Words>
  <Application>Microsoft Macintosh PowerPoint</Application>
  <PresentationFormat>Widescreen</PresentationFormat>
  <Paragraphs>524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Enrollment and Recruitment Information For Fall 2020 and Fall 2021</vt:lpstr>
      <vt:lpstr>PowerPoint Presentation</vt:lpstr>
      <vt:lpstr>Around the state ●     Oregon State University up 1.8%  “on-campus” students down 4.4%, E-campus up ●     Oregon Tech flat ●     University of Oregon down 3.6% ●     Eastern Oregon University down 7.0% ●     Western Oregon University down 7.6% ●     Portland State University down 7.8% ●     Southern Oregon University down 15.5%</vt:lpstr>
      <vt:lpstr>PowerPoint Presentation</vt:lpstr>
      <vt:lpstr>Challenges ●     Counselors not able to physically get into schools  Virtual meetings are frequently limited to before 9 am or after 3 pm  Students are burned-out on virtual meetings ●     Cancelled SAT /ACT tests creates challenge to access student names ●     Fewer students are participating in college fairs ●     Students don’t have as much contact with high school staff  Impacts encouragement to apply to college, obtain HS transcripts  Impacts first-generation and lower-income students</vt:lpstr>
      <vt:lpstr>Challenges (con’t) ●     Normal activities which didn’t occur  -CECLC – Last year and last year  -In-person tours and events since last March  -Conference activities (Debate Tournament, Student Council Conference,       athletic camps, etc)  </vt:lpstr>
      <vt:lpstr>PowerPoint Presentation</vt:lpstr>
      <vt:lpstr>PowerPoint Presentation</vt:lpstr>
      <vt:lpstr>Goal ●    By December 21, 2200 applications and 1400 students admitted Strategies ●     Weekly strategy meeting with members from across divisions ●     Waived application fee until September 2021 ●     Allow students to self report GPA ●     Eliminated SAT/ACT test scores for merit scholarships ●     Mailed viewbook out immediately to students from name buy ●     Purchased names from college fairs ●     Offering in-person tours following OHA guidelines ●     Offering in-person events   </vt:lpstr>
      <vt:lpstr>Strategies (con’t) ●     More weekend and evening virtual activities  ●     Target Latinx students in marketing and conduct focus groups  ●     Reaching out to alums and other sources for contacts of senior students ●     Increasing marketing efforts in general ●     More individual and personal follow-up with students who open admission emails</vt:lpstr>
      <vt:lpstr>Admission  Strategies Over Last Three Years  Staff    ● Hired second Spanish speaking counselor    ● Hired counselor assigned to Hawaii  Publications    ● All major publications in Spanish    ● Created publication helping students understand funding options available    ● Created direct mail version of Viewbook    ● Redesigned acceptance package  New Recruitment Territories    ●  Texas   ●  Saipan and Guam   ●  WUE – Colorado, Montana, Nevada</vt:lpstr>
      <vt:lpstr>Admission  Strategies Over Last Three Years (con’t)   New Remission Programs    ●  Supplemental Program    ●  Campus Visitation    ●  Million Dollar Scholars    ●  Increase Diversity Scholars and Bilingual Teachers Scholars    Dual Partnership Program Agreements with Chemeketa, Linn-Benton, Clackamas, Mount Hood  New Text Messaging Platform  BOT Text Program  Reach out to students who apply for Financial Aid but don’t apply for admissions and visa versa. </vt:lpstr>
      <vt:lpstr>Admission  Strategies Over Last Three Years (con’t)   Visitation Programs    ●  Saturday Visits – Spanish option    ●  Future WOLF Day for Spanish Speaking Families (One held in Hillsboro)    ●  Transfer Day    ●  Increase Instant WOLF Days    ●  Increase Number of Application Workshops    ●  Journey to College (Rumbo al Colegio)    ●  WOU Project (Salem – Keizer and South Albany)    ●  Admitted Student Receptions in Spanish   Follow-up with Students who were admitted to WOU, did not matriculate, and did not enroll in a 4-year university   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A. Rezell</dc:creator>
  <cp:lastModifiedBy>Gary Dukes</cp:lastModifiedBy>
  <cp:revision>40</cp:revision>
  <cp:lastPrinted>2020-11-16T23:52:20Z</cp:lastPrinted>
  <dcterms:created xsi:type="dcterms:W3CDTF">2020-06-04T23:06:56Z</dcterms:created>
  <dcterms:modified xsi:type="dcterms:W3CDTF">2020-11-23T16:26:19Z</dcterms:modified>
</cp:coreProperties>
</file>