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89" r:id="rId3"/>
    <p:sldId id="280" r:id="rId4"/>
    <p:sldId id="287" r:id="rId5"/>
    <p:sldId id="303" r:id="rId6"/>
    <p:sldId id="293" r:id="rId7"/>
    <p:sldId id="294" r:id="rId8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9191"/>
    <a:srgbClr val="E31837"/>
    <a:srgbClr val="FF18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126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altzlem\Documents\WOU%20business\Assoc.%20Provost\Assessment\2018-19%20Reports\Summary%20for%20Provost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'Summary for Website'!$B$2</c:f>
              <c:strCache>
                <c:ptCount val="1"/>
                <c:pt idx="0">
                  <c:v>Average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'Summary for Website'!$C$3:$C$13</c:f>
                <c:numCache>
                  <c:formatCode>General</c:formatCode>
                  <c:ptCount val="11"/>
                  <c:pt idx="0">
                    <c:v>0.18407032918905872</c:v>
                  </c:pt>
                  <c:pt idx="1">
                    <c:v>0.71830800256896898</c:v>
                  </c:pt>
                  <c:pt idx="2">
                    <c:v>0.57585239056864557</c:v>
                  </c:pt>
                  <c:pt idx="3">
                    <c:v>0.26544274449852762</c:v>
                  </c:pt>
                  <c:pt idx="4">
                    <c:v>0.79579309370748452</c:v>
                  </c:pt>
                  <c:pt idx="5">
                    <c:v>0.40092097523662629</c:v>
                  </c:pt>
                  <c:pt idx="6">
                    <c:v>0.80230759624448067</c:v>
                  </c:pt>
                  <c:pt idx="7">
                    <c:v>0.63112544532057369</c:v>
                  </c:pt>
                  <c:pt idx="8">
                    <c:v>0.95229341334382811</c:v>
                  </c:pt>
                  <c:pt idx="9">
                    <c:v>0.5916079783099617</c:v>
                  </c:pt>
                  <c:pt idx="10">
                    <c:v>0.70173853734130609</c:v>
                  </c:pt>
                </c:numCache>
              </c:numRef>
            </c:plus>
            <c:minus>
              <c:numRef>
                <c:f>'Summary for Website'!$C$3:$C$13</c:f>
                <c:numCache>
                  <c:formatCode>General</c:formatCode>
                  <c:ptCount val="11"/>
                  <c:pt idx="0">
                    <c:v>0.18407032918905872</c:v>
                  </c:pt>
                  <c:pt idx="1">
                    <c:v>0.71830800256896898</c:v>
                  </c:pt>
                  <c:pt idx="2">
                    <c:v>0.57585239056864557</c:v>
                  </c:pt>
                  <c:pt idx="3">
                    <c:v>0.26544274449852762</c:v>
                  </c:pt>
                  <c:pt idx="4">
                    <c:v>0.79579309370748452</c:v>
                  </c:pt>
                  <c:pt idx="5">
                    <c:v>0.40092097523662629</c:v>
                  </c:pt>
                  <c:pt idx="6">
                    <c:v>0.80230759624448067</c:v>
                  </c:pt>
                  <c:pt idx="7">
                    <c:v>0.63112544532057369</c:v>
                  </c:pt>
                  <c:pt idx="8">
                    <c:v>0.95229341334382811</c:v>
                  </c:pt>
                  <c:pt idx="9">
                    <c:v>0.5916079783099617</c:v>
                  </c:pt>
                  <c:pt idx="10">
                    <c:v>0.70173853734130609</c:v>
                  </c:pt>
                </c:numCache>
              </c:numRef>
            </c:minus>
            <c:spPr>
              <a:noFill/>
              <a:ln w="1905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'Summary for Website'!$A$3:$A$13</c:f>
              <c:strCache>
                <c:ptCount val="11"/>
                <c:pt idx="0">
                  <c:v>Outcomes</c:v>
                </c:pt>
                <c:pt idx="1">
                  <c:v>Target</c:v>
                </c:pt>
                <c:pt idx="2">
                  <c:v>Data Source</c:v>
                </c:pt>
                <c:pt idx="3">
                  <c:v>Means of Assessment</c:v>
                </c:pt>
                <c:pt idx="4">
                  <c:v>Means of Scoring</c:v>
                </c:pt>
                <c:pt idx="5">
                  <c:v>Evidence Storage</c:v>
                </c:pt>
                <c:pt idx="6">
                  <c:v>Findings</c:v>
                </c:pt>
                <c:pt idx="7">
                  <c:v>Dissemination</c:v>
                </c:pt>
                <c:pt idx="8">
                  <c:v>Actions </c:v>
                </c:pt>
                <c:pt idx="9">
                  <c:v>Reporting</c:v>
                </c:pt>
                <c:pt idx="10">
                  <c:v>Pacing</c:v>
                </c:pt>
              </c:strCache>
            </c:strRef>
          </c:cat>
          <c:val>
            <c:numRef>
              <c:f>'Summary for Website'!$B$3:$B$13</c:f>
              <c:numCache>
                <c:formatCode>0.0</c:formatCode>
                <c:ptCount val="11"/>
                <c:pt idx="0">
                  <c:v>1.911904761904762</c:v>
                </c:pt>
                <c:pt idx="1">
                  <c:v>1.1142857142857143</c:v>
                </c:pt>
                <c:pt idx="2">
                  <c:v>2.5095238095238095</c:v>
                </c:pt>
                <c:pt idx="3">
                  <c:v>1.9976190476190474</c:v>
                </c:pt>
                <c:pt idx="4">
                  <c:v>1.9523809523809526</c:v>
                </c:pt>
                <c:pt idx="5">
                  <c:v>1.1809523809523808</c:v>
                </c:pt>
                <c:pt idx="6">
                  <c:v>1.5571428571428572</c:v>
                </c:pt>
                <c:pt idx="7">
                  <c:v>1.6857142857142857</c:v>
                </c:pt>
                <c:pt idx="8">
                  <c:v>1.6666666666666665</c:v>
                </c:pt>
                <c:pt idx="9">
                  <c:v>1.9</c:v>
                </c:pt>
                <c:pt idx="10">
                  <c:v>2.0857142857142859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7F-45AC-9C58-A52F9EAA49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9"/>
        <c:overlap val="-27"/>
        <c:axId val="2023425872"/>
        <c:axId val="1938382320"/>
      </c:barChart>
      <c:catAx>
        <c:axId val="2023425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38382320"/>
        <c:crosses val="autoZero"/>
        <c:auto val="1"/>
        <c:lblAlgn val="ctr"/>
        <c:lblOffset val="100"/>
        <c:noMultiLvlLbl val="0"/>
      </c:catAx>
      <c:valAx>
        <c:axId val="1938382320"/>
        <c:scaling>
          <c:orientation val="minMax"/>
          <c:max val="3.5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023425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0.06519</cdr:x>
      <cdr:y>0.32157</cdr:y>
    </cdr:from>
    <cdr:to>
      <cdr:x>0.97577</cdr:x>
      <cdr:y>0.32157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A811C2E7-447C-4E26-9E02-2E95A60BA23E}"/>
            </a:ext>
          </a:extLst>
        </cdr:cNvPr>
        <cdr:cNvCxnSpPr/>
      </cdr:nvCxnSpPr>
      <cdr:spPr>
        <a:xfrm xmlns:a="http://schemas.openxmlformats.org/drawingml/2006/main">
          <a:off x="581026" y="1504950"/>
          <a:ext cx="8115300" cy="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C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963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788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606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680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290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85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969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287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282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3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9B05E-1C9F-4EAA-874D-9977210A8CB2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71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9B05E-1C9F-4EAA-874D-9977210A8CB2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392A2-5302-44C7-A9E7-6E042D5AB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660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mailto:baltzlem@wou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ocs.google.com/spreadsheets/d/1UgVGFJdaz8APNwAB3q_fdvEIN4q0_L9yy1oxpGpe5ec/edit?pli=1#gid=0" TargetMode="External"/><Relationship Id="rId5" Type="http://schemas.openxmlformats.org/officeDocument/2006/relationships/hyperlink" Target="https://wou.edu/include_files/iframe_apps/facultysenate/curriculum/forms/course_goals.php" TargetMode="External"/><Relationship Id="rId4" Type="http://schemas.openxmlformats.org/officeDocument/2006/relationships/hyperlink" Target="https://docs.google.com/spreadsheets/d/16D_91C3PGTYfWt_GF6SG1ZGUTcSB2Vk-ebjbWpwyXUg/edit#gid=134523159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7890" y="1884359"/>
            <a:ext cx="880627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Sitka Text" panose="02000505000000020004" pitchFamily="2" charset="0"/>
              </a:rPr>
              <a:t>Presentation to the WOU Faculty Senate</a:t>
            </a:r>
          </a:p>
          <a:p>
            <a:r>
              <a:rPr lang="en-US" sz="2800" dirty="0">
                <a:latin typeface="Sitka Text" panose="02000505000000020004" pitchFamily="2" charset="0"/>
              </a:rPr>
              <a:t>Nov. 24, 2020</a:t>
            </a:r>
            <a:endParaRPr lang="en-US" sz="2800" dirty="0">
              <a:latin typeface="Sitka Text" panose="02000505000000020004" pitchFamily="2" charset="0"/>
              <a:cs typeface="Arial" panose="020B0604020202020204" pitchFamily="34" charset="0"/>
            </a:endParaRPr>
          </a:p>
          <a:p>
            <a:endParaRPr lang="en-US" sz="2800" dirty="0">
              <a:latin typeface="Sitka Text" panose="02000505000000020004" pitchFamily="2" charset="0"/>
            </a:endParaRPr>
          </a:p>
          <a:p>
            <a:r>
              <a:rPr lang="en-US" sz="2800" dirty="0">
                <a:latin typeface="Sitka Text" panose="02000505000000020004" pitchFamily="2" charset="0"/>
              </a:rPr>
              <a:t>Michael Baltzley</a:t>
            </a:r>
          </a:p>
          <a:p>
            <a:r>
              <a:rPr lang="en-US" sz="2800" dirty="0">
                <a:latin typeface="Sitka Text" panose="02000505000000020004" pitchFamily="2" charset="0"/>
              </a:rPr>
              <a:t>Associate Provost for Academic Effectiveness</a:t>
            </a:r>
          </a:p>
        </p:txBody>
      </p: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527142" cy="1601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977580" y="513666"/>
            <a:ext cx="644599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>
                <a:latin typeface="Sitka Heading" panose="02000505000000020004" pitchFamily="2" charset="0"/>
                <a:cs typeface="Arial" panose="020B0604020202020204" pitchFamily="34" charset="0"/>
              </a:rPr>
              <a:t>Campus Assessment Update</a:t>
            </a:r>
          </a:p>
        </p:txBody>
      </p:sp>
    </p:spTree>
    <p:extLst>
      <p:ext uri="{BB962C8B-B14F-4D97-AF65-F5344CB8AC3E}">
        <p14:creationId xmlns:p14="http://schemas.microsoft.com/office/powerpoint/2010/main" val="1946916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Connector 72"/>
          <p:cNvCxnSpPr/>
          <p:nvPr/>
        </p:nvCxnSpPr>
        <p:spPr>
          <a:xfrm>
            <a:off x="0" y="787585"/>
            <a:ext cx="9144000" cy="0"/>
          </a:xfrm>
          <a:prstGeom prst="line">
            <a:avLst/>
          </a:prstGeom>
          <a:ln w="25400"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32"/>
            <a:ext cx="72644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40E940C-CD0C-4897-A61F-5442D14ED0BC}"/>
              </a:ext>
            </a:extLst>
          </p:cNvPr>
          <p:cNvSpPr txBox="1"/>
          <p:nvPr/>
        </p:nvSpPr>
        <p:spPr>
          <a:xfrm>
            <a:off x="926055" y="92825"/>
            <a:ext cx="78999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Sitka Heading" panose="02000505000000020004" pitchFamily="2" charset="0"/>
                <a:cs typeface="Arial" panose="020B0604020202020204" pitchFamily="34" charset="0"/>
              </a:rPr>
              <a:t>Goals of proposed calendar modification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D881CE-04C1-41D7-8B58-17CB1D12CCFF}"/>
              </a:ext>
            </a:extLst>
          </p:cNvPr>
          <p:cNvSpPr txBox="1"/>
          <p:nvPr/>
        </p:nvSpPr>
        <p:spPr>
          <a:xfrm>
            <a:off x="274951" y="1124336"/>
            <a:ext cx="1877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Find time to: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1FEC205-E1B3-4247-8BD7-DADC37AC22C9}"/>
              </a:ext>
            </a:extLst>
          </p:cNvPr>
          <p:cNvSpPr/>
          <p:nvPr/>
        </p:nvSpPr>
        <p:spPr>
          <a:xfrm>
            <a:off x="702296" y="1751617"/>
            <a:ext cx="82531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120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Allow </a:t>
            </a: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faculty to focus on assessment</a:t>
            </a:r>
          </a:p>
          <a:p>
            <a:pPr marL="342900" marR="0" lvl="0" indent="-342900">
              <a:spcBef>
                <a:spcPts val="120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Provide </a:t>
            </a: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professional development 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opportunities</a:t>
            </a:r>
          </a:p>
          <a:p>
            <a:pPr marL="342900" marR="0" lvl="0" indent="-342900">
              <a:spcBef>
                <a:spcPts val="120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Dedicate a day every Winter term to </a:t>
            </a: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cultural competency training</a:t>
            </a:r>
          </a:p>
          <a:p>
            <a:pPr marL="342900" marR="0" lvl="0" indent="-342900">
              <a:spcBef>
                <a:spcPts val="120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Reduce term-to-term variation 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the number of instructional hours per course</a:t>
            </a:r>
          </a:p>
          <a:p>
            <a:pPr marL="342900" marR="0" lvl="0" indent="-342900">
              <a:spcBef>
                <a:spcPts val="120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Promote Academic Excellence Showcase 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by dedicating an academic calendar day to the event</a:t>
            </a:r>
            <a:endParaRPr lang="en-US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687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Connector 72"/>
          <p:cNvCxnSpPr/>
          <p:nvPr/>
        </p:nvCxnSpPr>
        <p:spPr>
          <a:xfrm>
            <a:off x="0" y="787585"/>
            <a:ext cx="9144000" cy="0"/>
          </a:xfrm>
          <a:prstGeom prst="line">
            <a:avLst/>
          </a:prstGeom>
          <a:ln w="25400"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32"/>
            <a:ext cx="72644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852924" y="91731"/>
            <a:ext cx="85603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Sitka Heading" panose="02000505000000020004" pitchFamily="2" charset="0"/>
                <a:cs typeface="Arial" panose="020B0604020202020204" pitchFamily="34" charset="0"/>
              </a:rPr>
              <a:t>What did faculty find time to do last year?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1A0D95F-D340-43D8-B5F8-F8CFA6D6A904}"/>
              </a:ext>
            </a:extLst>
          </p:cNvPr>
          <p:cNvSpPr/>
          <p:nvPr/>
        </p:nvSpPr>
        <p:spPr>
          <a:xfrm>
            <a:off x="9832" y="1761775"/>
            <a:ext cx="883527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Aligned the Bachelors of Music Core with the General Education Program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Aligned the Baccalaureate of Applied Science Core with the General Education Program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Revised the Foundational Skills General Education Learning Outcome rubric and assessed First Year Seminars</a:t>
            </a: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Revised Core Content Knowledge Graduate Learning Outcome rubric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Submitted 41 Annual Program Assessment Reports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Seven Programs worked on the 7-year Program Review Reports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7CE5BD-1C31-4AEB-809F-23B147B0E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3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34DEB05-61DD-4D5A-A4EE-817B501C2683}"/>
              </a:ext>
            </a:extLst>
          </p:cNvPr>
          <p:cNvSpPr txBox="1"/>
          <p:nvPr/>
        </p:nvSpPr>
        <p:spPr>
          <a:xfrm>
            <a:off x="147289" y="859182"/>
            <a:ext cx="81739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the 2019-20 academic year, despite it’s atypical ending,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WOU Faculty:</a:t>
            </a:r>
          </a:p>
        </p:txBody>
      </p:sp>
    </p:spTree>
    <p:extLst>
      <p:ext uri="{BB962C8B-B14F-4D97-AF65-F5344CB8AC3E}">
        <p14:creationId xmlns:p14="http://schemas.microsoft.com/office/powerpoint/2010/main" val="1416281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Connector 72"/>
          <p:cNvCxnSpPr/>
          <p:nvPr/>
        </p:nvCxnSpPr>
        <p:spPr>
          <a:xfrm>
            <a:off x="0" y="787585"/>
            <a:ext cx="9144000" cy="0"/>
          </a:xfrm>
          <a:prstGeom prst="line">
            <a:avLst/>
          </a:prstGeom>
          <a:ln w="25400"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32"/>
            <a:ext cx="72644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Rectangle 41"/>
          <p:cNvSpPr/>
          <p:nvPr/>
        </p:nvSpPr>
        <p:spPr>
          <a:xfrm>
            <a:off x="363220" y="4209631"/>
            <a:ext cx="8766327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Program Assessment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25% of Programs did not submit 2018-19 Program Assessment Reports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58% of Programs did not submit 2019-20 Program Assessment Reports by the Oct. 31, 2020 deadline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FE399BA-C1DE-4440-BD89-9DBEADBA00E8}"/>
              </a:ext>
            </a:extLst>
          </p:cNvPr>
          <p:cNvSpPr txBox="1"/>
          <p:nvPr/>
        </p:nvSpPr>
        <p:spPr>
          <a:xfrm>
            <a:off x="1754321" y="123100"/>
            <a:ext cx="60885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Sitka Heading" panose="02000505000000020004" pitchFamily="2" charset="0"/>
                <a:cs typeface="Arial" panose="020B0604020202020204" pitchFamily="34" charset="0"/>
              </a:rPr>
              <a:t>What do we need to work on?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65E1F28-4749-494E-8127-162D4DE64250}"/>
              </a:ext>
            </a:extLst>
          </p:cNvPr>
          <p:cNvSpPr/>
          <p:nvPr/>
        </p:nvSpPr>
        <p:spPr>
          <a:xfrm>
            <a:off x="-141405" y="977893"/>
            <a:ext cx="824845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Course Goals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16% of Fall 2020 term courses do not have Course Goals in our curriculum system (down from 18% in September)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All academic divisions have at least one Fall 2020 course with missing course goals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16% of Winter 2021 term courses do not have Course Goals in our curriculum system</a:t>
            </a:r>
          </a:p>
        </p:txBody>
      </p:sp>
    </p:spTree>
    <p:extLst>
      <p:ext uri="{BB962C8B-B14F-4D97-AF65-F5344CB8AC3E}">
        <p14:creationId xmlns:p14="http://schemas.microsoft.com/office/powerpoint/2010/main" val="240427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Connector 72"/>
          <p:cNvCxnSpPr/>
          <p:nvPr/>
        </p:nvCxnSpPr>
        <p:spPr>
          <a:xfrm>
            <a:off x="0" y="787585"/>
            <a:ext cx="9144000" cy="0"/>
          </a:xfrm>
          <a:prstGeom prst="line">
            <a:avLst/>
          </a:prstGeom>
          <a:ln w="25400"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32"/>
            <a:ext cx="72644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Rectangle 41"/>
          <p:cNvSpPr/>
          <p:nvPr/>
        </p:nvSpPr>
        <p:spPr>
          <a:xfrm>
            <a:off x="188836" y="1104939"/>
            <a:ext cx="87663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Last year I used a rubric to assess our assessment practices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11 categories with 3 levels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1A38EA9-82B4-401E-9371-5E96415693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64457"/>
              </p:ext>
            </p:extLst>
          </p:nvPr>
        </p:nvGraphicFramePr>
        <p:xfrm>
          <a:off x="188836" y="2170296"/>
          <a:ext cx="8766328" cy="31341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5759">
                  <a:extLst>
                    <a:ext uri="{9D8B030D-6E8A-4147-A177-3AD203B41FA5}">
                      <a16:colId xmlns:a16="http://schemas.microsoft.com/office/drawing/2014/main" val="2000612964"/>
                    </a:ext>
                  </a:extLst>
                </a:gridCol>
                <a:gridCol w="2545238">
                  <a:extLst>
                    <a:ext uri="{9D8B030D-6E8A-4147-A177-3AD203B41FA5}">
                      <a16:colId xmlns:a16="http://schemas.microsoft.com/office/drawing/2014/main" val="1854467116"/>
                    </a:ext>
                  </a:extLst>
                </a:gridCol>
                <a:gridCol w="2278347">
                  <a:extLst>
                    <a:ext uri="{9D8B030D-6E8A-4147-A177-3AD203B41FA5}">
                      <a16:colId xmlns:a16="http://schemas.microsoft.com/office/drawing/2014/main" val="2613242256"/>
                    </a:ext>
                  </a:extLst>
                </a:gridCol>
                <a:gridCol w="2726984">
                  <a:extLst>
                    <a:ext uri="{9D8B030D-6E8A-4147-A177-3AD203B41FA5}">
                      <a16:colId xmlns:a16="http://schemas.microsoft.com/office/drawing/2014/main" val="2764916503"/>
                    </a:ext>
                  </a:extLst>
                </a:gridCol>
              </a:tblGrid>
              <a:tr h="31150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Benchmark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Satisfactory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Exemplary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6582174"/>
                  </a:ext>
                </a:extLst>
              </a:tr>
              <a:tr h="1595701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Source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is collected, but </a:t>
                      </a:r>
                    </a:p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at a consistent point in the program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collected includes work performed near the end of the academic program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is collected from a culminating experience shared by all students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6807874"/>
                  </a:ext>
                </a:extLst>
              </a:tr>
              <a:tr h="1226978">
                <a:tc vMerge="1"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collection is post-hoc rather than planned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is from student representing mode of expected performance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Sampling is random (for larger programs) or all majors are included (&lt;10 grads per year)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07" marR="5707" marT="5707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949630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B58C4D-9784-4309-9F9A-7B4E4DE94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5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3456790-ECCA-4776-9747-DE6A60D4B1CA}"/>
              </a:ext>
            </a:extLst>
          </p:cNvPr>
          <p:cNvSpPr txBox="1"/>
          <p:nvPr/>
        </p:nvSpPr>
        <p:spPr>
          <a:xfrm>
            <a:off x="1754321" y="123100"/>
            <a:ext cx="60885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Sitka Heading" panose="02000505000000020004" pitchFamily="2" charset="0"/>
                <a:cs typeface="Arial" panose="020B0604020202020204" pitchFamily="34" charset="0"/>
              </a:rPr>
              <a:t>What do we need to work on?</a:t>
            </a:r>
          </a:p>
        </p:txBody>
      </p:sp>
    </p:spTree>
    <p:extLst>
      <p:ext uri="{BB962C8B-B14F-4D97-AF65-F5344CB8AC3E}">
        <p14:creationId xmlns:p14="http://schemas.microsoft.com/office/powerpoint/2010/main" val="1208130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Connector 72"/>
          <p:cNvCxnSpPr/>
          <p:nvPr/>
        </p:nvCxnSpPr>
        <p:spPr>
          <a:xfrm>
            <a:off x="0" y="787585"/>
            <a:ext cx="9144000" cy="0"/>
          </a:xfrm>
          <a:prstGeom prst="line">
            <a:avLst/>
          </a:prstGeom>
          <a:ln w="25400"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32"/>
            <a:ext cx="72644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1754321" y="123100"/>
            <a:ext cx="60885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Sitka Heading" panose="02000505000000020004" pitchFamily="2" charset="0"/>
                <a:cs typeface="Arial" panose="020B0604020202020204" pitchFamily="34" charset="0"/>
              </a:rPr>
              <a:t>What do we need to work 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7CE5BD-1C31-4AEB-809F-23B147B0E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42DF2062-2ED7-4A52-AAA0-1518B9A1DE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3809188"/>
              </p:ext>
            </p:extLst>
          </p:nvPr>
        </p:nvGraphicFramePr>
        <p:xfrm>
          <a:off x="115887" y="1658246"/>
          <a:ext cx="8912226" cy="4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388122B-8D77-40E5-B343-63BB0E01E71B}"/>
              </a:ext>
            </a:extLst>
          </p:cNvPr>
          <p:cNvSpPr txBox="1"/>
          <p:nvPr/>
        </p:nvSpPr>
        <p:spPr>
          <a:xfrm>
            <a:off x="1564365" y="1053362"/>
            <a:ext cx="64684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Sitka Heading" panose="02000505000000020004" pitchFamily="2" charset="0"/>
                <a:cs typeface="Arial" panose="020B0604020202020204" pitchFamily="34" charset="0"/>
              </a:rPr>
              <a:t>Assessment of our Program Assessment practices</a:t>
            </a:r>
          </a:p>
          <a:p>
            <a:pPr algn="ctr"/>
            <a:r>
              <a:rPr lang="en-US" sz="2400" dirty="0">
                <a:latin typeface="Sitka Heading" panose="02000505000000020004" pitchFamily="2" charset="0"/>
                <a:cs typeface="Arial" panose="020B0604020202020204" pitchFamily="34" charset="0"/>
              </a:rPr>
              <a:t>2018-19 Program Assessment Reports</a:t>
            </a:r>
          </a:p>
        </p:txBody>
      </p:sp>
    </p:spTree>
    <p:extLst>
      <p:ext uri="{BB962C8B-B14F-4D97-AF65-F5344CB8AC3E}">
        <p14:creationId xmlns:p14="http://schemas.microsoft.com/office/powerpoint/2010/main" val="1228510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Connector 72"/>
          <p:cNvCxnSpPr/>
          <p:nvPr/>
        </p:nvCxnSpPr>
        <p:spPr>
          <a:xfrm>
            <a:off x="0" y="787585"/>
            <a:ext cx="9144000" cy="0"/>
          </a:xfrm>
          <a:prstGeom prst="line">
            <a:avLst/>
          </a:prstGeom>
          <a:ln w="25400"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42" y="4973641"/>
            <a:ext cx="2507226" cy="1880942"/>
          </a:xfrm>
          <a:prstGeom prst="rect">
            <a:avLst/>
          </a:prstGeom>
        </p:spPr>
      </p:pic>
      <p:pic>
        <p:nvPicPr>
          <p:cNvPr id="75" name="Picture 12" descr="http://www.wou.edu/marcom/files/2017/02/Wolves-Shield_2C-286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32"/>
            <a:ext cx="72644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363220" y="889843"/>
            <a:ext cx="8766327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How can I tell if my Program has been completing its annual Program Assessment Report?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https://docs.google.com/spreadsheets/d/16D_91C3PGTYfWt_GF6SG1ZGUTcSB2Vk-ebjbWpwyXUg/edit#gid=1345231590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How can I tell if my Course Goals are in the Course Goals database?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Course Goals database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https://wou.edu/include_files/iframe_apps/facultysenate/curriculum/forms/course_goals.php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Google sheet with Fall 2020 courses missing Course Goals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https://docs.google.com/spreadsheets/d/1UgVGFJdaz8APNwAB3q_fdvEIN4q0_L9yy1oxpGpe5ec/edit?pli=1#gid=0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How do I contact you if I want help?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Michael Baltzley,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baltzlem@wou.edu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503-838-8832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0C18F31-56EC-4D43-9FCB-9B367770F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92A2-5302-44C7-A9E7-6E042D5AB2F0}" type="slidenum">
              <a:rPr lang="en-US" smtClean="0"/>
              <a:t>7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86CB4A-EFA0-41B1-8E53-B21D34B231B9}"/>
              </a:ext>
            </a:extLst>
          </p:cNvPr>
          <p:cNvSpPr txBox="1"/>
          <p:nvPr/>
        </p:nvSpPr>
        <p:spPr>
          <a:xfrm>
            <a:off x="1754321" y="123100"/>
            <a:ext cx="60885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Sitka Heading" panose="02000505000000020004" pitchFamily="2" charset="0"/>
                <a:cs typeface="Arial" panose="020B0604020202020204" pitchFamily="34" charset="0"/>
              </a:rPr>
              <a:t>What do we need to work on?</a:t>
            </a:r>
          </a:p>
        </p:txBody>
      </p:sp>
    </p:spTree>
    <p:extLst>
      <p:ext uri="{BB962C8B-B14F-4D97-AF65-F5344CB8AC3E}">
        <p14:creationId xmlns:p14="http://schemas.microsoft.com/office/powerpoint/2010/main" val="288255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2943</TotalTime>
  <Words>523</Words>
  <Application>Microsoft Office PowerPoint</Application>
  <PresentationFormat>On-screen Show (4:3)</PresentationFormat>
  <Paragraphs>74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Sitka Heading</vt:lpstr>
      <vt:lpstr>Sitka Text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Western Oregon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Baltzley</dc:creator>
  <cp:lastModifiedBy>Michael Baltzley</cp:lastModifiedBy>
  <cp:revision>87</cp:revision>
  <dcterms:created xsi:type="dcterms:W3CDTF">2019-09-11T15:13:26Z</dcterms:created>
  <dcterms:modified xsi:type="dcterms:W3CDTF">2020-11-20T21:58:09Z</dcterms:modified>
</cp:coreProperties>
</file>