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4" r:id="rId3"/>
    <p:sldId id="273" r:id="rId4"/>
    <p:sldId id="275" r:id="rId5"/>
    <p:sldId id="260" r:id="rId6"/>
    <p:sldId id="257" r:id="rId7"/>
    <p:sldId id="258" r:id="rId8"/>
    <p:sldId id="259" r:id="rId9"/>
    <p:sldId id="261" r:id="rId10"/>
    <p:sldId id="263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1361"/>
  </p:normalViewPr>
  <p:slideViewPr>
    <p:cSldViewPr snapToGrid="0" snapToObjects="1">
      <p:cViewPr varScale="1">
        <p:scale>
          <a:sx n="109" d="100"/>
          <a:sy n="109" d="100"/>
        </p:scale>
        <p:origin x="21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4FCB9C-7D78-CF41-A7BE-842DC85262DA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18CE77-6888-3D4C-8951-BF197419B0A1}">
      <dgm:prSet phldrT="[Text]"/>
      <dgm:spPr/>
      <dgm:t>
        <a:bodyPr/>
        <a:lstStyle/>
        <a:p>
          <a:r>
            <a:rPr lang="en-US" dirty="0"/>
            <a:t>Public Masters Regional Comprehensives</a:t>
          </a:r>
        </a:p>
        <a:p>
          <a:r>
            <a:rPr lang="en-US" dirty="0"/>
            <a:t>(n=256, Carnegie Basic code = 18, 19, 20)</a:t>
          </a:r>
        </a:p>
      </dgm:t>
    </dgm:pt>
    <dgm:pt modelId="{1D9232D0-C947-F54D-A957-05790C0560D6}" type="parTrans" cxnId="{DB1E6313-EA83-B946-A383-CFCD23E1EE2C}">
      <dgm:prSet/>
      <dgm:spPr/>
      <dgm:t>
        <a:bodyPr/>
        <a:lstStyle/>
        <a:p>
          <a:endParaRPr lang="en-US"/>
        </a:p>
      </dgm:t>
    </dgm:pt>
    <dgm:pt modelId="{882B6B3E-690C-DD4F-B3E1-B7CD894D53FE}" type="sibTrans" cxnId="{DB1E6313-EA83-B946-A383-CFCD23E1EE2C}">
      <dgm:prSet/>
      <dgm:spPr/>
      <dgm:t>
        <a:bodyPr/>
        <a:lstStyle/>
        <a:p>
          <a:endParaRPr lang="en-US"/>
        </a:p>
      </dgm:t>
    </dgm:pt>
    <dgm:pt modelId="{11AF8662-D330-7C4A-8E64-D53B0D6A000C}">
      <dgm:prSet phldrT="[Text]"/>
      <dgm:spPr/>
      <dgm:t>
        <a:bodyPr/>
        <a:lstStyle/>
        <a:p>
          <a:r>
            <a:rPr lang="en-US" dirty="0"/>
            <a:t>Select for </a:t>
          </a:r>
          <a:r>
            <a:rPr lang="en-US" b="1" dirty="0">
              <a:solidFill>
                <a:srgbClr val="0070C0"/>
              </a:solidFill>
            </a:rPr>
            <a:t>undergraduate instructional programs </a:t>
          </a:r>
          <a:r>
            <a:rPr lang="en-US" dirty="0">
              <a:solidFill>
                <a:schemeClr val="tx1"/>
              </a:solidFill>
            </a:rPr>
            <a:t>and</a:t>
          </a:r>
          <a:r>
            <a:rPr lang="en-US" dirty="0">
              <a:solidFill>
                <a:srgbClr val="00B050"/>
              </a:solidFill>
            </a:rPr>
            <a:t> </a:t>
          </a:r>
          <a:r>
            <a:rPr lang="en-US" b="1" dirty="0">
              <a:solidFill>
                <a:srgbClr val="00B050"/>
              </a:solidFill>
            </a:rPr>
            <a:t>enrollment profile</a:t>
          </a:r>
          <a:endParaRPr lang="en-US" dirty="0">
            <a:solidFill>
              <a:srgbClr val="00B050"/>
            </a:solidFill>
          </a:endParaRPr>
        </a:p>
      </dgm:t>
    </dgm:pt>
    <dgm:pt modelId="{AC7D8F76-DD22-DC43-A294-DFDEB2D494BB}" type="parTrans" cxnId="{A00D53C0-C034-5841-B24D-6248E01F8218}">
      <dgm:prSet/>
      <dgm:spPr/>
      <dgm:t>
        <a:bodyPr/>
        <a:lstStyle/>
        <a:p>
          <a:endParaRPr lang="en-US"/>
        </a:p>
      </dgm:t>
    </dgm:pt>
    <dgm:pt modelId="{E704B3FE-88BC-8148-B4F0-8FAEC641200D}" type="sibTrans" cxnId="{A00D53C0-C034-5841-B24D-6248E01F8218}">
      <dgm:prSet/>
      <dgm:spPr/>
      <dgm:t>
        <a:bodyPr/>
        <a:lstStyle/>
        <a:p>
          <a:endParaRPr lang="en-US"/>
        </a:p>
      </dgm:t>
    </dgm:pt>
    <dgm:pt modelId="{76BD0AD4-7B7B-1C48-97AC-4A8F7FDCA550}" type="pres">
      <dgm:prSet presAssocID="{2F4FCB9C-7D78-CF41-A7BE-842DC85262DA}" presName="Name0" presStyleCnt="0">
        <dgm:presLayoutVars>
          <dgm:chMax val="4"/>
          <dgm:resizeHandles val="exact"/>
        </dgm:presLayoutVars>
      </dgm:prSet>
      <dgm:spPr/>
    </dgm:pt>
    <dgm:pt modelId="{A3551B67-2AD8-854C-AABE-F1B648829AC6}" type="pres">
      <dgm:prSet presAssocID="{2F4FCB9C-7D78-CF41-A7BE-842DC85262DA}" presName="ellipse" presStyleLbl="trBgShp" presStyleIdx="0" presStyleCnt="1"/>
      <dgm:spPr/>
    </dgm:pt>
    <dgm:pt modelId="{D65B9553-9FA9-E442-BD4C-966DD3E57FFF}" type="pres">
      <dgm:prSet presAssocID="{2F4FCB9C-7D78-CF41-A7BE-842DC85262DA}" presName="arrow1" presStyleLbl="fgShp" presStyleIdx="0" presStyleCnt="1" custLinFactNeighborX="-1240" custLinFactNeighborY="-72106"/>
      <dgm:spPr/>
    </dgm:pt>
    <dgm:pt modelId="{53DA3A5F-F249-B649-8399-46B1609A038E}" type="pres">
      <dgm:prSet presAssocID="{2F4FCB9C-7D78-CF41-A7BE-842DC85262DA}" presName="rectangle" presStyleLbl="revTx" presStyleIdx="0" presStyleCnt="1" custScaleX="58224" custLinFactNeighborX="-258" custLinFactNeighborY="-22264">
        <dgm:presLayoutVars>
          <dgm:bulletEnabled val="1"/>
        </dgm:presLayoutVars>
      </dgm:prSet>
      <dgm:spPr/>
    </dgm:pt>
    <dgm:pt modelId="{E4C68B56-FC1B-4246-827F-046A4D102FE1}" type="pres">
      <dgm:prSet presAssocID="{11AF8662-D330-7C4A-8E64-D53B0D6A000C}" presName="item1" presStyleLbl="node1" presStyleIdx="0" presStyleCnt="1" custLinFactNeighborX="9586" custLinFactNeighborY="7987">
        <dgm:presLayoutVars>
          <dgm:bulletEnabled val="1"/>
        </dgm:presLayoutVars>
      </dgm:prSet>
      <dgm:spPr/>
    </dgm:pt>
    <dgm:pt modelId="{EF484AEE-AD4B-A743-8153-59BA59CB258F}" type="pres">
      <dgm:prSet presAssocID="{2F4FCB9C-7D78-CF41-A7BE-842DC85262DA}" presName="funnel" presStyleLbl="trAlignAcc1" presStyleIdx="0" presStyleCnt="1" custScaleY="89626" custLinFactNeighborX="-1952" custLinFactNeighborY="-17349"/>
      <dgm:spPr/>
    </dgm:pt>
  </dgm:ptLst>
  <dgm:cxnLst>
    <dgm:cxn modelId="{30C59605-1DEA-C44F-B7AB-FBE58C7F0255}" type="presOf" srcId="{11AF8662-D330-7C4A-8E64-D53B0D6A000C}" destId="{53DA3A5F-F249-B649-8399-46B1609A038E}" srcOrd="0" destOrd="0" presId="urn:microsoft.com/office/officeart/2005/8/layout/funnel1"/>
    <dgm:cxn modelId="{DB1E6313-EA83-B946-A383-CFCD23E1EE2C}" srcId="{2F4FCB9C-7D78-CF41-A7BE-842DC85262DA}" destId="{C518CE77-6888-3D4C-8951-BF197419B0A1}" srcOrd="0" destOrd="0" parTransId="{1D9232D0-C947-F54D-A957-05790C0560D6}" sibTransId="{882B6B3E-690C-DD4F-B3E1-B7CD894D53FE}"/>
    <dgm:cxn modelId="{23DB565D-DE24-C546-98CB-055EC2B84DCC}" type="presOf" srcId="{C518CE77-6888-3D4C-8951-BF197419B0A1}" destId="{E4C68B56-FC1B-4246-827F-046A4D102FE1}" srcOrd="0" destOrd="0" presId="urn:microsoft.com/office/officeart/2005/8/layout/funnel1"/>
    <dgm:cxn modelId="{648E0079-31DA-504B-8CE0-D37BDAD24B39}" type="presOf" srcId="{2F4FCB9C-7D78-CF41-A7BE-842DC85262DA}" destId="{76BD0AD4-7B7B-1C48-97AC-4A8F7FDCA550}" srcOrd="0" destOrd="0" presId="urn:microsoft.com/office/officeart/2005/8/layout/funnel1"/>
    <dgm:cxn modelId="{A00D53C0-C034-5841-B24D-6248E01F8218}" srcId="{2F4FCB9C-7D78-CF41-A7BE-842DC85262DA}" destId="{11AF8662-D330-7C4A-8E64-D53B0D6A000C}" srcOrd="1" destOrd="0" parTransId="{AC7D8F76-DD22-DC43-A294-DFDEB2D494BB}" sibTransId="{E704B3FE-88BC-8148-B4F0-8FAEC641200D}"/>
    <dgm:cxn modelId="{7F94B8D7-8F85-B945-8E93-AF82CBF9E5EA}" type="presParOf" srcId="{76BD0AD4-7B7B-1C48-97AC-4A8F7FDCA550}" destId="{A3551B67-2AD8-854C-AABE-F1B648829AC6}" srcOrd="0" destOrd="0" presId="urn:microsoft.com/office/officeart/2005/8/layout/funnel1"/>
    <dgm:cxn modelId="{F3C698B3-A371-AF4F-A8AA-DC22DC7A6328}" type="presParOf" srcId="{76BD0AD4-7B7B-1C48-97AC-4A8F7FDCA550}" destId="{D65B9553-9FA9-E442-BD4C-966DD3E57FFF}" srcOrd="1" destOrd="0" presId="urn:microsoft.com/office/officeart/2005/8/layout/funnel1"/>
    <dgm:cxn modelId="{B6800CB1-7CEE-F24E-9646-3F6E39F8EDBD}" type="presParOf" srcId="{76BD0AD4-7B7B-1C48-97AC-4A8F7FDCA550}" destId="{53DA3A5F-F249-B649-8399-46B1609A038E}" srcOrd="2" destOrd="0" presId="urn:microsoft.com/office/officeart/2005/8/layout/funnel1"/>
    <dgm:cxn modelId="{C895F6EA-9F72-394D-94E0-E1C21C56D252}" type="presParOf" srcId="{76BD0AD4-7B7B-1C48-97AC-4A8F7FDCA550}" destId="{E4C68B56-FC1B-4246-827F-046A4D102FE1}" srcOrd="3" destOrd="0" presId="urn:microsoft.com/office/officeart/2005/8/layout/funnel1"/>
    <dgm:cxn modelId="{B31F9FB4-7AC2-9E47-9191-6DA40E55DB45}" type="presParOf" srcId="{76BD0AD4-7B7B-1C48-97AC-4A8F7FDCA550}" destId="{EF484AEE-AD4B-A743-8153-59BA59CB258F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099565-04BD-CC43-8C0D-90D857EAE9D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95DF49-6660-B64B-8DFD-E684CB092899}">
      <dgm:prSet phldrT="[Text]"/>
      <dgm:spPr/>
      <dgm:t>
        <a:bodyPr/>
        <a:lstStyle/>
        <a:p>
          <a:r>
            <a:rPr lang="en-US" dirty="0"/>
            <a:t>149 public, regional, masters-granting universities, with between 1,000 and 9,999 students, and high/very high undergraduate service, Arts &amp; Science/Professional program array</a:t>
          </a:r>
        </a:p>
      </dgm:t>
    </dgm:pt>
    <dgm:pt modelId="{5D6C3FFE-B851-8F4F-8895-A29BAB483CD5}" type="parTrans" cxnId="{B372C68C-9F63-DE43-9A9A-D321E80D835C}">
      <dgm:prSet/>
      <dgm:spPr/>
      <dgm:t>
        <a:bodyPr/>
        <a:lstStyle/>
        <a:p>
          <a:endParaRPr lang="en-US"/>
        </a:p>
      </dgm:t>
    </dgm:pt>
    <dgm:pt modelId="{2BEF285B-3D40-C246-ACB4-84CE5CF9E27C}" type="sibTrans" cxnId="{B372C68C-9F63-DE43-9A9A-D321E80D835C}">
      <dgm:prSet/>
      <dgm:spPr/>
      <dgm:t>
        <a:bodyPr/>
        <a:lstStyle/>
        <a:p>
          <a:endParaRPr lang="en-US"/>
        </a:p>
      </dgm:t>
    </dgm:pt>
    <dgm:pt modelId="{CF093FC3-92F0-FB4B-BB11-6CB1399EEA89}">
      <dgm:prSet phldrT="[Text]"/>
      <dgm:spPr/>
      <dgm:t>
        <a:bodyPr/>
        <a:lstStyle/>
        <a:p>
          <a:r>
            <a:rPr lang="en-US" dirty="0"/>
            <a:t>Acceptance rate of 79-89% </a:t>
          </a:r>
        </a:p>
        <a:p>
          <a:r>
            <a:rPr lang="en-US" dirty="0"/>
            <a:t>(n= 41)</a:t>
          </a:r>
        </a:p>
        <a:p>
          <a:r>
            <a:rPr lang="en-US" dirty="0"/>
            <a:t>(</a:t>
          </a:r>
          <a:r>
            <a:rPr lang="en-US" u="sng" dirty="0"/>
            <a:t>+</a:t>
          </a:r>
          <a:r>
            <a:rPr lang="en-US" u="none" dirty="0"/>
            <a:t> 5 percentage points from WOU’s 84% rate)</a:t>
          </a:r>
          <a:endParaRPr lang="en-US" dirty="0"/>
        </a:p>
      </dgm:t>
    </dgm:pt>
    <dgm:pt modelId="{5EBDC0C4-17FE-6C47-81D1-C8A8315F1969}" type="parTrans" cxnId="{B19FADC7-E3B5-7D47-AA3D-730653C550CC}">
      <dgm:prSet/>
      <dgm:spPr/>
      <dgm:t>
        <a:bodyPr/>
        <a:lstStyle/>
        <a:p>
          <a:endParaRPr lang="en-US"/>
        </a:p>
      </dgm:t>
    </dgm:pt>
    <dgm:pt modelId="{9A89B641-351F-1E45-AA2A-E3F3F46EB6EE}" type="sibTrans" cxnId="{B19FADC7-E3B5-7D47-AA3D-730653C550CC}">
      <dgm:prSet/>
      <dgm:spPr/>
      <dgm:t>
        <a:bodyPr/>
        <a:lstStyle/>
        <a:p>
          <a:endParaRPr lang="en-US"/>
        </a:p>
      </dgm:t>
    </dgm:pt>
    <dgm:pt modelId="{EC16C461-DEE1-D24E-98B9-CC94247D28B4}" type="pres">
      <dgm:prSet presAssocID="{A0099565-04BD-CC43-8C0D-90D857EAE9DF}" presName="Name0" presStyleCnt="0">
        <dgm:presLayoutVars>
          <dgm:chMax val="4"/>
          <dgm:resizeHandles val="exact"/>
        </dgm:presLayoutVars>
      </dgm:prSet>
      <dgm:spPr/>
    </dgm:pt>
    <dgm:pt modelId="{4265A7A4-AE35-DB44-AD10-3C048FC8DF9D}" type="pres">
      <dgm:prSet presAssocID="{A0099565-04BD-CC43-8C0D-90D857EAE9DF}" presName="ellipse" presStyleLbl="trBgShp" presStyleIdx="0" presStyleCnt="1"/>
      <dgm:spPr/>
    </dgm:pt>
    <dgm:pt modelId="{65183ADF-58F0-E444-99F0-080F6EE3BF4B}" type="pres">
      <dgm:prSet presAssocID="{A0099565-04BD-CC43-8C0D-90D857EAE9DF}" presName="arrow1" presStyleLbl="fgShp" presStyleIdx="0" presStyleCnt="1"/>
      <dgm:spPr/>
    </dgm:pt>
    <dgm:pt modelId="{1262F954-8D8E-DD4F-9C1F-DC80461F0399}" type="pres">
      <dgm:prSet presAssocID="{A0099565-04BD-CC43-8C0D-90D857EAE9DF}" presName="rectangle" presStyleLbl="revTx" presStyleIdx="0" presStyleCnt="1">
        <dgm:presLayoutVars>
          <dgm:bulletEnabled val="1"/>
        </dgm:presLayoutVars>
      </dgm:prSet>
      <dgm:spPr/>
    </dgm:pt>
    <dgm:pt modelId="{BE86C4F1-F34B-BA48-960B-082B9781EAE4}" type="pres">
      <dgm:prSet presAssocID="{CF093FC3-92F0-FB4B-BB11-6CB1399EEA89}" presName="item1" presStyleLbl="node1" presStyleIdx="0" presStyleCnt="1" custScaleX="131429" custScaleY="120687" custLinFactNeighborX="7105" custLinFactNeighborY="-3553">
        <dgm:presLayoutVars>
          <dgm:bulletEnabled val="1"/>
        </dgm:presLayoutVars>
      </dgm:prSet>
      <dgm:spPr/>
    </dgm:pt>
    <dgm:pt modelId="{64382256-6B8C-5341-8A2C-EA47011183A3}" type="pres">
      <dgm:prSet presAssocID="{A0099565-04BD-CC43-8C0D-90D857EAE9DF}" presName="funnel" presStyleLbl="trAlignAcc1" presStyleIdx="0" presStyleCnt="1"/>
      <dgm:spPr/>
    </dgm:pt>
  </dgm:ptLst>
  <dgm:cxnLst>
    <dgm:cxn modelId="{41215632-4A10-964D-8694-21DDC115C60E}" type="presOf" srcId="{CF093FC3-92F0-FB4B-BB11-6CB1399EEA89}" destId="{1262F954-8D8E-DD4F-9C1F-DC80461F0399}" srcOrd="0" destOrd="0" presId="urn:microsoft.com/office/officeart/2005/8/layout/funnel1"/>
    <dgm:cxn modelId="{3B92D484-BF9B-0741-AE10-F1CB58FE2ED3}" type="presOf" srcId="{2E95DF49-6660-B64B-8DFD-E684CB092899}" destId="{BE86C4F1-F34B-BA48-960B-082B9781EAE4}" srcOrd="0" destOrd="0" presId="urn:microsoft.com/office/officeart/2005/8/layout/funnel1"/>
    <dgm:cxn modelId="{B372C68C-9F63-DE43-9A9A-D321E80D835C}" srcId="{A0099565-04BD-CC43-8C0D-90D857EAE9DF}" destId="{2E95DF49-6660-B64B-8DFD-E684CB092899}" srcOrd="0" destOrd="0" parTransId="{5D6C3FFE-B851-8F4F-8895-A29BAB483CD5}" sibTransId="{2BEF285B-3D40-C246-ACB4-84CE5CF9E27C}"/>
    <dgm:cxn modelId="{0C94A3A4-0DD0-5C4A-ACDD-FF9C013D78EC}" type="presOf" srcId="{A0099565-04BD-CC43-8C0D-90D857EAE9DF}" destId="{EC16C461-DEE1-D24E-98B9-CC94247D28B4}" srcOrd="0" destOrd="0" presId="urn:microsoft.com/office/officeart/2005/8/layout/funnel1"/>
    <dgm:cxn modelId="{B19FADC7-E3B5-7D47-AA3D-730653C550CC}" srcId="{A0099565-04BD-CC43-8C0D-90D857EAE9DF}" destId="{CF093FC3-92F0-FB4B-BB11-6CB1399EEA89}" srcOrd="1" destOrd="0" parTransId="{5EBDC0C4-17FE-6C47-81D1-C8A8315F1969}" sibTransId="{9A89B641-351F-1E45-AA2A-E3F3F46EB6EE}"/>
    <dgm:cxn modelId="{D8EAD156-F1D5-9C44-BB79-EFEA2D511712}" type="presParOf" srcId="{EC16C461-DEE1-D24E-98B9-CC94247D28B4}" destId="{4265A7A4-AE35-DB44-AD10-3C048FC8DF9D}" srcOrd="0" destOrd="0" presId="urn:microsoft.com/office/officeart/2005/8/layout/funnel1"/>
    <dgm:cxn modelId="{18DE041B-98DD-7440-8483-43B3CD909B53}" type="presParOf" srcId="{EC16C461-DEE1-D24E-98B9-CC94247D28B4}" destId="{65183ADF-58F0-E444-99F0-080F6EE3BF4B}" srcOrd="1" destOrd="0" presId="urn:microsoft.com/office/officeart/2005/8/layout/funnel1"/>
    <dgm:cxn modelId="{7741B78E-3FCF-0544-95A6-FA32EC63BAF7}" type="presParOf" srcId="{EC16C461-DEE1-D24E-98B9-CC94247D28B4}" destId="{1262F954-8D8E-DD4F-9C1F-DC80461F0399}" srcOrd="2" destOrd="0" presId="urn:microsoft.com/office/officeart/2005/8/layout/funnel1"/>
    <dgm:cxn modelId="{39B0F5C9-A6BE-4D48-9D9F-D83ACF82E9D2}" type="presParOf" srcId="{EC16C461-DEE1-D24E-98B9-CC94247D28B4}" destId="{BE86C4F1-F34B-BA48-960B-082B9781EAE4}" srcOrd="3" destOrd="0" presId="urn:microsoft.com/office/officeart/2005/8/layout/funnel1"/>
    <dgm:cxn modelId="{9DF22A22-E343-0749-B63F-58BA311ED48A}" type="presParOf" srcId="{EC16C461-DEE1-D24E-98B9-CC94247D28B4}" destId="{64382256-6B8C-5341-8A2C-EA47011183A3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51B67-2AD8-854C-AABE-F1B648829AC6}">
      <dsp:nvSpPr>
        <dsp:cNvPr id="0" name=""/>
        <dsp:cNvSpPr/>
      </dsp:nvSpPr>
      <dsp:spPr>
        <a:xfrm>
          <a:off x="1761370" y="126331"/>
          <a:ext cx="4345805" cy="150924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5B9553-9FA9-E442-BD4C-966DD3E57FFF}">
      <dsp:nvSpPr>
        <dsp:cNvPr id="0" name=""/>
        <dsp:cNvSpPr/>
      </dsp:nvSpPr>
      <dsp:spPr>
        <a:xfrm>
          <a:off x="3509461" y="3433288"/>
          <a:ext cx="842210" cy="53901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DA3A5F-F249-B649-8399-46B1609A038E}">
      <dsp:nvSpPr>
        <dsp:cNvPr id="0" name=""/>
        <dsp:cNvSpPr/>
      </dsp:nvSpPr>
      <dsp:spPr>
        <a:xfrm>
          <a:off x="2753696" y="4028150"/>
          <a:ext cx="2353768" cy="10106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Select for </a:t>
          </a:r>
          <a:r>
            <a:rPr lang="en-US" sz="1600" b="1" kern="1200" dirty="0">
              <a:solidFill>
                <a:srgbClr val="0070C0"/>
              </a:solidFill>
            </a:rPr>
            <a:t>undergraduate instructional programs </a:t>
          </a:r>
          <a:r>
            <a:rPr lang="en-US" sz="1600" kern="1200" dirty="0">
              <a:solidFill>
                <a:schemeClr val="tx1"/>
              </a:solidFill>
            </a:rPr>
            <a:t>and</a:t>
          </a:r>
          <a:r>
            <a:rPr lang="en-US" sz="1600" kern="1200" dirty="0">
              <a:solidFill>
                <a:srgbClr val="00B050"/>
              </a:solidFill>
            </a:rPr>
            <a:t> </a:t>
          </a:r>
          <a:r>
            <a:rPr lang="en-US" sz="1600" b="1" kern="1200" dirty="0">
              <a:solidFill>
                <a:srgbClr val="00B050"/>
              </a:solidFill>
            </a:rPr>
            <a:t>enrollment profile</a:t>
          </a:r>
          <a:endParaRPr lang="en-US" sz="1600" kern="1200" dirty="0">
            <a:solidFill>
              <a:srgbClr val="00B050"/>
            </a:solidFill>
          </a:endParaRPr>
        </a:p>
      </dsp:txBody>
      <dsp:txXfrm>
        <a:off x="2753696" y="4028150"/>
        <a:ext cx="2353768" cy="1010652"/>
      </dsp:txXfrm>
    </dsp:sp>
    <dsp:sp modelId="{E4C68B56-FC1B-4246-827F-046A4D102FE1}">
      <dsp:nvSpPr>
        <dsp:cNvPr id="0" name=""/>
        <dsp:cNvSpPr/>
      </dsp:nvSpPr>
      <dsp:spPr>
        <a:xfrm>
          <a:off x="2651087" y="398901"/>
          <a:ext cx="2358188" cy="2358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Public Masters Regional Comprehensives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(n=256, Carnegie Basic code = 18, 19, 20)</a:t>
          </a:r>
        </a:p>
      </dsp:txBody>
      <dsp:txXfrm>
        <a:off x="2996436" y="744250"/>
        <a:ext cx="1667490" cy="1667490"/>
      </dsp:txXfrm>
    </dsp:sp>
    <dsp:sp modelId="{EF484AEE-AD4B-A743-8153-59BA59CB258F}">
      <dsp:nvSpPr>
        <dsp:cNvPr id="0" name=""/>
        <dsp:cNvSpPr/>
      </dsp:nvSpPr>
      <dsp:spPr>
        <a:xfrm>
          <a:off x="1490757" y="0"/>
          <a:ext cx="4716377" cy="338168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5A7A4-AE35-DB44-AD10-3C048FC8DF9D}">
      <dsp:nvSpPr>
        <dsp:cNvPr id="0" name=""/>
        <dsp:cNvSpPr/>
      </dsp:nvSpPr>
      <dsp:spPr>
        <a:xfrm>
          <a:off x="1872826" y="220133"/>
          <a:ext cx="4368800" cy="151722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83ADF-58F0-E444-99F0-080F6EE3BF4B}">
      <dsp:nvSpPr>
        <dsp:cNvPr id="0" name=""/>
        <dsp:cNvSpPr/>
      </dsp:nvSpPr>
      <dsp:spPr>
        <a:xfrm>
          <a:off x="3640666" y="3935306"/>
          <a:ext cx="846666" cy="54186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2F954-8D8E-DD4F-9C1F-DC80461F0399}">
      <dsp:nvSpPr>
        <dsp:cNvPr id="0" name=""/>
        <dsp:cNvSpPr/>
      </dsp:nvSpPr>
      <dsp:spPr>
        <a:xfrm>
          <a:off x="2031999" y="4368800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Acceptance rate of 79-89%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(n= 41)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</a:t>
          </a:r>
          <a:r>
            <a:rPr lang="en-US" sz="1500" u="sng" kern="1200" dirty="0"/>
            <a:t>+</a:t>
          </a:r>
          <a:r>
            <a:rPr lang="en-US" sz="1500" u="none" kern="1200" dirty="0"/>
            <a:t> 5 percentage points from WOU’s 84% rate)</a:t>
          </a:r>
          <a:endParaRPr lang="en-US" sz="1500" kern="1200" dirty="0"/>
        </a:p>
      </dsp:txBody>
      <dsp:txXfrm>
        <a:off x="2031999" y="4368800"/>
        <a:ext cx="4064000" cy="1016000"/>
      </dsp:txXfrm>
    </dsp:sp>
    <dsp:sp modelId="{BE86C4F1-F34B-BA48-960B-082B9781EAE4}">
      <dsp:nvSpPr>
        <dsp:cNvPr id="0" name=""/>
        <dsp:cNvSpPr/>
      </dsp:nvSpPr>
      <dsp:spPr>
        <a:xfrm>
          <a:off x="2335897" y="0"/>
          <a:ext cx="3115743" cy="28610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149 public, regional, masters-granting universities, with between 1,000 and 9,999 students, and high/very high undergraduate service, Arts &amp; Science/Professional program array</a:t>
          </a:r>
        </a:p>
      </dsp:txBody>
      <dsp:txXfrm>
        <a:off x="2792187" y="418996"/>
        <a:ext cx="2203163" cy="2023094"/>
      </dsp:txXfrm>
    </dsp:sp>
    <dsp:sp modelId="{64382256-6B8C-5341-8A2C-EA47011183A3}">
      <dsp:nvSpPr>
        <dsp:cNvPr id="0" name=""/>
        <dsp:cNvSpPr/>
      </dsp:nvSpPr>
      <dsp:spPr>
        <a:xfrm>
          <a:off x="1693333" y="33866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CDBDF-1DE1-164C-9260-E10812D6594A}" type="datetimeFigureOut">
              <a:rPr lang="en-US" smtClean="0"/>
              <a:t>3/2/21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B541D-EA8B-C840-B839-4C3F4D7D8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1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B541D-EA8B-C840-B839-4C3F4D7D8A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80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B541D-EA8B-C840-B839-4C3F4D7D8A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2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B541D-EA8B-C840-B839-4C3F4D7D8A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9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AC723-2407-8149-BE99-5B1A51D31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087BD-5C6E-2C48-8B0D-B6545693A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1AAD4-499E-0241-A9E6-1C477E125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B66F0-4C46-2F43-B55D-A3B5B7FD8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E2FC-26C2-6948-8D11-FF38EC0C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6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3DA3B-68F1-0C4B-A3C8-28E69B5A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6E67C-7D2F-8242-8AFC-F570B3EFA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3E2A2-EED8-3D4A-AE12-7BE55EB1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6F50C-817A-CF4F-817A-B40D4C36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9655A-4B97-604C-B81F-FD4712A8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2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6176F1-5A30-DD45-9AFE-360BC28C5A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AFA7B-2897-C94F-8B9A-E57BECB27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5EB28-BB11-5346-963B-0615CE8C3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55105-1EBA-BA46-91F9-E6BA987EF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1E462-A566-114E-B4F8-39AC87C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6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CEC7-701D-A842-94D5-2EFF326DB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21270-75B8-CA44-B26D-24913CCE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21BF1-398C-4044-862C-562DE984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0E8FC-ADE6-254B-A605-DC5FFB13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1DD84-4173-3548-9C1B-A1C7677B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002FB-DA66-0A45-8BFB-BE735469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E56ED-8A45-4A49-A11D-DD5CA8C70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B1CC1-6A46-4646-8B8F-1C0A78FB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82BEA-0DC4-0446-B45F-AC0B6A4E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86605-CB9B-A142-BAD1-52600988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3820F-31CE-9046-BE68-B85A5AF7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AF767-A252-AC47-A751-95D6049BF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5F512-E2F8-B649-B7F9-E6EE5CA3F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A0D4D-F74F-FB49-9ABE-2D19BBCD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2750D-EB70-1543-A7D3-702D513B6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3952A-D7DF-B043-AFC8-82EA71F2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8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59BDF-BB39-6F42-BAE4-A73505BD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94046-0912-2C4C-8BB2-EA7415CAF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227A0-8AC0-7849-AEA2-D6AEB4613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A7070-CC9F-1A44-95E6-05F7C4496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3D4C72-8152-0443-B776-FB33A5EC2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5BB6F6-4068-CD4B-A92A-E07718CF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3E3878-6388-1245-9F78-7032A9FF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4B7306-49CC-9B42-92F9-8953EE43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6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E452F-4285-3343-9CC4-94D90E87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EBD1B-C44D-0D46-B35A-851462777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59D294-AF53-EF40-88DC-00F5178F4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CD875-CD2E-2C42-AFA4-61BEBE962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9199BD-5DC4-4747-BFE5-C3575D46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A57890-C42F-884C-BC8D-EE66226B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FF4FD-9632-CA43-BA81-386C0D3F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6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9209A-C11A-524B-BB7D-DBC96102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B007-8CA7-B743-BA03-68189F63E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67934-3AF2-574A-AC7D-FF877061E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D159A-F80B-2A49-B0B5-848C7873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F0EDC-38E9-BB45-B24C-0C9C9B61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D1859-E422-2D4F-AB67-EE739D3C6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4A8E-CF51-2D45-BCD7-263BA2971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E14D26-F8C7-CC4F-8AB1-C0586CA12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749F44-2787-1042-A0F2-96AF6CB1E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6E9C1-9055-8449-A27E-604F9EED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7C54D-EBAC-694A-AC09-475B5136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94A42-8418-9841-B869-35D39654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16D0F-86B6-CF47-827C-850141D6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5616E-E3E8-164B-BAED-7E576420A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50D28-F9CE-CD48-917B-92C6B289F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9D67-F91A-644A-A0F8-5646B46EB768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4D31A-AA68-6048-BFE1-9750CC192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C529F-7F79-5745-8B06-4D4893B23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DA27-7F59-5D43-9CDC-FCA97A502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4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ces.ed.gov/ipeds/datacenter/InstitutionByName.aspx?goToReportId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534C-87C3-FB4C-A3C3-CD75DA7908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dirty="0"/>
              <a:t>Comparators for NWCCU benchmarking: Why, how, what?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48C80-CCE5-D040-A1B8-2FF1CF876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2576"/>
            <a:ext cx="9144000" cy="1655762"/>
          </a:xfrm>
        </p:spPr>
        <p:txBody>
          <a:bodyPr/>
          <a:lstStyle/>
          <a:p>
            <a:r>
              <a:rPr lang="en-US" dirty="0"/>
              <a:t>Sue Monahan, Associate Provost for Program Development &amp; ALO</a:t>
            </a:r>
          </a:p>
          <a:p>
            <a:r>
              <a:rPr lang="en-US" dirty="0"/>
              <a:t>Mike </a:t>
            </a:r>
            <a:r>
              <a:rPr lang="en-US" dirty="0" err="1"/>
              <a:t>Baltzley</a:t>
            </a:r>
            <a:r>
              <a:rPr lang="en-US" dirty="0"/>
              <a:t>, Associate Provost for Academic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2962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EC620F-1172-B149-973F-6A740DE6C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639395"/>
              </p:ext>
            </p:extLst>
          </p:nvPr>
        </p:nvGraphicFramePr>
        <p:xfrm>
          <a:off x="3244515" y="2159317"/>
          <a:ext cx="5702969" cy="2539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2969">
                  <a:extLst>
                    <a:ext uri="{9D8B030D-6E8A-4147-A177-3AD203B41FA5}">
                      <a16:colId xmlns:a16="http://schemas.microsoft.com/office/drawing/2014/main" val="12594043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Shippensburg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9489081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Northwest Missouri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149937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Colorado Mesa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8545512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Emporia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789563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East Stroudsburg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945957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University of Washington-Tacoma Campus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7877232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Southern Oregon University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631054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Eastern Oregon University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737641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Arizona State University-West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5151825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California State University-Channel Islands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6592503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6958875-243D-AE44-8E6A-1783129D6B46}"/>
              </a:ext>
            </a:extLst>
          </p:cNvPr>
          <p:cNvSpPr txBox="1"/>
          <p:nvPr/>
        </p:nvSpPr>
        <p:spPr>
          <a:xfrm>
            <a:off x="3244514" y="441158"/>
            <a:ext cx="5702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What?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Ten comparators identified</a:t>
            </a:r>
          </a:p>
        </p:txBody>
      </p:sp>
    </p:spTree>
    <p:extLst>
      <p:ext uri="{BB962C8B-B14F-4D97-AF65-F5344CB8AC3E}">
        <p14:creationId xmlns:p14="http://schemas.microsoft.com/office/powerpoint/2010/main" val="1637495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FFC05-ED31-C940-A9A8-13F0FCD17FC6}"/>
              </a:ext>
            </a:extLst>
          </p:cNvPr>
          <p:cNvSpPr txBox="1"/>
          <p:nvPr/>
        </p:nvSpPr>
        <p:spPr>
          <a:xfrm>
            <a:off x="2983523" y="982176"/>
            <a:ext cx="62249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Next steps for NWCCU benchmarking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Identify indicators of student achievement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Retention rates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Graduation rates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Disaggregation of data to identify equity gaps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Campus conversation about student achievement and any equity gaps identified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Action plans – USE THE DATA to inform practice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083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5C1412-D982-FF46-A1B9-F2C924149752}"/>
              </a:ext>
            </a:extLst>
          </p:cNvPr>
          <p:cNvSpPr txBox="1"/>
          <p:nvPr/>
        </p:nvSpPr>
        <p:spPr>
          <a:xfrm>
            <a:off x="2895600" y="1331240"/>
            <a:ext cx="5498123" cy="230832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Why?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Evidence of student achievement supports continuous improvement in how we serve students.  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239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B8AC-FB74-9C4E-A913-9985B2366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15" y="554183"/>
            <a:ext cx="10984523" cy="55719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It is also required for NWCCU accreditation.  Specifically, NWCCU requires evidence that speaks to: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recruitment and admission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students with the potential to benefit, along with</a:t>
            </a:r>
            <a:r>
              <a:rPr lang="en-US" sz="2300" dirty="0"/>
              <a:t> </a:t>
            </a:r>
            <a:r>
              <a:rPr lang="en-US" b="1" dirty="0">
                <a:solidFill>
                  <a:srgbClr val="C00000"/>
                </a:solidFill>
              </a:rPr>
              <a:t>orientation</a:t>
            </a:r>
            <a:r>
              <a:rPr lang="en-US" dirty="0"/>
              <a:t>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students sharing academic requirements and policies.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established and widely shared </a:t>
            </a:r>
            <a:r>
              <a:rPr lang="en-US" b="1" dirty="0">
                <a:solidFill>
                  <a:srgbClr val="C00000"/>
                </a:solidFill>
              </a:rPr>
              <a:t>student achievement indicators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disaggregated in meaningful categories for the purpose of </a:t>
            </a:r>
            <a:r>
              <a:rPr lang="en-US" b="1" dirty="0">
                <a:solidFill>
                  <a:srgbClr val="C00000"/>
                </a:solidFill>
              </a:rPr>
              <a:t>promoting continuous improvement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student achievement and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closing barriers to academic excellence and success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(equity gaps)…</a:t>
            </a:r>
          </a:p>
          <a:p>
            <a:pPr lvl="1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…in </a:t>
            </a:r>
            <a:r>
              <a:rPr lang="en-US" b="1" dirty="0">
                <a:solidFill>
                  <a:srgbClr val="C00000"/>
                </a:solidFill>
              </a:rPr>
              <a:t>comparison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 regional and national </a:t>
            </a:r>
            <a:r>
              <a:rPr lang="en-US" b="1" dirty="0">
                <a:solidFill>
                  <a:srgbClr val="C00000"/>
                </a:solidFill>
              </a:rPr>
              <a:t>peer institutions.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transparent processes and methodologies for collecting and analyzing indicators of student achievement</a:t>
            </a:r>
            <a:r>
              <a:rPr lang="en-US" dirty="0"/>
              <a:t>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 inform and implement strategies to mitigate perceived gaps in achievement and equity.</a:t>
            </a:r>
          </a:p>
        </p:txBody>
      </p:sp>
    </p:spTree>
    <p:extLst>
      <p:ext uri="{BB962C8B-B14F-4D97-AF65-F5344CB8AC3E}">
        <p14:creationId xmlns:p14="http://schemas.microsoft.com/office/powerpoint/2010/main" val="2018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5C1412-D982-FF46-A1B9-F2C924149752}"/>
              </a:ext>
            </a:extLst>
          </p:cNvPr>
          <p:cNvSpPr txBox="1"/>
          <p:nvPr/>
        </p:nvSpPr>
        <p:spPr>
          <a:xfrm>
            <a:off x="2930769" y="1641847"/>
            <a:ext cx="5498123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How?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Be transparent in selection process.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Identify </a:t>
            </a:r>
            <a:r>
              <a:rPr lang="en-US" sz="2400" b="1" dirty="0">
                <a:solidFill>
                  <a:srgbClr val="C00000"/>
                </a:solidFill>
              </a:rPr>
              <a:t>potential comparators </a:t>
            </a:r>
            <a:r>
              <a:rPr lang="en-US" sz="2400" dirty="0"/>
              <a:t>via IPEDS using thoughtfully chosen criteria.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Consider other factors.</a:t>
            </a:r>
          </a:p>
        </p:txBody>
      </p:sp>
    </p:spTree>
    <p:extLst>
      <p:ext uri="{BB962C8B-B14F-4D97-AF65-F5344CB8AC3E}">
        <p14:creationId xmlns:p14="http://schemas.microsoft.com/office/powerpoint/2010/main" val="209187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0B2BF-3CEA-B945-99B1-07C8CC23D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8586"/>
            <a:ext cx="10931769" cy="596167"/>
          </a:xfrm>
        </p:spPr>
        <p:txBody>
          <a:bodyPr>
            <a:normAutofit/>
          </a:bodyPr>
          <a:lstStyle/>
          <a:p>
            <a:r>
              <a:rPr lang="en-US" sz="3200" dirty="0"/>
              <a:t>Criteria, as captured in IPEDS, generated 17 peer institutions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11A6-3422-D642-A30E-E5B038424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1901"/>
            <a:ext cx="10515600" cy="551155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Public</a:t>
            </a:r>
          </a:p>
          <a:p>
            <a:pPr lvl="1"/>
            <a:r>
              <a:rPr lang="en-US" dirty="0"/>
              <a:t>2019-20, </a:t>
            </a:r>
            <a:r>
              <a:rPr lang="en-US" dirty="0">
                <a:solidFill>
                  <a:srgbClr val="C00000"/>
                </a:solidFill>
              </a:rPr>
              <a:t>Sector of institution (Institutions)</a:t>
            </a:r>
            <a:r>
              <a:rPr lang="en-US" dirty="0"/>
              <a:t>=1 (Public, 4-year or above)</a:t>
            </a:r>
          </a:p>
          <a:p>
            <a:r>
              <a:rPr lang="en-US" dirty="0"/>
              <a:t>Masters-level colleges and universities </a:t>
            </a:r>
          </a:p>
          <a:p>
            <a:pPr lvl="1"/>
            <a:r>
              <a:rPr lang="en-US" dirty="0"/>
              <a:t>2019-20, </a:t>
            </a:r>
            <a:r>
              <a:rPr lang="en-US" dirty="0">
                <a:solidFill>
                  <a:srgbClr val="C00000"/>
                </a:solidFill>
              </a:rPr>
              <a:t>Carnegie Classification 2018: Basic (Institutions) </a:t>
            </a:r>
            <a:r>
              <a:rPr lang="en-US" dirty="0"/>
              <a:t>= 18, 19 or 20 (Masters colleges and universities, small, medium, larger programs)</a:t>
            </a:r>
          </a:p>
          <a:p>
            <a:r>
              <a:rPr lang="en-US" dirty="0"/>
              <a:t>Undergraduate array is a mix of professional and arts/sciences, with some graduate overlap</a:t>
            </a:r>
          </a:p>
          <a:p>
            <a:pPr lvl="1"/>
            <a:r>
              <a:rPr lang="en-US" dirty="0"/>
              <a:t>2019-20, </a:t>
            </a:r>
            <a:r>
              <a:rPr lang="en-US" dirty="0">
                <a:solidFill>
                  <a:srgbClr val="C00000"/>
                </a:solidFill>
              </a:rPr>
              <a:t>Carnegie Classification 2018: Undergraduate Instructional Profile (Institutions)</a:t>
            </a:r>
            <a:r>
              <a:rPr lang="en-US" dirty="0"/>
              <a:t> = 10, 13 or 16 (Arts &amp; Sciences plus professions- some graduate coexistence, Balanced Arts &amp; Sciences/Professions-some graduate coexistence, Professions plus Arts &amp; Sciences-some graduate coexistence)</a:t>
            </a:r>
          </a:p>
          <a:p>
            <a:r>
              <a:rPr lang="en-US" dirty="0"/>
              <a:t>High or very high undergraduate emphasis</a:t>
            </a:r>
          </a:p>
          <a:p>
            <a:pPr lvl="1"/>
            <a:r>
              <a:rPr lang="en-US" dirty="0"/>
              <a:t>2019-20, </a:t>
            </a:r>
            <a:r>
              <a:rPr lang="en-US" dirty="0">
                <a:solidFill>
                  <a:srgbClr val="C00000"/>
                </a:solidFill>
              </a:rPr>
              <a:t>Carnegie Classification: Enrollment Profile (Institutions) </a:t>
            </a:r>
            <a:r>
              <a:rPr lang="en-US" dirty="0"/>
              <a:t>= 3 or 4 (High or Very High Undergraduate)</a:t>
            </a:r>
          </a:p>
          <a:p>
            <a:r>
              <a:rPr lang="en-US" dirty="0"/>
              <a:t>Between 1000 and 9999 students</a:t>
            </a:r>
          </a:p>
          <a:p>
            <a:pPr lvl="1"/>
            <a:r>
              <a:rPr lang="en-US" dirty="0"/>
              <a:t>2019-20, </a:t>
            </a:r>
            <a:r>
              <a:rPr lang="en-US" dirty="0">
                <a:solidFill>
                  <a:srgbClr val="C00000"/>
                </a:solidFill>
              </a:rPr>
              <a:t>Institutional Size Category (Institutions) </a:t>
            </a:r>
            <a:r>
              <a:rPr lang="en-US" dirty="0"/>
              <a:t>= 2 or 3 (1,000 – 4,999 or 5,000– 9,999)</a:t>
            </a:r>
          </a:p>
          <a:p>
            <a:r>
              <a:rPr lang="en-US" dirty="0"/>
              <a:t>Undergraduate acceptance rate</a:t>
            </a:r>
          </a:p>
          <a:p>
            <a:pPr lvl="1"/>
            <a:r>
              <a:rPr lang="en-US" dirty="0"/>
              <a:t>2019-20, </a:t>
            </a:r>
            <a:r>
              <a:rPr lang="en-US" dirty="0">
                <a:solidFill>
                  <a:srgbClr val="C00000"/>
                </a:solidFill>
              </a:rPr>
              <a:t>Percent Admitted (Selectivity and admissions yield)</a:t>
            </a:r>
            <a:r>
              <a:rPr lang="en-US" dirty="0"/>
              <a:t> ranges from 79% to 89% (WOU was 84%)</a:t>
            </a:r>
          </a:p>
          <a:p>
            <a:r>
              <a:rPr lang="en-US" dirty="0"/>
              <a:t>Core revenues</a:t>
            </a:r>
          </a:p>
          <a:p>
            <a:pPr lvl="1"/>
            <a:r>
              <a:rPr lang="en-US" dirty="0"/>
              <a:t>2018-19, </a:t>
            </a:r>
            <a:r>
              <a:rPr lang="en-US" dirty="0">
                <a:solidFill>
                  <a:srgbClr val="C00000"/>
                </a:solidFill>
              </a:rPr>
              <a:t>Core Revenues, Total Dollars (Financial indicators)</a:t>
            </a:r>
            <a:r>
              <a:rPr lang="en-US" dirty="0"/>
              <a:t> ranges from $70m to $120m (WOU was $95m in 2018)</a:t>
            </a:r>
          </a:p>
          <a:p>
            <a:r>
              <a:rPr lang="en-US" dirty="0"/>
              <a:t>Percent Pell Eligible</a:t>
            </a:r>
          </a:p>
          <a:p>
            <a:pPr lvl="1"/>
            <a:r>
              <a:rPr lang="en-US" dirty="0"/>
              <a:t>2018-19, </a:t>
            </a:r>
            <a:r>
              <a:rPr lang="en-US" dirty="0">
                <a:solidFill>
                  <a:srgbClr val="C00000"/>
                </a:solidFill>
              </a:rPr>
              <a:t>Percent of first-time, full-time undergraduates awarded Pell grants (Student financial aid) </a:t>
            </a:r>
            <a:r>
              <a:rPr lang="en-US" dirty="0"/>
              <a:t>ranges from 31% to 55% (WOU was 43% in 2018)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911534-518B-7C43-90E1-170DC8495BF9}"/>
              </a:ext>
            </a:extLst>
          </p:cNvPr>
          <p:cNvSpPr txBox="1"/>
          <p:nvPr/>
        </p:nvSpPr>
        <p:spPr>
          <a:xfrm>
            <a:off x="838200" y="6271846"/>
            <a:ext cx="10509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IPEDS </a:t>
            </a:r>
            <a:r>
              <a:rPr lang="en-US" sz="1400" dirty="0">
                <a:hlinkClick r:id="rId3"/>
              </a:rPr>
              <a:t>Compare Institutions </a:t>
            </a:r>
            <a:r>
              <a:rPr lang="en-US" sz="1400" dirty="0"/>
              <a:t>tool – Criteria can all be found under “By Variables” -&gt;“Browse/Search by Variables” -&gt; “Frequently used/derived variables”</a:t>
            </a:r>
          </a:p>
        </p:txBody>
      </p:sp>
    </p:spTree>
    <p:extLst>
      <p:ext uri="{BB962C8B-B14F-4D97-AF65-F5344CB8AC3E}">
        <p14:creationId xmlns:p14="http://schemas.microsoft.com/office/powerpoint/2010/main" val="279851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ADA1424-3F49-104C-A8A5-ABD99B2DCA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747345"/>
              </p:ext>
            </p:extLst>
          </p:nvPr>
        </p:nvGraphicFramePr>
        <p:xfrm>
          <a:off x="2043783" y="216568"/>
          <a:ext cx="7882021" cy="5390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Callout 2">
            <a:extLst>
              <a:ext uri="{FF2B5EF4-FFF2-40B4-BE49-F238E27FC236}">
                <a16:creationId xmlns:a16="http://schemas.microsoft.com/office/drawing/2014/main" id="{82A4B7BA-7EBB-2548-A28E-15AB7476E0C0}"/>
              </a:ext>
            </a:extLst>
          </p:cNvPr>
          <p:cNvSpPr/>
          <p:nvPr/>
        </p:nvSpPr>
        <p:spPr>
          <a:xfrm rot="1961759">
            <a:off x="970930" y="3169388"/>
            <a:ext cx="4325994" cy="856311"/>
          </a:xfrm>
          <a:prstGeom prst="rightArrow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Arts &amp; Sciences + Professional </a:t>
            </a:r>
          </a:p>
          <a:p>
            <a:pPr algn="ctr"/>
            <a:r>
              <a:rPr lang="en-US" sz="1600" dirty="0"/>
              <a:t>(n=225)</a:t>
            </a:r>
          </a:p>
          <a:p>
            <a:pPr algn="ctr"/>
            <a:r>
              <a:rPr lang="en-US" sz="1600" dirty="0"/>
              <a:t>(Code = 10, 13, 16)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39C73CDB-669F-5948-9829-534BECCCE9AE}"/>
              </a:ext>
            </a:extLst>
          </p:cNvPr>
          <p:cNvSpPr/>
          <p:nvPr/>
        </p:nvSpPr>
        <p:spPr>
          <a:xfrm rot="20096321">
            <a:off x="6727885" y="3608037"/>
            <a:ext cx="4408704" cy="828006"/>
          </a:xfrm>
          <a:prstGeom prst="leftArrowCallout">
            <a:avLst>
              <a:gd name="adj1" fmla="val 23939"/>
              <a:gd name="adj2" fmla="val 25000"/>
              <a:gd name="adj3" fmla="val 25000"/>
              <a:gd name="adj4" fmla="val 6497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High or very high undergraduate</a:t>
            </a:r>
          </a:p>
          <a:p>
            <a:pPr algn="ctr"/>
            <a:r>
              <a:rPr lang="en-US" sz="1600" dirty="0"/>
              <a:t>(n=214)</a:t>
            </a:r>
          </a:p>
          <a:p>
            <a:pPr algn="ctr"/>
            <a:r>
              <a:rPr lang="en-US" sz="1600" dirty="0"/>
              <a:t> (Code = 3 or 4)</a:t>
            </a:r>
          </a:p>
        </p:txBody>
      </p:sp>
      <p:sp>
        <p:nvSpPr>
          <p:cNvPr id="5" name="Down Arrow 4">
            <a:extLst>
              <a:ext uri="{FF2B5EF4-FFF2-40B4-BE49-F238E27FC236}">
                <a16:creationId xmlns:a16="http://schemas.microsoft.com/office/drawing/2014/main" id="{5F31396B-72E1-2241-A698-C129DEB8BE2B}"/>
              </a:ext>
            </a:extLst>
          </p:cNvPr>
          <p:cNvSpPr/>
          <p:nvPr/>
        </p:nvSpPr>
        <p:spPr>
          <a:xfrm>
            <a:off x="5551656" y="5216893"/>
            <a:ext cx="842210" cy="539014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B8611-4814-AF47-8802-3E9F861D19F3}"/>
              </a:ext>
            </a:extLst>
          </p:cNvPr>
          <p:cNvSpPr txBox="1"/>
          <p:nvPr/>
        </p:nvSpPr>
        <p:spPr>
          <a:xfrm>
            <a:off x="2827421" y="5943600"/>
            <a:ext cx="6424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WOU is in “2” (1000-4999) but we aspire to be in “3” (5000-9999), leaving us with 149 potential peers.</a:t>
            </a:r>
          </a:p>
        </p:txBody>
      </p:sp>
    </p:spTree>
    <p:extLst>
      <p:ext uri="{BB962C8B-B14F-4D97-AF65-F5344CB8AC3E}">
        <p14:creationId xmlns:p14="http://schemas.microsoft.com/office/powerpoint/2010/main" val="174495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8E6E323-FE7B-BC47-82DC-2D31F7602F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096682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471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74D8D4-8167-1248-8112-E1A37D90B442}"/>
              </a:ext>
            </a:extLst>
          </p:cNvPr>
          <p:cNvSpPr txBox="1"/>
          <p:nvPr/>
        </p:nvSpPr>
        <p:spPr>
          <a:xfrm>
            <a:off x="2189747" y="745957"/>
            <a:ext cx="5281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revenues between $70m and $120m (WOU = </a:t>
            </a:r>
          </a:p>
          <a:p>
            <a:r>
              <a:rPr lang="en-US" dirty="0"/>
              <a:t>$95m in 2018) and Pell (</a:t>
            </a:r>
            <a:r>
              <a:rPr lang="en-US" u="sng" dirty="0"/>
              <a:t>+</a:t>
            </a:r>
            <a:r>
              <a:rPr lang="en-US" dirty="0"/>
              <a:t> 12 percentage points, 31% - 55%):  n = 17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2FB368-BEAF-B447-B73E-5953D891D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73945"/>
              </p:ext>
            </p:extLst>
          </p:nvPr>
        </p:nvGraphicFramePr>
        <p:xfrm>
          <a:off x="2021305" y="1708484"/>
          <a:ext cx="5618747" cy="4299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8747">
                  <a:extLst>
                    <a:ext uri="{9D8B030D-6E8A-4147-A177-3AD203B41FA5}">
                      <a16:colId xmlns:a16="http://schemas.microsoft.com/office/drawing/2014/main" val="1945386596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Arizona State University-West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85693737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Arizona State University-Polytechnic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3364380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Indiana University-South Bend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35429958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Plymouth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131817169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University of Washington-Bothell Campus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95594431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University of Washington-Tacoma Campus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82177058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Emporia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1860999340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University of Wisconsin-Green Bay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391501367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Longwood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77538716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Western Oregon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147432383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Edinboro University of Pennsylvania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735147898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Northwest Missouri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50590705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Westfield State University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4027981769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East Stroudsburg University of Pennsylvania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91567470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Shippensburg University of Pennsylvania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37289162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Colorado Mesa University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98930399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Western Connecticut State University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065" marR="9065" marT="9065" marB="0"/>
                </a:tc>
                <a:extLst>
                  <a:ext uri="{0D108BD9-81ED-4DB2-BD59-A6C34878D82A}">
                    <a16:rowId xmlns:a16="http://schemas.microsoft.com/office/drawing/2014/main" val="214725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182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3E20BF-9DCF-F240-A27A-A2E1BE8AF312}"/>
              </a:ext>
            </a:extLst>
          </p:cNvPr>
          <p:cNvSpPr txBox="1"/>
          <p:nvPr/>
        </p:nvSpPr>
        <p:spPr>
          <a:xfrm>
            <a:off x="1728998" y="215018"/>
            <a:ext cx="8734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Comparators when Pell range is narrowed to 37%-55%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96B8CD-0BD9-D048-91A1-07F4CD004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059798"/>
              </p:ext>
            </p:extLst>
          </p:nvPr>
        </p:nvGraphicFramePr>
        <p:xfrm>
          <a:off x="3244515" y="915171"/>
          <a:ext cx="5702969" cy="177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2969">
                  <a:extLst>
                    <a:ext uri="{9D8B030D-6E8A-4147-A177-3AD203B41FA5}">
                      <a16:colId xmlns:a16="http://schemas.microsoft.com/office/drawing/2014/main" val="1259404353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Shippensburg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9489081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Northwest Missouri State University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149937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Colorado Mesa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8545512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Emporia State University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789563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Edinboro University of Pennsylvania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1281506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East Stroudsburg University of Pennsylvania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945957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University of Washington-Tacoma Campus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 panose="02000503000000020004" pitchFamily="2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787723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C7ADF2F-502F-FE46-8560-39ABF124DD10}"/>
              </a:ext>
            </a:extLst>
          </p:cNvPr>
          <p:cNvSpPr/>
          <p:nvPr/>
        </p:nvSpPr>
        <p:spPr>
          <a:xfrm>
            <a:off x="890644" y="2826127"/>
            <a:ext cx="11195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THEN, considering other factors: </a:t>
            </a:r>
          </a:p>
          <a:p>
            <a:endParaRPr lang="en-US" sz="1600" i="1" dirty="0"/>
          </a:p>
          <a:p>
            <a:pPr lvl="1"/>
            <a:r>
              <a:rPr lang="en-US" sz="1600" dirty="0"/>
              <a:t>Eliminate </a:t>
            </a:r>
            <a:r>
              <a:rPr lang="en-US" sz="1600" b="1" dirty="0"/>
              <a:t>Edinboro University of Pennsylvania </a:t>
            </a:r>
            <a:r>
              <a:rPr lang="en-US" sz="1600" dirty="0"/>
              <a:t>because it is being merged with two other PSU satellite campuses.</a:t>
            </a:r>
            <a:endParaRPr lang="en-US" sz="1600" i="1" dirty="0"/>
          </a:p>
          <a:p>
            <a:pPr lvl="1"/>
            <a:endParaRPr lang="en-US" sz="1600" i="1" dirty="0"/>
          </a:p>
          <a:p>
            <a:pPr lvl="1"/>
            <a:r>
              <a:rPr lang="en-US" sz="1600" dirty="0"/>
              <a:t>Add Oregon regional peers:  </a:t>
            </a:r>
          </a:p>
          <a:p>
            <a:pPr lvl="1"/>
            <a:endParaRPr lang="en-US" sz="1600" dirty="0"/>
          </a:p>
          <a:p>
            <a:pPr lvl="2"/>
            <a:r>
              <a:rPr lang="en-US" sz="1600" b="1" dirty="0"/>
              <a:t>Southern Oregon University</a:t>
            </a:r>
          </a:p>
          <a:p>
            <a:pPr lvl="2"/>
            <a:r>
              <a:rPr lang="en-US" sz="1600" b="1" dirty="0"/>
              <a:t>Eastern Oregon University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Add one more peer from the west from list of 17:</a:t>
            </a:r>
          </a:p>
          <a:p>
            <a:pPr lvl="1"/>
            <a:endParaRPr lang="en-US" sz="1600" dirty="0"/>
          </a:p>
          <a:p>
            <a:pPr lvl="2"/>
            <a:r>
              <a:rPr lang="en-US" sz="1600" b="1" dirty="0"/>
              <a:t>Arizona State University-West</a:t>
            </a:r>
          </a:p>
          <a:p>
            <a:pPr lvl="1"/>
            <a:endParaRPr lang="en-US" sz="1600" b="1" dirty="0"/>
          </a:p>
          <a:p>
            <a:pPr lvl="1"/>
            <a:r>
              <a:rPr lang="en-US" sz="1600" dirty="0"/>
              <a:t>Add one California State University system institution:</a:t>
            </a:r>
          </a:p>
          <a:p>
            <a:pPr lvl="1"/>
            <a:endParaRPr lang="en-US" sz="1600" dirty="0"/>
          </a:p>
          <a:p>
            <a:pPr lvl="2"/>
            <a:r>
              <a:rPr lang="en-US" sz="1600" b="1" dirty="0"/>
              <a:t>Cal State: Channel Islands </a:t>
            </a:r>
            <a:r>
              <a:rPr lang="en-US" sz="1600" dirty="0"/>
              <a:t>which fell out of peers based on Core Revenues only ($195M in 2018-19)</a:t>
            </a:r>
          </a:p>
        </p:txBody>
      </p:sp>
    </p:spTree>
    <p:extLst>
      <p:ext uri="{BB962C8B-B14F-4D97-AF65-F5344CB8AC3E}">
        <p14:creationId xmlns:p14="http://schemas.microsoft.com/office/powerpoint/2010/main" val="368111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897</Words>
  <Application>Microsoft Macintosh PowerPoint</Application>
  <PresentationFormat>Widescreen</PresentationFormat>
  <Paragraphs>123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Office Theme</vt:lpstr>
      <vt:lpstr>Comparators for NWCCU benchmarking: Why, how, what?</vt:lpstr>
      <vt:lpstr>PowerPoint Presentation</vt:lpstr>
      <vt:lpstr>PowerPoint Presentation</vt:lpstr>
      <vt:lpstr>PowerPoint Presentation</vt:lpstr>
      <vt:lpstr>Criteria, as captured in IPEDS, generated 17 peer institutions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Susanne Monahan</dc:creator>
  <cp:lastModifiedBy>Susanne Monahan</cp:lastModifiedBy>
  <cp:revision>23</cp:revision>
  <dcterms:created xsi:type="dcterms:W3CDTF">2020-10-03T00:44:47Z</dcterms:created>
  <dcterms:modified xsi:type="dcterms:W3CDTF">2021-03-02T19:03:38Z</dcterms:modified>
</cp:coreProperties>
</file>