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58" r:id="rId3"/>
    <p:sldId id="262" r:id="rId4"/>
    <p:sldId id="263" r:id="rId5"/>
    <p:sldId id="264" r:id="rId6"/>
    <p:sldId id="265" r:id="rId7"/>
    <p:sldId id="266" r:id="rId8"/>
    <p:sldId id="268" r:id="rId9"/>
    <p:sldId id="269" r:id="rId10"/>
    <p:sldId id="270" r:id="rId11"/>
    <p:sldId id="272" r:id="rId12"/>
    <p:sldId id="273" r:id="rId13"/>
    <p:sldId id="278" r:id="rId14"/>
    <p:sldId id="284" r:id="rId15"/>
    <p:sldId id="282" r:id="rId16"/>
    <p:sldId id="274" r:id="rId17"/>
    <p:sldId id="275" r:id="rId18"/>
    <p:sldId id="277" r:id="rId19"/>
    <p:sldId id="283" r:id="rId20"/>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AF7A3E-22FF-4354-B943-E45112C4F182}">
          <p14:sldIdLst>
            <p14:sldId id="256"/>
            <p14:sldId id="258"/>
            <p14:sldId id="262"/>
            <p14:sldId id="263"/>
            <p14:sldId id="264"/>
            <p14:sldId id="265"/>
            <p14:sldId id="266"/>
            <p14:sldId id="268"/>
            <p14:sldId id="269"/>
            <p14:sldId id="270"/>
            <p14:sldId id="272"/>
            <p14:sldId id="273"/>
            <p14:sldId id="278"/>
            <p14:sldId id="284"/>
            <p14:sldId id="282"/>
            <p14:sldId id="274"/>
            <p14:sldId id="275"/>
            <p14:sldId id="277"/>
            <p14:sldId id="28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A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91" autoAdjust="0"/>
  </p:normalViewPr>
  <p:slideViewPr>
    <p:cSldViewPr snapToGrid="0" snapToObjects="1">
      <p:cViewPr varScale="1">
        <p:scale>
          <a:sx n="76" d="100"/>
          <a:sy n="76" d="100"/>
        </p:scale>
        <p:origin x="182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96149D09-A41F-489C-B7EC-9AD1A42EE859}" type="datetimeFigureOut">
              <a:rPr lang="en-US" smtClean="0"/>
              <a:t>6/28/2018</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CB193B8D-BF24-4CEA-A78D-775F444A94F6}" type="slidenum">
              <a:rPr lang="en-US" smtClean="0"/>
              <a:t>‹#›</a:t>
            </a:fld>
            <a:endParaRPr lang="en-US"/>
          </a:p>
        </p:txBody>
      </p:sp>
    </p:spTree>
    <p:extLst>
      <p:ext uri="{BB962C8B-B14F-4D97-AF65-F5344CB8AC3E}">
        <p14:creationId xmlns:p14="http://schemas.microsoft.com/office/powerpoint/2010/main" val="991322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7358CE35-4DB5-AA48-A67C-9B8F86F05ADA}" type="datetimeFigureOut">
              <a:rPr lang="en-US" smtClean="0"/>
              <a:t>6/28/2018</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A95538E9-36BC-5548-9B5A-57AC16661E2E}" type="slidenum">
              <a:rPr lang="en-US" smtClean="0"/>
              <a:t>‹#›</a:t>
            </a:fld>
            <a:endParaRPr lang="en-US"/>
          </a:p>
        </p:txBody>
      </p:sp>
    </p:spTree>
    <p:extLst>
      <p:ext uri="{BB962C8B-B14F-4D97-AF65-F5344CB8AC3E}">
        <p14:creationId xmlns:p14="http://schemas.microsoft.com/office/powerpoint/2010/main" val="2258715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Introduce</a:t>
            </a:r>
            <a:r>
              <a:rPr lang="en-US" baseline="0" dirty="0" smtClean="0"/>
              <a:t> ourselves – Amy then Kristin </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a:t>
            </a:fld>
            <a:endParaRPr lang="en-US"/>
          </a:p>
        </p:txBody>
      </p:sp>
    </p:spTree>
    <p:extLst>
      <p:ext uri="{BB962C8B-B14F-4D97-AF65-F5344CB8AC3E}">
        <p14:creationId xmlns:p14="http://schemas.microsoft.com/office/powerpoint/2010/main" val="1076379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mtClean="0"/>
              <a:t>Kristin:</a:t>
            </a:r>
            <a:r>
              <a:rPr lang="en-US" baseline="0" smtClean="0"/>
              <a:t> </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10</a:t>
            </a:fld>
            <a:endParaRPr lang="en-US"/>
          </a:p>
        </p:txBody>
      </p:sp>
    </p:spTree>
    <p:extLst>
      <p:ext uri="{BB962C8B-B14F-4D97-AF65-F5344CB8AC3E}">
        <p14:creationId xmlns:p14="http://schemas.microsoft.com/office/powerpoint/2010/main" val="4254624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Kristin:</a:t>
            </a:r>
          </a:p>
          <a:p>
            <a:r>
              <a:rPr lang="en-US" dirty="0" smtClean="0"/>
              <a:t>Survey the audience, answer questions if there are any.</a:t>
            </a:r>
          </a:p>
          <a:p>
            <a:endParaRPr lang="en-US" dirty="0" smtClean="0"/>
          </a:p>
          <a:p>
            <a:r>
              <a:rPr lang="en-US" dirty="0" smtClean="0"/>
              <a:t>Now</a:t>
            </a:r>
            <a:r>
              <a:rPr lang="en-US" baseline="0" dirty="0" smtClean="0"/>
              <a:t>, I will turn things over to Amy and she will talk to you about student privacy and how we can work together to best serve </a:t>
            </a:r>
            <a:r>
              <a:rPr lang="en-US" baseline="0" smtClean="0"/>
              <a:t>your student. </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11</a:t>
            </a:fld>
            <a:endParaRPr lang="en-US"/>
          </a:p>
        </p:txBody>
      </p:sp>
    </p:spTree>
    <p:extLst>
      <p:ext uri="{BB962C8B-B14F-4D97-AF65-F5344CB8AC3E}">
        <p14:creationId xmlns:p14="http://schemas.microsoft.com/office/powerpoint/2010/main" val="155669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Amy:</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12</a:t>
            </a:fld>
            <a:endParaRPr lang="en-US"/>
          </a:p>
        </p:txBody>
      </p:sp>
    </p:spTree>
    <p:extLst>
      <p:ext uri="{BB962C8B-B14F-4D97-AF65-F5344CB8AC3E}">
        <p14:creationId xmlns:p14="http://schemas.microsoft.com/office/powerpoint/2010/main" val="4252665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Amy:</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13</a:t>
            </a:fld>
            <a:endParaRPr lang="en-US"/>
          </a:p>
        </p:txBody>
      </p:sp>
    </p:spTree>
    <p:extLst>
      <p:ext uri="{BB962C8B-B14F-4D97-AF65-F5344CB8AC3E}">
        <p14:creationId xmlns:p14="http://schemas.microsoft.com/office/powerpoint/2010/main" val="3427456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Amy:</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14</a:t>
            </a:fld>
            <a:endParaRPr lang="en-US"/>
          </a:p>
        </p:txBody>
      </p:sp>
    </p:spTree>
    <p:extLst>
      <p:ext uri="{BB962C8B-B14F-4D97-AF65-F5344CB8AC3E}">
        <p14:creationId xmlns:p14="http://schemas.microsoft.com/office/powerpoint/2010/main" val="1481998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Amy:</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15</a:t>
            </a:fld>
            <a:endParaRPr lang="en-US"/>
          </a:p>
        </p:txBody>
      </p:sp>
    </p:spTree>
    <p:extLst>
      <p:ext uri="{BB962C8B-B14F-4D97-AF65-F5344CB8AC3E}">
        <p14:creationId xmlns:p14="http://schemas.microsoft.com/office/powerpoint/2010/main" val="21900365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Amy:</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16</a:t>
            </a:fld>
            <a:endParaRPr lang="en-US"/>
          </a:p>
        </p:txBody>
      </p:sp>
    </p:spTree>
    <p:extLst>
      <p:ext uri="{BB962C8B-B14F-4D97-AF65-F5344CB8AC3E}">
        <p14:creationId xmlns:p14="http://schemas.microsoft.com/office/powerpoint/2010/main" val="3922462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Amy:</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17</a:t>
            </a:fld>
            <a:endParaRPr lang="en-US"/>
          </a:p>
        </p:txBody>
      </p:sp>
    </p:spTree>
    <p:extLst>
      <p:ext uri="{BB962C8B-B14F-4D97-AF65-F5344CB8AC3E}">
        <p14:creationId xmlns:p14="http://schemas.microsoft.com/office/powerpoint/2010/main" val="10950801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Amy:</a:t>
            </a: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18</a:t>
            </a:fld>
            <a:endParaRPr lang="en-US"/>
          </a:p>
        </p:txBody>
      </p:sp>
    </p:spTree>
    <p:extLst>
      <p:ext uri="{BB962C8B-B14F-4D97-AF65-F5344CB8AC3E}">
        <p14:creationId xmlns:p14="http://schemas.microsoft.com/office/powerpoint/2010/main" val="909654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5538E9-36BC-5548-9B5A-57AC16661E2E}" type="slidenum">
              <a:rPr lang="en-US" smtClean="0"/>
              <a:t>19</a:t>
            </a:fld>
            <a:endParaRPr lang="en-US"/>
          </a:p>
        </p:txBody>
      </p:sp>
    </p:spTree>
    <p:extLst>
      <p:ext uri="{BB962C8B-B14F-4D97-AF65-F5344CB8AC3E}">
        <p14:creationId xmlns:p14="http://schemas.microsoft.com/office/powerpoint/2010/main" val="4042862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Amy:</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a:t>
            </a:fld>
            <a:endParaRPr lang="en-US"/>
          </a:p>
        </p:txBody>
      </p:sp>
    </p:spTree>
    <p:extLst>
      <p:ext uri="{BB962C8B-B14F-4D97-AF65-F5344CB8AC3E}">
        <p14:creationId xmlns:p14="http://schemas.microsoft.com/office/powerpoint/2010/main" val="3484828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Kristin:</a:t>
            </a:r>
            <a:r>
              <a:rPr lang="en-US" baseline="0" dirty="0" smtClean="0"/>
              <a:t> </a:t>
            </a:r>
          </a:p>
          <a:p>
            <a:r>
              <a:rPr lang="en-US" baseline="0" dirty="0" smtClean="0"/>
              <a:t>Bullet 1 – Academic transition: Encourage your student to talk to their academic advisor, their faculty, and reiterating the importance of the skills learned in college that are then applicable to the workplace. </a:t>
            </a:r>
          </a:p>
          <a:p>
            <a:endParaRPr lang="en-US" baseline="0" dirty="0" smtClean="0"/>
          </a:p>
          <a:p>
            <a:r>
              <a:rPr lang="en-US" baseline="0" dirty="0" smtClean="0"/>
              <a:t>Bullet 2 – Student Development in college: College is a time in which students develop a lot! Parent’s are a strong influence in their child’s lives.  Empower your student to advocate for themselves and to step outside of their comfort zones.  Encourage your student to advocate for themselves when it comes to on campus employment, internships, community engagement (both on and off campus), and taking advantage of all of the experiences college has to offer.  </a:t>
            </a:r>
          </a:p>
          <a:p>
            <a:endParaRPr lang="en-US" baseline="0" dirty="0" smtClean="0"/>
          </a:p>
          <a:p>
            <a:r>
              <a:rPr lang="en-US" baseline="0" dirty="0" smtClean="0"/>
              <a:t>Bullet 3 – Self care and stress management: If/when you child struggles, having strong communication can help foster making good choices.  For example, if you child experiences the Freshmen 15, this is an opportunity to ask they how they are managing their stress as well as to remind them that the Health and Wellness Center is more than just a place to exercise.  Utilizing this resource helps with stress management and also functions as a place to find community.  </a:t>
            </a:r>
          </a:p>
          <a:p>
            <a:endParaRPr lang="en-US" baseline="0" dirty="0" smtClean="0"/>
          </a:p>
          <a:p>
            <a:r>
              <a:rPr lang="en-US" baseline="0" dirty="0" smtClean="0"/>
              <a:t>Remember: You have the relationship with your student that we will never have, no matter how much we care about their academic success.  </a:t>
            </a:r>
            <a:r>
              <a:rPr lang="en-US" baseline="0" dirty="0" smtClean="0">
                <a:sym typeface="Wingdings" panose="05000000000000000000" pitchFamily="2" charset="2"/>
              </a:rPr>
              <a:t></a:t>
            </a:r>
            <a:endParaRPr lang="en-US" baseline="0" dirty="0" smtClean="0"/>
          </a:p>
        </p:txBody>
      </p:sp>
      <p:sp>
        <p:nvSpPr>
          <p:cNvPr id="4" name="Slide Number Placeholder 3"/>
          <p:cNvSpPr>
            <a:spLocks noGrp="1"/>
          </p:cNvSpPr>
          <p:nvPr>
            <p:ph type="sldNum" sz="quarter" idx="10"/>
          </p:nvPr>
        </p:nvSpPr>
        <p:spPr/>
        <p:txBody>
          <a:bodyPr/>
          <a:lstStyle/>
          <a:p>
            <a:fld id="{A95538E9-36BC-5548-9B5A-57AC16661E2E}" type="slidenum">
              <a:rPr lang="en-US" smtClean="0"/>
              <a:t>3</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Kristin:</a:t>
            </a:r>
            <a:r>
              <a:rPr lang="en-US" baseline="0" dirty="0" smtClean="0"/>
              <a:t> </a:t>
            </a:r>
          </a:p>
          <a:p>
            <a:r>
              <a:rPr lang="en-US" baseline="0" dirty="0" smtClean="0"/>
              <a:t>Bullet 1 – the student life cycle, what happens and when will be discussed further in the presentation. </a:t>
            </a:r>
          </a:p>
          <a:p>
            <a:endParaRPr lang="en-US" baseline="0" dirty="0" smtClean="0"/>
          </a:p>
          <a:p>
            <a:r>
              <a:rPr lang="en-US" baseline="0" dirty="0" smtClean="0"/>
              <a:t>Bullet 2 – Empower your student to advocate for themselves.  By being aware of the resources offered, you will be better able to give a more direct response should you student need to use those resources.  Using the resources WOU provides is not a weakness or a waste, students pay for these resources thus they should feel empowered to use them.  Example: Degree Tracks is a way for students to know what they have completed and what they still need to complete.  Their academic advisor is an excellent resource and students should build a strong relationship with their advisor.   If the advisor is not a good fit, students should request another one who better fits their unique style.</a:t>
            </a:r>
          </a:p>
          <a:p>
            <a:endParaRPr lang="en-US" baseline="0" dirty="0" smtClean="0"/>
          </a:p>
          <a:p>
            <a:r>
              <a:rPr lang="en-US" baseline="0" dirty="0" smtClean="0"/>
              <a:t>Bullet 3 – While WOU has a philosophy of being a General Education institution in which we use the learning outcomes based LEAP rubrics to ensure our students are meeting the learning outcomes (are they learning what we say they are learning in a measureable way?) as defined by our institutional mission.  However, I am sure very few of you care about all of that.  </a:t>
            </a:r>
            <a:r>
              <a:rPr lang="en-US" baseline="0" dirty="0" smtClean="0">
                <a:sym typeface="Wingdings" panose="05000000000000000000" pitchFamily="2" charset="2"/>
              </a:rPr>
              <a:t>  What is important to note is that by being aware of the institutional philosophy and mission you can assist your student in maximizing their college experience by embracing all of the opportunities for faculty mentorship and/or having a direct impact on campus culture through student organizations and leadership roles.  At the end of the day, our goal is to ensure your students are well-rounded and active members of their communities post graduation.  </a:t>
            </a:r>
          </a:p>
          <a:p>
            <a:endParaRPr lang="en-US" baseline="0" dirty="0" smtClean="0">
              <a:sym typeface="Wingdings" panose="05000000000000000000" pitchFamily="2" charset="2"/>
            </a:endParaRPr>
          </a:p>
          <a:p>
            <a:r>
              <a:rPr lang="en-US" baseline="0" dirty="0" smtClean="0">
                <a:sym typeface="Wingdings" panose="05000000000000000000" pitchFamily="2" charset="2"/>
              </a:rPr>
              <a:t>Bullet 4 – Again, I can’t say this enough, empowering your student to advocate for themselves is a necessary life skill.  The more your empower your student the better.  Also, keep in mind that college is a “safe place to fail.”  In that, there is a campus full of people ready to support your student through any challenges they face, regardless of if those challenges are academic or personal. </a:t>
            </a:r>
          </a:p>
          <a:p>
            <a:endParaRPr lang="en-US" baseline="0" dirty="0" smtClean="0">
              <a:sym typeface="Wingdings" panose="05000000000000000000" pitchFamily="2" charset="2"/>
            </a:endParaRPr>
          </a:p>
          <a:p>
            <a:r>
              <a:rPr lang="en-US" baseline="0" dirty="0" smtClean="0">
                <a:sym typeface="Wingdings" panose="05000000000000000000" pitchFamily="2" charset="2"/>
              </a:rPr>
              <a:t>Bullet 5 – While Amy will discuss student privacy more in-depth in a few minutes, I mention it here because it is important for your student to learn how to manage their personal information now so that they can protect themselves in the future.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4</a:t>
            </a:fld>
            <a:endParaRPr lang="en-US"/>
          </a:p>
        </p:txBody>
      </p:sp>
    </p:spTree>
    <p:extLst>
      <p:ext uri="{BB962C8B-B14F-4D97-AF65-F5344CB8AC3E}">
        <p14:creationId xmlns:p14="http://schemas.microsoft.com/office/powerpoint/2010/main" val="1840731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Kristin:</a:t>
            </a:r>
            <a:r>
              <a:rPr lang="en-US" baseline="0" dirty="0" smtClean="0"/>
              <a:t> </a:t>
            </a:r>
          </a:p>
          <a:p>
            <a:r>
              <a:rPr lang="en-US" dirty="0" smtClean="0"/>
              <a:t>Bullet 1</a:t>
            </a:r>
            <a:r>
              <a:rPr lang="en-US" baseline="0" dirty="0" smtClean="0"/>
              <a:t> – </a:t>
            </a:r>
            <a:r>
              <a:rPr lang="en-US" dirty="0" smtClean="0"/>
              <a:t>As</a:t>
            </a:r>
            <a:r>
              <a:rPr lang="en-US" baseline="0" dirty="0" smtClean="0"/>
              <a:t> hard as it can be, refrain from calling or texting your child, let them reach out to you.</a:t>
            </a:r>
          </a:p>
          <a:p>
            <a:endParaRPr lang="en-US" baseline="0" dirty="0" smtClean="0"/>
          </a:p>
          <a:p>
            <a:r>
              <a:rPr lang="en-US" baseline="0" dirty="0" smtClean="0"/>
              <a:t>Bullet 2 – Allowing your student to advocate for themselves and their needs is a critical skill that will be needed when they enter the workforce post graduation.  Learning to successfully navigate and resolve disputes is on of life’s key skills.  For example, most likely we have all worked on a team project of some sort.  Whether that be in our professional lives, volunteering for an organization, or even something as simple as organizing a block garage sale.  Every time there is a goal to achieve or event to plan, there are steps that must be taken to complete the end goal.  During this process, there are opportunities for people to disagree with one another and how we learn to navigate these disagreements, the better able we are to come up with a compromise or solution that works best for everyone. </a:t>
            </a:r>
          </a:p>
          <a:p>
            <a:endParaRPr lang="en-US" baseline="0" dirty="0" smtClean="0"/>
          </a:p>
          <a:p>
            <a:r>
              <a:rPr lang="en-US" baseline="0" dirty="0" smtClean="0"/>
              <a:t>Bullet 3 – Plan a budget with your student and help them to be fiscally responsible.  For example,  If they are living on campus, help them budget money for food, necessities, and fun.   It is important to plan for fun money so that if they begin to feel overwhelmed, they know they can go to a movie or buy a DVD without it ruining their monthly budget.  This will also give them a sense of knowing how they are spending their money and how much money they may need to save if they pan on not working during the school year.  This skill is also helpful if they decided to live off campus.  Since they will have learned this skill while living on campus, they can now apply their budgeting savvy to living off campus. </a:t>
            </a:r>
          </a:p>
          <a:p>
            <a:endParaRPr lang="en-US" baseline="0" dirty="0" smtClean="0"/>
          </a:p>
          <a:p>
            <a:r>
              <a:rPr lang="en-US" baseline="0" dirty="0" smtClean="0"/>
              <a:t>Bullet 4 – Rewarding activities like internships, volunteer work, student government, clubs, study abroad, etc…</a:t>
            </a:r>
          </a:p>
          <a:p>
            <a:endParaRPr lang="en-US" baseline="0" dirty="0" smtClean="0"/>
          </a:p>
          <a:p>
            <a:r>
              <a:rPr lang="en-US" baseline="0" dirty="0" smtClean="0"/>
              <a:t>Bullet 5 – It is important for parents to set appropriate boundaries with their child.  It is also important to know when you are being helpful and when to let your student make the decision.</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5</a:t>
            </a:fld>
            <a:endParaRPr lang="en-US"/>
          </a:p>
        </p:txBody>
      </p:sp>
    </p:spTree>
    <p:extLst>
      <p:ext uri="{BB962C8B-B14F-4D97-AF65-F5344CB8AC3E}">
        <p14:creationId xmlns:p14="http://schemas.microsoft.com/office/powerpoint/2010/main" val="2091717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Kristin:</a:t>
            </a:r>
            <a:r>
              <a:rPr lang="en-US" baseline="0" dirty="0" smtClean="0"/>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The same questions</a:t>
            </a:r>
            <a:r>
              <a:rPr lang="en-US" baseline="0" dirty="0" smtClean="0"/>
              <a:t> will apply to winter and spring terms.  The only change is the months.  </a:t>
            </a:r>
            <a:r>
              <a:rPr lang="en-US" baseline="0" dirty="0" smtClean="0">
                <a:sym typeface="Wingdings" panose="05000000000000000000" pitchFamily="2" charset="2"/>
              </a:rPr>
              <a:t> </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6</a:t>
            </a:fld>
            <a:endParaRPr lang="en-US"/>
          </a:p>
        </p:txBody>
      </p:sp>
    </p:spTree>
    <p:extLst>
      <p:ext uri="{BB962C8B-B14F-4D97-AF65-F5344CB8AC3E}">
        <p14:creationId xmlns:p14="http://schemas.microsoft.com/office/powerpoint/2010/main" val="2726269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Kristin:</a:t>
            </a:r>
            <a:r>
              <a:rPr lang="en-US" baseline="0" dirty="0" smtClean="0"/>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latin typeface="Arial"/>
                <a:cs typeface="Arial"/>
              </a:rPr>
              <a:t>The types of questions you ask will be unique to your student and their college experience.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smtClean="0">
              <a:latin typeface="Arial"/>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latin typeface="Arial"/>
                <a:cs typeface="Arial"/>
              </a:rPr>
              <a:t>Bullet 3 – Asking</a:t>
            </a:r>
            <a:r>
              <a:rPr lang="en-US" sz="1200" baseline="0" dirty="0" smtClean="0">
                <a:latin typeface="Arial"/>
                <a:cs typeface="Arial"/>
              </a:rPr>
              <a:t> why is important because it helps us thinking critically about why we are reacting the way we are.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smtClean="0">
              <a:latin typeface="Arial"/>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latin typeface="Arial"/>
                <a:cs typeface="Arial"/>
              </a:rPr>
              <a:t>Bullet 6 – Deadlines</a:t>
            </a:r>
            <a:r>
              <a:rPr lang="en-US" sz="1200" baseline="0" dirty="0" smtClean="0">
                <a:latin typeface="Arial"/>
                <a:cs typeface="Arial"/>
              </a:rPr>
              <a:t> (examples: </a:t>
            </a:r>
            <a:r>
              <a:rPr lang="en-US" sz="1200" dirty="0" smtClean="0">
                <a:latin typeface="Arial"/>
                <a:cs typeface="Arial"/>
              </a:rPr>
              <a:t>last</a:t>
            </a:r>
            <a:r>
              <a:rPr lang="en-US" sz="1200" baseline="0" dirty="0" smtClean="0">
                <a:latin typeface="Arial"/>
                <a:cs typeface="Arial"/>
              </a:rPr>
              <a:t> day to add, drop or withdraw from a course. Financial Aid application deadlines, etc….).  FASFA opens in October, the sooner you complete it, the better. </a:t>
            </a:r>
            <a:endParaRPr lang="en-US" sz="1200" dirty="0" smtClean="0">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7</a:t>
            </a:fld>
            <a:endParaRPr lang="en-US"/>
          </a:p>
        </p:txBody>
      </p:sp>
    </p:spTree>
    <p:extLst>
      <p:ext uri="{BB962C8B-B14F-4D97-AF65-F5344CB8AC3E}">
        <p14:creationId xmlns:p14="http://schemas.microsoft.com/office/powerpoint/2010/main" val="1601002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Kristin:</a:t>
            </a:r>
            <a:r>
              <a:rPr lang="en-US" baseline="0" dirty="0" smtClean="0"/>
              <a:t> </a:t>
            </a:r>
          </a:p>
          <a:p>
            <a:r>
              <a:rPr lang="en-US" sz="1200" dirty="0" smtClean="0">
                <a:latin typeface="Arial"/>
                <a:cs typeface="Arial"/>
              </a:rPr>
              <a:t>Some of these questions you will want to ask earlier in the month while other are more appropriate for later in the month.</a:t>
            </a:r>
          </a:p>
          <a:p>
            <a:endParaRPr lang="en-US" sz="1200" dirty="0" smtClean="0">
              <a:latin typeface="Arial"/>
              <a:cs typeface="Arial"/>
            </a:endParaRPr>
          </a:p>
          <a:p>
            <a:r>
              <a:rPr lang="en-US" sz="1200" dirty="0" smtClean="0">
                <a:latin typeface="Arial"/>
                <a:cs typeface="Arial"/>
              </a:rPr>
              <a:t>Bullet 8 – Mentall</a:t>
            </a:r>
            <a:r>
              <a:rPr lang="en-US" sz="1200" baseline="0" dirty="0" smtClean="0">
                <a:latin typeface="Arial"/>
                <a:cs typeface="Arial"/>
              </a:rPr>
              <a:t>y and emotional it is very important to have thought out your degree path and the end goal of degree completion as early in your academic career as possible.  This is important because knowledge is comforting in times of stress, the reality is that life happens to us no matter how well we prepare for it.  For example, When I was 19 and at the end of my freshmen year in college…..  </a:t>
            </a:r>
            <a:r>
              <a:rPr lang="en-US" sz="1200" dirty="0" smtClean="0">
                <a:latin typeface="+mn-lt"/>
                <a:cs typeface="+mn-cs"/>
              </a:rPr>
              <a:t>Use</a:t>
            </a:r>
            <a:r>
              <a:rPr lang="en-US" sz="1200" baseline="0" dirty="0" smtClean="0">
                <a:latin typeface="+mn-lt"/>
                <a:cs typeface="+mn-cs"/>
              </a:rPr>
              <a:t> my motorcycle accident as an example of why knowing your path to completion early can be comforting.  Talk about what I have learned in retrospect, which is that I should have taken the fall of 1996 off and allowed myself to fully recuperate before coming back to school.  I felt pressured to come back as soon as possible as this was the era of if you stopped out, you would never go back.  It was really important to my mother that I finish  my college degree when I was still a traditional aged student.  I also chose to go back because all of my doctors told me that the best thing I could do was “get back to normal” and for me that was being a college student.  The consequence was that was placed on academic warning my first semester because of the logistics of physical therapy and the dorm I lived in, I spent my time going to PT, class, and sleeping.  It was a tough transition because not only was I recovering from my accident, I had transferred to another institution, and was trying to learn this new system with the complication of not being 100% me.  The good news is that I was able to recover both emotionally and academically, from that point forward, I was able to maintain my GPA and consistently improve it.  Back then if someone had told me I would eventually complete a terminal degree, I would have laughed at them but it is also those skills I learned during my recovery that made the difference in how my life turned out.   </a:t>
            </a:r>
            <a:endParaRPr lang="en-US" sz="1200" dirty="0" smtClean="0">
              <a:latin typeface="Arial"/>
              <a:cs typeface="Arial"/>
            </a:endParaRPr>
          </a:p>
        </p:txBody>
      </p:sp>
      <p:sp>
        <p:nvSpPr>
          <p:cNvPr id="4" name="Slide Number Placeholder 3"/>
          <p:cNvSpPr>
            <a:spLocks noGrp="1"/>
          </p:cNvSpPr>
          <p:nvPr>
            <p:ph type="sldNum" sz="quarter" idx="10"/>
          </p:nvPr>
        </p:nvSpPr>
        <p:spPr/>
        <p:txBody>
          <a:bodyPr/>
          <a:lstStyle/>
          <a:p>
            <a:fld id="{A95538E9-36BC-5548-9B5A-57AC16661E2E}" type="slidenum">
              <a:rPr lang="en-US" smtClean="0"/>
              <a:t>8</a:t>
            </a:fld>
            <a:endParaRPr lang="en-US"/>
          </a:p>
        </p:txBody>
      </p:sp>
    </p:spTree>
    <p:extLst>
      <p:ext uri="{BB962C8B-B14F-4D97-AF65-F5344CB8AC3E}">
        <p14:creationId xmlns:p14="http://schemas.microsoft.com/office/powerpoint/2010/main" val="1372434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Kristin:</a:t>
            </a:r>
            <a:r>
              <a:rPr lang="en-US" baseline="0" dirty="0" smtClean="0"/>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latin typeface="Arial"/>
                <a:cs typeface="Arial"/>
              </a:rPr>
              <a:t>Some of these questions you will want to ask earlier in the month while other are more appropriate for later in the month.</a:t>
            </a:r>
            <a:endParaRPr lang="en-US" dirty="0" smtClean="0"/>
          </a:p>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9</a:t>
            </a:fld>
            <a:endParaRPr lang="en-US"/>
          </a:p>
        </p:txBody>
      </p:sp>
    </p:spTree>
    <p:extLst>
      <p:ext uri="{BB962C8B-B14F-4D97-AF65-F5344CB8AC3E}">
        <p14:creationId xmlns:p14="http://schemas.microsoft.com/office/powerpoint/2010/main" val="502998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2292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44245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1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57620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4936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6469A-176F-ED45-A3AB-8BB31618B843}" type="datetimeFigureOut">
              <a:rPr lang="en-US" smtClean="0"/>
              <a:t>6/28/2018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234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6469A-176F-ED45-A3AB-8BB31618B843}" type="datetimeFigureOut">
              <a:rPr lang="en-US" smtClean="0"/>
              <a:t>6/28/2018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775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6469A-176F-ED45-A3AB-8BB31618B843}" type="datetimeFigureOut">
              <a:rPr lang="en-US" smtClean="0"/>
              <a:t>6/28/2018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56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6/28/2018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23518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6/28/2018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1940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6/28/2018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1232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6/28/2018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94262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wou.edu/registrar/students-records-policy/"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0644" y="2324310"/>
            <a:ext cx="6411562" cy="1562501"/>
          </a:xfrm>
        </p:spPr>
        <p:txBody>
          <a:bodyPr>
            <a:normAutofit fontScale="90000"/>
          </a:bodyPr>
          <a:lstStyle/>
          <a:p>
            <a:pPr algn="l"/>
            <a:r>
              <a:rPr lang="en-US" sz="5400" b="1" dirty="0" smtClean="0">
                <a:solidFill>
                  <a:schemeClr val="bg1"/>
                </a:solidFill>
                <a:latin typeface="Arial"/>
                <a:cs typeface="Arial"/>
              </a:rPr>
              <a:t>Parent Transitions and Student Privacy</a:t>
            </a:r>
            <a:endParaRPr lang="en-US" sz="5400" b="1" dirty="0">
              <a:solidFill>
                <a:schemeClr val="bg1"/>
              </a:solidFill>
              <a:latin typeface="Arial"/>
              <a:cs typeface="Arial"/>
            </a:endParaRPr>
          </a:p>
        </p:txBody>
      </p:sp>
      <p:sp>
        <p:nvSpPr>
          <p:cNvPr id="3" name="Subtitle 2"/>
          <p:cNvSpPr>
            <a:spLocks noGrp="1"/>
          </p:cNvSpPr>
          <p:nvPr>
            <p:ph type="subTitle" idx="1"/>
          </p:nvPr>
        </p:nvSpPr>
        <p:spPr>
          <a:xfrm>
            <a:off x="386763" y="3886811"/>
            <a:ext cx="6400800" cy="719879"/>
          </a:xfrm>
        </p:spPr>
        <p:txBody>
          <a:bodyPr>
            <a:normAutofit fontScale="85000" lnSpcReduction="10000"/>
          </a:bodyPr>
          <a:lstStyle/>
          <a:p>
            <a:pPr algn="l"/>
            <a:r>
              <a:rPr lang="en-US" dirty="0" smtClean="0">
                <a:solidFill>
                  <a:srgbClr val="FFFFFF"/>
                </a:solidFill>
                <a:latin typeface="Arial"/>
                <a:cs typeface="Arial"/>
              </a:rPr>
              <a:t>Amy Clark and Kristin M. Mauro, Ph.D.</a:t>
            </a:r>
            <a:endParaRPr lang="en-US" dirty="0">
              <a:solidFill>
                <a:srgbClr val="FFFFFF"/>
              </a:solidFill>
              <a:latin typeface="Arial"/>
              <a:cs typeface="Arial"/>
            </a:endParaRPr>
          </a:p>
        </p:txBody>
      </p:sp>
    </p:spTree>
    <p:extLst>
      <p:ext uri="{BB962C8B-B14F-4D97-AF65-F5344CB8AC3E}">
        <p14:creationId xmlns:p14="http://schemas.microsoft.com/office/powerpoint/2010/main" val="37382823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What to ask in December</a:t>
            </a:r>
            <a:endParaRPr lang="en-US" sz="2400" dirty="0" smtClean="0">
              <a:solidFill>
                <a:srgbClr val="D90A1C"/>
              </a:solidFill>
              <a:latin typeface="Arial"/>
              <a:cs typeface="Arial"/>
            </a:endParaRPr>
          </a:p>
          <a:p>
            <a:pPr marL="0" indent="0">
              <a:buNone/>
            </a:pPr>
            <a:endParaRPr lang="en-US" sz="2400" dirty="0" smtClean="0">
              <a:solidFill>
                <a:srgbClr val="D90A1C"/>
              </a:solidFill>
              <a:latin typeface="Arial"/>
              <a:cs typeface="Arial"/>
            </a:endParaRPr>
          </a:p>
          <a:p>
            <a:r>
              <a:rPr lang="en-US" sz="2400" dirty="0" smtClean="0">
                <a:latin typeface="Arial"/>
                <a:cs typeface="Arial"/>
              </a:rPr>
              <a:t>What are you enrolled in for winter term?</a:t>
            </a:r>
          </a:p>
          <a:p>
            <a:r>
              <a:rPr lang="en-US" sz="2400" dirty="0" smtClean="0">
                <a:latin typeface="Arial"/>
                <a:cs typeface="Arial"/>
              </a:rPr>
              <a:t>Are you taking care of yourself? Managing your stress going into final exams?</a:t>
            </a:r>
          </a:p>
          <a:p>
            <a:r>
              <a:rPr lang="en-US" sz="2400" dirty="0" smtClean="0">
                <a:latin typeface="Arial"/>
                <a:cs typeface="Arial"/>
              </a:rPr>
              <a:t>For winter term, are you wait-listed for any courses or do you plan on changing your schedule?</a:t>
            </a:r>
          </a:p>
          <a:p>
            <a:r>
              <a:rPr lang="en-US" sz="2400" dirty="0" smtClean="0">
                <a:latin typeface="Arial"/>
                <a:cs typeface="Arial"/>
              </a:rPr>
              <a:t>When is your last final exam?</a:t>
            </a:r>
          </a:p>
          <a:p>
            <a:r>
              <a:rPr lang="en-US" sz="2400" dirty="0" smtClean="0">
                <a:latin typeface="Arial"/>
                <a:cs typeface="Arial"/>
              </a:rPr>
              <a:t>What all are you bringing home with you? Are there items you no longer need?  Items you need?</a:t>
            </a:r>
          </a:p>
          <a:p>
            <a:r>
              <a:rPr lang="en-US" sz="2400" dirty="0">
                <a:latin typeface="Arial"/>
                <a:cs typeface="Arial"/>
              </a:rPr>
              <a:t>Do you know how to calculate your GPA in college? If not, ask your advisor.</a:t>
            </a:r>
          </a:p>
          <a:p>
            <a:endParaRPr lang="en-US" sz="2400" dirty="0">
              <a:latin typeface="Arial"/>
              <a:cs typeface="Arial"/>
            </a:endParaRPr>
          </a:p>
        </p:txBody>
      </p:sp>
    </p:spTree>
    <p:extLst>
      <p:ext uri="{BB962C8B-B14F-4D97-AF65-F5344CB8AC3E}">
        <p14:creationId xmlns:p14="http://schemas.microsoft.com/office/powerpoint/2010/main" val="1880764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769165"/>
            <a:ext cx="6411562" cy="2117646"/>
          </a:xfrm>
        </p:spPr>
        <p:txBody>
          <a:bodyPr>
            <a:normAutofit/>
          </a:bodyPr>
          <a:lstStyle/>
          <a:p>
            <a:pPr algn="l"/>
            <a:r>
              <a:rPr lang="en-US" b="1" dirty="0">
                <a:solidFill>
                  <a:schemeClr val="bg1"/>
                </a:solidFill>
                <a:latin typeface="Arial"/>
                <a:cs typeface="Arial"/>
              </a:rPr>
              <a:t>Federal Educational Rights and Privacy Act (FERPA)</a:t>
            </a:r>
          </a:p>
        </p:txBody>
      </p:sp>
      <p:sp>
        <p:nvSpPr>
          <p:cNvPr id="3" name="Subtitle 2"/>
          <p:cNvSpPr>
            <a:spLocks noGrp="1"/>
          </p:cNvSpPr>
          <p:nvPr>
            <p:ph type="subTitle" idx="1"/>
          </p:nvPr>
        </p:nvSpPr>
        <p:spPr>
          <a:xfrm>
            <a:off x="386763" y="3886811"/>
            <a:ext cx="6400800" cy="719879"/>
          </a:xfrm>
        </p:spPr>
        <p:txBody>
          <a:bodyPr>
            <a:normAutofit/>
          </a:bodyPr>
          <a:lstStyle/>
          <a:p>
            <a:pPr algn="l"/>
            <a:r>
              <a:rPr lang="en-US" dirty="0" smtClean="0">
                <a:solidFill>
                  <a:srgbClr val="FFFFFF"/>
                </a:solidFill>
                <a:latin typeface="Arial"/>
                <a:cs typeface="Arial"/>
              </a:rPr>
              <a:t>Amy Clark, University Registrar</a:t>
            </a:r>
            <a:endParaRPr lang="en-US" dirty="0">
              <a:solidFill>
                <a:srgbClr val="FFFFFF"/>
              </a:solidFill>
              <a:latin typeface="Arial"/>
              <a:cs typeface="Arial"/>
            </a:endParaRPr>
          </a:p>
        </p:txBody>
      </p:sp>
    </p:spTree>
    <p:extLst>
      <p:ext uri="{BB962C8B-B14F-4D97-AF65-F5344CB8AC3E}">
        <p14:creationId xmlns:p14="http://schemas.microsoft.com/office/powerpoint/2010/main" val="2395166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What is FERPA?</a:t>
            </a:r>
            <a:endParaRPr lang="en-US" sz="2400" dirty="0">
              <a:solidFill>
                <a:srgbClr val="D90A1C"/>
              </a:solidFill>
              <a:latin typeface="Arial"/>
              <a:cs typeface="Arial"/>
            </a:endParaRPr>
          </a:p>
          <a:p>
            <a:pPr marL="0" indent="0">
              <a:buNone/>
            </a:pPr>
            <a:endParaRPr lang="en-US" sz="2400" dirty="0" smtClean="0">
              <a:solidFill>
                <a:srgbClr val="D90A1C"/>
              </a:solidFill>
              <a:latin typeface="Arial"/>
              <a:cs typeface="Arial"/>
            </a:endParaRPr>
          </a:p>
          <a:p>
            <a:pPr marL="0" indent="0">
              <a:buNone/>
            </a:pPr>
            <a:r>
              <a:rPr lang="en-US" sz="2400" dirty="0" smtClean="0"/>
              <a:t>First and foremost, it is a </a:t>
            </a:r>
            <a:r>
              <a:rPr lang="en-US" sz="2400" u="sng" dirty="0" smtClean="0"/>
              <a:t>federal law</a:t>
            </a:r>
            <a:r>
              <a:rPr lang="en-US" sz="2400" dirty="0" smtClean="0"/>
              <a:t> that university staff are required to uphold!</a:t>
            </a:r>
          </a:p>
          <a:p>
            <a:pPr marL="0" indent="0">
              <a:buNone/>
            </a:pPr>
            <a:endParaRPr lang="en-US" sz="2400" dirty="0" smtClean="0"/>
          </a:p>
          <a:p>
            <a:pPr marL="0" indent="0">
              <a:buNone/>
            </a:pPr>
            <a:r>
              <a:rPr lang="en-US" sz="2400" dirty="0" smtClean="0"/>
              <a:t>The </a:t>
            </a:r>
            <a:r>
              <a:rPr lang="en-US" sz="2400" dirty="0"/>
              <a:t>Federal Educational Rights and Privacy Act was enacted in 1974 as a means of protecting student records and restricting the use of those records to legitimate educational purposes. It has been amended over the years, but the central tenets of the legislation have remained consistent.</a:t>
            </a:r>
          </a:p>
          <a:p>
            <a:pPr marL="0" indent="0">
              <a:buNone/>
            </a:pPr>
            <a:endParaRPr lang="en-US" sz="2400" dirty="0">
              <a:latin typeface="Arial"/>
              <a:cs typeface="Arial"/>
            </a:endParaRPr>
          </a:p>
          <a:p>
            <a:pPr marL="0" indent="0">
              <a:buNone/>
            </a:pPr>
            <a:r>
              <a:rPr lang="en-US" sz="2400" dirty="0"/>
              <a:t>The Registrar serves as the custodian of student records for </a:t>
            </a:r>
            <a:r>
              <a:rPr lang="en-US" sz="2400" dirty="0" smtClean="0"/>
              <a:t>WOU.</a:t>
            </a: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1502901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Directory vs. Non-Directory</a:t>
            </a:r>
            <a:endParaRPr lang="en-US" sz="2400" dirty="0">
              <a:solidFill>
                <a:srgbClr val="D90A1C"/>
              </a:solidFill>
              <a:latin typeface="Arial"/>
              <a:cs typeface="Arial"/>
            </a:endParaRPr>
          </a:p>
          <a:p>
            <a:pPr marL="0" indent="0">
              <a:buNone/>
            </a:pPr>
            <a:endParaRPr lang="en-US" sz="2400" dirty="0" smtClean="0">
              <a:solidFill>
                <a:srgbClr val="D90A1C"/>
              </a:solidFill>
              <a:latin typeface="Arial"/>
              <a:cs typeface="Arial"/>
            </a:endParaRPr>
          </a:p>
          <a:p>
            <a:r>
              <a:rPr lang="en-US" sz="2400" dirty="0"/>
              <a:t>FERPA allows WOU to designate some information as “</a:t>
            </a:r>
            <a:r>
              <a:rPr lang="en-US" sz="2400" b="1" u="sng" dirty="0"/>
              <a:t>directory</a:t>
            </a:r>
            <a:r>
              <a:rPr lang="en-US" sz="2400" dirty="0"/>
              <a:t>”, meaning that it </a:t>
            </a:r>
            <a:r>
              <a:rPr lang="en-US" sz="2400" b="1" u="sng" dirty="0"/>
              <a:t>can be released</a:t>
            </a:r>
            <a:r>
              <a:rPr lang="en-US" sz="2400" dirty="0"/>
              <a:t> without prior authorization from the student.</a:t>
            </a:r>
          </a:p>
          <a:p>
            <a:endParaRPr lang="en-US" sz="2400" dirty="0"/>
          </a:p>
          <a:p>
            <a:r>
              <a:rPr lang="en-US" sz="2400" dirty="0"/>
              <a:t>Information not designated as “directory” is by default “non-directory” information. </a:t>
            </a:r>
            <a:r>
              <a:rPr lang="en-US" sz="2400" b="1" u="sng" dirty="0"/>
              <a:t>Non-directory</a:t>
            </a:r>
            <a:r>
              <a:rPr lang="en-US" sz="2400" dirty="0"/>
              <a:t> information </a:t>
            </a:r>
            <a:r>
              <a:rPr lang="en-US" sz="2400" b="1" u="sng" dirty="0"/>
              <a:t>cannot be released</a:t>
            </a:r>
            <a:r>
              <a:rPr lang="en-US" sz="2400" dirty="0"/>
              <a:t> to anyone but the student without prior authorization.</a:t>
            </a:r>
          </a:p>
          <a:p>
            <a:pPr marL="0" indent="0">
              <a:buNone/>
            </a:pP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26212304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b="1" dirty="0" smtClean="0">
                <a:solidFill>
                  <a:srgbClr val="D90A1C"/>
                </a:solidFill>
                <a:latin typeface="Arial" panose="020B0604020202020204" pitchFamily="34" charset="0"/>
                <a:cs typeface="Arial" panose="020B0604020202020204" pitchFamily="34" charset="0"/>
              </a:rPr>
              <a:t>Examples of Directory and Non-Directory Information</a:t>
            </a:r>
            <a:r>
              <a:rPr lang="en-US" sz="1800" b="1" dirty="0">
                <a:solidFill>
                  <a:srgbClr val="D90A1C"/>
                </a:solidFill>
                <a:latin typeface="Arial" panose="020B0604020202020204" pitchFamily="34" charset="0"/>
                <a:cs typeface="Arial" panose="020B0604020202020204" pitchFamily="34" charset="0"/>
              </a:rPr>
              <a:t/>
            </a:r>
            <a:br>
              <a:rPr lang="en-US" sz="1800" b="1" dirty="0">
                <a:solidFill>
                  <a:srgbClr val="D90A1C"/>
                </a:solidFill>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The following is a list </a:t>
            </a:r>
            <a:r>
              <a:rPr lang="en-US" sz="1800" dirty="0" smtClean="0">
                <a:latin typeface="Arial" panose="020B0604020202020204" pitchFamily="34" charset="0"/>
                <a:cs typeface="Arial" panose="020B0604020202020204" pitchFamily="34" charset="0"/>
              </a:rPr>
              <a:t>of examples, but is not an exhaustive list. See the entire Student Records Policy at</a:t>
            </a:r>
            <a:r>
              <a:rPr lang="en-US" sz="180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hlinkClick r:id="rId3"/>
              </a:rPr>
              <a:t>https://www.wou.edu/registrar/students-records-policy/</a:t>
            </a:r>
            <a:endParaRPr lang="en-US" sz="1800" dirty="0"/>
          </a:p>
        </p:txBody>
      </p:sp>
      <p:sp>
        <p:nvSpPr>
          <p:cNvPr id="3" name="Content Placeholder 2"/>
          <p:cNvSpPr>
            <a:spLocks noGrp="1"/>
          </p:cNvSpPr>
          <p:nvPr>
            <p:ph sz="half" idx="1"/>
          </p:nvPr>
        </p:nvSpPr>
        <p:spPr/>
        <p:txBody>
          <a:bodyPr>
            <a:normAutofit fontScale="92500" lnSpcReduction="20000"/>
          </a:bodyPr>
          <a:lstStyle/>
          <a:p>
            <a:pPr marL="0" indent="0">
              <a:buNone/>
            </a:pPr>
            <a:r>
              <a:rPr lang="en-US" u="sng" dirty="0" smtClean="0">
                <a:latin typeface="Arial" panose="020B0604020202020204" pitchFamily="34" charset="0"/>
                <a:cs typeface="Arial" panose="020B0604020202020204" pitchFamily="34" charset="0"/>
              </a:rPr>
              <a:t>Directory examples:</a:t>
            </a:r>
          </a:p>
          <a:p>
            <a:r>
              <a:rPr lang="en-US" dirty="0" smtClean="0">
                <a:latin typeface="Arial" panose="020B0604020202020204" pitchFamily="34" charset="0"/>
                <a:cs typeface="Arial" panose="020B0604020202020204" pitchFamily="34" charset="0"/>
              </a:rPr>
              <a:t>Dates </a:t>
            </a:r>
            <a:r>
              <a:rPr lang="en-US" dirty="0">
                <a:latin typeface="Arial" panose="020B0604020202020204" pitchFamily="34" charset="0"/>
                <a:cs typeface="Arial" panose="020B0604020202020204" pitchFamily="34" charset="0"/>
              </a:rPr>
              <a:t>of enrollment</a:t>
            </a:r>
          </a:p>
          <a:p>
            <a:r>
              <a:rPr lang="en-US" dirty="0">
                <a:latin typeface="Arial" panose="020B0604020202020204" pitchFamily="34" charset="0"/>
                <a:cs typeface="Arial" panose="020B0604020202020204" pitchFamily="34" charset="0"/>
              </a:rPr>
              <a:t>Earned credit hours (Not Grades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Class level and academic program</a:t>
            </a:r>
          </a:p>
          <a:p>
            <a:r>
              <a:rPr lang="en-US" dirty="0">
                <a:latin typeface="Arial" panose="020B0604020202020204" pitchFamily="34" charset="0"/>
                <a:cs typeface="Arial" panose="020B0604020202020204" pitchFamily="34" charset="0"/>
              </a:rPr>
              <a:t>Degrees, honors, certificates, applied for or awarded</a:t>
            </a:r>
          </a:p>
          <a:p>
            <a:r>
              <a:rPr lang="en-US" dirty="0">
                <a:latin typeface="Arial" panose="020B0604020202020204" pitchFamily="34" charset="0"/>
                <a:cs typeface="Arial" panose="020B0604020202020204" pitchFamily="34" charset="0"/>
              </a:rPr>
              <a:t>Enrollment status (full-time, half-time, less than half-time)</a:t>
            </a:r>
          </a:p>
          <a:p>
            <a:endParaRPr lang="en-US" dirty="0"/>
          </a:p>
        </p:txBody>
      </p:sp>
      <p:sp>
        <p:nvSpPr>
          <p:cNvPr id="4" name="Content Placeholder 3"/>
          <p:cNvSpPr>
            <a:spLocks noGrp="1"/>
          </p:cNvSpPr>
          <p:nvPr>
            <p:ph sz="half" idx="2"/>
          </p:nvPr>
        </p:nvSpPr>
        <p:spPr/>
        <p:txBody>
          <a:bodyPr>
            <a:normAutofit fontScale="92500" lnSpcReduction="20000"/>
          </a:bodyPr>
          <a:lstStyle/>
          <a:p>
            <a:pPr marL="0" indent="0">
              <a:buNone/>
            </a:pPr>
            <a:r>
              <a:rPr lang="en-US" u="sng" dirty="0" smtClean="0">
                <a:latin typeface="Arial" panose="020B0604020202020204" pitchFamily="34" charset="0"/>
                <a:cs typeface="Arial" panose="020B0604020202020204" pitchFamily="34" charset="0"/>
              </a:rPr>
              <a:t>Non-Directory examples:</a:t>
            </a:r>
          </a:p>
          <a:p>
            <a:r>
              <a:rPr lang="en-US" dirty="0" smtClean="0">
                <a:latin typeface="Arial" panose="020B0604020202020204" pitchFamily="34" charset="0"/>
                <a:cs typeface="Arial" panose="020B0604020202020204" pitchFamily="34" charset="0"/>
              </a:rPr>
              <a:t>GPA </a:t>
            </a:r>
            <a:r>
              <a:rPr lang="en-US" dirty="0">
                <a:latin typeface="Arial" panose="020B0604020202020204" pitchFamily="34" charset="0"/>
                <a:cs typeface="Arial" panose="020B0604020202020204" pitchFamily="34" charset="0"/>
              </a:rPr>
              <a:t>or grades</a:t>
            </a:r>
          </a:p>
          <a:p>
            <a:r>
              <a:rPr lang="en-US" dirty="0">
                <a:latin typeface="Arial" panose="020B0604020202020204" pitchFamily="34" charset="0"/>
                <a:cs typeface="Arial" panose="020B0604020202020204" pitchFamily="34" charset="0"/>
              </a:rPr>
              <a:t>Academic standing or eligibility to return to </a:t>
            </a:r>
            <a:r>
              <a:rPr lang="en-US" dirty="0" smtClean="0">
                <a:latin typeface="Arial" panose="020B0604020202020204" pitchFamily="34" charset="0"/>
                <a:cs typeface="Arial" panose="020B0604020202020204" pitchFamily="34" charset="0"/>
              </a:rPr>
              <a:t>school</a:t>
            </a:r>
          </a:p>
          <a:p>
            <a:r>
              <a:rPr lang="en-US" dirty="0" smtClean="0">
                <a:latin typeface="Arial" panose="020B0604020202020204" pitchFamily="34" charset="0"/>
                <a:cs typeface="Arial" panose="020B0604020202020204" pitchFamily="34" charset="0"/>
              </a:rPr>
              <a:t>Transcripts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Class </a:t>
            </a:r>
            <a:r>
              <a:rPr lang="en-US" dirty="0" smtClean="0">
                <a:latin typeface="Arial" panose="020B0604020202020204" pitchFamily="34" charset="0"/>
                <a:cs typeface="Arial" panose="020B0604020202020204" pitchFamily="34" charset="0"/>
              </a:rPr>
              <a:t>schedule</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Unmet degree requirements for </a:t>
            </a:r>
            <a:r>
              <a:rPr lang="en-US" dirty="0" smtClean="0">
                <a:latin typeface="Arial" panose="020B0604020202020204" pitchFamily="34" charset="0"/>
                <a:cs typeface="Arial" panose="020B0604020202020204" pitchFamily="34" charset="0"/>
              </a:rPr>
              <a:t>graduation</a:t>
            </a:r>
          </a:p>
          <a:p>
            <a:r>
              <a:rPr lang="en-US" dirty="0" smtClean="0">
                <a:latin typeface="Arial" panose="020B0604020202020204" pitchFamily="34" charset="0"/>
                <a:cs typeface="Arial" panose="020B0604020202020204" pitchFamily="34" charset="0"/>
              </a:rPr>
              <a:t>Medical or Counseling records</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4841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l"/>
            <a:r>
              <a:rPr lang="en-US" sz="2400" b="1" dirty="0">
                <a:solidFill>
                  <a:srgbClr val="D90A1C"/>
                </a:solidFill>
                <a:latin typeface="Arial"/>
                <a:cs typeface="Arial"/>
              </a:rPr>
              <a:t>Confidentiality clause:</a:t>
            </a:r>
            <a:endParaRPr lang="en-US" sz="2400" dirty="0">
              <a:solidFill>
                <a:srgbClr val="D90A1C"/>
              </a:solidFill>
              <a:latin typeface="Arial"/>
              <a:cs typeface="Arial"/>
            </a:endParaRPr>
          </a:p>
        </p:txBody>
      </p:sp>
      <p:sp>
        <p:nvSpPr>
          <p:cNvPr id="3" name="Content Placeholder 2"/>
          <p:cNvSpPr>
            <a:spLocks noGrp="1"/>
          </p:cNvSpPr>
          <p:nvPr>
            <p:ph idx="1"/>
          </p:nvPr>
        </p:nvSpPr>
        <p:spPr/>
        <p:txBody>
          <a:bodyPr>
            <a:normAutofit fontScale="92500" lnSpcReduction="20000"/>
          </a:bodyPr>
          <a:lstStyle/>
          <a:p>
            <a:r>
              <a:rPr lang="en-US" dirty="0"/>
              <a:t>FERPA allows students the right to restrict the release of their directory information, by electing to place a “confidentiality” restriction on their record.</a:t>
            </a:r>
          </a:p>
          <a:p>
            <a:endParaRPr lang="en-US" dirty="0"/>
          </a:p>
          <a:p>
            <a:r>
              <a:rPr lang="en-US" dirty="0"/>
              <a:t>No information of any kind can be released for a student that has elected to place a </a:t>
            </a:r>
            <a:r>
              <a:rPr lang="en-US" b="1" u="sng" dirty="0"/>
              <a:t>confidentiality</a:t>
            </a:r>
            <a:r>
              <a:rPr lang="en-US" dirty="0"/>
              <a:t> restriction on his/her record. </a:t>
            </a:r>
          </a:p>
          <a:p>
            <a:endParaRPr lang="en-US" dirty="0"/>
          </a:p>
          <a:p>
            <a:r>
              <a:rPr lang="en-US" dirty="0" smtClean="0"/>
              <a:t>It is very uncommon for students to take this step, but be aware it is possible.</a:t>
            </a:r>
            <a:endParaRPr lang="en-US" dirty="0"/>
          </a:p>
          <a:p>
            <a:pPr marL="0" indent="0">
              <a:buNone/>
            </a:pPr>
            <a:endParaRPr lang="en-US" dirty="0"/>
          </a:p>
        </p:txBody>
      </p:sp>
    </p:spTree>
    <p:extLst>
      <p:ext uri="{BB962C8B-B14F-4D97-AF65-F5344CB8AC3E}">
        <p14:creationId xmlns:p14="http://schemas.microsoft.com/office/powerpoint/2010/main" val="2360090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Who does FERPA apply to?</a:t>
            </a:r>
            <a:endParaRPr lang="en-US" sz="2400" dirty="0">
              <a:solidFill>
                <a:srgbClr val="D90A1C"/>
              </a:solidFill>
              <a:latin typeface="Arial"/>
              <a:cs typeface="Arial"/>
            </a:endParaRPr>
          </a:p>
          <a:p>
            <a:pPr marL="0" indent="0">
              <a:buNone/>
            </a:pPr>
            <a:endParaRPr lang="en-US" sz="2400" dirty="0" smtClean="0">
              <a:solidFill>
                <a:srgbClr val="D90A1C"/>
              </a:solidFill>
              <a:latin typeface="Arial"/>
              <a:cs typeface="Arial"/>
            </a:endParaRPr>
          </a:p>
          <a:p>
            <a:r>
              <a:rPr lang="en-US" sz="2400" dirty="0"/>
              <a:t>Persons of any age who attend a postsecondary educational institution that receives federal funding. 20 U.S.C. 1232g(a),(d); 34 C.F.R. 99.3.</a:t>
            </a:r>
          </a:p>
          <a:p>
            <a:pPr marL="0" indent="0">
              <a:buNone/>
            </a:pPr>
            <a:endParaRPr lang="en-US" sz="2400" dirty="0"/>
          </a:p>
          <a:p>
            <a:r>
              <a:rPr lang="en-US" sz="2400" dirty="0"/>
              <a:t>A.K.A. any and all WOU students as of the time they enroll in a course.</a:t>
            </a:r>
          </a:p>
          <a:p>
            <a:pPr marL="0" indent="0">
              <a:buNone/>
            </a:pP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33493298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latin typeface="Arial"/>
                <a:cs typeface="Arial"/>
              </a:rPr>
              <a:t>How does FERPA apply to parents?</a:t>
            </a:r>
            <a:endParaRPr lang="en-US" sz="2400" dirty="0">
              <a:solidFill>
                <a:srgbClr val="D90A1C"/>
              </a:solidFill>
              <a:latin typeface="Arial"/>
              <a:cs typeface="Arial"/>
            </a:endParaRPr>
          </a:p>
          <a:p>
            <a:pPr marL="0" indent="0">
              <a:buNone/>
            </a:pPr>
            <a:endParaRPr lang="en-US" sz="2400" dirty="0" smtClean="0">
              <a:solidFill>
                <a:srgbClr val="D90A1C"/>
              </a:solidFill>
              <a:latin typeface="Arial"/>
              <a:cs typeface="Arial"/>
            </a:endParaRPr>
          </a:p>
          <a:p>
            <a:r>
              <a:rPr lang="en-US" sz="2400" dirty="0"/>
              <a:t>FERPA and Oregon Law </a:t>
            </a:r>
            <a:r>
              <a:rPr lang="en-US" sz="2400" dirty="0" smtClean="0"/>
              <a:t>prohibits university officials from releasing non-directory information to anyone without written consent. </a:t>
            </a:r>
            <a:r>
              <a:rPr lang="en-US" sz="2400" dirty="0"/>
              <a:t>This applies to all students, even those under the age of 18.</a:t>
            </a:r>
          </a:p>
          <a:p>
            <a:pPr marL="0" indent="0">
              <a:buNone/>
            </a:pPr>
            <a:endParaRPr lang="en-US" sz="2400" dirty="0"/>
          </a:p>
          <a:p>
            <a:r>
              <a:rPr lang="en-US" sz="2400" dirty="0" smtClean="0"/>
              <a:t>So no information? Not necessarily. Talk to your student. They have access to everything and can tell you all about their academic record.</a:t>
            </a:r>
          </a:p>
          <a:p>
            <a:endParaRPr lang="en-US" sz="2400" dirty="0" smtClean="0"/>
          </a:p>
          <a:p>
            <a:r>
              <a:rPr lang="en-US" sz="2400" dirty="0" smtClean="0"/>
              <a:t>What about sharing their login information? No, that is a violation of university policy.</a:t>
            </a:r>
          </a:p>
          <a:p>
            <a:pPr marL="0" indent="0">
              <a:buNone/>
            </a:pP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1189440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How do you as a Parent work with FERPA:</a:t>
            </a:r>
            <a:endParaRPr lang="en-US" sz="2400" dirty="0">
              <a:solidFill>
                <a:srgbClr val="D90A1C"/>
              </a:solidFill>
              <a:latin typeface="Arial"/>
              <a:cs typeface="Arial"/>
            </a:endParaRPr>
          </a:p>
          <a:p>
            <a:pPr marL="0" indent="0">
              <a:buNone/>
            </a:pPr>
            <a:endParaRPr lang="en-US" sz="2400" dirty="0" smtClean="0">
              <a:solidFill>
                <a:srgbClr val="D90A1C"/>
              </a:solidFill>
              <a:latin typeface="Arial"/>
              <a:cs typeface="Arial"/>
            </a:endParaRPr>
          </a:p>
          <a:p>
            <a:r>
              <a:rPr lang="en-US" sz="2400" dirty="0" smtClean="0"/>
              <a:t>Foster good communication with your student.</a:t>
            </a:r>
          </a:p>
          <a:p>
            <a:pPr marL="0" indent="0">
              <a:buNone/>
            </a:pPr>
            <a:endParaRPr lang="en-US" sz="2400" dirty="0" smtClean="0"/>
          </a:p>
          <a:p>
            <a:r>
              <a:rPr lang="en-US" sz="2400" dirty="0" smtClean="0"/>
              <a:t>Your student has the right to share their information with you. A good open relationship encourages them to do that.</a:t>
            </a:r>
          </a:p>
          <a:p>
            <a:pPr marL="0" indent="0">
              <a:buNone/>
            </a:pPr>
            <a:endParaRPr lang="en-US" sz="2400" dirty="0"/>
          </a:p>
          <a:p>
            <a:r>
              <a:rPr lang="en-US" sz="2400" dirty="0" smtClean="0"/>
              <a:t>Help your students to help themselves.</a:t>
            </a:r>
          </a:p>
          <a:p>
            <a:endParaRPr lang="en-US" sz="2400" dirty="0"/>
          </a:p>
          <a:p>
            <a:r>
              <a:rPr lang="en-US" sz="2400" dirty="0" smtClean="0"/>
              <a:t>Understand that university employees are complying with the law when they decline to provide restricted information.</a:t>
            </a:r>
            <a:endParaRPr lang="en-US" sz="2400" dirty="0"/>
          </a:p>
          <a:p>
            <a:pPr marL="0" indent="0">
              <a:buNone/>
            </a:pPr>
            <a:endParaRPr lang="en-US" sz="2400" dirty="0"/>
          </a:p>
          <a:p>
            <a:pPr marL="0" indent="0">
              <a:buNone/>
            </a:pP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16468849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sz="2400" b="1" dirty="0" smtClean="0">
                <a:solidFill>
                  <a:srgbClr val="D90A1C"/>
                </a:solidFill>
                <a:latin typeface="Arial"/>
                <a:cs typeface="Arial"/>
              </a:rPr>
              <a:t>Thank you! </a:t>
            </a:r>
            <a:endParaRPr lang="en-US" sz="2400" dirty="0">
              <a:solidFill>
                <a:srgbClr val="D90A1C"/>
              </a:solidFill>
              <a:latin typeface="Arial"/>
              <a:cs typeface="Arial"/>
            </a:endParaRPr>
          </a:p>
        </p:txBody>
      </p:sp>
      <p:sp>
        <p:nvSpPr>
          <p:cNvPr id="3" name="Content Placeholder 2"/>
          <p:cNvSpPr>
            <a:spLocks noGrp="1"/>
          </p:cNvSpPr>
          <p:nvPr>
            <p:ph idx="1"/>
          </p:nvPr>
        </p:nvSpPr>
        <p:spPr>
          <a:xfrm>
            <a:off x="457200" y="1417639"/>
            <a:ext cx="8229600" cy="1421814"/>
          </a:xfrm>
        </p:spPr>
        <p:txBody>
          <a:bodyPr>
            <a:normAutofit/>
          </a:bodyPr>
          <a:lstStyle/>
          <a:p>
            <a:pPr marL="0" indent="0">
              <a:buNone/>
            </a:pPr>
            <a:r>
              <a:rPr lang="en-US" sz="2400" dirty="0" smtClean="0"/>
              <a:t>We appreciate that you took the time to be with us today and look forward to working with you during this transitional time and throughout your child’s academic career.</a:t>
            </a:r>
            <a:endParaRPr lang="en-US" sz="2400" dirty="0"/>
          </a:p>
          <a:p>
            <a:pPr marL="0" indent="0">
              <a:buNone/>
            </a:pPr>
            <a:endParaRPr lang="en-US" dirty="0"/>
          </a:p>
        </p:txBody>
      </p:sp>
      <p:sp>
        <p:nvSpPr>
          <p:cNvPr id="4" name="TextBox 3"/>
          <p:cNvSpPr txBox="1"/>
          <p:nvPr/>
        </p:nvSpPr>
        <p:spPr>
          <a:xfrm>
            <a:off x="577517" y="2839453"/>
            <a:ext cx="8109283" cy="461665"/>
          </a:xfrm>
          <a:prstGeom prst="rect">
            <a:avLst/>
          </a:prstGeom>
          <a:noFill/>
        </p:spPr>
        <p:txBody>
          <a:bodyPr wrap="square" rtlCol="0">
            <a:spAutoFit/>
          </a:bodyPr>
          <a:lstStyle/>
          <a:p>
            <a:r>
              <a:rPr lang="en-US" sz="2400" b="1" dirty="0" smtClean="0">
                <a:solidFill>
                  <a:srgbClr val="D90A1C"/>
                </a:solidFill>
                <a:latin typeface="Arial" panose="020B0604020202020204" pitchFamily="34" charset="0"/>
                <a:cs typeface="Arial" panose="020B0604020202020204" pitchFamily="34" charset="0"/>
              </a:rPr>
              <a:t>Questions?</a:t>
            </a:r>
            <a:endParaRPr lang="en-US" sz="2400" b="1" dirty="0">
              <a:solidFill>
                <a:srgbClr val="D90A1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1158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316980" y="5401011"/>
            <a:ext cx="5385983" cy="105087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dirty="0">
              <a:solidFill>
                <a:srgbClr val="FFFFFF"/>
              </a:solidFill>
              <a:latin typeface="Arial"/>
              <a:cs typeface="Arial"/>
            </a:endParaRPr>
          </a:p>
        </p:txBody>
      </p:sp>
      <p:sp>
        <p:nvSpPr>
          <p:cNvPr id="5" name="Rectangle 4"/>
          <p:cNvSpPr/>
          <p:nvPr/>
        </p:nvSpPr>
        <p:spPr>
          <a:xfrm>
            <a:off x="419037" y="679884"/>
            <a:ext cx="4671472" cy="769441"/>
          </a:xfrm>
          <a:prstGeom prst="rect">
            <a:avLst/>
          </a:prstGeom>
        </p:spPr>
        <p:txBody>
          <a:bodyPr wrap="none">
            <a:spAutoFit/>
          </a:bodyPr>
          <a:lstStyle/>
          <a:p>
            <a:r>
              <a:rPr lang="en-US" sz="4400" b="1" dirty="0" smtClean="0">
                <a:solidFill>
                  <a:srgbClr val="FFFFFF"/>
                </a:solidFill>
                <a:latin typeface="Arial"/>
                <a:cs typeface="Arial"/>
              </a:rPr>
              <a:t>Why we’re here:</a:t>
            </a:r>
            <a:r>
              <a:rPr lang="en-US" sz="4400" dirty="0" smtClean="0">
                <a:solidFill>
                  <a:srgbClr val="FFFFFF"/>
                </a:solidFill>
                <a:latin typeface="Arial"/>
                <a:cs typeface="Arial"/>
              </a:rPr>
              <a:t> </a:t>
            </a:r>
          </a:p>
        </p:txBody>
      </p:sp>
      <p:sp>
        <p:nvSpPr>
          <p:cNvPr id="2" name="TextBox 1"/>
          <p:cNvSpPr txBox="1"/>
          <p:nvPr/>
        </p:nvSpPr>
        <p:spPr>
          <a:xfrm>
            <a:off x="316980" y="1600200"/>
            <a:ext cx="2704516" cy="4247317"/>
          </a:xfrm>
          <a:prstGeom prst="rect">
            <a:avLst/>
          </a:prstGeom>
          <a:noFill/>
        </p:spPr>
        <p:txBody>
          <a:bodyPr wrap="square" rtlCol="0">
            <a:spAutoFit/>
          </a:bodyPr>
          <a:lstStyle/>
          <a:p>
            <a:r>
              <a:rPr lang="en-US" dirty="0" smtClean="0">
                <a:solidFill>
                  <a:schemeClr val="bg1"/>
                </a:solidFill>
              </a:rPr>
              <a:t>The purpose of this presentation is to provide information that will position you to best support your student in their transition to WOU.  This is an opportunity to learn about the student life cycle at the university and how you, as a parent can, provide timely support. To that end we will provide guidance on navigating student privacy laws.</a:t>
            </a:r>
            <a:endParaRPr lang="en-US" dirty="0">
              <a:solidFill>
                <a:schemeClr val="bg1"/>
              </a:solidFill>
            </a:endParaRPr>
          </a:p>
        </p:txBody>
      </p:sp>
    </p:spTree>
    <p:extLst>
      <p:ext uri="{BB962C8B-B14F-4D97-AF65-F5344CB8AC3E}">
        <p14:creationId xmlns:p14="http://schemas.microsoft.com/office/powerpoint/2010/main" val="4061488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4" y="529381"/>
            <a:ext cx="7066434" cy="512939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Parents are Important to College Success and Transition</a:t>
            </a:r>
            <a:endParaRPr lang="en-US" sz="2400" dirty="0" smtClean="0">
              <a:solidFill>
                <a:srgbClr val="D90A1C"/>
              </a:solidFill>
              <a:latin typeface="Arial"/>
              <a:cs typeface="Arial"/>
            </a:endParaRPr>
          </a:p>
          <a:p>
            <a:pPr marL="0" indent="0">
              <a:buNone/>
            </a:pPr>
            <a:endParaRPr lang="en-US" sz="2400" dirty="0" smtClean="0">
              <a:solidFill>
                <a:srgbClr val="D90A1C"/>
              </a:solidFill>
              <a:latin typeface="Arial"/>
              <a:cs typeface="Arial"/>
            </a:endParaRPr>
          </a:p>
          <a:p>
            <a:pPr marL="0" indent="0">
              <a:buNone/>
            </a:pPr>
            <a:r>
              <a:rPr lang="en-US" sz="2000" dirty="0" smtClean="0">
                <a:latin typeface="Arial"/>
                <a:cs typeface="Arial"/>
              </a:rPr>
              <a:t>While your role will change over time, you are an important ally in your students’ successful transition to WOU.</a:t>
            </a:r>
          </a:p>
          <a:p>
            <a:pPr marL="0" indent="0">
              <a:buNone/>
            </a:pPr>
            <a:endParaRPr lang="en-US" sz="2000" dirty="0" smtClean="0">
              <a:latin typeface="Arial"/>
              <a:cs typeface="Arial"/>
            </a:endParaRPr>
          </a:p>
          <a:p>
            <a:r>
              <a:rPr lang="en-US" sz="2000" dirty="0" smtClean="0">
                <a:latin typeface="Arial"/>
                <a:cs typeface="Arial"/>
              </a:rPr>
              <a:t>Parents can help students succeed when they understand and support our messages. </a:t>
            </a:r>
          </a:p>
          <a:p>
            <a:pPr marL="0" indent="0">
              <a:buNone/>
            </a:pPr>
            <a:endParaRPr lang="en-US" sz="2000" dirty="0" smtClean="0">
              <a:latin typeface="Arial"/>
              <a:cs typeface="Arial"/>
            </a:endParaRPr>
          </a:p>
          <a:p>
            <a:r>
              <a:rPr lang="en-US" sz="2000" dirty="0" smtClean="0">
                <a:latin typeface="Arial"/>
                <a:cs typeface="Arial"/>
              </a:rPr>
              <a:t>Students’ relationships with their parents play a integral role in promoting development and academic success throughout college.</a:t>
            </a:r>
          </a:p>
          <a:p>
            <a:endParaRPr lang="en-US" sz="2000" dirty="0" smtClean="0">
              <a:latin typeface="Arial"/>
              <a:cs typeface="Arial"/>
            </a:endParaRPr>
          </a:p>
          <a:p>
            <a:r>
              <a:rPr lang="en-US" sz="2000" dirty="0" smtClean="0">
                <a:latin typeface="Arial"/>
                <a:cs typeface="Arial"/>
              </a:rPr>
              <a:t>Strong parent student relationships and communication can promote healthy decision making and successful transition to adulthood.</a:t>
            </a:r>
          </a:p>
          <a:p>
            <a:endParaRPr lang="en-US" sz="2000" dirty="0" smtClean="0">
              <a:latin typeface="Arial"/>
              <a:cs typeface="Arial"/>
            </a:endParaRPr>
          </a:p>
        </p:txBody>
      </p:sp>
    </p:spTree>
    <p:extLst>
      <p:ext uri="{BB962C8B-B14F-4D97-AF65-F5344CB8AC3E}">
        <p14:creationId xmlns:p14="http://schemas.microsoft.com/office/powerpoint/2010/main" val="3408248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How </a:t>
            </a:r>
            <a:r>
              <a:rPr lang="en-US" sz="2400" b="1" u="sng" dirty="0" smtClean="0">
                <a:solidFill>
                  <a:srgbClr val="D90A1C"/>
                </a:solidFill>
                <a:latin typeface="Arial"/>
                <a:cs typeface="Arial"/>
              </a:rPr>
              <a:t>You</a:t>
            </a:r>
            <a:r>
              <a:rPr lang="en-US" sz="2400" b="1" dirty="0" smtClean="0">
                <a:solidFill>
                  <a:srgbClr val="D90A1C"/>
                </a:solidFill>
                <a:latin typeface="Arial"/>
                <a:cs typeface="Arial"/>
              </a:rPr>
              <a:t> Can be </a:t>
            </a:r>
            <a:r>
              <a:rPr lang="en-US" sz="2400" b="1" dirty="0">
                <a:solidFill>
                  <a:srgbClr val="D90A1C"/>
                </a:solidFill>
                <a:latin typeface="Arial"/>
                <a:cs typeface="Arial"/>
              </a:rPr>
              <a:t>a</a:t>
            </a:r>
            <a:r>
              <a:rPr lang="en-US" sz="2400" b="1" dirty="0" smtClean="0">
                <a:solidFill>
                  <a:srgbClr val="D90A1C"/>
                </a:solidFill>
                <a:latin typeface="Arial"/>
                <a:cs typeface="Arial"/>
              </a:rPr>
              <a:t> Partner in </a:t>
            </a:r>
            <a:r>
              <a:rPr lang="en-US" sz="2400" b="1" u="sng" dirty="0" smtClean="0">
                <a:solidFill>
                  <a:srgbClr val="D90A1C"/>
                </a:solidFill>
                <a:latin typeface="Arial"/>
                <a:cs typeface="Arial"/>
              </a:rPr>
              <a:t>Your</a:t>
            </a:r>
            <a:r>
              <a:rPr lang="en-US" sz="2400" b="1" dirty="0" smtClean="0">
                <a:solidFill>
                  <a:srgbClr val="D90A1C"/>
                </a:solidFill>
                <a:latin typeface="Arial"/>
                <a:cs typeface="Arial"/>
              </a:rPr>
              <a:t> Student’s Success</a:t>
            </a:r>
            <a:endParaRPr lang="en-US" sz="2400" dirty="0" smtClean="0">
              <a:solidFill>
                <a:srgbClr val="D90A1C"/>
              </a:solidFill>
              <a:latin typeface="Arial"/>
              <a:cs typeface="Arial"/>
            </a:endParaRPr>
          </a:p>
          <a:p>
            <a:pPr marL="0" indent="0">
              <a:buNone/>
            </a:pPr>
            <a:r>
              <a:rPr lang="en-US" sz="2400" dirty="0" smtClean="0">
                <a:latin typeface="Arial"/>
                <a:cs typeface="Arial"/>
              </a:rPr>
              <a:t>Families contribute to student success by:</a:t>
            </a:r>
            <a:endParaRPr lang="en-US" sz="2400" dirty="0">
              <a:latin typeface="Arial"/>
              <a:cs typeface="Arial"/>
            </a:endParaRPr>
          </a:p>
          <a:p>
            <a:pPr marL="0" indent="0">
              <a:buNone/>
            </a:pPr>
            <a:endParaRPr lang="en-US" sz="2400" dirty="0" smtClean="0">
              <a:latin typeface="Arial"/>
              <a:cs typeface="Arial"/>
            </a:endParaRPr>
          </a:p>
          <a:p>
            <a:r>
              <a:rPr lang="en-US" sz="2400" dirty="0" smtClean="0">
                <a:latin typeface="Arial"/>
                <a:cs typeface="Arial"/>
              </a:rPr>
              <a:t>Understanding the student experience</a:t>
            </a:r>
          </a:p>
          <a:p>
            <a:r>
              <a:rPr lang="en-US" sz="2400" dirty="0" smtClean="0">
                <a:latin typeface="Arial"/>
                <a:cs typeface="Arial"/>
              </a:rPr>
              <a:t>Knowing campus resources</a:t>
            </a:r>
          </a:p>
          <a:p>
            <a:r>
              <a:rPr lang="en-US" sz="2400" dirty="0" smtClean="0">
                <a:latin typeface="Arial"/>
                <a:cs typeface="Arial"/>
              </a:rPr>
              <a:t>Supporting WOU’s goals for student learning outcomes</a:t>
            </a:r>
          </a:p>
          <a:p>
            <a:r>
              <a:rPr lang="en-US" sz="2400" dirty="0" smtClean="0">
                <a:latin typeface="Arial"/>
                <a:cs typeface="Arial"/>
              </a:rPr>
              <a:t>Empowering your student to take responsibility and make decisions</a:t>
            </a:r>
          </a:p>
          <a:p>
            <a:r>
              <a:rPr lang="en-US" sz="2400" dirty="0" smtClean="0">
                <a:latin typeface="Arial"/>
                <a:cs typeface="Arial"/>
              </a:rPr>
              <a:t>Providing appropriate support while respecting student privacy</a:t>
            </a:r>
            <a:endParaRPr lang="en-US" sz="2400" dirty="0">
              <a:latin typeface="Arial"/>
              <a:cs typeface="Arial"/>
            </a:endParaRPr>
          </a:p>
        </p:txBody>
      </p:sp>
    </p:spTree>
    <p:extLst>
      <p:ext uri="{BB962C8B-B14F-4D97-AF65-F5344CB8AC3E}">
        <p14:creationId xmlns:p14="http://schemas.microsoft.com/office/powerpoint/2010/main" val="4263063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Healthy Parent Involvement</a:t>
            </a:r>
            <a:endParaRPr lang="en-US" sz="24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r>
              <a:rPr lang="en-US" sz="2400" dirty="0" smtClean="0">
                <a:latin typeface="Arial"/>
                <a:cs typeface="Arial"/>
              </a:rPr>
              <a:t>While separation can be difficult, to foster independence it is important for parents to: </a:t>
            </a:r>
          </a:p>
          <a:p>
            <a:pPr marL="0" indent="0">
              <a:buNone/>
            </a:pPr>
            <a:endParaRPr lang="en-US" sz="2400" dirty="0" smtClean="0">
              <a:latin typeface="Arial"/>
              <a:cs typeface="Arial"/>
            </a:endParaRPr>
          </a:p>
          <a:p>
            <a:r>
              <a:rPr lang="en-US" sz="2400" dirty="0" smtClean="0">
                <a:latin typeface="Arial"/>
                <a:cs typeface="Arial"/>
              </a:rPr>
              <a:t>Let your student call or text you</a:t>
            </a:r>
          </a:p>
          <a:p>
            <a:r>
              <a:rPr lang="en-US" sz="2400" dirty="0" smtClean="0">
                <a:latin typeface="Arial"/>
                <a:cs typeface="Arial"/>
              </a:rPr>
              <a:t>Provide advice, but let your student resolve disputes (e.g. roommate, social, etc..)</a:t>
            </a:r>
          </a:p>
          <a:p>
            <a:r>
              <a:rPr lang="en-US" sz="2400" dirty="0" smtClean="0">
                <a:latin typeface="Arial"/>
                <a:cs typeface="Arial"/>
              </a:rPr>
              <a:t>Embrace the role of educator when it comes to helping your student manage their finances</a:t>
            </a:r>
          </a:p>
          <a:p>
            <a:r>
              <a:rPr lang="en-US" sz="2400" dirty="0" smtClean="0">
                <a:latin typeface="Arial"/>
                <a:cs typeface="Arial"/>
              </a:rPr>
              <a:t>Encourage your student to engage in activities that are personally and academically rewarding</a:t>
            </a:r>
          </a:p>
          <a:p>
            <a:r>
              <a:rPr lang="en-US" sz="2400" dirty="0" smtClean="0">
                <a:latin typeface="Arial"/>
                <a:cs typeface="Arial"/>
              </a:rPr>
              <a:t>Be an ally and teacher by teaching your student how to advocate for themselves (a valuable lifelong skill)</a:t>
            </a:r>
            <a:endParaRPr lang="en-US" sz="2400" dirty="0">
              <a:latin typeface="Arial"/>
              <a:cs typeface="Arial"/>
            </a:endParaRPr>
          </a:p>
        </p:txBody>
      </p:sp>
    </p:spTree>
    <p:extLst>
      <p:ext uri="{BB962C8B-B14F-4D97-AF65-F5344CB8AC3E}">
        <p14:creationId xmlns:p14="http://schemas.microsoft.com/office/powerpoint/2010/main" val="3996386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6"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The Student Life Cycle</a:t>
            </a:r>
            <a:endParaRPr lang="en-US" sz="2400" dirty="0" smtClean="0">
              <a:solidFill>
                <a:srgbClr val="D90A1C"/>
              </a:solidFill>
              <a:latin typeface="Arial"/>
              <a:cs typeface="Arial"/>
            </a:endParaRPr>
          </a:p>
          <a:p>
            <a:pPr marL="0" indent="0">
              <a:buNone/>
            </a:pPr>
            <a:endParaRPr lang="en-US" sz="2400" dirty="0" smtClean="0">
              <a:solidFill>
                <a:srgbClr val="D90A1C"/>
              </a:solidFill>
              <a:latin typeface="Arial"/>
              <a:cs typeface="Arial"/>
            </a:endParaRPr>
          </a:p>
          <a:p>
            <a:pPr marL="0" indent="0">
              <a:buNone/>
            </a:pPr>
            <a:r>
              <a:rPr lang="en-US" sz="2400" dirty="0" smtClean="0">
                <a:latin typeface="Arial"/>
                <a:cs typeface="Arial"/>
              </a:rPr>
              <a:t>What to ask your student and when</a:t>
            </a:r>
            <a:r>
              <a:rPr lang="en-US" sz="2400" dirty="0">
                <a:latin typeface="Arial"/>
                <a:cs typeface="Arial"/>
              </a:rPr>
              <a:t>.</a:t>
            </a:r>
            <a:endParaRPr lang="en-US" sz="2400" dirty="0" smtClean="0">
              <a:latin typeface="Arial"/>
              <a:cs typeface="Arial"/>
            </a:endParaRPr>
          </a:p>
          <a:p>
            <a:pPr marL="0" indent="0">
              <a:buNone/>
            </a:pPr>
            <a:endParaRPr lang="en-US" sz="2400" dirty="0" smtClean="0">
              <a:latin typeface="Arial"/>
              <a:cs typeface="Arial"/>
            </a:endParaRPr>
          </a:p>
          <a:p>
            <a:r>
              <a:rPr lang="en-US" sz="2400" dirty="0" smtClean="0">
                <a:latin typeface="Arial"/>
                <a:cs typeface="Arial"/>
              </a:rPr>
              <a:t>September</a:t>
            </a:r>
          </a:p>
          <a:p>
            <a:r>
              <a:rPr lang="en-US" sz="2400" dirty="0" smtClean="0">
                <a:latin typeface="Arial"/>
                <a:cs typeface="Arial"/>
              </a:rPr>
              <a:t>October</a:t>
            </a:r>
          </a:p>
          <a:p>
            <a:r>
              <a:rPr lang="en-US" sz="2400" dirty="0" smtClean="0">
                <a:latin typeface="Arial"/>
                <a:cs typeface="Arial"/>
              </a:rPr>
              <a:t>November </a:t>
            </a:r>
          </a:p>
          <a:p>
            <a:r>
              <a:rPr lang="en-US" sz="2400" dirty="0" smtClean="0">
                <a:latin typeface="Arial"/>
                <a:cs typeface="Arial"/>
              </a:rPr>
              <a:t>December</a:t>
            </a:r>
            <a:endParaRPr lang="en-US" sz="2400" dirty="0">
              <a:latin typeface="Arial"/>
              <a:cs typeface="Arial"/>
            </a:endParaRPr>
          </a:p>
        </p:txBody>
      </p:sp>
    </p:spTree>
    <p:extLst>
      <p:ext uri="{BB962C8B-B14F-4D97-AF65-F5344CB8AC3E}">
        <p14:creationId xmlns:p14="http://schemas.microsoft.com/office/powerpoint/2010/main" val="2159773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What to ask in September</a:t>
            </a:r>
          </a:p>
          <a:p>
            <a:pPr marL="0" indent="0">
              <a:buNone/>
            </a:pPr>
            <a:endParaRPr lang="en-US" sz="2400" dirty="0" smtClean="0">
              <a:latin typeface="Arial"/>
              <a:cs typeface="Arial"/>
            </a:endParaRPr>
          </a:p>
          <a:p>
            <a:r>
              <a:rPr lang="en-US" sz="2400" dirty="0" smtClean="0">
                <a:latin typeface="Arial"/>
                <a:cs typeface="Arial"/>
              </a:rPr>
              <a:t>How is living on campus or commuting?</a:t>
            </a:r>
          </a:p>
          <a:p>
            <a:r>
              <a:rPr lang="en-US" sz="2400" dirty="0" smtClean="0">
                <a:latin typeface="Arial"/>
                <a:cs typeface="Arial"/>
              </a:rPr>
              <a:t>How are your professors?</a:t>
            </a:r>
          </a:p>
          <a:p>
            <a:r>
              <a:rPr lang="en-US" sz="2400" dirty="0" smtClean="0">
                <a:latin typeface="Arial"/>
                <a:cs typeface="Arial"/>
              </a:rPr>
              <a:t>Which one(s) are your favorite? Least favorite? Why?</a:t>
            </a:r>
          </a:p>
          <a:p>
            <a:r>
              <a:rPr lang="en-US" sz="2400" dirty="0" smtClean="0">
                <a:latin typeface="Arial"/>
                <a:cs typeface="Arial"/>
              </a:rPr>
              <a:t>Are you staying organized?</a:t>
            </a:r>
          </a:p>
          <a:p>
            <a:r>
              <a:rPr lang="en-US" sz="2400" dirty="0" smtClean="0">
                <a:latin typeface="Arial"/>
                <a:cs typeface="Arial"/>
              </a:rPr>
              <a:t>If working, how flexible is your schedule?</a:t>
            </a:r>
          </a:p>
          <a:p>
            <a:r>
              <a:rPr lang="en-US" sz="2400" dirty="0" smtClean="0">
                <a:latin typeface="Arial"/>
                <a:cs typeface="Arial"/>
              </a:rPr>
              <a:t>What are the important deadlines for this term?</a:t>
            </a:r>
          </a:p>
          <a:p>
            <a:r>
              <a:rPr lang="en-US" sz="2400" dirty="0" smtClean="0">
                <a:latin typeface="Arial"/>
                <a:cs typeface="Arial"/>
              </a:rPr>
              <a:t>Are you involved in any student organizations?</a:t>
            </a:r>
            <a:endParaRPr lang="en-US" sz="2400" dirty="0">
              <a:latin typeface="Arial"/>
              <a:cs typeface="Arial"/>
            </a:endParaRPr>
          </a:p>
        </p:txBody>
      </p:sp>
    </p:spTree>
    <p:extLst>
      <p:ext uri="{BB962C8B-B14F-4D97-AF65-F5344CB8AC3E}">
        <p14:creationId xmlns:p14="http://schemas.microsoft.com/office/powerpoint/2010/main" val="1386498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What to ask in October</a:t>
            </a:r>
          </a:p>
          <a:p>
            <a:pPr marL="0" indent="0">
              <a:buNone/>
            </a:pPr>
            <a:endParaRPr lang="en-US" sz="2400" dirty="0" smtClean="0">
              <a:solidFill>
                <a:srgbClr val="D90A1C"/>
              </a:solidFill>
              <a:latin typeface="Arial"/>
              <a:cs typeface="Arial"/>
            </a:endParaRPr>
          </a:p>
          <a:p>
            <a:r>
              <a:rPr lang="en-US" sz="2000" dirty="0" smtClean="0">
                <a:latin typeface="Arial"/>
                <a:cs typeface="Arial"/>
              </a:rPr>
              <a:t>Are you struggling in any of your classes?</a:t>
            </a:r>
          </a:p>
          <a:p>
            <a:r>
              <a:rPr lang="en-US" sz="2000" dirty="0" smtClean="0">
                <a:latin typeface="Arial"/>
                <a:cs typeface="Arial"/>
              </a:rPr>
              <a:t>Have you talked to your faculty during office hours?</a:t>
            </a:r>
          </a:p>
          <a:p>
            <a:r>
              <a:rPr lang="en-US" sz="2000" dirty="0" smtClean="0">
                <a:latin typeface="Arial"/>
                <a:cs typeface="Arial"/>
              </a:rPr>
              <a:t>How are you adjusting to your roommate?</a:t>
            </a:r>
          </a:p>
          <a:p>
            <a:r>
              <a:rPr lang="en-US" sz="2000" dirty="0" smtClean="0">
                <a:latin typeface="Arial"/>
                <a:cs typeface="Arial"/>
              </a:rPr>
              <a:t>Have you been checking your university email regularly?</a:t>
            </a:r>
          </a:p>
          <a:p>
            <a:r>
              <a:rPr lang="en-US" sz="2000" dirty="0" smtClean="0">
                <a:latin typeface="Arial"/>
                <a:cs typeface="Arial"/>
              </a:rPr>
              <a:t>Are you responding to emails </a:t>
            </a:r>
            <a:r>
              <a:rPr lang="en-US" sz="2000" smtClean="0">
                <a:latin typeface="Arial"/>
                <a:cs typeface="Arial"/>
              </a:rPr>
              <a:t>from faculty, </a:t>
            </a:r>
            <a:r>
              <a:rPr lang="en-US" sz="2000" dirty="0" smtClean="0">
                <a:latin typeface="Arial"/>
                <a:cs typeface="Arial"/>
              </a:rPr>
              <a:t>advisors, etc…?</a:t>
            </a:r>
          </a:p>
          <a:p>
            <a:r>
              <a:rPr lang="en-US" sz="2000" dirty="0" smtClean="0">
                <a:latin typeface="Arial"/>
                <a:cs typeface="Arial"/>
              </a:rPr>
              <a:t>Are you keeping up with your finances?</a:t>
            </a:r>
          </a:p>
          <a:p>
            <a:r>
              <a:rPr lang="en-US" sz="2000" dirty="0" smtClean="0">
                <a:latin typeface="Arial"/>
                <a:cs typeface="Arial"/>
              </a:rPr>
              <a:t>When is your next advising appointment?</a:t>
            </a:r>
          </a:p>
          <a:p>
            <a:r>
              <a:rPr lang="en-US" sz="2000" dirty="0" smtClean="0">
                <a:latin typeface="Arial"/>
                <a:cs typeface="Arial"/>
              </a:rPr>
              <a:t>Have you completed a four-year plan with your academic advisor?</a:t>
            </a:r>
          </a:p>
          <a:p>
            <a:endParaRPr lang="en-US" sz="2400" dirty="0">
              <a:latin typeface="Arial"/>
              <a:cs typeface="Arial"/>
            </a:endParaRPr>
          </a:p>
        </p:txBody>
      </p:sp>
    </p:spTree>
    <p:extLst>
      <p:ext uri="{BB962C8B-B14F-4D97-AF65-F5344CB8AC3E}">
        <p14:creationId xmlns:p14="http://schemas.microsoft.com/office/powerpoint/2010/main" val="31771241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What to ask in November</a:t>
            </a:r>
            <a:endParaRPr lang="en-US" sz="2400" dirty="0" smtClean="0">
              <a:solidFill>
                <a:srgbClr val="D90A1C"/>
              </a:solidFill>
              <a:latin typeface="Arial"/>
              <a:cs typeface="Arial"/>
            </a:endParaRPr>
          </a:p>
          <a:p>
            <a:pPr marL="0" indent="0">
              <a:buNone/>
            </a:pPr>
            <a:endParaRPr lang="en-US" sz="2400" dirty="0" smtClean="0">
              <a:latin typeface="Arial"/>
              <a:cs typeface="Arial"/>
            </a:endParaRPr>
          </a:p>
          <a:p>
            <a:r>
              <a:rPr lang="en-US" sz="2400" dirty="0" smtClean="0">
                <a:latin typeface="Arial"/>
                <a:cs typeface="Arial"/>
              </a:rPr>
              <a:t>How did your mid-terms go?</a:t>
            </a:r>
          </a:p>
          <a:p>
            <a:r>
              <a:rPr lang="en-US" sz="2400" dirty="0" smtClean="0">
                <a:latin typeface="Arial"/>
                <a:cs typeface="Arial"/>
              </a:rPr>
              <a:t>Have you talked to your advisor about next term?</a:t>
            </a:r>
          </a:p>
          <a:p>
            <a:r>
              <a:rPr lang="en-US" sz="2400" dirty="0" smtClean="0">
                <a:latin typeface="Arial"/>
                <a:cs typeface="Arial"/>
              </a:rPr>
              <a:t>Have you planned a schedule for next term? Do you have a plan “B” schedule?</a:t>
            </a:r>
          </a:p>
          <a:p>
            <a:r>
              <a:rPr lang="en-US" sz="2400" dirty="0" smtClean="0">
                <a:latin typeface="Arial"/>
                <a:cs typeface="Arial"/>
              </a:rPr>
              <a:t>Are there any holds on your record? </a:t>
            </a:r>
          </a:p>
          <a:p>
            <a:r>
              <a:rPr lang="en-US" sz="2400" dirty="0" smtClean="0">
                <a:latin typeface="Arial"/>
                <a:cs typeface="Arial"/>
              </a:rPr>
              <a:t>How are grades currently in your classes?</a:t>
            </a:r>
          </a:p>
          <a:p>
            <a:endParaRPr lang="en-US" sz="2400" dirty="0">
              <a:latin typeface="Arial"/>
              <a:cs typeface="Arial"/>
            </a:endParaRPr>
          </a:p>
        </p:txBody>
      </p:sp>
    </p:spTree>
    <p:extLst>
      <p:ext uri="{BB962C8B-B14F-4D97-AF65-F5344CB8AC3E}">
        <p14:creationId xmlns:p14="http://schemas.microsoft.com/office/powerpoint/2010/main" val="3027553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1944</TotalTime>
  <Words>2787</Words>
  <Application>Microsoft Office PowerPoint</Application>
  <PresentationFormat>On-screen Show (4:3)</PresentationFormat>
  <Paragraphs>207</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Office Theme</vt:lpstr>
      <vt:lpstr>Parent Transitions and Student Privacy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Federal Educational Rights and Privacy Act (FERPA)</vt:lpstr>
      <vt:lpstr>PowerPoint Presentation</vt:lpstr>
      <vt:lpstr>PowerPoint Presentation</vt:lpstr>
      <vt:lpstr>Examples of Directory and Non-Directory Information The following is a list of examples, but is not an exhaustive list. See the entire Student Records Policy at: https://www.wou.edu/registrar/students-records-policy/</vt:lpstr>
      <vt:lpstr>Confidentiality clause:</vt:lpstr>
      <vt:lpstr>PowerPoint Presentation</vt:lpstr>
      <vt:lpstr>PowerPoint Presentation</vt:lpstr>
      <vt:lpstr>PowerPoint Presentation</vt:lpstr>
      <vt:lpstr>Thank you! </vt:lpstr>
    </vt:vector>
  </TitlesOfParts>
  <Company>Western Oregon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ALIGNED LEFT, ARIAL BOLD</dc:title>
  <dc:creator>UCS</dc:creator>
  <cp:lastModifiedBy>UCS</cp:lastModifiedBy>
  <cp:revision>77</cp:revision>
  <cp:lastPrinted>2018-06-27T18:02:23Z</cp:lastPrinted>
  <dcterms:created xsi:type="dcterms:W3CDTF">2017-03-06T17:12:06Z</dcterms:created>
  <dcterms:modified xsi:type="dcterms:W3CDTF">2018-06-28T21:49:14Z</dcterms:modified>
</cp:coreProperties>
</file>