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62" r:id="rId4"/>
    <p:sldId id="270" r:id="rId5"/>
    <p:sldId id="268" r:id="rId6"/>
    <p:sldId id="275" r:id="rId7"/>
    <p:sldId id="269" r:id="rId8"/>
    <p:sldId id="271" r:id="rId9"/>
    <p:sldId id="267" r:id="rId10"/>
    <p:sldId id="273" r:id="rId11"/>
    <p:sldId id="274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0A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291" autoAdjust="0"/>
  </p:normalViewPr>
  <p:slideViewPr>
    <p:cSldViewPr snapToGrid="0" snapToObjects="1">
      <p:cViewPr varScale="1">
        <p:scale>
          <a:sx n="92" d="100"/>
          <a:sy n="92" d="100"/>
        </p:scale>
        <p:origin x="82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3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groupa.wou.edu\groupa\human_resources\Julie\Salary%20Administration%20Coordinator\Performance%20Appraisals\Staff%20Senate%20Presentation%20-%20February%202020\Pie%20Chart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6460997074237299E-2"/>
          <c:y val="4.8678459509325971E-2"/>
          <c:w val="0.96234701791481447"/>
          <c:h val="0.88502886211024445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dk1">
                  <a:tint val="885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849-48DC-A801-75502FFC314C}"/>
              </c:ext>
            </c:extLst>
          </c:dPt>
          <c:dPt>
            <c:idx val="1"/>
            <c:bubble3D val="0"/>
            <c:spPr>
              <a:solidFill>
                <a:schemeClr val="dk1">
                  <a:tint val="5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849-48DC-A801-75502FFC314C}"/>
              </c:ext>
            </c:extLst>
          </c:dPt>
          <c:cat>
            <c:strRef>
              <c:f>'Classified 2018-2019'!$A$2:$A$3</c:f>
              <c:strCache>
                <c:ptCount val="2"/>
                <c:pt idx="0">
                  <c:v>Complete - 141</c:v>
                </c:pt>
                <c:pt idx="1">
                  <c:v>Incomplete - 100</c:v>
                </c:pt>
              </c:strCache>
            </c:strRef>
          </c:cat>
          <c:val>
            <c:numRef>
              <c:f>'Classified 2018-2019'!$B$2:$B$3</c:f>
              <c:numCache>
                <c:formatCode>General</c:formatCode>
                <c:ptCount val="2"/>
                <c:pt idx="0">
                  <c:v>141</c:v>
                </c:pt>
                <c:pt idx="1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849-48DC-A801-75502FFC31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3160404097786209"/>
          <c:w val="0.99895153829412042"/>
          <c:h val="6.83959210214679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0728013263683892E-2"/>
          <c:y val="7.421346846979078E-2"/>
          <c:w val="0.93888888888888888"/>
          <c:h val="0.73069079906678336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dk1">
                  <a:tint val="885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EC5-47D3-8227-7F14EC24B3C4}"/>
              </c:ext>
            </c:extLst>
          </c:dPt>
          <c:dPt>
            <c:idx val="1"/>
            <c:bubble3D val="0"/>
            <c:spPr>
              <a:solidFill>
                <a:schemeClr val="dk1">
                  <a:tint val="5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EC5-47D3-8227-7F14EC24B3C4}"/>
              </c:ext>
            </c:extLst>
          </c:dPt>
          <c:cat>
            <c:strRef>
              <c:f>'Classified 2019 - Present'!$A$2:$A$3</c:f>
              <c:strCache>
                <c:ptCount val="2"/>
                <c:pt idx="0">
                  <c:v>Complete - 15</c:v>
                </c:pt>
                <c:pt idx="1">
                  <c:v>Incomplete - 20</c:v>
                </c:pt>
              </c:strCache>
            </c:strRef>
          </c:cat>
          <c:val>
            <c:numRef>
              <c:f>'Classified 2019 - Present'!$B$2:$B$3</c:f>
              <c:numCache>
                <c:formatCode>General</c:formatCode>
                <c:ptCount val="2"/>
                <c:pt idx="0">
                  <c:v>15</c:v>
                </c:pt>
                <c:pt idx="1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EC5-47D3-8227-7F14EC24B3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dk1">
                  <a:tint val="885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B9B-4C99-8275-0E2238551DB6}"/>
              </c:ext>
            </c:extLst>
          </c:dPt>
          <c:dPt>
            <c:idx val="1"/>
            <c:bubble3D val="0"/>
            <c:spPr>
              <a:solidFill>
                <a:schemeClr val="dk1">
                  <a:tint val="5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B9B-4C99-8275-0E2238551DB6}"/>
              </c:ext>
            </c:extLst>
          </c:dPt>
          <c:cat>
            <c:strRef>
              <c:f>'Unclassified 2018-2019'!$A$2:$A$3</c:f>
              <c:strCache>
                <c:ptCount val="2"/>
                <c:pt idx="0">
                  <c:v>Complete - 28</c:v>
                </c:pt>
                <c:pt idx="1">
                  <c:v>Incomplete - 179</c:v>
                </c:pt>
              </c:strCache>
            </c:strRef>
          </c:cat>
          <c:val>
            <c:numRef>
              <c:f>'Unclassified 2018-2019'!$B$2:$B$3</c:f>
              <c:numCache>
                <c:formatCode>General</c:formatCode>
                <c:ptCount val="2"/>
                <c:pt idx="0">
                  <c:v>28</c:v>
                </c:pt>
                <c:pt idx="1">
                  <c:v>179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B9B-4C99-8275-0E2238551D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5164953371686604"/>
          <c:y val="0.89242590390129173"/>
          <c:w val="0.67744885620070394"/>
          <c:h val="0.107574096098708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dk1">
                  <a:tint val="885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ED3-420E-B129-F1889C1DEC45}"/>
              </c:ext>
            </c:extLst>
          </c:dPt>
          <c:dPt>
            <c:idx val="1"/>
            <c:bubble3D val="0"/>
            <c:spPr>
              <a:solidFill>
                <a:schemeClr val="dk1">
                  <a:tint val="5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ED3-420E-B129-F1889C1DEC45}"/>
              </c:ext>
            </c:extLst>
          </c:dPt>
          <c:cat>
            <c:strRef>
              <c:f>'Unclassified 2019 - Present'!$A$2:$A$3</c:f>
              <c:strCache>
                <c:ptCount val="2"/>
                <c:pt idx="0">
                  <c:v>Complete - 15</c:v>
                </c:pt>
                <c:pt idx="1">
                  <c:v>Incomplete - 192</c:v>
                </c:pt>
              </c:strCache>
            </c:strRef>
          </c:cat>
          <c:val>
            <c:numRef>
              <c:f>'Unclassified 2019 - Present'!$B$2:$B$3</c:f>
              <c:numCache>
                <c:formatCode>General</c:formatCode>
                <c:ptCount val="2"/>
                <c:pt idx="0">
                  <c:v>15</c:v>
                </c:pt>
                <c:pt idx="1">
                  <c:v>192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ED3-420E-B129-F1889C1DEC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AC21D1-2632-44B5-BD4B-350B30F6E8B0}" type="doc">
      <dgm:prSet loTypeId="urn:microsoft.com/office/officeart/2005/8/layout/lProcess3" loCatId="process" qsTypeId="urn:microsoft.com/office/officeart/2005/8/quickstyle/3d3" qsCatId="3D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D9FD3BC4-EB9A-4783-A2F5-73064CE0CA2F}">
      <dgm:prSet phldrT="[Text]"/>
      <dgm:spPr/>
      <dgm:t>
        <a:bodyPr/>
        <a:lstStyle/>
        <a:p>
          <a:r>
            <a:rPr lang="en-US" b="1" dirty="0"/>
            <a:t>Month Before</a:t>
          </a:r>
        </a:p>
      </dgm:t>
    </dgm:pt>
    <dgm:pt modelId="{68E7C0E1-3FC9-4952-BA22-684276CB3239}" type="parTrans" cxnId="{5A82055A-26EF-490B-A619-BF548E158DE0}">
      <dgm:prSet/>
      <dgm:spPr/>
      <dgm:t>
        <a:bodyPr/>
        <a:lstStyle/>
        <a:p>
          <a:endParaRPr lang="en-US"/>
        </a:p>
      </dgm:t>
    </dgm:pt>
    <dgm:pt modelId="{6EEFCC92-3618-4152-90FC-72E2E51EC61D}" type="sibTrans" cxnId="{5A82055A-26EF-490B-A619-BF548E158DE0}">
      <dgm:prSet/>
      <dgm:spPr/>
      <dgm:t>
        <a:bodyPr/>
        <a:lstStyle/>
        <a:p>
          <a:endParaRPr lang="en-US"/>
        </a:p>
      </dgm:t>
    </dgm:pt>
    <dgm:pt modelId="{109FAB53-39A2-40B1-B78F-DB0EF4212880}">
      <dgm:prSet phldrT="[Text]"/>
      <dgm:spPr/>
      <dgm:t>
        <a:bodyPr/>
        <a:lstStyle/>
        <a:p>
          <a:r>
            <a:rPr lang="en-US" b="1" dirty="0"/>
            <a:t>Month Due</a:t>
          </a:r>
        </a:p>
      </dgm:t>
    </dgm:pt>
    <dgm:pt modelId="{6505C86E-32B1-4BBE-80AA-2535CD83F94C}" type="parTrans" cxnId="{1D4FF114-B64D-4D9D-9D3C-301F96ED454A}">
      <dgm:prSet/>
      <dgm:spPr/>
      <dgm:t>
        <a:bodyPr/>
        <a:lstStyle/>
        <a:p>
          <a:endParaRPr lang="en-US"/>
        </a:p>
      </dgm:t>
    </dgm:pt>
    <dgm:pt modelId="{8F84692D-795D-4746-BE5E-415AAB3F3DE4}" type="sibTrans" cxnId="{1D4FF114-B64D-4D9D-9D3C-301F96ED454A}">
      <dgm:prSet/>
      <dgm:spPr/>
      <dgm:t>
        <a:bodyPr/>
        <a:lstStyle/>
        <a:p>
          <a:endParaRPr lang="en-US"/>
        </a:p>
      </dgm:t>
    </dgm:pt>
    <dgm:pt modelId="{74270B89-3F2D-422D-BD19-036F29E66C9A}">
      <dgm:prSet phldrT="[Text]"/>
      <dgm:spPr/>
      <dgm:t>
        <a:bodyPr/>
        <a:lstStyle/>
        <a:p>
          <a:r>
            <a:rPr lang="en-US" dirty="0"/>
            <a:t>Send Email To Supervisor</a:t>
          </a:r>
        </a:p>
      </dgm:t>
    </dgm:pt>
    <dgm:pt modelId="{1DEDFE73-92E7-4437-8BBB-11ABC8E8B5E5}" type="parTrans" cxnId="{FC8BF05F-AEE3-4E19-B2C8-915B85547E52}">
      <dgm:prSet/>
      <dgm:spPr/>
      <dgm:t>
        <a:bodyPr/>
        <a:lstStyle/>
        <a:p>
          <a:endParaRPr lang="en-US"/>
        </a:p>
      </dgm:t>
    </dgm:pt>
    <dgm:pt modelId="{ED2CC885-541F-4456-9428-30CBDDA271CB}" type="sibTrans" cxnId="{FC8BF05F-AEE3-4E19-B2C8-915B85547E52}">
      <dgm:prSet/>
      <dgm:spPr/>
      <dgm:t>
        <a:bodyPr/>
        <a:lstStyle/>
        <a:p>
          <a:endParaRPr lang="en-US"/>
        </a:p>
      </dgm:t>
    </dgm:pt>
    <dgm:pt modelId="{2F5FF49B-B30D-40CC-A60D-3C0060EDBE23}">
      <dgm:prSet phldrT="[Text]"/>
      <dgm:spPr/>
      <dgm:t>
        <a:bodyPr/>
        <a:lstStyle/>
        <a:p>
          <a:r>
            <a:rPr lang="en-US" dirty="0"/>
            <a:t>Send Reminder to Supervisor</a:t>
          </a:r>
        </a:p>
      </dgm:t>
    </dgm:pt>
    <dgm:pt modelId="{7BF11F1D-83A5-49D4-95C6-AAF9AC2CA0D3}" type="parTrans" cxnId="{4DB60A98-0C07-4012-8D8B-6F03210B87E9}">
      <dgm:prSet/>
      <dgm:spPr/>
      <dgm:t>
        <a:bodyPr/>
        <a:lstStyle/>
        <a:p>
          <a:endParaRPr lang="en-US"/>
        </a:p>
      </dgm:t>
    </dgm:pt>
    <dgm:pt modelId="{FE318756-71CF-4A44-8555-63769F36F264}" type="sibTrans" cxnId="{4DB60A98-0C07-4012-8D8B-6F03210B87E9}">
      <dgm:prSet/>
      <dgm:spPr/>
      <dgm:t>
        <a:bodyPr/>
        <a:lstStyle/>
        <a:p>
          <a:endParaRPr lang="en-US"/>
        </a:p>
      </dgm:t>
    </dgm:pt>
    <dgm:pt modelId="{282B9DB4-D501-478F-9DC5-973CEBB2DA15}">
      <dgm:prSet phldrT="[Text]"/>
      <dgm:spPr/>
      <dgm:t>
        <a:bodyPr/>
        <a:lstStyle/>
        <a:p>
          <a:r>
            <a:rPr lang="en-US" dirty="0"/>
            <a:t>Final Reminder Regarding Performance Evaluation</a:t>
          </a:r>
        </a:p>
      </dgm:t>
    </dgm:pt>
    <dgm:pt modelId="{5828662E-B997-4EFB-829D-2C3D03146081}" type="parTrans" cxnId="{22D07D0F-034E-47BA-8FBB-CD4F843D0E27}">
      <dgm:prSet/>
      <dgm:spPr/>
      <dgm:t>
        <a:bodyPr/>
        <a:lstStyle/>
        <a:p>
          <a:endParaRPr lang="en-US"/>
        </a:p>
      </dgm:t>
    </dgm:pt>
    <dgm:pt modelId="{0CD41E05-5118-41F1-BB86-5A17A53DBE41}" type="sibTrans" cxnId="{22D07D0F-034E-47BA-8FBB-CD4F843D0E27}">
      <dgm:prSet/>
      <dgm:spPr/>
      <dgm:t>
        <a:bodyPr/>
        <a:lstStyle/>
        <a:p>
          <a:endParaRPr lang="en-US"/>
        </a:p>
      </dgm:t>
    </dgm:pt>
    <dgm:pt modelId="{AFA5B216-D7C4-4F20-B31D-1024E9CEE64D}">
      <dgm:prSet phldrT="[Text]"/>
      <dgm:spPr/>
      <dgm:t>
        <a:bodyPr/>
        <a:lstStyle/>
        <a:p>
          <a:r>
            <a:rPr lang="en-US" dirty="0"/>
            <a:t>Employee Receives Notification  Regarding Merit Increase</a:t>
          </a:r>
        </a:p>
      </dgm:t>
    </dgm:pt>
    <dgm:pt modelId="{80424FA4-5686-40C2-901D-B70F0E306747}" type="sibTrans" cxnId="{004C27B9-DB56-4191-A85A-2CC05ACA8787}">
      <dgm:prSet/>
      <dgm:spPr/>
      <dgm:t>
        <a:bodyPr/>
        <a:lstStyle/>
        <a:p>
          <a:endParaRPr lang="en-US"/>
        </a:p>
      </dgm:t>
    </dgm:pt>
    <dgm:pt modelId="{2A52D5D6-7EB3-406D-85C1-5840379712DE}" type="parTrans" cxnId="{004C27B9-DB56-4191-A85A-2CC05ACA8787}">
      <dgm:prSet/>
      <dgm:spPr/>
      <dgm:t>
        <a:bodyPr/>
        <a:lstStyle/>
        <a:p>
          <a:endParaRPr lang="en-US"/>
        </a:p>
      </dgm:t>
    </dgm:pt>
    <dgm:pt modelId="{40D1D70B-10C7-475C-BEC0-56E050D20CFC}">
      <dgm:prSet phldrT="[Text]"/>
      <dgm:spPr/>
      <dgm:t>
        <a:bodyPr/>
        <a:lstStyle/>
        <a:p>
          <a:r>
            <a:rPr lang="en-US" b="1" dirty="0"/>
            <a:t>Month After</a:t>
          </a:r>
        </a:p>
      </dgm:t>
    </dgm:pt>
    <dgm:pt modelId="{6222A882-616B-4CE9-9E4F-76B7254CF0B9}" type="sibTrans" cxnId="{006522BE-016B-4449-A1B5-881A05CA8357}">
      <dgm:prSet/>
      <dgm:spPr/>
      <dgm:t>
        <a:bodyPr/>
        <a:lstStyle/>
        <a:p>
          <a:endParaRPr lang="en-US"/>
        </a:p>
      </dgm:t>
    </dgm:pt>
    <dgm:pt modelId="{D3E963A1-C38B-4F35-A724-6F5D86913767}" type="parTrans" cxnId="{006522BE-016B-4449-A1B5-881A05CA8357}">
      <dgm:prSet/>
      <dgm:spPr/>
      <dgm:t>
        <a:bodyPr/>
        <a:lstStyle/>
        <a:p>
          <a:endParaRPr lang="en-US"/>
        </a:p>
      </dgm:t>
    </dgm:pt>
    <dgm:pt modelId="{C2D94B7C-3C9E-439B-A247-F426EB1C02D9}" type="pres">
      <dgm:prSet presAssocID="{5FAC21D1-2632-44B5-BD4B-350B30F6E8B0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0B86163D-D408-4124-87FF-0BC61EDA2C3C}" type="pres">
      <dgm:prSet presAssocID="{D9FD3BC4-EB9A-4783-A2F5-73064CE0CA2F}" presName="horFlow" presStyleCnt="0"/>
      <dgm:spPr/>
    </dgm:pt>
    <dgm:pt modelId="{DB5A8A11-29DD-4840-BA5C-5484C255A406}" type="pres">
      <dgm:prSet presAssocID="{D9FD3BC4-EB9A-4783-A2F5-73064CE0CA2F}" presName="bigChev" presStyleLbl="node1" presStyleIdx="0" presStyleCnt="3"/>
      <dgm:spPr/>
    </dgm:pt>
    <dgm:pt modelId="{18E73BF1-CE9F-43D2-8F5E-C58C498A9B59}" type="pres">
      <dgm:prSet presAssocID="{1DEDFE73-92E7-4437-8BBB-11ABC8E8B5E5}" presName="parTrans" presStyleCnt="0"/>
      <dgm:spPr/>
    </dgm:pt>
    <dgm:pt modelId="{05BAD55D-120F-4D71-B547-5D22C7582171}" type="pres">
      <dgm:prSet presAssocID="{74270B89-3F2D-422D-BD19-036F29E66C9A}" presName="node" presStyleLbl="alignAccFollowNode1" presStyleIdx="0" presStyleCnt="4">
        <dgm:presLayoutVars>
          <dgm:bulletEnabled val="1"/>
        </dgm:presLayoutVars>
      </dgm:prSet>
      <dgm:spPr/>
    </dgm:pt>
    <dgm:pt modelId="{70EA474C-67E4-4181-9DEB-5EDB7BB27D16}" type="pres">
      <dgm:prSet presAssocID="{D9FD3BC4-EB9A-4783-A2F5-73064CE0CA2F}" presName="vSp" presStyleCnt="0"/>
      <dgm:spPr/>
    </dgm:pt>
    <dgm:pt modelId="{74670EAE-12A9-4007-BDDE-E6AE3B5CE8D1}" type="pres">
      <dgm:prSet presAssocID="{109FAB53-39A2-40B1-B78F-DB0EF4212880}" presName="horFlow" presStyleCnt="0"/>
      <dgm:spPr/>
    </dgm:pt>
    <dgm:pt modelId="{E9EBE4C2-7F7B-4EE2-9BD4-6836D805B5A0}" type="pres">
      <dgm:prSet presAssocID="{109FAB53-39A2-40B1-B78F-DB0EF4212880}" presName="bigChev" presStyleLbl="node1" presStyleIdx="1" presStyleCnt="3"/>
      <dgm:spPr/>
    </dgm:pt>
    <dgm:pt modelId="{40B643F8-863A-43FF-BF37-8D7261FAC718}" type="pres">
      <dgm:prSet presAssocID="{7BF11F1D-83A5-49D4-95C6-AAF9AC2CA0D3}" presName="parTrans" presStyleCnt="0"/>
      <dgm:spPr/>
    </dgm:pt>
    <dgm:pt modelId="{FE7DD6A5-602A-4935-AC9A-EDE32BCFCF99}" type="pres">
      <dgm:prSet presAssocID="{2F5FF49B-B30D-40CC-A60D-3C0060EDBE23}" presName="node" presStyleLbl="alignAccFollowNode1" presStyleIdx="1" presStyleCnt="4">
        <dgm:presLayoutVars>
          <dgm:bulletEnabled val="1"/>
        </dgm:presLayoutVars>
      </dgm:prSet>
      <dgm:spPr/>
    </dgm:pt>
    <dgm:pt modelId="{11684E7A-A860-4924-B3C7-DD4EF20AA315}" type="pres">
      <dgm:prSet presAssocID="{FE318756-71CF-4A44-8555-63769F36F264}" presName="sibTrans" presStyleCnt="0"/>
      <dgm:spPr/>
    </dgm:pt>
    <dgm:pt modelId="{4A6DC057-E73F-4429-8FDD-F03BA07CCD02}" type="pres">
      <dgm:prSet presAssocID="{AFA5B216-D7C4-4F20-B31D-1024E9CEE64D}" presName="node" presStyleLbl="alignAccFollowNode1" presStyleIdx="2" presStyleCnt="4">
        <dgm:presLayoutVars>
          <dgm:bulletEnabled val="1"/>
        </dgm:presLayoutVars>
      </dgm:prSet>
      <dgm:spPr/>
    </dgm:pt>
    <dgm:pt modelId="{B5AF0B86-374C-4CC7-B0A2-78C8498A7C2D}" type="pres">
      <dgm:prSet presAssocID="{109FAB53-39A2-40B1-B78F-DB0EF4212880}" presName="vSp" presStyleCnt="0"/>
      <dgm:spPr/>
    </dgm:pt>
    <dgm:pt modelId="{353D7751-C09A-4251-9EC2-AE5A8C7A503A}" type="pres">
      <dgm:prSet presAssocID="{40D1D70B-10C7-475C-BEC0-56E050D20CFC}" presName="horFlow" presStyleCnt="0"/>
      <dgm:spPr/>
    </dgm:pt>
    <dgm:pt modelId="{32C4EA40-F1A1-4ABF-B1D2-847422EA31FE}" type="pres">
      <dgm:prSet presAssocID="{40D1D70B-10C7-475C-BEC0-56E050D20CFC}" presName="bigChev" presStyleLbl="node1" presStyleIdx="2" presStyleCnt="3"/>
      <dgm:spPr/>
    </dgm:pt>
    <dgm:pt modelId="{96D51489-7FE2-41EB-94E2-569CAFABAC10}" type="pres">
      <dgm:prSet presAssocID="{5828662E-B997-4EFB-829D-2C3D03146081}" presName="parTrans" presStyleCnt="0"/>
      <dgm:spPr/>
    </dgm:pt>
    <dgm:pt modelId="{78E7E590-7A12-4590-A1A9-D6698CA4296D}" type="pres">
      <dgm:prSet presAssocID="{282B9DB4-D501-478F-9DC5-973CEBB2DA15}" presName="node" presStyleLbl="alignAccFollowNode1" presStyleIdx="3" presStyleCnt="4">
        <dgm:presLayoutVars>
          <dgm:bulletEnabled val="1"/>
        </dgm:presLayoutVars>
      </dgm:prSet>
      <dgm:spPr/>
    </dgm:pt>
  </dgm:ptLst>
  <dgm:cxnLst>
    <dgm:cxn modelId="{2AF1AA01-EE54-42D4-97E5-25AC72860133}" type="presOf" srcId="{109FAB53-39A2-40B1-B78F-DB0EF4212880}" destId="{E9EBE4C2-7F7B-4EE2-9BD4-6836D805B5A0}" srcOrd="0" destOrd="0" presId="urn:microsoft.com/office/officeart/2005/8/layout/lProcess3"/>
    <dgm:cxn modelId="{22D07D0F-034E-47BA-8FBB-CD4F843D0E27}" srcId="{40D1D70B-10C7-475C-BEC0-56E050D20CFC}" destId="{282B9DB4-D501-478F-9DC5-973CEBB2DA15}" srcOrd="0" destOrd="0" parTransId="{5828662E-B997-4EFB-829D-2C3D03146081}" sibTransId="{0CD41E05-5118-41F1-BB86-5A17A53DBE41}"/>
    <dgm:cxn modelId="{1D4FF114-B64D-4D9D-9D3C-301F96ED454A}" srcId="{5FAC21D1-2632-44B5-BD4B-350B30F6E8B0}" destId="{109FAB53-39A2-40B1-B78F-DB0EF4212880}" srcOrd="1" destOrd="0" parTransId="{6505C86E-32B1-4BBE-80AA-2535CD83F94C}" sibTransId="{8F84692D-795D-4746-BE5E-415AAB3F3DE4}"/>
    <dgm:cxn modelId="{FC8BF05F-AEE3-4E19-B2C8-915B85547E52}" srcId="{D9FD3BC4-EB9A-4783-A2F5-73064CE0CA2F}" destId="{74270B89-3F2D-422D-BD19-036F29E66C9A}" srcOrd="0" destOrd="0" parTransId="{1DEDFE73-92E7-4437-8BBB-11ABC8E8B5E5}" sibTransId="{ED2CC885-541F-4456-9428-30CBDDA271CB}"/>
    <dgm:cxn modelId="{58FDBC47-6E51-43C0-A29E-F1054827A636}" type="presOf" srcId="{74270B89-3F2D-422D-BD19-036F29E66C9A}" destId="{05BAD55D-120F-4D71-B547-5D22C7582171}" srcOrd="0" destOrd="0" presId="urn:microsoft.com/office/officeart/2005/8/layout/lProcess3"/>
    <dgm:cxn modelId="{5A82055A-26EF-490B-A619-BF548E158DE0}" srcId="{5FAC21D1-2632-44B5-BD4B-350B30F6E8B0}" destId="{D9FD3BC4-EB9A-4783-A2F5-73064CE0CA2F}" srcOrd="0" destOrd="0" parTransId="{68E7C0E1-3FC9-4952-BA22-684276CB3239}" sibTransId="{6EEFCC92-3618-4152-90FC-72E2E51EC61D}"/>
    <dgm:cxn modelId="{D69D8F80-A7A8-40CC-9B42-A7BC85797175}" type="presOf" srcId="{40D1D70B-10C7-475C-BEC0-56E050D20CFC}" destId="{32C4EA40-F1A1-4ABF-B1D2-847422EA31FE}" srcOrd="0" destOrd="0" presId="urn:microsoft.com/office/officeart/2005/8/layout/lProcess3"/>
    <dgm:cxn modelId="{4DB60A98-0C07-4012-8D8B-6F03210B87E9}" srcId="{109FAB53-39A2-40B1-B78F-DB0EF4212880}" destId="{2F5FF49B-B30D-40CC-A60D-3C0060EDBE23}" srcOrd="0" destOrd="0" parTransId="{7BF11F1D-83A5-49D4-95C6-AAF9AC2CA0D3}" sibTransId="{FE318756-71CF-4A44-8555-63769F36F264}"/>
    <dgm:cxn modelId="{004C27B9-DB56-4191-A85A-2CC05ACA8787}" srcId="{109FAB53-39A2-40B1-B78F-DB0EF4212880}" destId="{AFA5B216-D7C4-4F20-B31D-1024E9CEE64D}" srcOrd="1" destOrd="0" parTransId="{2A52D5D6-7EB3-406D-85C1-5840379712DE}" sibTransId="{80424FA4-5686-40C2-901D-B70F0E306747}"/>
    <dgm:cxn modelId="{006522BE-016B-4449-A1B5-881A05CA8357}" srcId="{5FAC21D1-2632-44B5-BD4B-350B30F6E8B0}" destId="{40D1D70B-10C7-475C-BEC0-56E050D20CFC}" srcOrd="2" destOrd="0" parTransId="{D3E963A1-C38B-4F35-A724-6F5D86913767}" sibTransId="{6222A882-616B-4CE9-9E4F-76B7254CF0B9}"/>
    <dgm:cxn modelId="{C4F774C1-845D-401A-827A-F78A390A4988}" type="presOf" srcId="{2F5FF49B-B30D-40CC-A60D-3C0060EDBE23}" destId="{FE7DD6A5-602A-4935-AC9A-EDE32BCFCF99}" srcOrd="0" destOrd="0" presId="urn:microsoft.com/office/officeart/2005/8/layout/lProcess3"/>
    <dgm:cxn modelId="{631796C4-0862-42C7-9633-7261E22FC988}" type="presOf" srcId="{5FAC21D1-2632-44B5-BD4B-350B30F6E8B0}" destId="{C2D94B7C-3C9E-439B-A247-F426EB1C02D9}" srcOrd="0" destOrd="0" presId="urn:microsoft.com/office/officeart/2005/8/layout/lProcess3"/>
    <dgm:cxn modelId="{2417C9CC-494C-440D-BE2F-E70BA1D953C3}" type="presOf" srcId="{AFA5B216-D7C4-4F20-B31D-1024E9CEE64D}" destId="{4A6DC057-E73F-4429-8FDD-F03BA07CCD02}" srcOrd="0" destOrd="0" presId="urn:microsoft.com/office/officeart/2005/8/layout/lProcess3"/>
    <dgm:cxn modelId="{5ACBC2D0-4FAA-4414-9D5E-D50C42EA327D}" type="presOf" srcId="{282B9DB4-D501-478F-9DC5-973CEBB2DA15}" destId="{78E7E590-7A12-4590-A1A9-D6698CA4296D}" srcOrd="0" destOrd="0" presId="urn:microsoft.com/office/officeart/2005/8/layout/lProcess3"/>
    <dgm:cxn modelId="{5EBEABF7-98B6-4DEA-9A7C-B89B5DC18812}" type="presOf" srcId="{D9FD3BC4-EB9A-4783-A2F5-73064CE0CA2F}" destId="{DB5A8A11-29DD-4840-BA5C-5484C255A406}" srcOrd="0" destOrd="0" presId="urn:microsoft.com/office/officeart/2005/8/layout/lProcess3"/>
    <dgm:cxn modelId="{491A3718-D01B-42DD-B892-4B6F62682D4D}" type="presParOf" srcId="{C2D94B7C-3C9E-439B-A247-F426EB1C02D9}" destId="{0B86163D-D408-4124-87FF-0BC61EDA2C3C}" srcOrd="0" destOrd="0" presId="urn:microsoft.com/office/officeart/2005/8/layout/lProcess3"/>
    <dgm:cxn modelId="{230607CF-7D43-44E9-AEB1-320F33CE1C78}" type="presParOf" srcId="{0B86163D-D408-4124-87FF-0BC61EDA2C3C}" destId="{DB5A8A11-29DD-4840-BA5C-5484C255A406}" srcOrd="0" destOrd="0" presId="urn:microsoft.com/office/officeart/2005/8/layout/lProcess3"/>
    <dgm:cxn modelId="{380E0B8B-B314-401A-9CAB-5C2AC42A58F7}" type="presParOf" srcId="{0B86163D-D408-4124-87FF-0BC61EDA2C3C}" destId="{18E73BF1-CE9F-43D2-8F5E-C58C498A9B59}" srcOrd="1" destOrd="0" presId="urn:microsoft.com/office/officeart/2005/8/layout/lProcess3"/>
    <dgm:cxn modelId="{B16CFA13-E508-4C7B-B702-9E97383D0C3F}" type="presParOf" srcId="{0B86163D-D408-4124-87FF-0BC61EDA2C3C}" destId="{05BAD55D-120F-4D71-B547-5D22C7582171}" srcOrd="2" destOrd="0" presId="urn:microsoft.com/office/officeart/2005/8/layout/lProcess3"/>
    <dgm:cxn modelId="{0F0B2B2E-F56F-417D-B8F9-8986E63783AC}" type="presParOf" srcId="{C2D94B7C-3C9E-439B-A247-F426EB1C02D9}" destId="{70EA474C-67E4-4181-9DEB-5EDB7BB27D16}" srcOrd="1" destOrd="0" presId="urn:microsoft.com/office/officeart/2005/8/layout/lProcess3"/>
    <dgm:cxn modelId="{C044E9E4-A2F2-4126-BDA1-A5A0C38CF021}" type="presParOf" srcId="{C2D94B7C-3C9E-439B-A247-F426EB1C02D9}" destId="{74670EAE-12A9-4007-BDDE-E6AE3B5CE8D1}" srcOrd="2" destOrd="0" presId="urn:microsoft.com/office/officeart/2005/8/layout/lProcess3"/>
    <dgm:cxn modelId="{DFE24A3C-C7FC-4FB2-A5B6-0C3075E67B36}" type="presParOf" srcId="{74670EAE-12A9-4007-BDDE-E6AE3B5CE8D1}" destId="{E9EBE4C2-7F7B-4EE2-9BD4-6836D805B5A0}" srcOrd="0" destOrd="0" presId="urn:microsoft.com/office/officeart/2005/8/layout/lProcess3"/>
    <dgm:cxn modelId="{74CA4F7A-3C3D-4211-84FF-37C566D6067F}" type="presParOf" srcId="{74670EAE-12A9-4007-BDDE-E6AE3B5CE8D1}" destId="{40B643F8-863A-43FF-BF37-8D7261FAC718}" srcOrd="1" destOrd="0" presId="urn:microsoft.com/office/officeart/2005/8/layout/lProcess3"/>
    <dgm:cxn modelId="{1C700030-604D-4995-879A-BC0B8084FB1A}" type="presParOf" srcId="{74670EAE-12A9-4007-BDDE-E6AE3B5CE8D1}" destId="{FE7DD6A5-602A-4935-AC9A-EDE32BCFCF99}" srcOrd="2" destOrd="0" presId="urn:microsoft.com/office/officeart/2005/8/layout/lProcess3"/>
    <dgm:cxn modelId="{5FE9B9DD-1747-4937-ACC5-A3F58DDDA159}" type="presParOf" srcId="{74670EAE-12A9-4007-BDDE-E6AE3B5CE8D1}" destId="{11684E7A-A860-4924-B3C7-DD4EF20AA315}" srcOrd="3" destOrd="0" presId="urn:microsoft.com/office/officeart/2005/8/layout/lProcess3"/>
    <dgm:cxn modelId="{072FFAD7-4CBA-49B4-B83A-69EAA56F819C}" type="presParOf" srcId="{74670EAE-12A9-4007-BDDE-E6AE3B5CE8D1}" destId="{4A6DC057-E73F-4429-8FDD-F03BA07CCD02}" srcOrd="4" destOrd="0" presId="urn:microsoft.com/office/officeart/2005/8/layout/lProcess3"/>
    <dgm:cxn modelId="{DA9E11BE-1FAA-4859-A307-A89B2F392591}" type="presParOf" srcId="{C2D94B7C-3C9E-439B-A247-F426EB1C02D9}" destId="{B5AF0B86-374C-4CC7-B0A2-78C8498A7C2D}" srcOrd="3" destOrd="0" presId="urn:microsoft.com/office/officeart/2005/8/layout/lProcess3"/>
    <dgm:cxn modelId="{7425F692-A4D9-46C1-8830-0784377DF27D}" type="presParOf" srcId="{C2D94B7C-3C9E-439B-A247-F426EB1C02D9}" destId="{353D7751-C09A-4251-9EC2-AE5A8C7A503A}" srcOrd="4" destOrd="0" presId="urn:microsoft.com/office/officeart/2005/8/layout/lProcess3"/>
    <dgm:cxn modelId="{FDE75BAD-DA5E-4782-B1B4-19C4D8B9FA3A}" type="presParOf" srcId="{353D7751-C09A-4251-9EC2-AE5A8C7A503A}" destId="{32C4EA40-F1A1-4ABF-B1D2-847422EA31FE}" srcOrd="0" destOrd="0" presId="urn:microsoft.com/office/officeart/2005/8/layout/lProcess3"/>
    <dgm:cxn modelId="{C6151CA8-16D8-401F-A4AB-4E75CADA5370}" type="presParOf" srcId="{353D7751-C09A-4251-9EC2-AE5A8C7A503A}" destId="{96D51489-7FE2-41EB-94E2-569CAFABAC10}" srcOrd="1" destOrd="0" presId="urn:microsoft.com/office/officeart/2005/8/layout/lProcess3"/>
    <dgm:cxn modelId="{CE7F5861-63D6-4D5A-B2E3-179509408250}" type="presParOf" srcId="{353D7751-C09A-4251-9EC2-AE5A8C7A503A}" destId="{78E7E590-7A12-4590-A1A9-D6698CA4296D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5A8A11-29DD-4840-BA5C-5484C255A406}">
      <dsp:nvSpPr>
        <dsp:cNvPr id="0" name=""/>
        <dsp:cNvSpPr/>
      </dsp:nvSpPr>
      <dsp:spPr>
        <a:xfrm>
          <a:off x="2199" y="578607"/>
          <a:ext cx="3399247" cy="1359698"/>
        </a:xfrm>
        <a:prstGeom prst="chevron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420" tIns="29210" rIns="0" bIns="2921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b="1" kern="1200" dirty="0"/>
            <a:t>Month Before</a:t>
          </a:r>
        </a:p>
      </dsp:txBody>
      <dsp:txXfrm>
        <a:off x="682048" y="578607"/>
        <a:ext cx="2039549" cy="1359698"/>
      </dsp:txXfrm>
    </dsp:sp>
    <dsp:sp modelId="{05BAD55D-120F-4D71-B547-5D22C7582171}">
      <dsp:nvSpPr>
        <dsp:cNvPr id="0" name=""/>
        <dsp:cNvSpPr/>
      </dsp:nvSpPr>
      <dsp:spPr>
        <a:xfrm>
          <a:off x="2959545" y="694182"/>
          <a:ext cx="2821375" cy="1128550"/>
        </a:xfrm>
        <a:prstGeom prst="chevron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Send Email To Supervisor</a:t>
          </a:r>
        </a:p>
      </dsp:txBody>
      <dsp:txXfrm>
        <a:off x="3523820" y="694182"/>
        <a:ext cx="1692825" cy="1128550"/>
      </dsp:txXfrm>
    </dsp:sp>
    <dsp:sp modelId="{E9EBE4C2-7F7B-4EE2-9BD4-6836D805B5A0}">
      <dsp:nvSpPr>
        <dsp:cNvPr id="0" name=""/>
        <dsp:cNvSpPr/>
      </dsp:nvSpPr>
      <dsp:spPr>
        <a:xfrm>
          <a:off x="2199" y="2128664"/>
          <a:ext cx="3399247" cy="1359698"/>
        </a:xfrm>
        <a:prstGeom prst="chevron">
          <a:avLst/>
        </a:prstGeom>
        <a:solidFill>
          <a:schemeClr val="accent2">
            <a:shade val="50000"/>
            <a:hueOff val="-27656"/>
            <a:satOff val="-5606"/>
            <a:lumOff val="3083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420" tIns="29210" rIns="0" bIns="2921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b="1" kern="1200" dirty="0"/>
            <a:t>Month Due</a:t>
          </a:r>
        </a:p>
      </dsp:txBody>
      <dsp:txXfrm>
        <a:off x="682048" y="2128664"/>
        <a:ext cx="2039549" cy="1359698"/>
      </dsp:txXfrm>
    </dsp:sp>
    <dsp:sp modelId="{FE7DD6A5-602A-4935-AC9A-EDE32BCFCF99}">
      <dsp:nvSpPr>
        <dsp:cNvPr id="0" name=""/>
        <dsp:cNvSpPr/>
      </dsp:nvSpPr>
      <dsp:spPr>
        <a:xfrm>
          <a:off x="2959545" y="2244238"/>
          <a:ext cx="2821375" cy="1128550"/>
        </a:xfrm>
        <a:prstGeom prst="chevron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Send Reminder to Supervisor</a:t>
          </a:r>
        </a:p>
      </dsp:txBody>
      <dsp:txXfrm>
        <a:off x="3523820" y="2244238"/>
        <a:ext cx="1692825" cy="1128550"/>
      </dsp:txXfrm>
    </dsp:sp>
    <dsp:sp modelId="{4A6DC057-E73F-4429-8FDD-F03BA07CCD02}">
      <dsp:nvSpPr>
        <dsp:cNvPr id="0" name=""/>
        <dsp:cNvSpPr/>
      </dsp:nvSpPr>
      <dsp:spPr>
        <a:xfrm>
          <a:off x="5385927" y="2244238"/>
          <a:ext cx="2821375" cy="1128550"/>
        </a:xfrm>
        <a:prstGeom prst="chevron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Employee Receives Notification  Regarding Merit Increase</a:t>
          </a:r>
        </a:p>
      </dsp:txBody>
      <dsp:txXfrm>
        <a:off x="5950202" y="2244238"/>
        <a:ext cx="1692825" cy="1128550"/>
      </dsp:txXfrm>
    </dsp:sp>
    <dsp:sp modelId="{32C4EA40-F1A1-4ABF-B1D2-847422EA31FE}">
      <dsp:nvSpPr>
        <dsp:cNvPr id="0" name=""/>
        <dsp:cNvSpPr/>
      </dsp:nvSpPr>
      <dsp:spPr>
        <a:xfrm>
          <a:off x="2199" y="3678721"/>
          <a:ext cx="3399247" cy="1359698"/>
        </a:xfrm>
        <a:prstGeom prst="chevron">
          <a:avLst/>
        </a:prstGeom>
        <a:solidFill>
          <a:schemeClr val="accent2">
            <a:shade val="50000"/>
            <a:hueOff val="-27656"/>
            <a:satOff val="-5606"/>
            <a:lumOff val="30834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420" tIns="29210" rIns="0" bIns="2921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600" b="1" kern="1200" dirty="0"/>
            <a:t>Month After</a:t>
          </a:r>
        </a:p>
      </dsp:txBody>
      <dsp:txXfrm>
        <a:off x="682048" y="3678721"/>
        <a:ext cx="2039549" cy="1359698"/>
      </dsp:txXfrm>
    </dsp:sp>
    <dsp:sp modelId="{78E7E590-7A12-4590-A1A9-D6698CA4296D}">
      <dsp:nvSpPr>
        <dsp:cNvPr id="0" name=""/>
        <dsp:cNvSpPr/>
      </dsp:nvSpPr>
      <dsp:spPr>
        <a:xfrm>
          <a:off x="2959545" y="3794295"/>
          <a:ext cx="2821375" cy="1128550"/>
        </a:xfrm>
        <a:prstGeom prst="chevron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Final Reminder Regarding Performance Evaluation</a:t>
          </a:r>
        </a:p>
      </dsp:txBody>
      <dsp:txXfrm>
        <a:off x="3523820" y="3794295"/>
        <a:ext cx="1692825" cy="11285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58CE35-4DB5-AA48-A67C-9B8F86F05ADA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5538E9-36BC-5548-9B5A-57AC16661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715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88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8674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0431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7252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7481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888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0576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5538E9-36BC-5548-9B5A-57AC16661E2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719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22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5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9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20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36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24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52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05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183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057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469A-176F-ED45-A3AB-8BB31618B843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326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6469A-176F-ED45-A3AB-8BB31618B843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439D8-5156-8842-9B36-6A2307E90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621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mercerh@wou.edu" TargetMode="External"/><Relationship Id="rId4" Type="http://schemas.openxmlformats.org/officeDocument/2006/relationships/hyperlink" Target="mailto:mcmurryj@wou.edu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jp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0644" y="2324310"/>
            <a:ext cx="6411562" cy="1206915"/>
          </a:xfrm>
        </p:spPr>
        <p:txBody>
          <a:bodyPr>
            <a:normAutofit fontScale="90000"/>
          </a:bodyPr>
          <a:lstStyle/>
          <a:p>
            <a:pPr algn="l"/>
            <a:r>
              <a:rPr lang="en-US" sz="5400" b="1" dirty="0">
                <a:solidFill>
                  <a:schemeClr val="bg1"/>
                </a:solidFill>
                <a:latin typeface="Arial"/>
                <a:cs typeface="Arial"/>
              </a:rPr>
              <a:t>PERFORMANCE APPRAISALS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6763" y="3886811"/>
            <a:ext cx="6400800" cy="719879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STAFF SENATE PRESENTATION</a:t>
            </a:r>
            <a:br>
              <a:rPr lang="en-US" dirty="0">
                <a:solidFill>
                  <a:srgbClr val="FFFFFF"/>
                </a:solidFill>
                <a:latin typeface="Arial"/>
                <a:cs typeface="Arial"/>
              </a:rPr>
            </a:br>
            <a:r>
              <a:rPr lang="en-US" dirty="0">
                <a:solidFill>
                  <a:srgbClr val="FFFFFF"/>
                </a:solidFill>
                <a:latin typeface="Arial"/>
                <a:cs typeface="Arial"/>
              </a:rPr>
              <a:t>February 3, 2020</a:t>
            </a:r>
          </a:p>
        </p:txBody>
      </p:sp>
    </p:spTree>
    <p:extLst>
      <p:ext uri="{BB962C8B-B14F-4D97-AF65-F5344CB8AC3E}">
        <p14:creationId xmlns:p14="http://schemas.microsoft.com/office/powerpoint/2010/main" val="3738282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485764" y="529381"/>
            <a:ext cx="7066434" cy="797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  <a:t>EXAMPLE EMAIL</a:t>
            </a:r>
            <a:endParaRPr lang="en-US" sz="2400" dirty="0">
              <a:solidFill>
                <a:srgbClr val="D90A1C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2400" dirty="0">
              <a:solidFill>
                <a:srgbClr val="D90A1C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2400" dirty="0">
              <a:solidFill>
                <a:srgbClr val="D90A1C"/>
              </a:solidFill>
              <a:latin typeface="Arial"/>
              <a:cs typeface="Arial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BF54103-32AE-4E68-AC55-1E70B9F8AC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09258" y="1179368"/>
            <a:ext cx="8925483" cy="4499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4685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485764" y="529381"/>
            <a:ext cx="8085480" cy="4323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  <a:t>QUESTIONS?</a:t>
            </a:r>
            <a:b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</a:br>
            <a:b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</a:br>
            <a:r>
              <a:rPr lang="en-US" sz="2400" dirty="0">
                <a:latin typeface="Arial"/>
                <a:cs typeface="Arial"/>
              </a:rPr>
              <a:t>Julie McMurry</a:t>
            </a:r>
            <a:br>
              <a:rPr lang="en-US" sz="2400" dirty="0">
                <a:latin typeface="Arial"/>
                <a:cs typeface="Arial"/>
              </a:rPr>
            </a:br>
            <a:r>
              <a:rPr lang="en-US" sz="2400" dirty="0">
                <a:latin typeface="Arial"/>
                <a:cs typeface="Arial"/>
              </a:rPr>
              <a:t>Salary Administration Coordinator</a:t>
            </a:r>
            <a:br>
              <a:rPr lang="en-US" sz="2400" dirty="0">
                <a:latin typeface="Arial"/>
                <a:cs typeface="Arial"/>
              </a:rPr>
            </a:br>
            <a:r>
              <a:rPr lang="en-US" sz="2400" dirty="0">
                <a:latin typeface="Arial"/>
                <a:cs typeface="Arial"/>
                <a:hlinkClick r:id="rId4"/>
              </a:rPr>
              <a:t>mcmurryj@wou.edu</a:t>
            </a:r>
            <a:endParaRPr lang="en-US" sz="2400" dirty="0">
              <a:latin typeface="Arial"/>
              <a:cs typeface="Arial"/>
            </a:endParaRPr>
          </a:p>
          <a:p>
            <a:pPr marL="0" indent="0">
              <a:buNone/>
            </a:pPr>
            <a:r>
              <a:rPr lang="en-US" sz="2400" dirty="0">
                <a:latin typeface="Arial"/>
                <a:cs typeface="Arial"/>
              </a:rPr>
              <a:t>503-838-9373</a:t>
            </a:r>
            <a:br>
              <a:rPr lang="en-US" sz="2400" dirty="0">
                <a:latin typeface="Arial"/>
                <a:cs typeface="Arial"/>
              </a:rPr>
            </a:br>
            <a:br>
              <a:rPr lang="en-US" sz="2400" dirty="0">
                <a:latin typeface="Arial"/>
                <a:cs typeface="Arial"/>
              </a:rPr>
            </a:br>
            <a:r>
              <a:rPr lang="en-US" sz="2400" dirty="0">
                <a:latin typeface="Arial"/>
                <a:cs typeface="Arial"/>
              </a:rPr>
              <a:t>Heather Mercer</a:t>
            </a:r>
            <a:br>
              <a:rPr lang="en-US" sz="2400" dirty="0">
                <a:latin typeface="Arial"/>
                <a:cs typeface="Arial"/>
              </a:rPr>
            </a:br>
            <a:r>
              <a:rPr lang="en-US" sz="2400" dirty="0">
                <a:latin typeface="Arial"/>
                <a:cs typeface="Arial"/>
              </a:rPr>
              <a:t>Assistant Director</a:t>
            </a:r>
            <a:br>
              <a:rPr lang="en-US" sz="2400" dirty="0">
                <a:latin typeface="Arial"/>
                <a:cs typeface="Arial"/>
              </a:rPr>
            </a:br>
            <a:r>
              <a:rPr lang="en-US" sz="2400" dirty="0">
                <a:latin typeface="Arial"/>
                <a:cs typeface="Arial"/>
                <a:hlinkClick r:id="rId5"/>
              </a:rPr>
              <a:t>mercerh@wou.edu</a:t>
            </a:r>
            <a:br>
              <a:rPr lang="en-US" sz="2400" dirty="0">
                <a:latin typeface="Arial"/>
                <a:cs typeface="Arial"/>
              </a:rPr>
            </a:br>
            <a:r>
              <a:rPr lang="en-US" sz="2400" dirty="0">
                <a:latin typeface="Arial"/>
                <a:cs typeface="Arial"/>
              </a:rPr>
              <a:t>503-838-8963</a:t>
            </a:r>
          </a:p>
          <a:p>
            <a:pPr marL="0" indent="0">
              <a:buNone/>
            </a:pPr>
            <a:endParaRPr lang="en-US" sz="2400" dirty="0">
              <a:solidFill>
                <a:srgbClr val="D90A1C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10339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316980" y="5401011"/>
            <a:ext cx="5385983" cy="10508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br>
              <a:rPr lang="en-US" sz="2400" dirty="0">
                <a:solidFill>
                  <a:srgbClr val="FFFFFF"/>
                </a:solidFill>
                <a:latin typeface="Arial"/>
                <a:cs typeface="Arial"/>
              </a:rPr>
            </a:br>
            <a:r>
              <a:rPr lang="en-US" sz="2400" dirty="0">
                <a:solidFill>
                  <a:srgbClr val="FFFFFF"/>
                </a:solidFill>
                <a:latin typeface="Arial"/>
                <a:cs typeface="Arial"/>
              </a:rPr>
              <a:t>November 2018-November 2019 </a:t>
            </a:r>
          </a:p>
        </p:txBody>
      </p:sp>
      <p:sp>
        <p:nvSpPr>
          <p:cNvPr id="5" name="Rectangle 4"/>
          <p:cNvSpPr/>
          <p:nvPr/>
        </p:nvSpPr>
        <p:spPr>
          <a:xfrm>
            <a:off x="419037" y="679884"/>
            <a:ext cx="369684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FFFFFF"/>
                </a:solidFill>
                <a:latin typeface="Arial"/>
                <a:cs typeface="Arial"/>
              </a:rPr>
              <a:t>CLASSIFIED</a:t>
            </a:r>
            <a:r>
              <a:rPr lang="en-US" sz="4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61488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485764" y="529381"/>
            <a:ext cx="7066434" cy="144690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  <a:t>CLASSIFIED PERFORMANCE APPRAISALS</a:t>
            </a:r>
            <a:b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</a:br>
            <a: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  <a:t>NOV 2018 - NOV 2019</a:t>
            </a:r>
            <a:b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</a:br>
            <a:b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</a:br>
            <a:r>
              <a:rPr lang="en-US" sz="2400" dirty="0">
                <a:latin typeface="Arial"/>
                <a:cs typeface="Arial"/>
              </a:rPr>
              <a:t>141/241 = 59% </a:t>
            </a:r>
          </a:p>
          <a:p>
            <a:pPr marL="0" indent="0">
              <a:buNone/>
            </a:pPr>
            <a:endParaRPr lang="en-US" sz="2400" dirty="0">
              <a:solidFill>
                <a:srgbClr val="D90A1C"/>
              </a:solidFill>
              <a:latin typeface="Arial"/>
              <a:cs typeface="Arial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9A8BE5B1-73BF-45D0-9808-9F0EA8C4912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6286734"/>
              </p:ext>
            </p:extLst>
          </p:nvPr>
        </p:nvGraphicFramePr>
        <p:xfrm>
          <a:off x="969667" y="2056669"/>
          <a:ext cx="7204665" cy="3570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08248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485764" y="529381"/>
            <a:ext cx="8085480" cy="144690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  <a:t>CLASSIFIED PERFORMANCE APPRAISALS</a:t>
            </a:r>
            <a:b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</a:br>
            <a: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  <a:t>DEC 2019 – PRESENT  (DUE DEC 2019 / JAN 2020)</a:t>
            </a:r>
            <a:b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</a:br>
            <a:b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</a:br>
            <a:r>
              <a:rPr lang="en-US" sz="2400" dirty="0">
                <a:latin typeface="Arial"/>
                <a:cs typeface="Arial"/>
              </a:rPr>
              <a:t>15/35 = 43% </a:t>
            </a:r>
          </a:p>
          <a:p>
            <a:pPr marL="0" indent="0">
              <a:buNone/>
            </a:pPr>
            <a:endParaRPr lang="en-US" sz="2400" dirty="0">
              <a:solidFill>
                <a:srgbClr val="D90A1C"/>
              </a:solidFill>
              <a:latin typeface="Arial"/>
              <a:cs typeface="Arial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9305685-8137-4436-BE25-3FAA06B34A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3470840"/>
              </p:ext>
            </p:extLst>
          </p:nvPr>
        </p:nvGraphicFramePr>
        <p:xfrm>
          <a:off x="0" y="2146053"/>
          <a:ext cx="8742066" cy="4053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99479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316980" y="5401011"/>
            <a:ext cx="5385983" cy="10508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br>
              <a:rPr lang="en-US" sz="2400" dirty="0">
                <a:solidFill>
                  <a:srgbClr val="FFFFFF"/>
                </a:solidFill>
                <a:latin typeface="Arial"/>
                <a:cs typeface="Arial"/>
              </a:rPr>
            </a:br>
            <a:r>
              <a:rPr lang="en-US" sz="2400" dirty="0">
                <a:solidFill>
                  <a:srgbClr val="FFFFFF"/>
                </a:solidFill>
                <a:latin typeface="Arial"/>
                <a:cs typeface="Arial"/>
              </a:rPr>
              <a:t>November 2018-November 2019 </a:t>
            </a:r>
          </a:p>
        </p:txBody>
      </p:sp>
      <p:sp>
        <p:nvSpPr>
          <p:cNvPr id="5" name="Rectangle 4"/>
          <p:cNvSpPr/>
          <p:nvPr/>
        </p:nvSpPr>
        <p:spPr>
          <a:xfrm>
            <a:off x="419037" y="679884"/>
            <a:ext cx="451117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FFFFFF"/>
                </a:solidFill>
                <a:latin typeface="Arial"/>
                <a:cs typeface="Arial"/>
              </a:rPr>
              <a:t>UNCLASSIFIED</a:t>
            </a:r>
            <a:r>
              <a:rPr lang="en-US" sz="44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63056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485764" y="529381"/>
            <a:ext cx="8085480" cy="14469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  <a:t>REVISED DUE DATE</a:t>
            </a:r>
            <a:b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</a:br>
            <a:b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</a:br>
            <a:endParaRPr lang="en-US" sz="2400" dirty="0">
              <a:solidFill>
                <a:srgbClr val="D90A1C"/>
              </a:solidFill>
              <a:latin typeface="Arial"/>
              <a:cs typeface="Arial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D4CF85-51B8-43A1-9F08-C8385400F0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646" y="1659389"/>
            <a:ext cx="8697190" cy="3366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024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485764" y="529381"/>
            <a:ext cx="7066434" cy="144690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  <a:t>UNCLASSIFIED PERFORMANCE APPRAISALS</a:t>
            </a:r>
            <a:b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</a:br>
            <a: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  <a:t>NOV 2018 - NOV 2019</a:t>
            </a:r>
            <a:b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</a:br>
            <a:b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</a:br>
            <a:r>
              <a:rPr lang="en-US" sz="2400" dirty="0">
                <a:latin typeface="Arial"/>
                <a:cs typeface="Arial"/>
              </a:rPr>
              <a:t>28/207 = 13% </a:t>
            </a:r>
          </a:p>
          <a:p>
            <a:pPr marL="0" indent="0">
              <a:buNone/>
            </a:pPr>
            <a:endParaRPr lang="en-US" sz="2400" dirty="0">
              <a:solidFill>
                <a:srgbClr val="D90A1C"/>
              </a:solidFill>
              <a:latin typeface="Arial"/>
              <a:cs typeface="Arial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AA28EEC7-CA46-43B7-AB28-B983686F8CB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3095133"/>
              </p:ext>
            </p:extLst>
          </p:nvPr>
        </p:nvGraphicFramePr>
        <p:xfrm>
          <a:off x="120585" y="1763487"/>
          <a:ext cx="8899396" cy="46028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34689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485764" y="529381"/>
            <a:ext cx="7066434" cy="144690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  <a:t>UNCLASSIFIED PERFORMANCE APPRAISALS</a:t>
            </a:r>
            <a:b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</a:br>
            <a: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  <a:t>DEC 2019 – PRESENT   (DUE 02/07/2020)</a:t>
            </a:r>
            <a:b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</a:br>
            <a:b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</a:br>
            <a:r>
              <a:rPr lang="en-US" sz="2400" dirty="0">
                <a:latin typeface="Arial"/>
                <a:cs typeface="Arial"/>
              </a:rPr>
              <a:t>15/207 = 7% </a:t>
            </a:r>
          </a:p>
          <a:p>
            <a:pPr marL="0" indent="0">
              <a:buNone/>
            </a:pPr>
            <a:endParaRPr lang="en-US" sz="2400" dirty="0">
              <a:solidFill>
                <a:srgbClr val="D90A1C"/>
              </a:solidFill>
              <a:latin typeface="Arial"/>
              <a:cs typeface="Arial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3DAC736-0B7B-4A4A-A81C-4E57FE8BB0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8113556"/>
              </p:ext>
            </p:extLst>
          </p:nvPr>
        </p:nvGraphicFramePr>
        <p:xfrm>
          <a:off x="485764" y="2057408"/>
          <a:ext cx="8306544" cy="4363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91159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485764" y="529381"/>
            <a:ext cx="7066434" cy="797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>
                <a:solidFill>
                  <a:srgbClr val="D90A1C"/>
                </a:solidFill>
                <a:latin typeface="Arial"/>
                <a:cs typeface="Arial"/>
              </a:rPr>
              <a:t>PROCESS</a:t>
            </a:r>
            <a:endParaRPr lang="en-US" sz="2400" dirty="0">
              <a:solidFill>
                <a:srgbClr val="D90A1C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2400" dirty="0">
              <a:solidFill>
                <a:srgbClr val="D90A1C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sz="2400" dirty="0">
              <a:solidFill>
                <a:srgbClr val="D90A1C"/>
              </a:solidFill>
              <a:latin typeface="Arial"/>
              <a:cs typeface="Arial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F4C92922-CE03-49B8-A9A1-5E3FD80056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7637065"/>
              </p:ext>
            </p:extLst>
          </p:nvPr>
        </p:nvGraphicFramePr>
        <p:xfrm>
          <a:off x="834013" y="974691"/>
          <a:ext cx="8209503" cy="56170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21223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60</Words>
  <Application>Microsoft Office PowerPoint</Application>
  <PresentationFormat>On-screen Show (4:3)</PresentationFormat>
  <Paragraphs>30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PERFORMANCE APPRAISALS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Western Oregon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TITLE, ALIGNED LEFT, ARIAL BOLD</dc:title>
  <dc:creator>UCS</dc:creator>
  <cp:lastModifiedBy>Heather M. Mercer</cp:lastModifiedBy>
  <cp:revision>26</cp:revision>
  <dcterms:created xsi:type="dcterms:W3CDTF">2017-03-06T17:12:06Z</dcterms:created>
  <dcterms:modified xsi:type="dcterms:W3CDTF">2020-01-28T18:42:31Z</dcterms:modified>
</cp:coreProperties>
</file>