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55"/>
  </p:normalViewPr>
  <p:slideViewPr>
    <p:cSldViewPr snapToGrid="0" snapToObjects="1">
      <p:cViewPr varScale="1">
        <p:scale>
          <a:sx n="152" d="100"/>
          <a:sy n="152" d="100"/>
        </p:scale>
        <p:origin x="22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502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1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2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30E820-11AC-6549-846A-211931D7C40A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05625B-374F-6E42-AAD6-7C53E246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u.edu/accountlooku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0F48-749A-554A-8CCA-AFAA13197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WOU </a:t>
            </a:r>
            <a:r>
              <a:rPr lang="en-US" dirty="0" err="1"/>
              <a:t>CyberSecurity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F4B0E-CC84-0B44-8B45-0CF72483C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Security Hardening through Awareness</a:t>
            </a:r>
          </a:p>
          <a:p>
            <a:pPr algn="ctr"/>
            <a:r>
              <a:rPr lang="en-US" dirty="0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190280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A73E-C2E0-E74C-9678-E7FD79DD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B7D0-18FB-7341-9783-DDB7ABDD5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757691"/>
          </a:xfrm>
        </p:spPr>
        <p:txBody>
          <a:bodyPr/>
          <a:lstStyle/>
          <a:p>
            <a:r>
              <a:rPr lang="en-US" dirty="0"/>
              <a:t>Standard E-mail delivery is an insecure form of communication</a:t>
            </a:r>
          </a:p>
          <a:p>
            <a:pPr lvl="1"/>
            <a:r>
              <a:rPr lang="en-US" dirty="0"/>
              <a:t>If you don’t want it printed in the newspaper, don’t send by standard e-mail</a:t>
            </a:r>
          </a:p>
          <a:p>
            <a:r>
              <a:rPr lang="en-US" dirty="0"/>
              <a:t>WOU subscribes to </a:t>
            </a:r>
            <a:r>
              <a:rPr lang="en-US" i="1" dirty="0"/>
              <a:t>Cisco Registered Envelope Service</a:t>
            </a:r>
          </a:p>
          <a:p>
            <a:pPr lvl="1"/>
            <a:r>
              <a:rPr lang="en-US" dirty="0"/>
              <a:t>Outgoing E-mail will be delivered encrypted if:</a:t>
            </a:r>
          </a:p>
          <a:p>
            <a:pPr lvl="2"/>
            <a:r>
              <a:rPr lang="en-US" dirty="0"/>
              <a:t>E-mail is sent using your </a:t>
            </a:r>
            <a:r>
              <a:rPr lang="en-US" dirty="0" err="1"/>
              <a:t>Wou</a:t>
            </a:r>
            <a:r>
              <a:rPr lang="en-US" dirty="0"/>
              <a:t> e-mail account</a:t>
            </a:r>
          </a:p>
          <a:p>
            <a:pPr lvl="3"/>
            <a:r>
              <a:rPr lang="en-US" dirty="0"/>
              <a:t>#SECURE# is used in the subject line </a:t>
            </a:r>
            <a:r>
              <a:rPr lang="en-US" i="1" dirty="0"/>
              <a:t>or</a:t>
            </a:r>
          </a:p>
          <a:p>
            <a:pPr lvl="3"/>
            <a:r>
              <a:rPr lang="en-US" dirty="0"/>
              <a:t>An SSN or Credit card number is used in the body of the e-mail</a:t>
            </a:r>
          </a:p>
        </p:txBody>
      </p:sp>
    </p:spTree>
    <p:extLst>
      <p:ext uri="{BB962C8B-B14F-4D97-AF65-F5344CB8AC3E}">
        <p14:creationId xmlns:p14="http://schemas.microsoft.com/office/powerpoint/2010/main" val="131781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F751-1DFF-0D4B-AC1B-50B2DA9B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408964"/>
            <a:ext cx="10396882" cy="799051"/>
          </a:xfrm>
        </p:spPr>
        <p:txBody>
          <a:bodyPr>
            <a:normAutofit/>
          </a:bodyPr>
          <a:lstStyle/>
          <a:p>
            <a:r>
              <a:rPr lang="en-US" sz="4400" dirty="0"/>
              <a:t>E-mail blocked during the last week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3C59-FABD-0342-9E03-E23B6B1D66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00294"/>
            <a:ext cx="10394707" cy="4074291"/>
          </a:xfrm>
        </p:spPr>
        <p:txBody>
          <a:bodyPr/>
          <a:lstStyle/>
          <a:p>
            <a:r>
              <a:rPr lang="en-US" dirty="0"/>
              <a:t>Reputation – 2,535,242  (top offender: cpro20.com)</a:t>
            </a:r>
          </a:p>
          <a:p>
            <a:r>
              <a:rPr lang="en-US" dirty="0"/>
              <a:t>Invalid recipients – 197</a:t>
            </a:r>
          </a:p>
          <a:p>
            <a:r>
              <a:rPr lang="en-US" dirty="0"/>
              <a:t>Spam detected – 55,770</a:t>
            </a:r>
          </a:p>
          <a:p>
            <a:r>
              <a:rPr lang="en-US" dirty="0"/>
              <a:t>Virus Detected – 4</a:t>
            </a:r>
          </a:p>
          <a:p>
            <a:r>
              <a:rPr lang="en-US" dirty="0"/>
              <a:t>Malware – 3</a:t>
            </a:r>
          </a:p>
          <a:p>
            <a:r>
              <a:rPr lang="en-US" dirty="0"/>
              <a:t>Malicious URLs – 1,808</a:t>
            </a:r>
          </a:p>
          <a:p>
            <a:r>
              <a:rPr lang="en-US" dirty="0"/>
              <a:t>Content – 67 – (know bad users, machines or subject lines)</a:t>
            </a:r>
          </a:p>
          <a:p>
            <a:r>
              <a:rPr lang="en-US" dirty="0"/>
              <a:t>These numbers were recorded in August 2018</a:t>
            </a:r>
          </a:p>
        </p:txBody>
      </p:sp>
    </p:spTree>
    <p:extLst>
      <p:ext uri="{BB962C8B-B14F-4D97-AF65-F5344CB8AC3E}">
        <p14:creationId xmlns:p14="http://schemas.microsoft.com/office/powerpoint/2010/main" val="376577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6CD4-F51B-1F46-81D1-02732157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7886E-FF2B-AE48-97D8-644EDF4D85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Phishing -- fraudulent attempt to obtain sensitive information</a:t>
            </a:r>
          </a:p>
          <a:p>
            <a:pPr lvl="1"/>
            <a:r>
              <a:rPr lang="en-US" dirty="0"/>
              <a:t>These scams attempt to trick recipients into responding or clicking immediately, by claiming they will lose something (for example, email access, bank account)</a:t>
            </a:r>
          </a:p>
          <a:p>
            <a:pPr lvl="1"/>
            <a:r>
              <a:rPr lang="en-US" dirty="0"/>
              <a:t>University Computing Services will “</a:t>
            </a:r>
            <a:r>
              <a:rPr lang="en-US" b="1" dirty="0"/>
              <a:t>never</a:t>
            </a:r>
            <a:r>
              <a:rPr lang="en-US" dirty="0"/>
              <a:t>” ask you for your login credentials</a:t>
            </a:r>
          </a:p>
          <a:p>
            <a:r>
              <a:rPr lang="en-US" dirty="0"/>
              <a:t>Spear-phishing</a:t>
            </a:r>
          </a:p>
          <a:p>
            <a:pPr lvl="1"/>
            <a:r>
              <a:rPr lang="en-US" dirty="0"/>
              <a:t>This type of attack is directed at specific individuals</a:t>
            </a:r>
          </a:p>
          <a:p>
            <a:pPr lvl="1"/>
            <a:r>
              <a:rPr lang="en-US" dirty="0"/>
              <a:t>The perpetrator knows more about you, making the request sound more believable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3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68C8-048B-F84B-8893-296ABF25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5742"/>
            <a:ext cx="10396882" cy="664827"/>
          </a:xfrm>
        </p:spPr>
        <p:txBody>
          <a:bodyPr>
            <a:normAutofit fontScale="90000"/>
          </a:bodyPr>
          <a:lstStyle/>
          <a:p>
            <a:r>
              <a:rPr lang="en-US" dirty="0"/>
              <a:t>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B7E3-88A8-974F-977D-26D1E0D511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16404"/>
            <a:ext cx="10394707" cy="4158181"/>
          </a:xfrm>
        </p:spPr>
        <p:txBody>
          <a:bodyPr>
            <a:normAutofit/>
          </a:bodyPr>
          <a:lstStyle/>
          <a:p>
            <a:r>
              <a:rPr lang="en-US" dirty="0"/>
              <a:t>Use different passwords for each secure site</a:t>
            </a:r>
          </a:p>
          <a:p>
            <a:pPr lvl="1"/>
            <a:r>
              <a:rPr lang="en-US" dirty="0"/>
              <a:t>There is a </a:t>
            </a:r>
            <a:r>
              <a:rPr lang="en-US" dirty="0" err="1"/>
              <a:t>wou</a:t>
            </a:r>
            <a:r>
              <a:rPr lang="en-US" dirty="0"/>
              <a:t> portal group called </a:t>
            </a:r>
            <a:r>
              <a:rPr lang="en-US" i="1" dirty="0"/>
              <a:t>password security</a:t>
            </a:r>
          </a:p>
          <a:p>
            <a:pPr lvl="2"/>
            <a:r>
              <a:rPr lang="en-US" i="1" dirty="0"/>
              <a:t>Password security  </a:t>
            </a:r>
            <a:r>
              <a:rPr lang="en-US" dirty="0"/>
              <a:t>reports sites where your security has been breached</a:t>
            </a:r>
          </a:p>
          <a:p>
            <a:r>
              <a:rPr lang="en-US" dirty="0"/>
              <a:t>Password manager</a:t>
            </a:r>
          </a:p>
          <a:p>
            <a:pPr lvl="1"/>
            <a:r>
              <a:rPr lang="en-US" dirty="0" err="1"/>
              <a:t>PasswordSafe</a:t>
            </a:r>
            <a:r>
              <a:rPr lang="en-US" dirty="0"/>
              <a:t>, </a:t>
            </a:r>
            <a:r>
              <a:rPr lang="en-US" dirty="0" err="1"/>
              <a:t>dashlane</a:t>
            </a:r>
            <a:r>
              <a:rPr lang="en-US" dirty="0"/>
              <a:t>, keeper</a:t>
            </a:r>
          </a:p>
          <a:p>
            <a:r>
              <a:rPr lang="en-US" dirty="0"/>
              <a:t>Your password can be changed by using </a:t>
            </a:r>
            <a:r>
              <a:rPr lang="en-US" dirty="0">
                <a:hlinkClick r:id="rId2"/>
              </a:rPr>
              <a:t>https://wou.edu/accountlookup</a:t>
            </a:r>
            <a:endParaRPr lang="en-US" dirty="0"/>
          </a:p>
          <a:p>
            <a:pPr lvl="1"/>
            <a:r>
              <a:rPr lang="en-US" dirty="0"/>
              <a:t>An alternative is to visit the service request desk in ITC009</a:t>
            </a:r>
          </a:p>
          <a:p>
            <a:pPr lvl="1"/>
            <a:r>
              <a:rPr lang="en-US" dirty="0" err="1"/>
              <a:t>Ucs</a:t>
            </a:r>
            <a:r>
              <a:rPr lang="en-US" dirty="0"/>
              <a:t> will never give you your password by phone or e-mail</a:t>
            </a:r>
          </a:p>
          <a:p>
            <a:r>
              <a:rPr lang="en-US" dirty="0"/>
              <a:t>Two factor authentication is available for sensitive access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9157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1F47-7A64-8B47-897B-F71F0C39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1062"/>
            <a:ext cx="10396882" cy="780175"/>
          </a:xfrm>
        </p:spPr>
        <p:txBody>
          <a:bodyPr>
            <a:normAutofit fontScale="90000"/>
          </a:bodyPr>
          <a:lstStyle/>
          <a:p>
            <a:r>
              <a:rPr lang="en-US" dirty="0"/>
              <a:t>Protecting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D4D1-F453-A642-9133-6242534E6B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17072"/>
            <a:ext cx="10394707" cy="4057513"/>
          </a:xfrm>
        </p:spPr>
        <p:txBody>
          <a:bodyPr/>
          <a:lstStyle/>
          <a:p>
            <a:r>
              <a:rPr lang="en-US" dirty="0"/>
              <a:t>Malware, popups &amp; Ransomware</a:t>
            </a:r>
          </a:p>
          <a:p>
            <a:pPr lvl="1"/>
            <a:r>
              <a:rPr lang="en-US" dirty="0"/>
              <a:t>There is significant threat of infection, when visiting Pornographic or Beer websites</a:t>
            </a:r>
          </a:p>
          <a:p>
            <a:pPr lvl="1"/>
            <a:r>
              <a:rPr lang="en-US" dirty="0"/>
              <a:t>Sophos/intercept X does an excellent job of reporting threats and in most cases automatically remediates</a:t>
            </a:r>
          </a:p>
          <a:p>
            <a:r>
              <a:rPr lang="en-US" dirty="0"/>
              <a:t>Beware of people calling you and reporting to be from </a:t>
            </a:r>
            <a:r>
              <a:rPr lang="en-US" i="1" dirty="0"/>
              <a:t>support</a:t>
            </a:r>
          </a:p>
          <a:p>
            <a:pPr lvl="1"/>
            <a:r>
              <a:rPr lang="en-US" dirty="0"/>
              <a:t>They may ask to take control of your computer</a:t>
            </a:r>
          </a:p>
          <a:p>
            <a:pPr lvl="2"/>
            <a:r>
              <a:rPr lang="en-US" dirty="0"/>
              <a:t>???</a:t>
            </a:r>
          </a:p>
          <a:p>
            <a:r>
              <a:rPr lang="en-US" dirty="0"/>
              <a:t>If you find a flash drive that doesn’t belong to you, do not attempt to use it</a:t>
            </a:r>
          </a:p>
        </p:txBody>
      </p:sp>
    </p:spTree>
    <p:extLst>
      <p:ext uri="{BB962C8B-B14F-4D97-AF65-F5344CB8AC3E}">
        <p14:creationId xmlns:p14="http://schemas.microsoft.com/office/powerpoint/2010/main" val="28399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D90D-52D9-014F-A0DF-65E87EDC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A9FA8-6CF1-674F-BBD3-40A1ED296D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Wou</a:t>
            </a:r>
            <a:r>
              <a:rPr lang="en-US" dirty="0"/>
              <a:t> network has significant security protection built into it</a:t>
            </a:r>
          </a:p>
          <a:p>
            <a:pPr lvl="1"/>
            <a:r>
              <a:rPr lang="en-US" dirty="0"/>
              <a:t>If you take a work laptop home, that same security environment will not be protecting you</a:t>
            </a:r>
          </a:p>
          <a:p>
            <a:r>
              <a:rPr lang="en-US" dirty="0"/>
              <a:t>If your laptop must be left in a vehicle, secure it physically and virtually</a:t>
            </a:r>
          </a:p>
          <a:p>
            <a:pPr lvl="1"/>
            <a:r>
              <a:rPr lang="en-US" dirty="0"/>
              <a:t>Encrypt sensitive files</a:t>
            </a:r>
          </a:p>
          <a:p>
            <a:pPr lvl="1"/>
            <a:r>
              <a:rPr lang="en-US" dirty="0"/>
              <a:t>Use two factor authentication to access the computer</a:t>
            </a:r>
          </a:p>
          <a:p>
            <a:r>
              <a:rPr lang="en-US" dirty="0"/>
              <a:t>Don’t tape your credentials to your monitor or the top of your desk</a:t>
            </a:r>
          </a:p>
        </p:txBody>
      </p:sp>
    </p:spTree>
    <p:extLst>
      <p:ext uri="{BB962C8B-B14F-4D97-AF65-F5344CB8AC3E}">
        <p14:creationId xmlns:p14="http://schemas.microsoft.com/office/powerpoint/2010/main" val="20651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1A4F-0E81-CD4F-9DC4-F1342C6B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D6A9-7DCF-D84F-B359-FCBCD9F2CC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stored on Google Drive is </a:t>
            </a:r>
            <a:r>
              <a:rPr lang="en-US" sz="3600" b="1" dirty="0"/>
              <a:t>not</a:t>
            </a:r>
            <a:r>
              <a:rPr lang="en-US" sz="3600" dirty="0"/>
              <a:t> backed up</a:t>
            </a:r>
          </a:p>
          <a:p>
            <a:pPr lvl="1"/>
            <a:r>
              <a:rPr lang="en-US" sz="3400" dirty="0"/>
              <a:t>This project is in the current queue</a:t>
            </a:r>
          </a:p>
        </p:txBody>
      </p:sp>
    </p:spTree>
    <p:extLst>
      <p:ext uri="{BB962C8B-B14F-4D97-AF65-F5344CB8AC3E}">
        <p14:creationId xmlns:p14="http://schemas.microsoft.com/office/powerpoint/2010/main" val="1889309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{30305B86-5A3F-C448-8B40-B25AE72BA780}tf10001077</Template>
  <TotalTime>40411</TotalTime>
  <Words>455</Words>
  <Application>Microsoft Macintosh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WOU CyberSecurity</vt:lpstr>
      <vt:lpstr>E-mail</vt:lpstr>
      <vt:lpstr>E-mail blocked during the last week by:</vt:lpstr>
      <vt:lpstr>E-mail Phishing</vt:lpstr>
      <vt:lpstr>Passwords</vt:lpstr>
      <vt:lpstr>Protecting your computer</vt:lpstr>
      <vt:lpstr>Physical security</vt:lpstr>
      <vt:lpstr>Information security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 CyberSecurity</dc:title>
  <dc:creator>Microsoft Office User</dc:creator>
  <cp:lastModifiedBy>Microsoft Office User</cp:lastModifiedBy>
  <cp:revision>16</cp:revision>
  <dcterms:created xsi:type="dcterms:W3CDTF">2018-07-31T16:32:24Z</dcterms:created>
  <dcterms:modified xsi:type="dcterms:W3CDTF">2018-08-28T18:03:30Z</dcterms:modified>
</cp:coreProperties>
</file>